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6" r:id="rId2"/>
    <p:sldId id="298" r:id="rId3"/>
    <p:sldId id="300" r:id="rId4"/>
    <p:sldId id="301" r:id="rId5"/>
    <p:sldId id="302" r:id="rId6"/>
    <p:sldId id="308" r:id="rId7"/>
    <p:sldId id="303" r:id="rId8"/>
    <p:sldId id="312" r:id="rId9"/>
    <p:sldId id="309" r:id="rId10"/>
    <p:sldId id="310" r:id="rId11"/>
    <p:sldId id="311" r:id="rId12"/>
    <p:sldId id="304" r:id="rId13"/>
    <p:sldId id="30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CCFF"/>
    <a:srgbClr val="FFFFFF"/>
    <a:srgbClr val="000099"/>
    <a:srgbClr val="000066"/>
    <a:srgbClr val="050B8D"/>
    <a:srgbClr val="23D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70233" autoAdjust="0"/>
  </p:normalViewPr>
  <p:slideViewPr>
    <p:cSldViewPr snapToGrid="0">
      <p:cViewPr varScale="1">
        <p:scale>
          <a:sx n="61" d="100"/>
          <a:sy n="61" d="100"/>
        </p:scale>
        <p:origin x="12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A1CDB-826B-4AFB-A126-A12FF1FAADB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6F2365DE-A28F-43D7-9A49-4DD8C384E97D}">
      <dgm:prSet phldrT="[Text]" custT="1"/>
      <dgm:spPr>
        <a:xfrm>
          <a:off x="1172129" y="3144090"/>
          <a:ext cx="7249419" cy="898244"/>
        </a:xfrm>
        <a:prstGeom prst="rect">
          <a:avLst/>
        </a:prstGeom>
        <a:solidFill>
          <a:srgbClr val="050B8D"/>
        </a:solidFill>
        <a:ln w="25400" cap="flat" cmpd="sng" algn="ctr">
          <a:solidFill>
            <a:sysClr val="window" lastClr="FFFFFF">
              <a:hueOff val="0"/>
              <a:satOff val="0"/>
              <a:lumOff val="0"/>
              <a:alphaOff val="0"/>
            </a:sysClr>
          </a:solidFill>
          <a:prstDash val="solid"/>
        </a:ln>
        <a:effectLst/>
      </dgm:spPr>
      <dgm:t>
        <a:bodyPr/>
        <a:lstStyle/>
        <a:p>
          <a:r>
            <a:rPr lang="en-GB" sz="1600" b="0" dirty="0" smtClean="0">
              <a:solidFill>
                <a:sysClr val="window" lastClr="FFFFFF"/>
              </a:solidFill>
              <a:latin typeface="Tahoma"/>
              <a:ea typeface="+mn-ea"/>
              <a:cs typeface="+mn-cs"/>
            </a:rPr>
            <a:t>DCUSA</a:t>
          </a:r>
          <a:r>
            <a:rPr lang="en-GB" sz="1600" b="1" dirty="0" smtClean="0">
              <a:solidFill>
                <a:sysClr val="window" lastClr="FFFFFF"/>
              </a:solidFill>
              <a:latin typeface="Tahoma"/>
              <a:ea typeface="+mn-ea"/>
              <a:cs typeface="+mn-cs"/>
            </a:rPr>
            <a:t> </a:t>
          </a:r>
          <a:r>
            <a:rPr lang="en-GB" sz="1600" b="0" dirty="0" smtClean="0">
              <a:solidFill>
                <a:sysClr val="window" lastClr="FFFFFF"/>
              </a:solidFill>
              <a:latin typeface="Tahoma"/>
              <a:ea typeface="+mn-ea"/>
              <a:cs typeface="+mn-cs"/>
            </a:rPr>
            <a:t>–</a:t>
          </a:r>
          <a:r>
            <a:rPr lang="en-GB" sz="1600" b="1" dirty="0" smtClean="0">
              <a:solidFill>
                <a:sysClr val="window" lastClr="FFFFFF"/>
              </a:solidFill>
              <a:latin typeface="Tahoma"/>
              <a:ea typeface="+mn-ea"/>
              <a:cs typeface="+mn-cs"/>
            </a:rPr>
            <a:t> </a:t>
          </a:r>
          <a:r>
            <a:rPr lang="en-GB" sz="1600" b="0" dirty="0" smtClean="0">
              <a:solidFill>
                <a:sysClr val="window" lastClr="FFFFFF"/>
              </a:solidFill>
              <a:latin typeface="Tahoma"/>
              <a:ea typeface="+mn-ea"/>
              <a:cs typeface="+mn-cs"/>
            </a:rPr>
            <a:t>Distribution Connection &amp; Use of Systems Agreement </a:t>
          </a:r>
          <a:r>
            <a:rPr lang="en-GB" sz="1600" dirty="0" smtClean="0">
              <a:solidFill>
                <a:sysClr val="window" lastClr="FFFFFF"/>
              </a:solidFill>
              <a:latin typeface="Tahoma"/>
              <a:ea typeface="+mn-ea"/>
              <a:cs typeface="+mn-cs"/>
            </a:rPr>
            <a:t>(</a:t>
          </a:r>
          <a:r>
            <a:rPr lang="en-GB" sz="1600" dirty="0" err="1" smtClean="0">
              <a:solidFill>
                <a:sysClr val="window" lastClr="FFFFFF"/>
              </a:solidFill>
              <a:latin typeface="Tahoma"/>
              <a:ea typeface="+mn-ea"/>
              <a:cs typeface="+mn-cs"/>
            </a:rPr>
            <a:t>ElectraLink</a:t>
          </a:r>
          <a:r>
            <a:rPr lang="en-GB" sz="1600" dirty="0" smtClean="0">
              <a:solidFill>
                <a:sysClr val="window" lastClr="FFFFFF"/>
              </a:solidFill>
              <a:latin typeface="Tahoma"/>
              <a:ea typeface="+mn-ea"/>
              <a:cs typeface="+mn-cs"/>
            </a:rPr>
            <a:t>)</a:t>
          </a:r>
          <a:endParaRPr lang="en-GB" sz="1600" dirty="0">
            <a:solidFill>
              <a:sysClr val="window" lastClr="FFFFFF"/>
            </a:solidFill>
            <a:latin typeface="Tahoma"/>
            <a:ea typeface="+mn-ea"/>
            <a:cs typeface="+mn-cs"/>
          </a:endParaRPr>
        </a:p>
      </dgm:t>
    </dgm:pt>
    <dgm:pt modelId="{28B82898-3A2F-4B99-BCE3-69BF5CB255D9}" type="parTrans" cxnId="{24835C03-F6EE-4C87-A886-6744555ED2CA}">
      <dgm:prSet/>
      <dgm:spPr/>
      <dgm:t>
        <a:bodyPr/>
        <a:lstStyle/>
        <a:p>
          <a:endParaRPr lang="en-GB"/>
        </a:p>
      </dgm:t>
    </dgm:pt>
    <dgm:pt modelId="{ECBF7E40-5C26-44BA-AD20-38DFF0611E22}" type="sibTrans" cxnId="{24835C03-F6EE-4C87-A886-6744555ED2CA}">
      <dgm:prSet custT="1"/>
      <dgm:spPr>
        <a:solidFill>
          <a:schemeClr val="tx2"/>
        </a:solidFill>
      </dgm:spPr>
      <dgm:t>
        <a:bodyPr/>
        <a:lstStyle/>
        <a:p>
          <a:endParaRPr lang="en-GB"/>
        </a:p>
      </dgm:t>
    </dgm:pt>
    <dgm:pt modelId="{3CCC74CD-58B6-4C1A-AAE5-558AD256AD70}">
      <dgm:prSet phldrT="[Text]" custT="1"/>
      <dgm:spPr>
        <a:xfrm>
          <a:off x="657144" y="4491691"/>
          <a:ext cx="7764403" cy="898244"/>
        </a:xfrm>
        <a:prstGeom prst="rect">
          <a:avLst/>
        </a:prstGeom>
        <a:solidFill>
          <a:srgbClr val="23DD92"/>
        </a:solidFill>
        <a:ln w="25400" cap="flat" cmpd="sng" algn="ctr">
          <a:solidFill>
            <a:schemeClr val="bg1"/>
          </a:solidFill>
          <a:prstDash val="solid"/>
        </a:ln>
        <a:effectLst/>
      </dgm:spPr>
      <dgm:t>
        <a:bodyPr/>
        <a:lstStyle/>
        <a:p>
          <a:r>
            <a:rPr lang="en-GB" sz="1600" dirty="0" smtClean="0">
              <a:solidFill>
                <a:srgbClr val="050B8D"/>
              </a:solidFill>
              <a:latin typeface="Tahoma"/>
              <a:ea typeface="+mn-ea"/>
              <a:cs typeface="+mn-cs"/>
            </a:rPr>
            <a:t>CUSC – </a:t>
          </a:r>
          <a:r>
            <a:rPr lang="en-US" sz="1600" dirty="0" smtClean="0">
              <a:solidFill>
                <a:srgbClr val="050B8D"/>
              </a:solidFill>
              <a:latin typeface="Tahoma"/>
              <a:ea typeface="+mn-ea"/>
              <a:cs typeface="+mn-cs"/>
            </a:rPr>
            <a:t>Connection and Use of System Code</a:t>
          </a:r>
          <a:r>
            <a:rPr lang="en-GB" sz="1600" dirty="0" smtClean="0">
              <a:solidFill>
                <a:srgbClr val="050B8D"/>
              </a:solidFill>
              <a:latin typeface="Tahoma"/>
              <a:ea typeface="+mn-ea"/>
              <a:cs typeface="+mn-cs"/>
            </a:rPr>
            <a:t> (National Grid)</a:t>
          </a:r>
          <a:endParaRPr lang="en-GB" sz="1600" dirty="0">
            <a:solidFill>
              <a:srgbClr val="050B8D"/>
            </a:solidFill>
            <a:latin typeface="Tahoma"/>
            <a:ea typeface="+mn-ea"/>
            <a:cs typeface="+mn-cs"/>
          </a:endParaRPr>
        </a:p>
      </dgm:t>
    </dgm:pt>
    <dgm:pt modelId="{865438FC-45BF-47A2-A68D-D847FADE5D7B}" type="sibTrans" cxnId="{C0DFD269-B8B4-4DD1-B135-206FDC4FCC47}">
      <dgm:prSet custT="1"/>
      <dgm:spPr>
        <a:solidFill>
          <a:schemeClr val="tx2"/>
        </a:solidFill>
      </dgm:spPr>
      <dgm:t>
        <a:bodyPr/>
        <a:lstStyle/>
        <a:p>
          <a:endParaRPr lang="en-GB"/>
        </a:p>
      </dgm:t>
    </dgm:pt>
    <dgm:pt modelId="{C4B13182-CA0B-46CE-B418-0610772E8CB5}" type="parTrans" cxnId="{C0DFD269-B8B4-4DD1-B135-206FDC4FCC47}">
      <dgm:prSet/>
      <dgm:spPr/>
      <dgm:t>
        <a:bodyPr/>
        <a:lstStyle/>
        <a:p>
          <a:endParaRPr lang="en-GB"/>
        </a:p>
      </dgm:t>
    </dgm:pt>
    <dgm:pt modelId="{631EE178-B93B-47D1-BA53-BC34DBBE575A}">
      <dgm:prSet phldrT="[Text]" custT="1"/>
      <dgm:spPr>
        <a:xfrm>
          <a:off x="657144" y="448888"/>
          <a:ext cx="7764403" cy="898244"/>
        </a:xfrm>
        <a:prstGeom prst="rect">
          <a:avLst/>
        </a:prstGeom>
        <a:solidFill>
          <a:srgbClr val="050B8D"/>
        </a:solidFill>
        <a:ln w="25400" cap="flat" cmpd="sng" algn="ctr">
          <a:solidFill>
            <a:sysClr val="window" lastClr="FFFFFF">
              <a:hueOff val="0"/>
              <a:satOff val="0"/>
              <a:lumOff val="0"/>
              <a:alphaOff val="0"/>
            </a:sysClr>
          </a:solidFill>
          <a:prstDash val="solid"/>
        </a:ln>
        <a:effectLst/>
      </dgm:spPr>
      <dgm:t>
        <a:bodyPr/>
        <a:lstStyle/>
        <a:p>
          <a:r>
            <a:rPr lang="en-GB" sz="1600" dirty="0" smtClean="0">
              <a:solidFill>
                <a:sysClr val="window" lastClr="FFFFFF"/>
              </a:solidFill>
              <a:latin typeface="Tahoma"/>
              <a:ea typeface="+mn-ea"/>
              <a:cs typeface="+mn-cs"/>
            </a:rPr>
            <a:t>BSC (ELEXON) and Electricity Market Reform (EMR)</a:t>
          </a:r>
          <a:endParaRPr lang="en-GB" sz="1600" dirty="0">
            <a:solidFill>
              <a:sysClr val="window" lastClr="FFFFFF"/>
            </a:solidFill>
            <a:latin typeface="Tahoma"/>
            <a:ea typeface="+mn-ea"/>
            <a:cs typeface="+mn-cs"/>
          </a:endParaRPr>
        </a:p>
      </dgm:t>
    </dgm:pt>
    <dgm:pt modelId="{91D062F7-A92E-4C54-BEF4-A7E9589934E9}" type="parTrans" cxnId="{BFFEB2AD-BD6D-4C04-995D-DEA719CA6290}">
      <dgm:prSet/>
      <dgm:spPr/>
      <dgm:t>
        <a:bodyPr/>
        <a:lstStyle/>
        <a:p>
          <a:endParaRPr lang="en-GB"/>
        </a:p>
      </dgm:t>
    </dgm:pt>
    <dgm:pt modelId="{0A09AF54-2354-4C79-96DB-AA9FC6727E7E}" type="sibTrans" cxnId="{BFFEB2AD-BD6D-4C04-995D-DEA719CA6290}">
      <dgm:prSet/>
      <dgm:spPr>
        <a:xfrm>
          <a:off x="-6602340" y="-1009677"/>
          <a:ext cx="7858180" cy="7858180"/>
        </a:xfrm>
        <a:prstGeom prst="blockArc">
          <a:avLst>
            <a:gd name="adj1" fmla="val 18900000"/>
            <a:gd name="adj2" fmla="val 2700000"/>
            <a:gd name="adj3" fmla="val 275"/>
          </a:avLst>
        </a:prstGeom>
        <a:noFill/>
        <a:ln w="25400" cap="flat" cmpd="sng" algn="ctr">
          <a:solidFill>
            <a:srgbClr val="65C7C2">
              <a:shade val="60000"/>
              <a:hueOff val="0"/>
              <a:satOff val="0"/>
              <a:lumOff val="0"/>
              <a:alphaOff val="0"/>
            </a:srgbClr>
          </a:solidFill>
          <a:prstDash val="solid"/>
        </a:ln>
        <a:effectLst/>
      </dgm:spPr>
      <dgm:t>
        <a:bodyPr/>
        <a:lstStyle/>
        <a:p>
          <a:endParaRPr lang="en-GB"/>
        </a:p>
      </dgm:t>
    </dgm:pt>
    <dgm:pt modelId="{312C367F-06D9-41F9-B810-1A123FEB5016}">
      <dgm:prSet custT="1"/>
      <dgm:spPr>
        <a:xfrm>
          <a:off x="1172129" y="1796489"/>
          <a:ext cx="7249419" cy="898244"/>
        </a:xfrm>
        <a:prstGeom prst="rect">
          <a:avLst/>
        </a:prstGeom>
        <a:solidFill>
          <a:srgbClr val="23DD92"/>
        </a:solidFill>
        <a:ln w="25400" cap="flat" cmpd="sng" algn="ctr">
          <a:solidFill>
            <a:sysClr val="window" lastClr="FFFFFF">
              <a:hueOff val="0"/>
              <a:satOff val="0"/>
              <a:lumOff val="0"/>
              <a:alphaOff val="0"/>
            </a:sysClr>
          </a:solidFill>
          <a:prstDash val="solid"/>
        </a:ln>
        <a:effectLst/>
      </dgm:spPr>
      <dgm:t>
        <a:bodyPr/>
        <a:lstStyle/>
        <a:p>
          <a:r>
            <a:rPr lang="en-GB" sz="1600" dirty="0" smtClean="0">
              <a:solidFill>
                <a:srgbClr val="050B8D"/>
              </a:solidFill>
              <a:latin typeface="Tahoma"/>
              <a:ea typeface="+mn-ea"/>
              <a:cs typeface="+mn-cs"/>
            </a:rPr>
            <a:t>MRA – Master Registration Agreement (As of 01/09/2021 Retail Energy Code (REC))</a:t>
          </a:r>
          <a:endParaRPr lang="en-GB" sz="1600" dirty="0">
            <a:solidFill>
              <a:srgbClr val="050B8D"/>
            </a:solidFill>
            <a:latin typeface="Tahoma"/>
            <a:ea typeface="+mn-ea"/>
            <a:cs typeface="+mn-cs"/>
          </a:endParaRPr>
        </a:p>
      </dgm:t>
    </dgm:pt>
    <dgm:pt modelId="{D08CF31D-93B9-4D36-8C4E-015440D9F375}" type="parTrans" cxnId="{2259475D-E6C3-4EC3-B99A-62EDE84BB44C}">
      <dgm:prSet/>
      <dgm:spPr/>
      <dgm:t>
        <a:bodyPr/>
        <a:lstStyle/>
        <a:p>
          <a:endParaRPr lang="en-GB"/>
        </a:p>
      </dgm:t>
    </dgm:pt>
    <dgm:pt modelId="{3F284DFE-8F22-4E9B-8966-0DA60A977E96}" type="sibTrans" cxnId="{2259475D-E6C3-4EC3-B99A-62EDE84BB44C}">
      <dgm:prSet/>
      <dgm:spPr/>
      <dgm:t>
        <a:bodyPr/>
        <a:lstStyle/>
        <a:p>
          <a:endParaRPr lang="en-GB"/>
        </a:p>
      </dgm:t>
    </dgm:pt>
    <dgm:pt modelId="{F9574E27-FFF1-43B5-BB0A-EE9D08614A81}" type="pres">
      <dgm:prSet presAssocID="{1CAA1CDB-826B-4AFB-A126-A12FF1FAADBE}" presName="Name0" presStyleCnt="0">
        <dgm:presLayoutVars>
          <dgm:chMax val="7"/>
          <dgm:chPref val="7"/>
          <dgm:dir/>
        </dgm:presLayoutVars>
      </dgm:prSet>
      <dgm:spPr/>
      <dgm:t>
        <a:bodyPr/>
        <a:lstStyle/>
        <a:p>
          <a:endParaRPr lang="en-GB"/>
        </a:p>
      </dgm:t>
    </dgm:pt>
    <dgm:pt modelId="{06AC53B1-D626-4F39-ACBB-7DCB09028916}" type="pres">
      <dgm:prSet presAssocID="{1CAA1CDB-826B-4AFB-A126-A12FF1FAADBE}" presName="Name1" presStyleCnt="0"/>
      <dgm:spPr/>
    </dgm:pt>
    <dgm:pt modelId="{5EB97CAC-15A1-475B-B4EF-A05F523A49DE}" type="pres">
      <dgm:prSet presAssocID="{1CAA1CDB-826B-4AFB-A126-A12FF1FAADBE}" presName="cycle" presStyleCnt="0"/>
      <dgm:spPr/>
    </dgm:pt>
    <dgm:pt modelId="{6752C2AD-5B86-446A-9876-F08823A97606}" type="pres">
      <dgm:prSet presAssocID="{1CAA1CDB-826B-4AFB-A126-A12FF1FAADBE}" presName="srcNode" presStyleLbl="node1" presStyleIdx="0" presStyleCnt="4"/>
      <dgm:spPr/>
    </dgm:pt>
    <dgm:pt modelId="{9CE8E028-475B-43E4-BDFA-09EC60DBB09F}" type="pres">
      <dgm:prSet presAssocID="{1CAA1CDB-826B-4AFB-A126-A12FF1FAADBE}" presName="conn" presStyleLbl="parChTrans1D2" presStyleIdx="0" presStyleCnt="1" custLinFactNeighborX="-35362"/>
      <dgm:spPr/>
      <dgm:t>
        <a:bodyPr/>
        <a:lstStyle/>
        <a:p>
          <a:endParaRPr lang="en-GB"/>
        </a:p>
      </dgm:t>
    </dgm:pt>
    <dgm:pt modelId="{99EDC790-3DB3-4D44-9BC1-D2CA5CD41E57}" type="pres">
      <dgm:prSet presAssocID="{1CAA1CDB-826B-4AFB-A126-A12FF1FAADBE}" presName="extraNode" presStyleLbl="node1" presStyleIdx="0" presStyleCnt="4"/>
      <dgm:spPr/>
    </dgm:pt>
    <dgm:pt modelId="{5539BA16-B541-4C7D-B33A-51EF85D2D3F9}" type="pres">
      <dgm:prSet presAssocID="{1CAA1CDB-826B-4AFB-A126-A12FF1FAADBE}" presName="dstNode" presStyleLbl="node1" presStyleIdx="0" presStyleCnt="4"/>
      <dgm:spPr/>
    </dgm:pt>
    <dgm:pt modelId="{5A59E85B-E2CD-4558-B8CD-8D66AC821AD8}" type="pres">
      <dgm:prSet presAssocID="{631EE178-B93B-47D1-BA53-BC34DBBE575A}" presName="text_1" presStyleLbl="node1" presStyleIdx="0" presStyleCnt="4" custScaleX="98534" custLinFactNeighborX="679">
        <dgm:presLayoutVars>
          <dgm:bulletEnabled val="1"/>
        </dgm:presLayoutVars>
      </dgm:prSet>
      <dgm:spPr/>
      <dgm:t>
        <a:bodyPr/>
        <a:lstStyle/>
        <a:p>
          <a:endParaRPr lang="en-GB"/>
        </a:p>
      </dgm:t>
    </dgm:pt>
    <dgm:pt modelId="{94A04B40-52E6-4319-A4EF-6E2DC0DA0DDA}" type="pres">
      <dgm:prSet presAssocID="{631EE178-B93B-47D1-BA53-BC34DBBE575A}" presName="accent_1" presStyleCnt="0"/>
      <dgm:spPr/>
    </dgm:pt>
    <dgm:pt modelId="{0421BAE5-43EE-4827-8DA4-EB3CEF6BF085}" type="pres">
      <dgm:prSet presAssocID="{631EE178-B93B-47D1-BA53-BC34DBBE575A}" presName="accentRepeatNode" presStyleLbl="solidFgAcc1" presStyleIdx="0" presStyleCnt="4"/>
      <dgm:spPr>
        <a:xfrm>
          <a:off x="95741" y="336608"/>
          <a:ext cx="1122806" cy="1122806"/>
        </a:xfrm>
        <a:prstGeom prst="ellipse">
          <a:avLst/>
        </a:prstGeom>
        <a:solidFill>
          <a:srgbClr val="FFFFFF"/>
        </a:solidFill>
        <a:ln w="25400" cap="flat" cmpd="sng" algn="ctr">
          <a:solidFill>
            <a:srgbClr val="23DD92"/>
          </a:solidFill>
          <a:prstDash val="solid"/>
        </a:ln>
        <a:effectLst/>
      </dgm:spPr>
      <dgm:t>
        <a:bodyPr/>
        <a:lstStyle/>
        <a:p>
          <a:endParaRPr lang="en-GB"/>
        </a:p>
      </dgm:t>
    </dgm:pt>
    <dgm:pt modelId="{36E507E2-6C80-48CF-BD3E-45042AC9216E}" type="pres">
      <dgm:prSet presAssocID="{312C367F-06D9-41F9-B810-1A123FEB5016}" presName="text_2" presStyleLbl="node1" presStyleIdx="1" presStyleCnt="4">
        <dgm:presLayoutVars>
          <dgm:bulletEnabled val="1"/>
        </dgm:presLayoutVars>
      </dgm:prSet>
      <dgm:spPr/>
      <dgm:t>
        <a:bodyPr/>
        <a:lstStyle/>
        <a:p>
          <a:endParaRPr lang="en-GB"/>
        </a:p>
      </dgm:t>
    </dgm:pt>
    <dgm:pt modelId="{09DBD58F-D65E-425D-B589-6A215AF16609}" type="pres">
      <dgm:prSet presAssocID="{312C367F-06D9-41F9-B810-1A123FEB5016}" presName="accent_2" presStyleCnt="0"/>
      <dgm:spPr/>
    </dgm:pt>
    <dgm:pt modelId="{200BDBC0-60DB-4156-9279-6C81FFDDC7C7}" type="pres">
      <dgm:prSet presAssocID="{312C367F-06D9-41F9-B810-1A123FEB5016}" presName="accentRepeatNode" presStyleLbl="solidFgAcc1" presStyleIdx="1" presStyleCnt="4"/>
      <dgm:spPr>
        <a:xfrm>
          <a:off x="610726" y="1684209"/>
          <a:ext cx="1122806" cy="1122806"/>
        </a:xfrm>
        <a:prstGeom prst="ellipse">
          <a:avLst/>
        </a:prstGeom>
        <a:solidFill>
          <a:srgbClr val="FFFFFF"/>
        </a:solidFill>
        <a:ln w="25400" cap="flat" cmpd="sng" algn="ctr">
          <a:solidFill>
            <a:srgbClr val="050B8D"/>
          </a:solidFill>
          <a:prstDash val="solid"/>
        </a:ln>
        <a:effectLst/>
      </dgm:spPr>
      <dgm:t>
        <a:bodyPr/>
        <a:lstStyle/>
        <a:p>
          <a:endParaRPr lang="en-GB"/>
        </a:p>
      </dgm:t>
    </dgm:pt>
    <dgm:pt modelId="{101C41FF-691A-423E-A7F7-0D29C6474D2D}" type="pres">
      <dgm:prSet presAssocID="{6F2365DE-A28F-43D7-9A49-4DD8C384E97D}" presName="text_3" presStyleLbl="node1" presStyleIdx="2" presStyleCnt="4">
        <dgm:presLayoutVars>
          <dgm:bulletEnabled val="1"/>
        </dgm:presLayoutVars>
      </dgm:prSet>
      <dgm:spPr/>
      <dgm:t>
        <a:bodyPr/>
        <a:lstStyle/>
        <a:p>
          <a:endParaRPr lang="en-GB"/>
        </a:p>
      </dgm:t>
    </dgm:pt>
    <dgm:pt modelId="{C8D62A74-2882-4CB8-AC79-7FA52579D0D4}" type="pres">
      <dgm:prSet presAssocID="{6F2365DE-A28F-43D7-9A49-4DD8C384E97D}" presName="accent_3" presStyleCnt="0"/>
      <dgm:spPr/>
    </dgm:pt>
    <dgm:pt modelId="{A7E5AF96-1C27-45FB-A1DE-24D8E39B2F38}" type="pres">
      <dgm:prSet presAssocID="{6F2365DE-A28F-43D7-9A49-4DD8C384E97D}" presName="accentRepeatNode" presStyleLbl="solidFgAcc1" presStyleIdx="2" presStyleCnt="4"/>
      <dgm:spPr>
        <a:xfrm>
          <a:off x="610726" y="3031809"/>
          <a:ext cx="1122806" cy="1122806"/>
        </a:xfrm>
        <a:prstGeom prst="ellipse">
          <a:avLst/>
        </a:prstGeom>
        <a:solidFill>
          <a:srgbClr val="FFFFFF"/>
        </a:solidFill>
        <a:ln w="25400" cap="flat" cmpd="sng" algn="ctr">
          <a:solidFill>
            <a:srgbClr val="23DD92"/>
          </a:solidFill>
          <a:prstDash val="solid"/>
        </a:ln>
        <a:effectLst/>
      </dgm:spPr>
      <dgm:t>
        <a:bodyPr/>
        <a:lstStyle/>
        <a:p>
          <a:endParaRPr lang="en-GB"/>
        </a:p>
      </dgm:t>
    </dgm:pt>
    <dgm:pt modelId="{7235DAD7-988A-4D29-8A68-AB5D4D82750D}" type="pres">
      <dgm:prSet presAssocID="{3CCC74CD-58B6-4C1A-AAE5-558AD256AD70}" presName="text_4" presStyleLbl="node1" presStyleIdx="3" presStyleCnt="4">
        <dgm:presLayoutVars>
          <dgm:bulletEnabled val="1"/>
        </dgm:presLayoutVars>
      </dgm:prSet>
      <dgm:spPr/>
      <dgm:t>
        <a:bodyPr/>
        <a:lstStyle/>
        <a:p>
          <a:endParaRPr lang="en-GB"/>
        </a:p>
      </dgm:t>
    </dgm:pt>
    <dgm:pt modelId="{5DD174DA-8586-4F61-8C74-4499E1E89596}" type="pres">
      <dgm:prSet presAssocID="{3CCC74CD-58B6-4C1A-AAE5-558AD256AD70}" presName="accent_4" presStyleCnt="0"/>
      <dgm:spPr/>
    </dgm:pt>
    <dgm:pt modelId="{829A339A-A860-47A4-9CB7-E61734263FF3}" type="pres">
      <dgm:prSet presAssocID="{3CCC74CD-58B6-4C1A-AAE5-558AD256AD70}" presName="accentRepeatNode" presStyleLbl="solidFgAcc1" presStyleIdx="3" presStyleCnt="4"/>
      <dgm:spPr>
        <a:xfrm>
          <a:off x="95741" y="4379410"/>
          <a:ext cx="1122806" cy="1122806"/>
        </a:xfrm>
        <a:prstGeom prst="ellipse">
          <a:avLst/>
        </a:prstGeom>
        <a:solidFill>
          <a:srgbClr val="FFFFFF"/>
        </a:solidFill>
        <a:ln w="25400" cap="flat" cmpd="sng" algn="ctr">
          <a:solidFill>
            <a:srgbClr val="050B8D"/>
          </a:solidFill>
          <a:prstDash val="solid"/>
        </a:ln>
        <a:effectLst/>
      </dgm:spPr>
      <dgm:t>
        <a:bodyPr/>
        <a:lstStyle/>
        <a:p>
          <a:endParaRPr lang="en-GB"/>
        </a:p>
      </dgm:t>
    </dgm:pt>
  </dgm:ptLst>
  <dgm:cxnLst>
    <dgm:cxn modelId="{C73B1827-BB7E-46E8-AC78-31BE247C6B8A}" type="presOf" srcId="{0A09AF54-2354-4C79-96DB-AA9FC6727E7E}" destId="{9CE8E028-475B-43E4-BDFA-09EC60DBB09F}" srcOrd="0" destOrd="0" presId="urn:microsoft.com/office/officeart/2008/layout/VerticalCurvedList"/>
    <dgm:cxn modelId="{24835C03-F6EE-4C87-A886-6744555ED2CA}" srcId="{1CAA1CDB-826B-4AFB-A126-A12FF1FAADBE}" destId="{6F2365DE-A28F-43D7-9A49-4DD8C384E97D}" srcOrd="2" destOrd="0" parTransId="{28B82898-3A2F-4B99-BCE3-69BF5CB255D9}" sibTransId="{ECBF7E40-5C26-44BA-AD20-38DFF0611E22}"/>
    <dgm:cxn modelId="{7096B473-797D-436C-AFC0-F241448432DA}" type="presOf" srcId="{631EE178-B93B-47D1-BA53-BC34DBBE575A}" destId="{5A59E85B-E2CD-4558-B8CD-8D66AC821AD8}" srcOrd="0" destOrd="0" presId="urn:microsoft.com/office/officeart/2008/layout/VerticalCurvedList"/>
    <dgm:cxn modelId="{D567CE59-73B4-4F1F-896D-80286E5008AA}" type="presOf" srcId="{3CCC74CD-58B6-4C1A-AAE5-558AD256AD70}" destId="{7235DAD7-988A-4D29-8A68-AB5D4D82750D}" srcOrd="0" destOrd="0" presId="urn:microsoft.com/office/officeart/2008/layout/VerticalCurvedList"/>
    <dgm:cxn modelId="{F19E3484-02D2-4A3D-B114-F78AB74917BA}" type="presOf" srcId="{6F2365DE-A28F-43D7-9A49-4DD8C384E97D}" destId="{101C41FF-691A-423E-A7F7-0D29C6474D2D}" srcOrd="0" destOrd="0" presId="urn:microsoft.com/office/officeart/2008/layout/VerticalCurvedList"/>
    <dgm:cxn modelId="{51576103-7D0B-4D4C-A708-19CA5814A39D}" type="presOf" srcId="{312C367F-06D9-41F9-B810-1A123FEB5016}" destId="{36E507E2-6C80-48CF-BD3E-45042AC9216E}" srcOrd="0" destOrd="0" presId="urn:microsoft.com/office/officeart/2008/layout/VerticalCurvedList"/>
    <dgm:cxn modelId="{C0DFD269-B8B4-4DD1-B135-206FDC4FCC47}" srcId="{1CAA1CDB-826B-4AFB-A126-A12FF1FAADBE}" destId="{3CCC74CD-58B6-4C1A-AAE5-558AD256AD70}" srcOrd="3" destOrd="0" parTransId="{C4B13182-CA0B-46CE-B418-0610772E8CB5}" sibTransId="{865438FC-45BF-47A2-A68D-D847FADE5D7B}"/>
    <dgm:cxn modelId="{2259475D-E6C3-4EC3-B99A-62EDE84BB44C}" srcId="{1CAA1CDB-826B-4AFB-A126-A12FF1FAADBE}" destId="{312C367F-06D9-41F9-B810-1A123FEB5016}" srcOrd="1" destOrd="0" parTransId="{D08CF31D-93B9-4D36-8C4E-015440D9F375}" sibTransId="{3F284DFE-8F22-4E9B-8966-0DA60A977E96}"/>
    <dgm:cxn modelId="{AD192EA4-8C40-4526-93A1-A46DED009953}" type="presOf" srcId="{1CAA1CDB-826B-4AFB-A126-A12FF1FAADBE}" destId="{F9574E27-FFF1-43B5-BB0A-EE9D08614A81}" srcOrd="0" destOrd="0" presId="urn:microsoft.com/office/officeart/2008/layout/VerticalCurvedList"/>
    <dgm:cxn modelId="{BFFEB2AD-BD6D-4C04-995D-DEA719CA6290}" srcId="{1CAA1CDB-826B-4AFB-A126-A12FF1FAADBE}" destId="{631EE178-B93B-47D1-BA53-BC34DBBE575A}" srcOrd="0" destOrd="0" parTransId="{91D062F7-A92E-4C54-BEF4-A7E9589934E9}" sibTransId="{0A09AF54-2354-4C79-96DB-AA9FC6727E7E}"/>
    <dgm:cxn modelId="{93AD83A3-58DA-4C2C-8D1F-A81FEDADB418}" type="presParOf" srcId="{F9574E27-FFF1-43B5-BB0A-EE9D08614A81}" destId="{06AC53B1-D626-4F39-ACBB-7DCB09028916}" srcOrd="0" destOrd="0" presId="urn:microsoft.com/office/officeart/2008/layout/VerticalCurvedList"/>
    <dgm:cxn modelId="{7E705082-D724-45B5-BEA6-26E979CF681C}" type="presParOf" srcId="{06AC53B1-D626-4F39-ACBB-7DCB09028916}" destId="{5EB97CAC-15A1-475B-B4EF-A05F523A49DE}" srcOrd="0" destOrd="0" presId="urn:microsoft.com/office/officeart/2008/layout/VerticalCurvedList"/>
    <dgm:cxn modelId="{AAFA0981-CFFE-47DA-BCBB-929247268FCF}" type="presParOf" srcId="{5EB97CAC-15A1-475B-B4EF-A05F523A49DE}" destId="{6752C2AD-5B86-446A-9876-F08823A97606}" srcOrd="0" destOrd="0" presId="urn:microsoft.com/office/officeart/2008/layout/VerticalCurvedList"/>
    <dgm:cxn modelId="{576E0405-F468-4698-940E-A27FA505EAB0}" type="presParOf" srcId="{5EB97CAC-15A1-475B-B4EF-A05F523A49DE}" destId="{9CE8E028-475B-43E4-BDFA-09EC60DBB09F}" srcOrd="1" destOrd="0" presId="urn:microsoft.com/office/officeart/2008/layout/VerticalCurvedList"/>
    <dgm:cxn modelId="{302CC411-CD77-4E4D-AC39-86553D0E8584}" type="presParOf" srcId="{5EB97CAC-15A1-475B-B4EF-A05F523A49DE}" destId="{99EDC790-3DB3-4D44-9BC1-D2CA5CD41E57}" srcOrd="2" destOrd="0" presId="urn:microsoft.com/office/officeart/2008/layout/VerticalCurvedList"/>
    <dgm:cxn modelId="{2D536A7E-AA2A-42A9-83DC-5738DF4E0ADE}" type="presParOf" srcId="{5EB97CAC-15A1-475B-B4EF-A05F523A49DE}" destId="{5539BA16-B541-4C7D-B33A-51EF85D2D3F9}" srcOrd="3" destOrd="0" presId="urn:microsoft.com/office/officeart/2008/layout/VerticalCurvedList"/>
    <dgm:cxn modelId="{A91E84B7-7AED-428A-B721-32FA7FD0FBA0}" type="presParOf" srcId="{06AC53B1-D626-4F39-ACBB-7DCB09028916}" destId="{5A59E85B-E2CD-4558-B8CD-8D66AC821AD8}" srcOrd="1" destOrd="0" presId="urn:microsoft.com/office/officeart/2008/layout/VerticalCurvedList"/>
    <dgm:cxn modelId="{21632098-3172-4FB2-A020-D91989E1E598}" type="presParOf" srcId="{06AC53B1-D626-4F39-ACBB-7DCB09028916}" destId="{94A04B40-52E6-4319-A4EF-6E2DC0DA0DDA}" srcOrd="2" destOrd="0" presId="urn:microsoft.com/office/officeart/2008/layout/VerticalCurvedList"/>
    <dgm:cxn modelId="{747DB745-85D3-4A69-8473-8201DAAD0BC9}" type="presParOf" srcId="{94A04B40-52E6-4319-A4EF-6E2DC0DA0DDA}" destId="{0421BAE5-43EE-4827-8DA4-EB3CEF6BF085}" srcOrd="0" destOrd="0" presId="urn:microsoft.com/office/officeart/2008/layout/VerticalCurvedList"/>
    <dgm:cxn modelId="{F539C86E-45B7-4422-85C1-1B68B8324AEB}" type="presParOf" srcId="{06AC53B1-D626-4F39-ACBB-7DCB09028916}" destId="{36E507E2-6C80-48CF-BD3E-45042AC9216E}" srcOrd="3" destOrd="0" presId="urn:microsoft.com/office/officeart/2008/layout/VerticalCurvedList"/>
    <dgm:cxn modelId="{F2281E6A-2731-4983-8AE3-1D754688872E}" type="presParOf" srcId="{06AC53B1-D626-4F39-ACBB-7DCB09028916}" destId="{09DBD58F-D65E-425D-B589-6A215AF16609}" srcOrd="4" destOrd="0" presId="urn:microsoft.com/office/officeart/2008/layout/VerticalCurvedList"/>
    <dgm:cxn modelId="{7EBF6809-CDE1-4AF0-9F80-6E4F14FF7313}" type="presParOf" srcId="{09DBD58F-D65E-425D-B589-6A215AF16609}" destId="{200BDBC0-60DB-4156-9279-6C81FFDDC7C7}" srcOrd="0" destOrd="0" presId="urn:microsoft.com/office/officeart/2008/layout/VerticalCurvedList"/>
    <dgm:cxn modelId="{24637143-4986-4DD5-A811-4CBCE5804BEE}" type="presParOf" srcId="{06AC53B1-D626-4F39-ACBB-7DCB09028916}" destId="{101C41FF-691A-423E-A7F7-0D29C6474D2D}" srcOrd="5" destOrd="0" presId="urn:microsoft.com/office/officeart/2008/layout/VerticalCurvedList"/>
    <dgm:cxn modelId="{055484BB-A1F6-4F45-9C18-205DCFC8D116}" type="presParOf" srcId="{06AC53B1-D626-4F39-ACBB-7DCB09028916}" destId="{C8D62A74-2882-4CB8-AC79-7FA52579D0D4}" srcOrd="6" destOrd="0" presId="urn:microsoft.com/office/officeart/2008/layout/VerticalCurvedList"/>
    <dgm:cxn modelId="{FF4D600E-192F-4185-B5E9-55F9DEF9C2AB}" type="presParOf" srcId="{C8D62A74-2882-4CB8-AC79-7FA52579D0D4}" destId="{A7E5AF96-1C27-45FB-A1DE-24D8E39B2F38}" srcOrd="0" destOrd="0" presId="urn:microsoft.com/office/officeart/2008/layout/VerticalCurvedList"/>
    <dgm:cxn modelId="{7BDE5146-7295-4A91-A2B9-580FC36DCFCE}" type="presParOf" srcId="{06AC53B1-D626-4F39-ACBB-7DCB09028916}" destId="{7235DAD7-988A-4D29-8A68-AB5D4D82750D}" srcOrd="7" destOrd="0" presId="urn:microsoft.com/office/officeart/2008/layout/VerticalCurvedList"/>
    <dgm:cxn modelId="{8071661C-733E-4FB7-BC82-2E4B91C568F1}" type="presParOf" srcId="{06AC53B1-D626-4F39-ACBB-7DCB09028916}" destId="{5DD174DA-8586-4F61-8C74-4499E1E89596}" srcOrd="8" destOrd="0" presId="urn:microsoft.com/office/officeart/2008/layout/VerticalCurvedList"/>
    <dgm:cxn modelId="{79540AF3-B823-4413-8BEF-C974C085DE45}" type="presParOf" srcId="{5DD174DA-8586-4F61-8C74-4499E1E89596}" destId="{829A339A-A860-47A4-9CB7-E61734263FF3}" srcOrd="0" destOrd="0" presId="urn:microsoft.com/office/officeart/2008/layout/VerticalCurvedList"/>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8E028-475B-43E4-BDFA-09EC60DBB09F}">
      <dsp:nvSpPr>
        <dsp:cNvPr id="0" name=""/>
        <dsp:cNvSpPr/>
      </dsp:nvSpPr>
      <dsp:spPr>
        <a:xfrm>
          <a:off x="-6602340" y="-1009677"/>
          <a:ext cx="7858180" cy="7858180"/>
        </a:xfrm>
        <a:prstGeom prst="blockArc">
          <a:avLst>
            <a:gd name="adj1" fmla="val 18900000"/>
            <a:gd name="adj2" fmla="val 2700000"/>
            <a:gd name="adj3" fmla="val 275"/>
          </a:avLst>
        </a:prstGeom>
        <a:noFill/>
        <a:ln w="25400" cap="flat" cmpd="sng" algn="ctr">
          <a:solidFill>
            <a:srgbClr val="65C7C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A59E85B-E2CD-4558-B8CD-8D66AC821AD8}">
      <dsp:nvSpPr>
        <dsp:cNvPr id="0" name=""/>
        <dsp:cNvSpPr/>
      </dsp:nvSpPr>
      <dsp:spPr>
        <a:xfrm>
          <a:off x="779792" y="448888"/>
          <a:ext cx="8558776" cy="898244"/>
        </a:xfrm>
        <a:prstGeom prst="rect">
          <a:avLst/>
        </a:prstGeom>
        <a:solidFill>
          <a:srgbClr val="050B8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2982"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solidFill>
                <a:sysClr val="window" lastClr="FFFFFF"/>
              </a:solidFill>
              <a:latin typeface="Tahoma"/>
              <a:ea typeface="+mn-ea"/>
              <a:cs typeface="+mn-cs"/>
            </a:rPr>
            <a:t>BSC (ELEXON) and Electricity Market Reform (EMR)</a:t>
          </a:r>
          <a:endParaRPr lang="en-GB" sz="1600" kern="1200" dirty="0">
            <a:solidFill>
              <a:sysClr val="window" lastClr="FFFFFF"/>
            </a:solidFill>
            <a:latin typeface="Tahoma"/>
            <a:ea typeface="+mn-ea"/>
            <a:cs typeface="+mn-cs"/>
          </a:endParaRPr>
        </a:p>
      </dsp:txBody>
      <dsp:txXfrm>
        <a:off x="779792" y="448888"/>
        <a:ext cx="8558776" cy="898244"/>
      </dsp:txXfrm>
    </dsp:sp>
    <dsp:sp modelId="{0421BAE5-43EE-4827-8DA4-EB3CEF6BF085}">
      <dsp:nvSpPr>
        <dsp:cNvPr id="0" name=""/>
        <dsp:cNvSpPr/>
      </dsp:nvSpPr>
      <dsp:spPr>
        <a:xfrm>
          <a:off x="95741" y="336608"/>
          <a:ext cx="1122806" cy="1122806"/>
        </a:xfrm>
        <a:prstGeom prst="ellipse">
          <a:avLst/>
        </a:prstGeom>
        <a:solidFill>
          <a:srgbClr val="FFFFFF"/>
        </a:solidFill>
        <a:ln w="25400" cap="flat" cmpd="sng" algn="ctr">
          <a:solidFill>
            <a:srgbClr val="23DD92"/>
          </a:solidFill>
          <a:prstDash val="solid"/>
        </a:ln>
        <a:effectLst/>
      </dsp:spPr>
      <dsp:style>
        <a:lnRef idx="2">
          <a:scrgbClr r="0" g="0" b="0"/>
        </a:lnRef>
        <a:fillRef idx="1">
          <a:scrgbClr r="0" g="0" b="0"/>
        </a:fillRef>
        <a:effectRef idx="0">
          <a:scrgbClr r="0" g="0" b="0"/>
        </a:effectRef>
        <a:fontRef idx="minor"/>
      </dsp:style>
    </dsp:sp>
    <dsp:sp modelId="{36E507E2-6C80-48CF-BD3E-45042AC9216E}">
      <dsp:nvSpPr>
        <dsp:cNvPr id="0" name=""/>
        <dsp:cNvSpPr/>
      </dsp:nvSpPr>
      <dsp:spPr>
        <a:xfrm>
          <a:off x="1172129" y="1796489"/>
          <a:ext cx="8171130" cy="898244"/>
        </a:xfrm>
        <a:prstGeom prst="rect">
          <a:avLst/>
        </a:prstGeom>
        <a:solidFill>
          <a:srgbClr val="23DD9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2982"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solidFill>
                <a:srgbClr val="050B8D"/>
              </a:solidFill>
              <a:latin typeface="Tahoma"/>
              <a:ea typeface="+mn-ea"/>
              <a:cs typeface="+mn-cs"/>
            </a:rPr>
            <a:t>MRA – Master Registration Agreement (As of 01/09/2021 Retail Energy Code (REC))</a:t>
          </a:r>
          <a:endParaRPr lang="en-GB" sz="1600" kern="1200" dirty="0">
            <a:solidFill>
              <a:srgbClr val="050B8D"/>
            </a:solidFill>
            <a:latin typeface="Tahoma"/>
            <a:ea typeface="+mn-ea"/>
            <a:cs typeface="+mn-cs"/>
          </a:endParaRPr>
        </a:p>
      </dsp:txBody>
      <dsp:txXfrm>
        <a:off x="1172129" y="1796489"/>
        <a:ext cx="8171130" cy="898244"/>
      </dsp:txXfrm>
    </dsp:sp>
    <dsp:sp modelId="{200BDBC0-60DB-4156-9279-6C81FFDDC7C7}">
      <dsp:nvSpPr>
        <dsp:cNvPr id="0" name=""/>
        <dsp:cNvSpPr/>
      </dsp:nvSpPr>
      <dsp:spPr>
        <a:xfrm>
          <a:off x="610726" y="1684209"/>
          <a:ext cx="1122806" cy="1122806"/>
        </a:xfrm>
        <a:prstGeom prst="ellipse">
          <a:avLst/>
        </a:prstGeom>
        <a:solidFill>
          <a:srgbClr val="FFFFFF"/>
        </a:solidFill>
        <a:ln w="25400" cap="flat" cmpd="sng" algn="ctr">
          <a:solidFill>
            <a:srgbClr val="050B8D"/>
          </a:solidFill>
          <a:prstDash val="solid"/>
        </a:ln>
        <a:effectLst/>
      </dsp:spPr>
      <dsp:style>
        <a:lnRef idx="2">
          <a:scrgbClr r="0" g="0" b="0"/>
        </a:lnRef>
        <a:fillRef idx="1">
          <a:scrgbClr r="0" g="0" b="0"/>
        </a:fillRef>
        <a:effectRef idx="0">
          <a:scrgbClr r="0" g="0" b="0"/>
        </a:effectRef>
        <a:fontRef idx="minor"/>
      </dsp:style>
    </dsp:sp>
    <dsp:sp modelId="{101C41FF-691A-423E-A7F7-0D29C6474D2D}">
      <dsp:nvSpPr>
        <dsp:cNvPr id="0" name=""/>
        <dsp:cNvSpPr/>
      </dsp:nvSpPr>
      <dsp:spPr>
        <a:xfrm>
          <a:off x="1172129" y="3144090"/>
          <a:ext cx="8171130" cy="898244"/>
        </a:xfrm>
        <a:prstGeom prst="rect">
          <a:avLst/>
        </a:prstGeom>
        <a:solidFill>
          <a:srgbClr val="050B8D"/>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2982" tIns="40640" rIns="40640" bIns="40640" numCol="1" spcCol="1270" anchor="ctr" anchorCtr="0">
          <a:noAutofit/>
        </a:bodyPr>
        <a:lstStyle/>
        <a:p>
          <a:pPr lvl="0" algn="l" defTabSz="711200">
            <a:lnSpc>
              <a:spcPct val="90000"/>
            </a:lnSpc>
            <a:spcBef>
              <a:spcPct val="0"/>
            </a:spcBef>
            <a:spcAft>
              <a:spcPct val="35000"/>
            </a:spcAft>
          </a:pPr>
          <a:r>
            <a:rPr lang="en-GB" sz="1600" b="0" kern="1200" dirty="0" smtClean="0">
              <a:solidFill>
                <a:sysClr val="window" lastClr="FFFFFF"/>
              </a:solidFill>
              <a:latin typeface="Tahoma"/>
              <a:ea typeface="+mn-ea"/>
              <a:cs typeface="+mn-cs"/>
            </a:rPr>
            <a:t>DCUSA</a:t>
          </a:r>
          <a:r>
            <a:rPr lang="en-GB" sz="1600" b="1" kern="1200" dirty="0" smtClean="0">
              <a:solidFill>
                <a:sysClr val="window" lastClr="FFFFFF"/>
              </a:solidFill>
              <a:latin typeface="Tahoma"/>
              <a:ea typeface="+mn-ea"/>
              <a:cs typeface="+mn-cs"/>
            </a:rPr>
            <a:t> </a:t>
          </a:r>
          <a:r>
            <a:rPr lang="en-GB" sz="1600" b="0" kern="1200" dirty="0" smtClean="0">
              <a:solidFill>
                <a:sysClr val="window" lastClr="FFFFFF"/>
              </a:solidFill>
              <a:latin typeface="Tahoma"/>
              <a:ea typeface="+mn-ea"/>
              <a:cs typeface="+mn-cs"/>
            </a:rPr>
            <a:t>–</a:t>
          </a:r>
          <a:r>
            <a:rPr lang="en-GB" sz="1600" b="1" kern="1200" dirty="0" smtClean="0">
              <a:solidFill>
                <a:sysClr val="window" lastClr="FFFFFF"/>
              </a:solidFill>
              <a:latin typeface="Tahoma"/>
              <a:ea typeface="+mn-ea"/>
              <a:cs typeface="+mn-cs"/>
            </a:rPr>
            <a:t> </a:t>
          </a:r>
          <a:r>
            <a:rPr lang="en-GB" sz="1600" b="0" kern="1200" dirty="0" smtClean="0">
              <a:solidFill>
                <a:sysClr val="window" lastClr="FFFFFF"/>
              </a:solidFill>
              <a:latin typeface="Tahoma"/>
              <a:ea typeface="+mn-ea"/>
              <a:cs typeface="+mn-cs"/>
            </a:rPr>
            <a:t>Distribution Connection &amp; Use of Systems Agreement </a:t>
          </a:r>
          <a:r>
            <a:rPr lang="en-GB" sz="1600" kern="1200" dirty="0" smtClean="0">
              <a:solidFill>
                <a:sysClr val="window" lastClr="FFFFFF"/>
              </a:solidFill>
              <a:latin typeface="Tahoma"/>
              <a:ea typeface="+mn-ea"/>
              <a:cs typeface="+mn-cs"/>
            </a:rPr>
            <a:t>(</a:t>
          </a:r>
          <a:r>
            <a:rPr lang="en-GB" sz="1600" kern="1200" dirty="0" err="1" smtClean="0">
              <a:solidFill>
                <a:sysClr val="window" lastClr="FFFFFF"/>
              </a:solidFill>
              <a:latin typeface="Tahoma"/>
              <a:ea typeface="+mn-ea"/>
              <a:cs typeface="+mn-cs"/>
            </a:rPr>
            <a:t>ElectraLink</a:t>
          </a:r>
          <a:r>
            <a:rPr lang="en-GB" sz="1600" kern="1200" dirty="0" smtClean="0">
              <a:solidFill>
                <a:sysClr val="window" lastClr="FFFFFF"/>
              </a:solidFill>
              <a:latin typeface="Tahoma"/>
              <a:ea typeface="+mn-ea"/>
              <a:cs typeface="+mn-cs"/>
            </a:rPr>
            <a:t>)</a:t>
          </a:r>
          <a:endParaRPr lang="en-GB" sz="1600" kern="1200" dirty="0">
            <a:solidFill>
              <a:sysClr val="window" lastClr="FFFFFF"/>
            </a:solidFill>
            <a:latin typeface="Tahoma"/>
            <a:ea typeface="+mn-ea"/>
            <a:cs typeface="+mn-cs"/>
          </a:endParaRPr>
        </a:p>
      </dsp:txBody>
      <dsp:txXfrm>
        <a:off x="1172129" y="3144090"/>
        <a:ext cx="8171130" cy="898244"/>
      </dsp:txXfrm>
    </dsp:sp>
    <dsp:sp modelId="{A7E5AF96-1C27-45FB-A1DE-24D8E39B2F38}">
      <dsp:nvSpPr>
        <dsp:cNvPr id="0" name=""/>
        <dsp:cNvSpPr/>
      </dsp:nvSpPr>
      <dsp:spPr>
        <a:xfrm>
          <a:off x="610726" y="3031809"/>
          <a:ext cx="1122806" cy="1122806"/>
        </a:xfrm>
        <a:prstGeom prst="ellipse">
          <a:avLst/>
        </a:prstGeom>
        <a:solidFill>
          <a:srgbClr val="FFFFFF"/>
        </a:solidFill>
        <a:ln w="25400" cap="flat" cmpd="sng" algn="ctr">
          <a:solidFill>
            <a:srgbClr val="23DD92"/>
          </a:solidFill>
          <a:prstDash val="solid"/>
        </a:ln>
        <a:effectLst/>
      </dsp:spPr>
      <dsp:style>
        <a:lnRef idx="2">
          <a:scrgbClr r="0" g="0" b="0"/>
        </a:lnRef>
        <a:fillRef idx="1">
          <a:scrgbClr r="0" g="0" b="0"/>
        </a:fillRef>
        <a:effectRef idx="0">
          <a:scrgbClr r="0" g="0" b="0"/>
        </a:effectRef>
        <a:fontRef idx="minor"/>
      </dsp:style>
    </dsp:sp>
    <dsp:sp modelId="{7235DAD7-988A-4D29-8A68-AB5D4D82750D}">
      <dsp:nvSpPr>
        <dsp:cNvPr id="0" name=""/>
        <dsp:cNvSpPr/>
      </dsp:nvSpPr>
      <dsp:spPr>
        <a:xfrm>
          <a:off x="657144" y="4491691"/>
          <a:ext cx="8686114" cy="898244"/>
        </a:xfrm>
        <a:prstGeom prst="rect">
          <a:avLst/>
        </a:prstGeom>
        <a:solidFill>
          <a:srgbClr val="23DD9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2982"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solidFill>
                <a:srgbClr val="050B8D"/>
              </a:solidFill>
              <a:latin typeface="Tahoma"/>
              <a:ea typeface="+mn-ea"/>
              <a:cs typeface="+mn-cs"/>
            </a:rPr>
            <a:t>CUSC – </a:t>
          </a:r>
          <a:r>
            <a:rPr lang="en-US" sz="1600" kern="1200" dirty="0" smtClean="0">
              <a:solidFill>
                <a:srgbClr val="050B8D"/>
              </a:solidFill>
              <a:latin typeface="Tahoma"/>
              <a:ea typeface="+mn-ea"/>
              <a:cs typeface="+mn-cs"/>
            </a:rPr>
            <a:t>Connection and Use of System Code</a:t>
          </a:r>
          <a:r>
            <a:rPr lang="en-GB" sz="1600" kern="1200" dirty="0" smtClean="0">
              <a:solidFill>
                <a:srgbClr val="050B8D"/>
              </a:solidFill>
              <a:latin typeface="Tahoma"/>
              <a:ea typeface="+mn-ea"/>
              <a:cs typeface="+mn-cs"/>
            </a:rPr>
            <a:t> (National Grid)</a:t>
          </a:r>
          <a:endParaRPr lang="en-GB" sz="1600" kern="1200" dirty="0">
            <a:solidFill>
              <a:srgbClr val="050B8D"/>
            </a:solidFill>
            <a:latin typeface="Tahoma"/>
            <a:ea typeface="+mn-ea"/>
            <a:cs typeface="+mn-cs"/>
          </a:endParaRPr>
        </a:p>
      </dsp:txBody>
      <dsp:txXfrm>
        <a:off x="657144" y="4491691"/>
        <a:ext cx="8686114" cy="898244"/>
      </dsp:txXfrm>
    </dsp:sp>
    <dsp:sp modelId="{829A339A-A860-47A4-9CB7-E61734263FF3}">
      <dsp:nvSpPr>
        <dsp:cNvPr id="0" name=""/>
        <dsp:cNvSpPr/>
      </dsp:nvSpPr>
      <dsp:spPr>
        <a:xfrm>
          <a:off x="95741" y="4379410"/>
          <a:ext cx="1122806" cy="1122806"/>
        </a:xfrm>
        <a:prstGeom prst="ellipse">
          <a:avLst/>
        </a:prstGeom>
        <a:solidFill>
          <a:srgbClr val="FFFFFF"/>
        </a:solidFill>
        <a:ln w="25400" cap="flat" cmpd="sng" algn="ctr">
          <a:solidFill>
            <a:srgbClr val="050B8D"/>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5C427-5849-4F8C-9EBF-7D11BF719780}" type="datetimeFigureOut">
              <a:rPr lang="en-GB" smtClean="0"/>
              <a:t>21/10/2021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1D026-EBDA-4BA6-B65B-229D1451B597}" type="slidenum">
              <a:rPr lang="en-GB" smtClean="0"/>
              <a:t>‹#›</a:t>
            </a:fld>
            <a:endParaRPr lang="en-GB"/>
          </a:p>
        </p:txBody>
      </p:sp>
    </p:spTree>
    <p:extLst>
      <p:ext uri="{BB962C8B-B14F-4D97-AF65-F5344CB8AC3E}">
        <p14:creationId xmlns:p14="http://schemas.microsoft.com/office/powerpoint/2010/main" val="25856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C5415-050B-4469-9311-A97CEEB0EE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51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EMR – carry</a:t>
            </a:r>
            <a:r>
              <a:rPr lang="en-US" baseline="0" dirty="0" smtClean="0"/>
              <a:t> out the settlement of Contract for Difference (CFD) and Capacity Market (CM) agreements.</a:t>
            </a:r>
          </a:p>
          <a:p>
            <a:endParaRPr lang="en-US" dirty="0" smtClean="0"/>
          </a:p>
          <a:p>
            <a:r>
              <a:rPr lang="en-US" dirty="0" err="1" smtClean="0"/>
              <a:t>Electra</a:t>
            </a:r>
            <a:r>
              <a:rPr lang="en-US" baseline="0" dirty="0" err="1" smtClean="0"/>
              <a:t>Link’s</a:t>
            </a:r>
            <a:r>
              <a:rPr lang="en-US" baseline="0" dirty="0" smtClean="0"/>
              <a:t> Data Transfer Network (DTN) - </a:t>
            </a:r>
            <a:r>
              <a:rPr lang="en-US" dirty="0" smtClean="0"/>
              <a:t>supports data transmission across the electricity industry.</a:t>
            </a:r>
          </a:p>
          <a:p>
            <a:endParaRPr lang="en-US" dirty="0" smtClean="0"/>
          </a:p>
          <a:p>
            <a:r>
              <a:rPr lang="en-US" dirty="0" smtClean="0"/>
              <a:t>CUSC - </a:t>
            </a:r>
            <a:r>
              <a:rPr lang="en-US" dirty="0" smtClean="0">
                <a:effectLst/>
              </a:rPr>
              <a:t>the contractual framework for connection to, and use of, National Grid’s high voltage transmission system.</a:t>
            </a:r>
          </a:p>
          <a:p>
            <a:endParaRPr lang="en-US" dirty="0" smtClean="0">
              <a:effectLst/>
            </a:endParaRPr>
          </a:p>
          <a:p>
            <a:r>
              <a:rPr lang="en-US" dirty="0" smtClean="0">
                <a:effectLst/>
              </a:rPr>
              <a:t>We will also send you some further information on Industry</a:t>
            </a:r>
            <a:r>
              <a:rPr lang="en-US" baseline="0" dirty="0" smtClean="0">
                <a:effectLst/>
              </a:rPr>
              <a:t> codes</a:t>
            </a:r>
            <a:r>
              <a:rPr lang="en-US" dirty="0" smtClean="0">
                <a:effectLst/>
              </a:rPr>
              <a:t> after this</a:t>
            </a:r>
            <a:r>
              <a:rPr lang="en-US" baseline="0" dirty="0" smtClean="0">
                <a:effectLst/>
              </a:rPr>
              <a:t> meeting. </a:t>
            </a:r>
            <a:endParaRPr lang="en-GB" dirty="0" smtClean="0"/>
          </a:p>
          <a:p>
            <a:endParaRPr lang="en-GB" dirty="0"/>
          </a:p>
        </p:txBody>
      </p:sp>
      <p:sp>
        <p:nvSpPr>
          <p:cNvPr id="4" name="Slide Number Placeholder 3"/>
          <p:cNvSpPr>
            <a:spLocks noGrp="1"/>
          </p:cNvSpPr>
          <p:nvPr>
            <p:ph type="sldNum" sz="quarter" idx="10"/>
          </p:nvPr>
        </p:nvSpPr>
        <p:spPr/>
        <p:txBody>
          <a:bodyPr/>
          <a:lstStyle/>
          <a:p>
            <a:fld id="{0AF1D026-EBDA-4BA6-B65B-229D1451B597}" type="slidenum">
              <a:rPr lang="en-GB" smtClean="0"/>
              <a:t>11</a:t>
            </a:fld>
            <a:endParaRPr lang="en-GB"/>
          </a:p>
        </p:txBody>
      </p:sp>
    </p:spTree>
    <p:extLst>
      <p:ext uri="{BB962C8B-B14F-4D97-AF65-F5344CB8AC3E}">
        <p14:creationId xmlns:p14="http://schemas.microsoft.com/office/powerpoint/2010/main" val="240123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tx1"/>
                </a:solidFill>
                <a:effectLst/>
                <a:latin typeface="+mn-lt"/>
                <a:ea typeface="+mn-ea"/>
                <a:cs typeface="+mn-cs"/>
              </a:rPr>
              <a:t>Qualified Persons are required to register their details in Market Domain Data (MDD) by completing the BSCP509 and relevant</a:t>
            </a:r>
            <a:r>
              <a:rPr lang="nb-NO" sz="1200" kern="1200" baseline="0" dirty="0" smtClean="0">
                <a:solidFill>
                  <a:schemeClr val="tx1"/>
                </a:solidFill>
                <a:effectLst/>
                <a:latin typeface="+mn-lt"/>
                <a:ea typeface="+mn-ea"/>
                <a:cs typeface="+mn-cs"/>
              </a:rPr>
              <a:t> entity forms and the r</a:t>
            </a:r>
            <a:r>
              <a:rPr lang="nb-NO" sz="1200" kern="1200" dirty="0" smtClean="0">
                <a:solidFill>
                  <a:schemeClr val="tx1"/>
                </a:solidFill>
                <a:effectLst/>
                <a:latin typeface="+mn-lt"/>
                <a:ea typeface="+mn-ea"/>
                <a:cs typeface="+mn-cs"/>
              </a:rPr>
              <a:t>egistration is made using a Market Participant Identifier (MPID). If</a:t>
            </a:r>
            <a:r>
              <a:rPr lang="nb-NO" sz="1200" kern="1200" baseline="0" dirty="0" smtClean="0">
                <a:solidFill>
                  <a:schemeClr val="tx1"/>
                </a:solidFill>
                <a:effectLst/>
                <a:latin typeface="+mn-lt"/>
                <a:ea typeface="+mn-ea"/>
                <a:cs typeface="+mn-cs"/>
              </a:rPr>
              <a:t> you have an M</a:t>
            </a:r>
            <a:r>
              <a:rPr lang="nb-NO" sz="1200" kern="1200" dirty="0" smtClean="0">
                <a:solidFill>
                  <a:schemeClr val="tx1"/>
                </a:solidFill>
                <a:effectLst/>
                <a:latin typeface="+mn-lt"/>
                <a:ea typeface="+mn-ea"/>
                <a:cs typeface="+mn-cs"/>
              </a:rPr>
              <a:t>PID in mind at the planning meeting stage, then</a:t>
            </a:r>
            <a:r>
              <a:rPr lang="nb-NO" sz="1200" kern="1200" baseline="0" dirty="0" smtClean="0">
                <a:solidFill>
                  <a:schemeClr val="tx1"/>
                </a:solidFill>
                <a:effectLst/>
                <a:latin typeface="+mn-lt"/>
                <a:ea typeface="+mn-ea"/>
                <a:cs typeface="+mn-cs"/>
              </a:rPr>
              <a:t> you</a:t>
            </a:r>
            <a:r>
              <a:rPr lang="nb-NO" sz="1200" kern="1200" dirty="0" smtClean="0">
                <a:solidFill>
                  <a:schemeClr val="tx1"/>
                </a:solidFill>
                <a:effectLst/>
                <a:latin typeface="+mn-lt"/>
                <a:ea typeface="+mn-ea"/>
                <a:cs typeface="+mn-cs"/>
              </a:rPr>
              <a:t> can email us to reserve the MPID.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The</a:t>
            </a:r>
            <a:r>
              <a:rPr lang="nb-NO" sz="1200" kern="1200" baseline="0" dirty="0" smtClean="0">
                <a:solidFill>
                  <a:schemeClr val="tx1"/>
                </a:solidFill>
                <a:effectLst/>
                <a:latin typeface="+mn-lt"/>
                <a:ea typeface="+mn-ea"/>
                <a:cs typeface="+mn-cs"/>
              </a:rPr>
              <a:t> registration date will need to align with the </a:t>
            </a:r>
            <a:r>
              <a:rPr lang="nb-NO" sz="1200" kern="1200" dirty="0" smtClean="0">
                <a:solidFill>
                  <a:schemeClr val="tx1"/>
                </a:solidFill>
                <a:effectLst/>
                <a:latin typeface="+mn-lt"/>
                <a:ea typeface="+mn-ea"/>
                <a:cs typeface="+mn-cs"/>
              </a:rPr>
              <a:t>MDD Release Schedule which you can find on</a:t>
            </a:r>
            <a:r>
              <a:rPr lang="nb-NO" sz="1200" kern="1200" baseline="0" dirty="0" smtClean="0">
                <a:solidFill>
                  <a:schemeClr val="tx1"/>
                </a:solidFill>
                <a:effectLst/>
                <a:latin typeface="+mn-lt"/>
                <a:ea typeface="+mn-ea"/>
                <a:cs typeface="+mn-cs"/>
              </a:rPr>
              <a:t> our website. Suppliers and LDSOs can register in MDD before PAB approval.</a:t>
            </a:r>
            <a:endParaRPr lang="nb-NO"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GB" sz="16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post Qualification techniques which can be applied once you become operational are:</a:t>
            </a:r>
          </a:p>
          <a:p>
            <a:endParaRPr lang="en-GB" sz="16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smtClean="0">
                <a:solidFill>
                  <a:schemeClr val="tx1"/>
                </a:solidFill>
                <a:effectLst/>
                <a:latin typeface="+mn-lt"/>
                <a:ea typeface="+mn-ea"/>
                <a:cs typeface="+mn-cs"/>
              </a:rPr>
              <a:t>Annual BSC Audit</a:t>
            </a:r>
            <a:r>
              <a:rPr lang="en-GB" sz="1200" kern="1200" dirty="0" smtClean="0">
                <a:solidFill>
                  <a:schemeClr val="tx1"/>
                </a:solidFill>
                <a:effectLst/>
                <a:latin typeface="+mn-lt"/>
                <a:ea typeface="+mn-ea"/>
                <a:cs typeface="+mn-cs"/>
              </a:rPr>
              <a:t> – this is conducted annually by the BSC Auditor, normally for Qualified Persons who have at least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50,000 metering point for NHH and/or 500 for HH. </a:t>
            </a:r>
            <a:endParaRPr lang="en-GB" sz="16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GB" sz="1200" b="1" kern="1200" dirty="0" smtClean="0">
                <a:solidFill>
                  <a:schemeClr val="tx1"/>
                </a:solidFill>
                <a:effectLst/>
                <a:latin typeface="+mn-lt"/>
                <a:ea typeface="+mn-ea"/>
                <a:cs typeface="+mn-cs"/>
              </a:rPr>
              <a:t>Technical Assurance Check</a:t>
            </a:r>
            <a:r>
              <a:rPr lang="en-GB" sz="1200" kern="1200" dirty="0" smtClean="0">
                <a:solidFill>
                  <a:schemeClr val="tx1"/>
                </a:solidFill>
                <a:effectLst/>
                <a:latin typeface="+mn-lt"/>
                <a:ea typeface="+mn-ea"/>
                <a:cs typeface="+mn-cs"/>
              </a:rPr>
              <a:t> - This is where ELEXON identifies a market wide issue and perform a sample base audit to understand if that issue is a potential risk to settlement. </a:t>
            </a:r>
            <a:endParaRPr lang="en-GB" sz="1600" kern="1200" dirty="0" smtClean="0">
              <a:solidFill>
                <a:schemeClr val="tx1"/>
              </a:solidFill>
              <a:effectLst/>
              <a:latin typeface="+mn-lt"/>
              <a:ea typeface="+mn-ea"/>
              <a:cs typeface="+mn-cs"/>
            </a:endParaRPr>
          </a:p>
          <a:p>
            <a:pPr lvl="1"/>
            <a:endParaRPr lang="en-GB" sz="16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BSC Portal</a:t>
            </a:r>
            <a:r>
              <a:rPr lang="en-GB" sz="1200" kern="1200" dirty="0" smtClean="0">
                <a:solidFill>
                  <a:schemeClr val="tx1"/>
                </a:solidFill>
                <a:effectLst/>
                <a:latin typeface="+mn-lt"/>
                <a:ea typeface="+mn-ea"/>
                <a:cs typeface="+mn-cs"/>
              </a:rPr>
              <a:t> - this provides market wide data and party specific data – sign up to the portal to gain access to data. </a:t>
            </a:r>
          </a:p>
          <a:p>
            <a:endParaRPr lang="en-GB" sz="16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Introducing ELEXON seminar</a:t>
            </a:r>
            <a:r>
              <a:rPr lang="en-GB" sz="1200" kern="1200" dirty="0" smtClean="0">
                <a:solidFill>
                  <a:schemeClr val="tx1"/>
                </a:solidFill>
                <a:effectLst/>
                <a:latin typeface="+mn-lt"/>
                <a:ea typeface="+mn-ea"/>
                <a:cs typeface="+mn-cs"/>
              </a:rPr>
              <a:t> - encourage Parties especially Suppliers and LSDO’s to attend. This</a:t>
            </a:r>
            <a:r>
              <a:rPr lang="en-GB" sz="1200" kern="1200" baseline="0" dirty="0" smtClean="0">
                <a:solidFill>
                  <a:schemeClr val="tx1"/>
                </a:solidFill>
                <a:effectLst/>
                <a:latin typeface="+mn-lt"/>
                <a:ea typeface="+mn-ea"/>
                <a:cs typeface="+mn-cs"/>
              </a:rPr>
              <a:t> is usually held</a:t>
            </a:r>
            <a:r>
              <a:rPr lang="en-GB" sz="1200" kern="1200" dirty="0" smtClean="0">
                <a:solidFill>
                  <a:schemeClr val="tx1"/>
                </a:solidFill>
                <a:effectLst/>
                <a:latin typeface="+mn-lt"/>
                <a:ea typeface="+mn-ea"/>
                <a:cs typeface="+mn-cs"/>
              </a:rPr>
              <a:t> 5 times a year in our offices. However, due</a:t>
            </a:r>
            <a:r>
              <a:rPr lang="en-GB" sz="1200" kern="1200" baseline="0" dirty="0" smtClean="0">
                <a:solidFill>
                  <a:schemeClr val="tx1"/>
                </a:solidFill>
                <a:effectLst/>
                <a:latin typeface="+mn-lt"/>
                <a:ea typeface="+mn-ea"/>
                <a:cs typeface="+mn-cs"/>
              </a:rPr>
              <a:t> to restricted office use under the </a:t>
            </a:r>
            <a:r>
              <a:rPr lang="en-GB" sz="1200" kern="1200" baseline="0" dirty="0" err="1" smtClean="0">
                <a:solidFill>
                  <a:schemeClr val="tx1"/>
                </a:solidFill>
                <a:effectLst/>
                <a:latin typeface="+mn-lt"/>
                <a:ea typeface="+mn-ea"/>
                <a:cs typeface="+mn-cs"/>
              </a:rPr>
              <a:t>Covid</a:t>
            </a:r>
            <a:r>
              <a:rPr lang="en-GB" sz="1200" kern="1200" baseline="0" dirty="0" smtClean="0">
                <a:solidFill>
                  <a:schemeClr val="tx1"/>
                </a:solidFill>
                <a:effectLst/>
                <a:latin typeface="+mn-lt"/>
                <a:ea typeface="+mn-ea"/>
                <a:cs typeface="+mn-cs"/>
              </a:rPr>
              <a:t> climate, the next seminar dates are yet to be confirmed. In the meantime, we have published a free online version of the seminar. You can find the video course on our website.</a:t>
            </a:r>
          </a:p>
          <a:p>
            <a:endParaRPr lang="en-GB" sz="16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Communication</a:t>
            </a:r>
            <a:r>
              <a:rPr lang="en-GB" sz="1200" kern="1200" dirty="0" smtClean="0">
                <a:solidFill>
                  <a:schemeClr val="tx1"/>
                </a:solidFill>
                <a:effectLst/>
                <a:latin typeface="+mn-lt"/>
                <a:ea typeface="+mn-ea"/>
                <a:cs typeface="+mn-cs"/>
              </a:rPr>
              <a:t>: sign up the Newscast to get industry news and Circulars to get information on more immediate news such system changes or down times.</a:t>
            </a:r>
            <a:endParaRPr lang="en-GB" sz="1600" kern="1200" dirty="0" smtClean="0">
              <a:solidFill>
                <a:schemeClr val="tx1"/>
              </a:solidFill>
              <a:effectLst/>
              <a:latin typeface="+mn-lt"/>
              <a:ea typeface="+mn-ea"/>
              <a:cs typeface="+mn-cs"/>
            </a:endParaRPr>
          </a:p>
          <a:p>
            <a:endParaRPr lang="en-GB" dirty="0" smtClean="0"/>
          </a:p>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C5415-050B-4469-9311-A97CEEB0EE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19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1D026-EBDA-4BA6-B65B-229D1451B597}" type="slidenum">
              <a:rPr lang="en-GB" smtClean="0"/>
              <a:t>13</a:t>
            </a:fld>
            <a:endParaRPr lang="en-GB"/>
          </a:p>
        </p:txBody>
      </p:sp>
    </p:spTree>
    <p:extLst>
      <p:ext uri="{BB962C8B-B14F-4D97-AF65-F5344CB8AC3E}">
        <p14:creationId xmlns:p14="http://schemas.microsoft.com/office/powerpoint/2010/main" val="353627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Tahom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Tahoma"/>
                <a:ea typeface="+mn-ea"/>
                <a:cs typeface="+mn-cs"/>
              </a:rPr>
              <a:t>Performance Assurance Framework</a:t>
            </a:r>
            <a:r>
              <a:rPr kumimoji="0" lang="en-GB" sz="1200" b="0" i="0" u="none" strike="noStrike" kern="1200" cap="none" spc="0" normalizeH="0" baseline="0" noProof="0" dirty="0" smtClean="0">
                <a:ln>
                  <a:noFill/>
                </a:ln>
                <a:solidFill>
                  <a:prstClr val="black"/>
                </a:solidFill>
                <a:effectLst/>
                <a:uLnTx/>
                <a:uFillTx/>
                <a:latin typeface="Tahoma"/>
                <a:ea typeface="+mn-ea"/>
                <a:cs typeface="+mn-cs"/>
              </a:rPr>
              <a:t> – SVA Qualification is part of the PAF which is made up of the techniques used by the Performance Assurance Board (PAB) to manage risks to Settlement.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Tahoma"/>
                <a:ea typeface="+mn-ea"/>
                <a:cs typeface="+mn-cs"/>
              </a:rPr>
              <a:t>Qualification – </a:t>
            </a:r>
            <a:r>
              <a:rPr kumimoji="0" lang="en-GB" sz="1200" b="0" i="0" u="none" strike="noStrike" kern="1200" cap="none" spc="0" normalizeH="0" baseline="0" noProof="0" dirty="0" smtClean="0">
                <a:ln>
                  <a:noFill/>
                </a:ln>
                <a:solidFill>
                  <a:prstClr val="black"/>
                </a:solidFill>
                <a:effectLst/>
                <a:uLnTx/>
                <a:uFillTx/>
                <a:latin typeface="Tahoma"/>
                <a:ea typeface="+mn-ea"/>
                <a:cs typeface="+mn-cs"/>
              </a:rPr>
              <a:t>is a preventive technique and it allows us to test that your systems and processes are sufficient to commence live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Tahoma"/>
                <a:ea typeface="+mn-ea"/>
                <a:cs typeface="+mn-cs"/>
              </a:rPr>
              <a:t>The Qualification Service Provider (QSP)</a:t>
            </a:r>
            <a:r>
              <a:rPr kumimoji="0" lang="en-GB" sz="1200" b="0" i="0" u="none" strike="noStrike" kern="1200" cap="none" spc="0" normalizeH="0" baseline="0" noProof="0" dirty="0" smtClean="0">
                <a:ln>
                  <a:noFill/>
                </a:ln>
                <a:solidFill>
                  <a:prstClr val="black"/>
                </a:solidFill>
                <a:effectLst/>
                <a:uLnTx/>
                <a:uFillTx/>
                <a:latin typeface="Tahoma"/>
                <a:ea typeface="+mn-ea"/>
                <a:cs typeface="+mn-cs"/>
              </a:rPr>
              <a:t> provides technical expertise, reviews your application and conducts witness testing at your offices. You will be introduced during the planning meeting).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Tahoma"/>
                <a:ea typeface="+mn-ea"/>
                <a:cs typeface="+mn-cs"/>
              </a:rPr>
              <a:t>Self-Assessment Document (SAD)</a:t>
            </a:r>
            <a:r>
              <a:rPr kumimoji="0" lang="en-GB" sz="1200" b="0" i="0" u="none" strike="noStrike" kern="1200" cap="none" spc="0" normalizeH="0" baseline="0" noProof="0" dirty="0" smtClean="0">
                <a:ln>
                  <a:noFill/>
                </a:ln>
                <a:solidFill>
                  <a:prstClr val="black"/>
                </a:solidFill>
                <a:effectLst/>
                <a:uLnTx/>
                <a:uFillTx/>
                <a:latin typeface="Tahoma"/>
                <a:ea typeface="+mn-ea"/>
                <a:cs typeface="+mn-cs"/>
              </a:rPr>
              <a:t> - this is the main focus of the Qualification process, populating the SAD is also the most time consuming process within the Qualification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Tahoma"/>
                <a:ea typeface="+mn-ea"/>
                <a:cs typeface="+mn-cs"/>
              </a:rPr>
              <a:t>Witness Testing</a:t>
            </a:r>
            <a:r>
              <a:rPr kumimoji="0" lang="en-GB" sz="1200" b="0" i="0" u="none" strike="noStrike" kern="1200" cap="none" spc="0" normalizeH="0" baseline="0" noProof="0" dirty="0" smtClean="0">
                <a:ln>
                  <a:noFill/>
                </a:ln>
                <a:solidFill>
                  <a:prstClr val="black"/>
                </a:solidFill>
                <a:effectLst/>
                <a:uLnTx/>
                <a:uFillTx/>
                <a:latin typeface="Tahoma"/>
                <a:ea typeface="+mn-ea"/>
                <a:cs typeface="+mn-cs"/>
              </a:rPr>
              <a:t>- The QSP will conduct site visit to test that the correct approach has been followed by the applicant.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prstClr val="black"/>
                </a:solidFill>
                <a:effectLst/>
                <a:uLnTx/>
                <a:uFillTx/>
                <a:latin typeface="Tahoma"/>
                <a:ea typeface="+mn-ea"/>
                <a:cs typeface="+mn-cs"/>
              </a:rPr>
              <a:t>PAB approval -  </a:t>
            </a:r>
            <a:r>
              <a:rPr kumimoji="0" lang="en-GB" sz="1200" b="0" i="0" u="none" strike="noStrike" kern="1200" cap="none" spc="0" normalizeH="0" baseline="0" noProof="0" dirty="0" smtClean="0">
                <a:ln>
                  <a:noFill/>
                </a:ln>
                <a:solidFill>
                  <a:prstClr val="black"/>
                </a:solidFill>
                <a:effectLst/>
                <a:uLnTx/>
                <a:uFillTx/>
                <a:latin typeface="Tahoma"/>
                <a:ea typeface="+mn-ea"/>
                <a:cs typeface="+mn-cs"/>
              </a:rPr>
              <a:t>The final stage of SVA Qualification will be to gain approval from the Performance Assurance Board</a:t>
            </a:r>
          </a:p>
          <a:p>
            <a:endParaRPr lang="en-GB" dirty="0" smtClean="0"/>
          </a:p>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C5415-050B-4469-9311-A97CEEB0EE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02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Once you’re</a:t>
            </a:r>
            <a:r>
              <a:rPr lang="en-US" sz="1200" b="0" kern="1200" baseline="0" dirty="0" smtClean="0">
                <a:solidFill>
                  <a:schemeClr val="tx1"/>
                </a:solidFill>
                <a:effectLst/>
                <a:latin typeface="+mn-lt"/>
                <a:ea typeface="+mn-ea"/>
                <a:cs typeface="+mn-cs"/>
              </a:rPr>
              <a:t> ready to start SVA Qualification, please submit your project plan and let us know your availability in the coming weeks. W</a:t>
            </a:r>
            <a:r>
              <a:rPr lang="en-US" sz="1200" b="0" kern="1200" dirty="0" smtClean="0">
                <a:solidFill>
                  <a:schemeClr val="tx1"/>
                </a:solidFill>
                <a:effectLst/>
                <a:latin typeface="+mn-lt"/>
                <a:ea typeface="+mn-ea"/>
                <a:cs typeface="+mn-cs"/>
              </a:rPr>
              <a:t>e will then have a planning meeting</a:t>
            </a:r>
            <a:r>
              <a:rPr lang="en-US" sz="1200" b="0" kern="1200" baseline="0" dirty="0" smtClean="0">
                <a:solidFill>
                  <a:schemeClr val="tx1"/>
                </a:solidFill>
                <a:effectLst/>
                <a:latin typeface="+mn-lt"/>
                <a:ea typeface="+mn-ea"/>
                <a:cs typeface="+mn-cs"/>
              </a:rPr>
              <a:t> with our QSP and we’ll use your project plan to determine a suitable timeline.</a:t>
            </a:r>
          </a:p>
          <a:p>
            <a:pPr lvl="0"/>
            <a:endParaRPr lang="en-US" sz="1200" b="1" kern="1200" baseline="0" dirty="0" smtClean="0">
              <a:solidFill>
                <a:schemeClr val="tx1"/>
              </a:solidFill>
              <a:effectLst/>
              <a:latin typeface="+mn-lt"/>
              <a:ea typeface="+mn-ea"/>
              <a:cs typeface="+mn-cs"/>
            </a:endParaRPr>
          </a:p>
          <a:p>
            <a:r>
              <a:rPr lang="en-GB" dirty="0" smtClean="0"/>
              <a:t>The</a:t>
            </a:r>
            <a:r>
              <a:rPr lang="en-GB" baseline="0" dirty="0" smtClean="0"/>
              <a:t> SAD is the key focus for Qualification Applications. It’s the most time consuming process because the applicants are required to have developed and tested their systems before SAD population and the business process would be required to have been decided before SAD completion.</a:t>
            </a:r>
          </a:p>
          <a:p>
            <a:endParaRPr lang="en-GB" baseline="0" dirty="0" smtClean="0"/>
          </a:p>
          <a:p>
            <a:r>
              <a:rPr lang="en-GB" dirty="0" smtClean="0"/>
              <a:t>SAD declarations demonstrate how new entrants’ systems and processes meet requirements of the Code and CSDs, and how existing participants’ systems and processes continue to meet those requirements.</a:t>
            </a:r>
          </a:p>
          <a:p>
            <a:pPr lvl="0"/>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SAD can be completed in sections, 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can send those</a:t>
            </a:r>
            <a:r>
              <a:rPr lang="en-US" sz="1200" kern="1200" baseline="0" dirty="0" smtClean="0">
                <a:solidFill>
                  <a:schemeClr val="tx1"/>
                </a:solidFill>
                <a:effectLst/>
                <a:latin typeface="+mn-lt"/>
                <a:ea typeface="+mn-ea"/>
                <a:cs typeface="+mn-cs"/>
              </a:rPr>
              <a:t> sections through to </a:t>
            </a:r>
            <a:r>
              <a:rPr lang="en-US" sz="1200" kern="1200" dirty="0" smtClean="0">
                <a:solidFill>
                  <a:schemeClr val="tx1"/>
                </a:solidFill>
                <a:effectLst/>
                <a:latin typeface="+mn-lt"/>
                <a:ea typeface="+mn-ea"/>
                <a:cs typeface="+mn-cs"/>
              </a:rPr>
              <a:t>KPMG for review to get some feedback</a:t>
            </a:r>
            <a:r>
              <a:rPr lang="en-US" sz="1200" kern="1200" baseline="0" dirty="0" smtClean="0">
                <a:solidFill>
                  <a:schemeClr val="tx1"/>
                </a:solidFill>
                <a:effectLst/>
                <a:latin typeface="+mn-lt"/>
                <a:ea typeface="+mn-ea"/>
                <a:cs typeface="+mn-cs"/>
              </a:rPr>
              <a:t> along the way and it’s an iterative process until the SAD is finalized. Please make sure you submit each section in full if you were to submit the SAD by section.</a:t>
            </a:r>
          </a:p>
          <a:p>
            <a:pPr lvl="0"/>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the applicant is ready to submit the SAD, KPMG will provide a secure transfer network, which is password protected to the applicant for SAD submission. </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SAD is split into two sections: </a:t>
            </a:r>
          </a:p>
          <a:p>
            <a:r>
              <a:rPr lang="en-GB" sz="1200" b="1" kern="1200" dirty="0" smtClean="0">
                <a:solidFill>
                  <a:schemeClr val="tx1"/>
                </a:solidFill>
                <a:effectLst/>
                <a:latin typeface="+mn-lt"/>
                <a:ea typeface="+mn-ea"/>
                <a:cs typeface="+mn-cs"/>
              </a:rPr>
              <a:t>Generic sections – </a:t>
            </a:r>
            <a:r>
              <a:rPr lang="en-GB" dirty="0" smtClean="0"/>
              <a:t>All</a:t>
            </a:r>
            <a:r>
              <a:rPr lang="en-GB" baseline="0" dirty="0" smtClean="0"/>
              <a:t> applicants are required to respond to all the questions in the generic section of the SAD except for VLPs who are only required to complete 1-6. Applicants are advised to focus on </a:t>
            </a:r>
            <a:r>
              <a:rPr lang="en-GB" b="1" baseline="0" dirty="0" smtClean="0"/>
              <a:t>section 3 – Testing</a:t>
            </a:r>
            <a:r>
              <a:rPr lang="en-GB" baseline="0" dirty="0" smtClean="0"/>
              <a:t>. This is where applicants carry out internal testing of their proposed systems using the testing guidance lines in </a:t>
            </a:r>
            <a:r>
              <a:rPr lang="en-GB" b="1" baseline="0" dirty="0" smtClean="0"/>
              <a:t>appendix 1 of the SAD and the joint story boards </a:t>
            </a:r>
            <a:r>
              <a:rPr lang="en-GB" baseline="0" dirty="0" smtClean="0"/>
              <a:t>to ensure systems can send and accept all relevant flows for the role they wish to qualify for.</a:t>
            </a:r>
          </a:p>
          <a:p>
            <a:endParaRPr lang="en-GB" baseline="0" dirty="0" smtClean="0"/>
          </a:p>
          <a:p>
            <a:r>
              <a:rPr lang="en-GB" sz="1200" b="0" kern="1200" dirty="0" smtClean="0">
                <a:solidFill>
                  <a:schemeClr val="tx1"/>
                </a:solidFill>
                <a:effectLst/>
                <a:latin typeface="+mn-lt"/>
                <a:ea typeface="+mn-ea"/>
                <a:cs typeface="+mn-cs"/>
              </a:rPr>
              <a:t>Then</a:t>
            </a:r>
            <a:r>
              <a:rPr lang="en-GB" sz="1200" b="0" kern="1200" baseline="0" dirty="0" smtClean="0">
                <a:solidFill>
                  <a:schemeClr val="tx1"/>
                </a:solidFill>
                <a:effectLst/>
                <a:latin typeface="+mn-lt"/>
                <a:ea typeface="+mn-ea"/>
                <a:cs typeface="+mn-cs"/>
              </a:rPr>
              <a:t> there’s the </a:t>
            </a:r>
            <a:r>
              <a:rPr lang="en-GB" sz="1200" b="1" kern="1200" baseline="0" dirty="0" smtClean="0">
                <a:solidFill>
                  <a:schemeClr val="tx1"/>
                </a:solidFill>
                <a:effectLst/>
                <a:latin typeface="+mn-lt"/>
                <a:ea typeface="+mn-ea"/>
                <a:cs typeface="+mn-cs"/>
              </a:rPr>
              <a:t>R</a:t>
            </a:r>
            <a:r>
              <a:rPr lang="en-GB" sz="1200" b="1" kern="1200" dirty="0" smtClean="0">
                <a:solidFill>
                  <a:schemeClr val="tx1"/>
                </a:solidFill>
                <a:effectLst/>
                <a:latin typeface="+mn-lt"/>
                <a:ea typeface="+mn-ea"/>
                <a:cs typeface="+mn-cs"/>
              </a:rPr>
              <a:t>oles specific sections – </a:t>
            </a:r>
            <a:r>
              <a:rPr lang="en-GB" baseline="0" dirty="0" smtClean="0"/>
              <a:t>Applicants are required to provide responses for the role or roles they wish to Qualify, for example a VLP would only need to respond to section 19. </a:t>
            </a:r>
            <a:endParaRPr lang="en-GB" dirty="0" smtClean="0"/>
          </a:p>
          <a:p>
            <a:endParaRPr lang="en-GB" dirty="0" smtClean="0"/>
          </a:p>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C5415-050B-4469-9311-A97CEEB0EE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64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Each section of the SAD has a cover page which provides an objective statement for that section as well as some detailed guidance for answering the questions within that section. </a:t>
            </a:r>
          </a:p>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C5415-050B-4469-9311-A97CEEB0EE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62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Each question on the SAD has further guidance on the requirements and how to answer that question, then 2 blank spaces. The first blank space it to answer the question and the second is to provide supporting evidence.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example if the applicants is answering a question on security policies, the first blank space would be to answer the question by providing information about their security policies and the second blank space would be to attach a copy of their security policy.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level of supporting evidence and witness testing required will vary per applicant depending on the risk assigned to their application.</a:t>
            </a:r>
            <a:endParaRPr lang="en-GB" dirty="0" smtClean="0"/>
          </a:p>
          <a:p>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C5415-050B-4469-9311-A97CEEB0EE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97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43056" rtl="0" eaLnBrk="1" fontAlgn="auto" latinLnBrk="0" hangingPunct="1">
              <a:lnSpc>
                <a:spcPct val="80000"/>
              </a:lnSpc>
              <a:spcBef>
                <a:spcPts val="0"/>
              </a:spcBef>
              <a:spcAft>
                <a:spcPts val="1135"/>
              </a:spcAft>
              <a:buClr>
                <a:srgbClr val="050B8D"/>
              </a:buClr>
              <a:buSzTx/>
              <a:buFont typeface="Wingdings" panose="05000000000000000000" pitchFamily="2" charset="2"/>
              <a:buNone/>
              <a:tabLst/>
              <a:defRPr/>
            </a:pPr>
            <a:r>
              <a:rPr lang="en-GB" sz="1200" dirty="0" smtClean="0">
                <a:solidFill>
                  <a:srgbClr val="050B8D"/>
                </a:solidFill>
                <a:latin typeface="Tahoma"/>
              </a:rPr>
              <a:t>Following review of the SAD the QSP will provide the</a:t>
            </a:r>
            <a:r>
              <a:rPr lang="en-GB" sz="1200" baseline="0" dirty="0" smtClean="0">
                <a:solidFill>
                  <a:srgbClr val="050B8D"/>
                </a:solidFill>
                <a:latin typeface="Tahoma"/>
              </a:rPr>
              <a:t> scope </a:t>
            </a:r>
            <a:r>
              <a:rPr lang="en-GB" sz="1200" dirty="0" smtClean="0">
                <a:solidFill>
                  <a:srgbClr val="050B8D"/>
                </a:solidFill>
                <a:latin typeface="Tahoma"/>
              </a:rPr>
              <a:t>of the tests to be witnessed in advance. </a:t>
            </a:r>
          </a:p>
          <a:p>
            <a:pPr marL="0" lvl="0" indent="0" defTabSz="1043056">
              <a:lnSpc>
                <a:spcPct val="80000"/>
              </a:lnSpc>
              <a:spcAft>
                <a:spcPts val="1135"/>
              </a:spcAft>
              <a:buClr>
                <a:srgbClr val="050B8D"/>
              </a:buClr>
              <a:buSzPct val="103000"/>
              <a:buFont typeface="Wingdings" panose="05000000000000000000" pitchFamily="2" charset="2"/>
              <a:buNone/>
            </a:pPr>
            <a:r>
              <a:rPr lang="en-GB" sz="1200" dirty="0" smtClean="0">
                <a:solidFill>
                  <a:srgbClr val="050B8D"/>
                </a:solidFill>
                <a:latin typeface="Tahoma"/>
              </a:rPr>
              <a:t>The aim of witness testing is to test that the approach has been followed and tests have been fully completed and exceptions resolved.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rgbClr val="050B8D"/>
              </a:solidFill>
              <a:effectLst/>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The testing will be on a sample basis however we recommend testing all scenarios as part of your own internal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extent of Witness Testing will be dependent on a number of factors:</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level of controls both documented and evidenced by the Applicant on the SAD;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risk of the proposed system to be used in provision of the Qualified service;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prior experience of the Applicant;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complexity of the proposed systems and service; and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number of issues identified during an applicant’s own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p>
          <a:p>
            <a:r>
              <a:rPr lang="en-GB" sz="1200" kern="1200" baseline="0" dirty="0" smtClean="0">
                <a:solidFill>
                  <a:schemeClr val="tx1"/>
                </a:solidFill>
                <a:effectLst/>
                <a:latin typeface="+mn-lt"/>
                <a:ea typeface="+mn-ea"/>
                <a:cs typeface="+mn-cs"/>
              </a:rPr>
              <a:t>The QSP is able to carry out Witness Testing with applicants remotely. The QSP would look to accommodate your preferred method for Witness Testing, whether virtually or in person, depending on the risk of the application and government restrictions at that time.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Afte</a:t>
            </a:r>
            <a:r>
              <a:rPr lang="en-US" sz="1200" kern="1200" dirty="0" smtClean="0">
                <a:solidFill>
                  <a:schemeClr val="tx1"/>
                </a:solidFill>
                <a:effectLst/>
                <a:latin typeface="+mn-lt"/>
                <a:ea typeface="+mn-ea"/>
                <a:cs typeface="+mn-cs"/>
              </a:rPr>
              <a:t>r the witness testing, KPMG will produce an outcome report</a:t>
            </a:r>
            <a:r>
              <a:rPr lang="en-US" sz="1200" kern="1200" baseline="0" dirty="0" smtClean="0">
                <a:solidFill>
                  <a:schemeClr val="tx1"/>
                </a:solidFill>
                <a:effectLst/>
                <a:latin typeface="+mn-lt"/>
                <a:ea typeface="+mn-ea"/>
                <a:cs typeface="+mn-cs"/>
              </a:rPr>
              <a:t>.</a:t>
            </a:r>
            <a:r>
              <a:rPr lang="en-GB" baseline="0" dirty="0" smtClean="0"/>
              <a:t> VLPs do not undertake Witness Testing and their outcome report will be produced based on their SAD responses.</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0AF1D026-EBDA-4BA6-B65B-229D1451B597}" type="slidenum">
              <a:rPr lang="en-GB" smtClean="0"/>
              <a:t>6</a:t>
            </a:fld>
            <a:endParaRPr lang="en-GB"/>
          </a:p>
        </p:txBody>
      </p:sp>
    </p:spTree>
    <p:extLst>
      <p:ext uri="{BB962C8B-B14F-4D97-AF65-F5344CB8AC3E}">
        <p14:creationId xmlns:p14="http://schemas.microsoft.com/office/powerpoint/2010/main" val="346888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ELEXON will use this outcome report to write a paper with a recommendation to the Performance Assurance Board (PAB)</a:t>
            </a:r>
          </a:p>
          <a:p>
            <a:pPr lvl="0"/>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Qualification</a:t>
            </a:r>
            <a:r>
              <a:rPr lang="en-GB" baseline="0" dirty="0" smtClean="0"/>
              <a:t> process for a VLP is expected to take up to 4 months for applicants, but for other roles, it can take between 6-9months.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baseline="0" dirty="0" smtClean="0"/>
              <a:t>We normally ask applicants to allow for approximately 6 weeks at the end of the timeline of the Qualification process to allow ELEXON and KPMG to complete their internal processes. Let’s work backwards from the PAB date. If an applicant is aiming for a November PAB, ELEXON is expected to send the PAB paper out to PAB members 1 week before the PAB meeting. KPMG is expected to send the outcome report to ELEXON 2 weeks </a:t>
            </a:r>
            <a:r>
              <a:rPr lang="en-GB" sz="1200" kern="1200" dirty="0" smtClean="0">
                <a:solidFill>
                  <a:schemeClr val="tx1"/>
                </a:solidFill>
                <a:effectLst/>
                <a:latin typeface="+mn-lt"/>
                <a:ea typeface="+mn-ea"/>
                <a:cs typeface="+mn-cs"/>
              </a:rPr>
              <a:t>before the papers are sent to PAB members.</a:t>
            </a:r>
            <a:endParaRPr lang="en-GB" baseline="0" dirty="0" smtClean="0"/>
          </a:p>
          <a:p>
            <a:endParaRPr lang="en-GB" baseline="0" dirty="0" smtClean="0"/>
          </a:p>
          <a:p>
            <a:r>
              <a:rPr lang="en-GB" baseline="0" dirty="0" smtClean="0"/>
              <a:t>The table on the right shows the PAB meeting dates for 2021. They are held on the last Thursday of every month except December which is brought forward due to the Christmas period. </a:t>
            </a:r>
          </a:p>
          <a:p>
            <a:endParaRPr lang="en-GB" baseline="0" dirty="0" smtClean="0"/>
          </a:p>
          <a:p>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It is then ultimately the PABs decision to approve the applicant’s application to enter the market at its meeting.</a:t>
            </a:r>
          </a:p>
          <a:p>
            <a:endParaRPr lang="en-GB" dirty="0" smtClean="0"/>
          </a:p>
          <a:p>
            <a:endParaRPr lang="en-GB" baseline="0" dirty="0" smtClean="0"/>
          </a:p>
          <a:p>
            <a:endParaRPr lang="en-GB" dirty="0" smtClean="0"/>
          </a:p>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8C5415-050B-4469-9311-A97CEEB0EE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95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 Master Registration Agreement (MRA) is the multi-party agreement between all licensed electricity Distribution Businesses and Suppliers.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It is mandatory for Suppliers and Distribution Businesses within the Electricity Industry to accede to the MRA in order to fulfil their licence obligations</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It sets out terms for the provision of Metering Point Administration Services (MPAS Registrations), and procedures in relation to the Change of Supplier to any premise/metering point</a:t>
            </a:r>
          </a:p>
        </p:txBody>
      </p:sp>
      <p:sp>
        <p:nvSpPr>
          <p:cNvPr id="4" name="Slide Number Placeholder 3"/>
          <p:cNvSpPr>
            <a:spLocks noGrp="1"/>
          </p:cNvSpPr>
          <p:nvPr>
            <p:ph type="sldNum" sz="quarter" idx="10"/>
          </p:nvPr>
        </p:nvSpPr>
        <p:spPr/>
        <p:txBody>
          <a:bodyPr/>
          <a:lstStyle/>
          <a:p>
            <a:fld id="{0AF1D026-EBDA-4BA6-B65B-229D1451B597}" type="slidenum">
              <a:rPr lang="en-GB" smtClean="0"/>
              <a:t>9</a:t>
            </a:fld>
            <a:endParaRPr lang="en-GB"/>
          </a:p>
        </p:txBody>
      </p:sp>
    </p:spTree>
    <p:extLst>
      <p:ext uri="{BB962C8B-B14F-4D97-AF65-F5344CB8AC3E}">
        <p14:creationId xmlns:p14="http://schemas.microsoft.com/office/powerpoint/2010/main" val="356802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work in conjunction with MRA for Supplier and DNO (SMRA,</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UMSO,</a:t>
            </a:r>
            <a:r>
              <a:rPr lang="en-GB" sz="1200" kern="1200" baseline="0" dirty="0" smtClean="0">
                <a:solidFill>
                  <a:schemeClr val="tx1"/>
                </a:solidFill>
                <a:effectLst/>
                <a:latin typeface="+mn-lt"/>
                <a:ea typeface="+mn-ea"/>
                <a:cs typeface="+mn-cs"/>
              </a:rPr>
              <a:t> LDSO</a:t>
            </a:r>
            <a:r>
              <a:rPr lang="en-GB" sz="1200" kern="1200" dirty="0" smtClean="0">
                <a:solidFill>
                  <a:schemeClr val="tx1"/>
                </a:solidFill>
                <a:effectLst/>
                <a:latin typeface="+mn-lt"/>
                <a:ea typeface="+mn-ea"/>
                <a:cs typeface="+mn-cs"/>
              </a:rPr>
              <a:t>) Qualification applications. The aim is to reduce overhead for the applicant and reduce the amount of tests the applicant would be required to complete.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of our interactions are outlined on this slide.</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initial briefing or planning meeting is conducted jointly.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applicant completes questions for both codes, BSA for MRA and SAD for BSC.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of the evidence from the Market scenario testing would need to be used as supporting evidence for the SAD.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Finally, the MEC approves the MRA market entry assessment</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the PAB approves the BSC Qualification application</a:t>
            </a:r>
            <a:r>
              <a:rPr lang="en-GB" sz="120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MEC is held on the last Tuesdays of every month and PAB is on the last Thursdays. If there are delays on the MRA side and we complete all relevant BSC testing, we would still take the BSC Qualification to the PAB.</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of</a:t>
            </a:r>
            <a:r>
              <a:rPr lang="en-GB" sz="1200" kern="1200" baseline="0" dirty="0" smtClean="0">
                <a:solidFill>
                  <a:schemeClr val="tx1"/>
                </a:solidFill>
                <a:effectLst/>
                <a:latin typeface="+mn-lt"/>
                <a:ea typeface="+mn-ea"/>
                <a:cs typeface="+mn-cs"/>
              </a:rPr>
              <a:t> September 2021 the MRA will crease to exist and the Retail Energy Code will take on the applications for Suppliers, LDSOs and Meter Operators. We will continue to work with the REC in a similar way to the MRA, however we suggest that you contact the REC separately to discuss your application. </a:t>
            </a:r>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0AF1D026-EBDA-4BA6-B65B-229D1451B597}" type="slidenum">
              <a:rPr lang="en-GB" smtClean="0"/>
              <a:t>10</a:t>
            </a:fld>
            <a:endParaRPr lang="en-GB"/>
          </a:p>
        </p:txBody>
      </p:sp>
    </p:spTree>
    <p:extLst>
      <p:ext uri="{BB962C8B-B14F-4D97-AF65-F5344CB8AC3E}">
        <p14:creationId xmlns:p14="http://schemas.microsoft.com/office/powerpoint/2010/main" val="1843846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38694" y="574851"/>
            <a:ext cx="11114785" cy="1510747"/>
          </a:xfrm>
          <a:prstGeom prst="rect">
            <a:avLst/>
          </a:prstGeom>
        </p:spPr>
      </p:pic>
      <p:sp>
        <p:nvSpPr>
          <p:cNvPr id="12" name="Subtitle 2">
            <a:extLst>
              <a:ext uri="{FF2B5EF4-FFF2-40B4-BE49-F238E27FC236}">
                <a16:creationId xmlns:a16="http://schemas.microsoft.com/office/drawing/2014/main" id="{CEC33A87-B1FB-405A-9480-C781C48595CE}"/>
              </a:ext>
            </a:extLst>
          </p:cNvPr>
          <p:cNvSpPr>
            <a:spLocks noGrp="1"/>
          </p:cNvSpPr>
          <p:nvPr>
            <p:ph type="subTitle" idx="1"/>
          </p:nvPr>
        </p:nvSpPr>
        <p:spPr>
          <a:xfrm>
            <a:off x="8106691" y="5240273"/>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Date Placeholder 3">
            <a:extLst>
              <a:ext uri="{FF2B5EF4-FFF2-40B4-BE49-F238E27FC236}">
                <a16:creationId xmlns:a16="http://schemas.microsoft.com/office/drawing/2014/main" id="{1F12B0E5-A9D2-41DD-AF9C-754507805265}"/>
              </a:ext>
            </a:extLst>
          </p:cNvPr>
          <p:cNvSpPr>
            <a:spLocks noGrp="1"/>
          </p:cNvSpPr>
          <p:nvPr>
            <p:ph type="dt" sz="half" idx="10"/>
          </p:nvPr>
        </p:nvSpPr>
        <p:spPr>
          <a:xfrm>
            <a:off x="8106691" y="5930399"/>
            <a:ext cx="3767472" cy="223138"/>
          </a:xfrm>
        </p:spPr>
        <p:txBody>
          <a:bodyPr/>
          <a:lstStyle>
            <a:lvl1pPr marL="7701" algn="l" defTabSz="914400" rtl="0" eaLnBrk="1" latinLnBrk="0" hangingPunct="1">
              <a:defRPr lang="en-US" sz="1450" kern="1200" spc="-36" smtClean="0">
                <a:solidFill>
                  <a:schemeClr val="bg1"/>
                </a:solidFill>
                <a:latin typeface="Arial"/>
                <a:ea typeface="+mn-ea"/>
                <a:cs typeface="Arial"/>
              </a:defRPr>
            </a:lvl1pPr>
          </a:lstStyle>
          <a:p>
            <a:endParaRPr lang="en-GB" dirty="0"/>
          </a:p>
        </p:txBody>
      </p:sp>
      <p:sp>
        <p:nvSpPr>
          <p:cNvPr id="15" name="object 20">
            <a:extLst>
              <a:ext uri="{FF2B5EF4-FFF2-40B4-BE49-F238E27FC236}">
                <a16:creationId xmlns:a16="http://schemas.microsoft.com/office/drawing/2014/main" id="{86072FC2-12BB-47CF-AEF4-F60DCAD0B904}"/>
              </a:ext>
            </a:extLst>
          </p:cNvPr>
          <p:cNvSpPr/>
          <p:nvPr userDrawn="1"/>
        </p:nvSpPr>
        <p:spPr>
          <a:xfrm>
            <a:off x="8106691" y="513918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7" name="Title 1">
            <a:extLst>
              <a:ext uri="{FF2B5EF4-FFF2-40B4-BE49-F238E27FC236}">
                <a16:creationId xmlns:a16="http://schemas.microsoft.com/office/drawing/2014/main" id="{574EC5B8-F392-49EB-83D6-90DBBE6CFD57}"/>
              </a:ext>
            </a:extLst>
          </p:cNvPr>
          <p:cNvSpPr>
            <a:spLocks noGrp="1"/>
          </p:cNvSpPr>
          <p:nvPr>
            <p:ph type="ctrTitle"/>
          </p:nvPr>
        </p:nvSpPr>
        <p:spPr>
          <a:xfrm>
            <a:off x="8106691" y="4442702"/>
            <a:ext cx="3767472" cy="625518"/>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US" dirty="0"/>
              <a:t>Click to edit Master title style</a:t>
            </a:r>
          </a:p>
        </p:txBody>
      </p:sp>
      <p:sp>
        <p:nvSpPr>
          <p:cNvPr id="18" name="object 19">
            <a:extLst>
              <a:ext uri="{FF2B5EF4-FFF2-40B4-BE49-F238E27FC236}">
                <a16:creationId xmlns:a16="http://schemas.microsoft.com/office/drawing/2014/main" id="{6656C1D5-9FCB-407D-8EA3-19DDFB251770}"/>
              </a:ext>
            </a:extLst>
          </p:cNvPr>
          <p:cNvSpPr/>
          <p:nvPr userDrawn="1"/>
        </p:nvSpPr>
        <p:spPr>
          <a:xfrm>
            <a:off x="8106691" y="435461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1" name="Text Placeholder 5">
            <a:extLst>
              <a:ext uri="{FF2B5EF4-FFF2-40B4-BE49-F238E27FC236}">
                <a16:creationId xmlns:a16="http://schemas.microsoft.com/office/drawing/2014/main" id="{DE755C0D-DE1B-4BD6-A05E-CBD220E20C6D}"/>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dirty="0"/>
              <a:t>Insert date</a:t>
            </a:r>
          </a:p>
        </p:txBody>
      </p:sp>
    </p:spTree>
    <p:extLst>
      <p:ext uri="{BB962C8B-B14F-4D97-AF65-F5344CB8AC3E}">
        <p14:creationId xmlns:p14="http://schemas.microsoft.com/office/powerpoint/2010/main" val="188826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11557000" cy="508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a:extLst>
              <a:ext uri="{FF2B5EF4-FFF2-40B4-BE49-F238E27FC236}">
                <a16:creationId xmlns:a16="http://schemas.microsoft.com/office/drawing/2014/main" id="{E6C70813-41BA-2A4A-AB60-994E5B69C088}"/>
              </a:ext>
            </a:extLst>
          </p:cNvPr>
          <p:cNvSpPr>
            <a:spLocks noGrp="1"/>
          </p:cNvSpPr>
          <p:nvPr>
            <p:ph type="dt" sz="half" idx="11"/>
          </p:nvPr>
        </p:nvSpPr>
        <p:spPr/>
        <p:txBody>
          <a:bodyPr/>
          <a:lstStyle/>
          <a:p>
            <a:endParaRPr lang="en-GB" dirty="0"/>
          </a:p>
        </p:txBody>
      </p:sp>
      <p:sp>
        <p:nvSpPr>
          <p:cNvPr id="7" name="Footer Placeholder 6">
            <a:extLst>
              <a:ext uri="{FF2B5EF4-FFF2-40B4-BE49-F238E27FC236}">
                <a16:creationId xmlns:a16="http://schemas.microsoft.com/office/drawing/2014/main" id="{F436CFED-9DA0-F545-8926-8605FFA130F2}"/>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DC516CAF-8F85-AB45-B129-B07D065585C3}"/>
              </a:ext>
            </a:extLst>
          </p:cNvPr>
          <p:cNvSpPr>
            <a:spLocks noGrp="1"/>
          </p:cNvSpPr>
          <p:nvPr>
            <p:ph type="sldNum" sz="quarter" idx="13"/>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72078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Bullets white Title and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E6C70813-41BA-2A4A-AB60-994E5B69C088}"/>
              </a:ext>
            </a:extLst>
          </p:cNvPr>
          <p:cNvSpPr>
            <a:spLocks noGrp="1"/>
          </p:cNvSpPr>
          <p:nvPr>
            <p:ph type="dt" sz="half" idx="11"/>
          </p:nvPr>
        </p:nvSpPr>
        <p:spPr/>
        <p:txBody>
          <a:bodyPr/>
          <a:lstStyle/>
          <a:p>
            <a:endParaRPr lang="en-GB" dirty="0"/>
          </a:p>
        </p:txBody>
      </p:sp>
      <p:sp>
        <p:nvSpPr>
          <p:cNvPr id="7" name="Footer Placeholder 6">
            <a:extLst>
              <a:ext uri="{FF2B5EF4-FFF2-40B4-BE49-F238E27FC236}">
                <a16:creationId xmlns:a16="http://schemas.microsoft.com/office/drawing/2014/main" id="{F436CFED-9DA0-F545-8926-8605FFA130F2}"/>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DC516CAF-8F85-AB45-B129-B07D065585C3}"/>
              </a:ext>
            </a:extLst>
          </p:cNvPr>
          <p:cNvSpPr>
            <a:spLocks noGrp="1"/>
          </p:cNvSpPr>
          <p:nvPr>
            <p:ph type="sldNum" sz="quarter" idx="13"/>
          </p:nvPr>
        </p:nvSpPr>
        <p:spPr/>
        <p:txBody>
          <a:bodyPr/>
          <a:lstStyle/>
          <a:p>
            <a:pPr algn="l"/>
            <a:r>
              <a:rPr lang="en-GB"/>
              <a:t>Page </a:t>
            </a:r>
            <a:fld id="{5A91C5AB-1EE9-3746-A212-CC3460B1ECCE}" type="slidenum">
              <a:rPr lang="en-US" smtClean="0"/>
              <a:pPr algn="l"/>
              <a:t>‹#›</a:t>
            </a:fld>
            <a:endParaRPr lang="en-US" dirty="0"/>
          </a:p>
        </p:txBody>
      </p:sp>
      <p:sp>
        <p:nvSpPr>
          <p:cNvPr id="10" name="Text Placeholder 2">
            <a:extLst>
              <a:ext uri="{FF2B5EF4-FFF2-40B4-BE49-F238E27FC236}">
                <a16:creationId xmlns:a16="http://schemas.microsoft.com/office/drawing/2014/main" id="{1B857552-1168-4D4C-B3E9-161057708429}"/>
              </a:ext>
            </a:extLst>
          </p:cNvPr>
          <p:cNvSpPr>
            <a:spLocks noGrp="1"/>
          </p:cNvSpPr>
          <p:nvPr>
            <p:ph type="body" sz="quarter" idx="10"/>
          </p:nvPr>
        </p:nvSpPr>
        <p:spPr>
          <a:xfrm>
            <a:off x="317535" y="1112837"/>
            <a:ext cx="11556557" cy="5083200"/>
          </a:xfrm>
        </p:spPr>
        <p:txBody>
          <a:bodyPr/>
          <a:lstStyle>
            <a:lvl4pPr marL="0" indent="0">
              <a:buNone/>
              <a:defRPr/>
            </a:lvl4pPr>
            <a:lvl5pPr marL="149225" indent="-4763">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215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D70AB09-7BEF-4D89-8D4D-CDB4E453A157}"/>
              </a:ext>
            </a:extLst>
          </p:cNvPr>
          <p:cNvSpPr>
            <a:spLocks noGrp="1"/>
          </p:cNvSpPr>
          <p:nvPr>
            <p:ph type="body" sz="quarter" idx="10"/>
          </p:nvPr>
        </p:nvSpPr>
        <p:spPr>
          <a:xfrm>
            <a:off x="317500" y="1112837"/>
            <a:ext cx="5778500" cy="508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endParaRPr lang="en-US"/>
          </a:p>
        </p:txBody>
      </p:sp>
      <p:sp>
        <p:nvSpPr>
          <p:cNvPr id="6" name="Date Placeholder 5">
            <a:extLst>
              <a:ext uri="{FF2B5EF4-FFF2-40B4-BE49-F238E27FC236}">
                <a16:creationId xmlns:a16="http://schemas.microsoft.com/office/drawing/2014/main" id="{2C137674-962E-9F43-B3B9-D6BDC8306939}"/>
              </a:ext>
            </a:extLst>
          </p:cNvPr>
          <p:cNvSpPr>
            <a:spLocks noGrp="1"/>
          </p:cNvSpPr>
          <p:nvPr>
            <p:ph type="dt" sz="half" idx="12"/>
          </p:nvPr>
        </p:nvSpPr>
        <p:spPr/>
        <p:txBody>
          <a:bodyPr/>
          <a:lstStyle/>
          <a:p>
            <a:endParaRPr lang="en-GB" dirty="0"/>
          </a:p>
        </p:txBody>
      </p:sp>
      <p:sp>
        <p:nvSpPr>
          <p:cNvPr id="9" name="Footer Placeholder 8">
            <a:extLst>
              <a:ext uri="{FF2B5EF4-FFF2-40B4-BE49-F238E27FC236}">
                <a16:creationId xmlns:a16="http://schemas.microsoft.com/office/drawing/2014/main" id="{E0B7B968-6FDF-CC43-8AAF-DB1745B0C914}"/>
              </a:ext>
            </a:extLst>
          </p:cNvPr>
          <p:cNvSpPr>
            <a:spLocks noGrp="1"/>
          </p:cNvSpPr>
          <p:nvPr>
            <p:ph type="ftr" sz="quarter" idx="13"/>
          </p:nvPr>
        </p:nvSpPr>
        <p:spPr/>
        <p:txBody>
          <a:bodyPr/>
          <a:lstStyle/>
          <a:p>
            <a:endParaRPr lang="en-GB" dirty="0"/>
          </a:p>
        </p:txBody>
      </p:sp>
      <p:sp>
        <p:nvSpPr>
          <p:cNvPr id="10" name="Slide Number Placeholder 9">
            <a:extLst>
              <a:ext uri="{FF2B5EF4-FFF2-40B4-BE49-F238E27FC236}">
                <a16:creationId xmlns:a16="http://schemas.microsoft.com/office/drawing/2014/main" id="{01D1B392-0BFD-E142-8B6A-7EC2BACE7B04}"/>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841732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 Bullets Title and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99549179-C6FA-444B-9D82-405962B03E95}"/>
              </a:ext>
            </a:extLst>
          </p:cNvPr>
          <p:cNvSpPr>
            <a:spLocks noGrp="1"/>
          </p:cNvSpPr>
          <p:nvPr>
            <p:ph type="pic" sz="quarter" idx="11"/>
          </p:nvPr>
        </p:nvSpPr>
        <p:spPr>
          <a:xfrm>
            <a:off x="6095592" y="1112837"/>
            <a:ext cx="5778500" cy="5083200"/>
          </a:xfrm>
        </p:spPr>
        <p:txBody>
          <a:bodyPr anchor="ctr"/>
          <a:lstStyle>
            <a:lvl1pPr algn="ctr">
              <a:defRPr/>
            </a:lvl1pPr>
          </a:lstStyle>
          <a:p>
            <a:endParaRPr lang="en-US" dirty="0"/>
          </a:p>
        </p:txBody>
      </p:sp>
      <p:sp>
        <p:nvSpPr>
          <p:cNvPr id="6" name="Date Placeholder 5">
            <a:extLst>
              <a:ext uri="{FF2B5EF4-FFF2-40B4-BE49-F238E27FC236}">
                <a16:creationId xmlns:a16="http://schemas.microsoft.com/office/drawing/2014/main" id="{2C137674-962E-9F43-B3B9-D6BDC8306939}"/>
              </a:ext>
            </a:extLst>
          </p:cNvPr>
          <p:cNvSpPr>
            <a:spLocks noGrp="1"/>
          </p:cNvSpPr>
          <p:nvPr>
            <p:ph type="dt" sz="half" idx="12"/>
          </p:nvPr>
        </p:nvSpPr>
        <p:spPr/>
        <p:txBody>
          <a:bodyPr/>
          <a:lstStyle/>
          <a:p>
            <a:endParaRPr lang="en-GB" dirty="0"/>
          </a:p>
        </p:txBody>
      </p:sp>
      <p:sp>
        <p:nvSpPr>
          <p:cNvPr id="9" name="Footer Placeholder 8">
            <a:extLst>
              <a:ext uri="{FF2B5EF4-FFF2-40B4-BE49-F238E27FC236}">
                <a16:creationId xmlns:a16="http://schemas.microsoft.com/office/drawing/2014/main" id="{E0B7B968-6FDF-CC43-8AAF-DB1745B0C914}"/>
              </a:ext>
            </a:extLst>
          </p:cNvPr>
          <p:cNvSpPr>
            <a:spLocks noGrp="1"/>
          </p:cNvSpPr>
          <p:nvPr>
            <p:ph type="ftr" sz="quarter" idx="13"/>
          </p:nvPr>
        </p:nvSpPr>
        <p:spPr/>
        <p:txBody>
          <a:bodyPr/>
          <a:lstStyle/>
          <a:p>
            <a:endParaRPr lang="en-GB" dirty="0"/>
          </a:p>
        </p:txBody>
      </p:sp>
      <p:sp>
        <p:nvSpPr>
          <p:cNvPr id="10" name="Slide Number Placeholder 9">
            <a:extLst>
              <a:ext uri="{FF2B5EF4-FFF2-40B4-BE49-F238E27FC236}">
                <a16:creationId xmlns:a16="http://schemas.microsoft.com/office/drawing/2014/main" id="{01D1B392-0BFD-E142-8B6A-7EC2BACE7B04}"/>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
        <p:nvSpPr>
          <p:cNvPr id="11" name="Text Placeholder 2">
            <a:extLst>
              <a:ext uri="{FF2B5EF4-FFF2-40B4-BE49-F238E27FC236}">
                <a16:creationId xmlns:a16="http://schemas.microsoft.com/office/drawing/2014/main" id="{2F09FC2B-3443-412F-80C7-F94ED830A70D}"/>
              </a:ext>
            </a:extLst>
          </p:cNvPr>
          <p:cNvSpPr>
            <a:spLocks noGrp="1"/>
          </p:cNvSpPr>
          <p:nvPr>
            <p:ph type="body" sz="quarter" idx="15"/>
          </p:nvPr>
        </p:nvSpPr>
        <p:spPr>
          <a:xfrm>
            <a:off x="317500" y="1112837"/>
            <a:ext cx="5778500" cy="5083200"/>
          </a:xfrm>
        </p:spPr>
        <p:txBody>
          <a:bodyPr/>
          <a:lstStyle>
            <a:lvl4pPr marL="0" indent="0">
              <a:buNone/>
              <a:defRPr/>
            </a:lvl4pPr>
            <a:lvl5pPr marL="149225" indent="-4763">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288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Content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F74A52F3-7EF5-4C89-AE53-A382FAFA2B9E}"/>
              </a:ext>
            </a:extLst>
          </p:cNvPr>
          <p:cNvSpPr>
            <a:spLocks noGrp="1"/>
          </p:cNvSpPr>
          <p:nvPr>
            <p:ph sz="quarter" idx="12"/>
          </p:nvPr>
        </p:nvSpPr>
        <p:spPr>
          <a:xfrm>
            <a:off x="317500" y="1112838"/>
            <a:ext cx="5778500"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98703844-44ED-42FD-B41D-D35DC42221CE}"/>
              </a:ext>
            </a:extLst>
          </p:cNvPr>
          <p:cNvSpPr>
            <a:spLocks noGrp="1"/>
          </p:cNvSpPr>
          <p:nvPr>
            <p:ph sz="quarter" idx="13"/>
          </p:nvPr>
        </p:nvSpPr>
        <p:spPr>
          <a:xfrm>
            <a:off x="6095813" y="1112838"/>
            <a:ext cx="5778500"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8F24623A-8B5F-724E-B1FF-3FF09C4DC5F0}"/>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266207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Bullets Content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8F24623A-8B5F-724E-B1FF-3FF09C4DC5F0}"/>
              </a:ext>
            </a:extLst>
          </p:cNvPr>
          <p:cNvSpPr>
            <a:spLocks noGrp="1"/>
          </p:cNvSpPr>
          <p:nvPr>
            <p:ph type="sldNum" sz="quarter" idx="14"/>
          </p:nvPr>
        </p:nvSpPr>
        <p:spPr/>
        <p:txBody>
          <a:bodyPr/>
          <a:lstStyle/>
          <a:p>
            <a:pPr algn="l"/>
            <a:r>
              <a:rPr lang="en-GB"/>
              <a:t>Page </a:t>
            </a:r>
            <a:fld id="{5A91C5AB-1EE9-3746-A212-CC3460B1ECCE}" type="slidenum">
              <a:rPr lang="en-US" smtClean="0"/>
              <a:pPr algn="l"/>
              <a:t>‹#›</a:t>
            </a:fld>
            <a:endParaRPr lang="en-US" dirty="0"/>
          </a:p>
        </p:txBody>
      </p:sp>
      <p:sp>
        <p:nvSpPr>
          <p:cNvPr id="11" name="Text Placeholder 2">
            <a:extLst>
              <a:ext uri="{FF2B5EF4-FFF2-40B4-BE49-F238E27FC236}">
                <a16:creationId xmlns:a16="http://schemas.microsoft.com/office/drawing/2014/main" id="{EF3B609F-DB73-40E3-B234-9B8E83D21F07}"/>
              </a:ext>
            </a:extLst>
          </p:cNvPr>
          <p:cNvSpPr>
            <a:spLocks noGrp="1"/>
          </p:cNvSpPr>
          <p:nvPr>
            <p:ph type="body" sz="quarter" idx="10"/>
          </p:nvPr>
        </p:nvSpPr>
        <p:spPr>
          <a:xfrm>
            <a:off x="317500" y="1112838"/>
            <a:ext cx="5778500" cy="5083175"/>
          </a:xfrm>
        </p:spPr>
        <p:txBody>
          <a:bodyPr/>
          <a:lstStyle>
            <a:lvl4pPr marL="0" indent="0">
              <a:buNone/>
              <a:defRPr/>
            </a:lvl4pPr>
            <a:lvl5pPr marL="149225" indent="-4763">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348F1EA0-3EE0-452B-A7A3-97496748FBD2}"/>
              </a:ext>
            </a:extLst>
          </p:cNvPr>
          <p:cNvSpPr>
            <a:spLocks noGrp="1"/>
          </p:cNvSpPr>
          <p:nvPr>
            <p:ph type="body" sz="quarter" idx="15"/>
          </p:nvPr>
        </p:nvSpPr>
        <p:spPr>
          <a:xfrm>
            <a:off x="6094413" y="1112838"/>
            <a:ext cx="5778500" cy="5083175"/>
          </a:xfrm>
        </p:spPr>
        <p:txBody>
          <a:bodyPr/>
          <a:lstStyle>
            <a:lvl4pPr marL="0" indent="0">
              <a:buNone/>
              <a:defRPr/>
            </a:lvl4pPr>
            <a:lvl5pPr marL="149225" indent="-4763">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70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GB" noProof="0" dirty="0"/>
              <a:t>Click to edit Master title style</a:t>
            </a:r>
          </a:p>
        </p:txBody>
      </p:sp>
      <p:sp>
        <p:nvSpPr>
          <p:cNvPr id="7" name="object 24">
            <a:extLst>
              <a:ext uri="{FF2B5EF4-FFF2-40B4-BE49-F238E27FC236}">
                <a16:creationId xmlns:a16="http://schemas.microsoft.com/office/drawing/2014/main" id="{D1067830-7B39-4467-96B5-D507AEF95676}"/>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10" name="object 25">
            <a:extLst>
              <a:ext uri="{FF2B5EF4-FFF2-40B4-BE49-F238E27FC236}">
                <a16:creationId xmlns:a16="http://schemas.microsoft.com/office/drawing/2014/main" id="{B5C2459B-F2AD-4484-A7BB-FA64C3E95070}"/>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7" cy="5083200"/>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6AC51183-2ACB-48C3-A95A-F5CEF41E9BDE}"/>
              </a:ext>
            </a:extLst>
          </p:cNvPr>
          <p:cNvSpPr>
            <a:spLocks noGrp="1"/>
          </p:cNvSpPr>
          <p:nvPr>
            <p:ph type="dt" sz="half" idx="11"/>
          </p:nvPr>
        </p:nvSpPr>
        <p:spPr/>
        <p:txBody>
          <a:bodyPr/>
          <a:lstStyle>
            <a:lvl1pPr>
              <a:defRPr>
                <a:solidFill>
                  <a:schemeClr val="tx1"/>
                </a:solidFill>
              </a:defRPr>
            </a:lvl1pPr>
          </a:lstStyle>
          <a:p>
            <a:endParaRPr lang="en-GB" dirty="0"/>
          </a:p>
        </p:txBody>
      </p:sp>
      <p:sp>
        <p:nvSpPr>
          <p:cNvPr id="9" name="Footer Placeholder 8">
            <a:extLst>
              <a:ext uri="{FF2B5EF4-FFF2-40B4-BE49-F238E27FC236}">
                <a16:creationId xmlns:a16="http://schemas.microsoft.com/office/drawing/2014/main" id="{7F0E1D92-2082-4C54-A76B-A8E60FD5D328}"/>
              </a:ext>
            </a:extLst>
          </p:cNvPr>
          <p:cNvSpPr>
            <a:spLocks noGrp="1"/>
          </p:cNvSpPr>
          <p:nvPr>
            <p:ph type="ftr" sz="quarter" idx="12"/>
          </p:nvPr>
        </p:nvSpPr>
        <p:spPr/>
        <p:txBody>
          <a:bodyPr/>
          <a:lstStyle>
            <a:lvl1pPr>
              <a:defRPr>
                <a:solidFill>
                  <a:schemeClr val="tx1"/>
                </a:solidFill>
              </a:defRPr>
            </a:lvl1pPr>
          </a:lstStyle>
          <a:p>
            <a:endParaRPr lang="en-GB"/>
          </a:p>
        </p:txBody>
      </p:sp>
      <p:sp>
        <p:nvSpPr>
          <p:cNvPr id="11" name="Slide Number Placeholder 10">
            <a:extLst>
              <a:ext uri="{FF2B5EF4-FFF2-40B4-BE49-F238E27FC236}">
                <a16:creationId xmlns:a16="http://schemas.microsoft.com/office/drawing/2014/main" id="{41BD572C-6383-4938-9781-2D8F3FD47FB9}"/>
              </a:ext>
            </a:extLst>
          </p:cNvPr>
          <p:cNvSpPr>
            <a:spLocks noGrp="1"/>
          </p:cNvSpPr>
          <p:nvPr>
            <p:ph type="sldNum" sz="quarter" idx="13"/>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663468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 Bullets Title and Content">
    <p:bg>
      <p:bgPr>
        <a:solidFill>
          <a:schemeClr val="accent4"/>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C959D0-69DD-402B-91A7-6A7CD8BE78E1}"/>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7" name="object 24">
            <a:extLst>
              <a:ext uri="{FF2B5EF4-FFF2-40B4-BE49-F238E27FC236}">
                <a16:creationId xmlns:a16="http://schemas.microsoft.com/office/drawing/2014/main" id="{D1067830-7B39-4467-96B5-D507AEF95676}"/>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10" name="object 25">
            <a:extLst>
              <a:ext uri="{FF2B5EF4-FFF2-40B4-BE49-F238E27FC236}">
                <a16:creationId xmlns:a16="http://schemas.microsoft.com/office/drawing/2014/main" id="{B5C2459B-F2AD-4484-A7BB-FA64C3E95070}"/>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5235">
            <a:solidFill>
              <a:schemeClr val="tx1"/>
            </a:solidFill>
          </a:ln>
        </p:spPr>
        <p:txBody>
          <a:bodyPr wrap="square" lIns="0" tIns="0" rIns="0" bIns="0" rtlCol="0"/>
          <a:lstStyle/>
          <a:p>
            <a:endParaRPr sz="662"/>
          </a:p>
        </p:txBody>
      </p:sp>
      <p:sp>
        <p:nvSpPr>
          <p:cNvPr id="3" name="Text Placeholder 2">
            <a:extLst>
              <a:ext uri="{FF2B5EF4-FFF2-40B4-BE49-F238E27FC236}">
                <a16:creationId xmlns:a16="http://schemas.microsoft.com/office/drawing/2014/main" id="{62FC635C-0FC3-4454-B007-1D6A8E6932C0}"/>
              </a:ext>
            </a:extLst>
          </p:cNvPr>
          <p:cNvSpPr>
            <a:spLocks noGrp="1"/>
          </p:cNvSpPr>
          <p:nvPr>
            <p:ph type="body" sz="quarter" idx="10"/>
          </p:nvPr>
        </p:nvSpPr>
        <p:spPr>
          <a:xfrm>
            <a:off x="317535" y="1112837"/>
            <a:ext cx="11556557" cy="5083200"/>
          </a:xfrm>
        </p:spPr>
        <p:txBody>
          <a:bodyPr/>
          <a:lstStyle>
            <a:lvl4pPr marL="0" indent="0">
              <a:buNone/>
              <a:defRPr/>
            </a:lvl4pPr>
            <a:lvl5pPr marL="149225" indent="-4763">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a:extLst>
              <a:ext uri="{FF2B5EF4-FFF2-40B4-BE49-F238E27FC236}">
                <a16:creationId xmlns:a16="http://schemas.microsoft.com/office/drawing/2014/main" id="{D8007F43-5678-4515-B10E-34B1D035A22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09421E8F-B433-4C67-B733-49C5F5DE52C0}"/>
              </a:ext>
            </a:extLst>
          </p:cNvPr>
          <p:cNvSpPr>
            <a:spLocks noGrp="1"/>
          </p:cNvSpPr>
          <p:nvPr>
            <p:ph type="dt" sz="half" idx="11"/>
          </p:nvPr>
        </p:nvSpPr>
        <p:spPr/>
        <p:txBody>
          <a:bodyPr/>
          <a:lstStyle>
            <a:lvl1pPr>
              <a:defRPr>
                <a:solidFill>
                  <a:schemeClr val="tx1"/>
                </a:solidFill>
              </a:defRPr>
            </a:lvl1pPr>
          </a:lstStyle>
          <a:p>
            <a:endParaRPr lang="en-GB" dirty="0"/>
          </a:p>
        </p:txBody>
      </p:sp>
      <p:sp>
        <p:nvSpPr>
          <p:cNvPr id="9" name="Footer Placeholder 8">
            <a:extLst>
              <a:ext uri="{FF2B5EF4-FFF2-40B4-BE49-F238E27FC236}">
                <a16:creationId xmlns:a16="http://schemas.microsoft.com/office/drawing/2014/main" id="{EDE9D1BF-8FED-4750-9D99-FE451AC113C3}"/>
              </a:ext>
            </a:extLst>
          </p:cNvPr>
          <p:cNvSpPr>
            <a:spLocks noGrp="1"/>
          </p:cNvSpPr>
          <p:nvPr>
            <p:ph type="ftr" sz="quarter" idx="12"/>
          </p:nvPr>
        </p:nvSpPr>
        <p:spPr/>
        <p:txBody>
          <a:bodyPr/>
          <a:lstStyle>
            <a:lvl1pPr>
              <a:defRPr>
                <a:solidFill>
                  <a:schemeClr val="tx1"/>
                </a:solidFill>
              </a:defRPr>
            </a:lvl1pPr>
          </a:lstStyle>
          <a:p>
            <a:endParaRPr lang="en-GB"/>
          </a:p>
        </p:txBody>
      </p:sp>
      <p:sp>
        <p:nvSpPr>
          <p:cNvPr id="11" name="Slide Number Placeholder 10">
            <a:extLst>
              <a:ext uri="{FF2B5EF4-FFF2-40B4-BE49-F238E27FC236}">
                <a16:creationId xmlns:a16="http://schemas.microsoft.com/office/drawing/2014/main" id="{6E5AD702-F6BE-4171-97CD-8F35A53AA011}"/>
              </a:ext>
            </a:extLst>
          </p:cNvPr>
          <p:cNvSpPr>
            <a:spLocks noGrp="1"/>
          </p:cNvSpPr>
          <p:nvPr>
            <p:ph type="sldNum" sz="quarter" idx="13"/>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791367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endParaRPr lang="en-US" dirty="0"/>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a:defRPr sz="1150"/>
            </a:lvl3pPr>
            <a:lvl4pPr>
              <a:defRPr sz="1150"/>
            </a:lvl4pPr>
            <a:lvl5pPr>
              <a:defRPr sz="11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a:defRPr sz="1150"/>
            </a:lvl3pPr>
            <a:lvl4pPr>
              <a:defRPr sz="1150"/>
            </a:lvl4pPr>
            <a:lvl5pPr>
              <a:defRPr sz="11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212647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endParaRPr lang="en-US"/>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endParaRPr lang="en-US" dirty="0"/>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marL="171450" indent="-171450">
              <a:buNone/>
              <a:defRPr lang="en-US" sz="1150" dirty="0" smtClean="0">
                <a:latin typeface="+mn-lt"/>
                <a:ea typeface="+mn-ea"/>
                <a:cs typeface="+mn-cs"/>
              </a:defRPr>
            </a:lvl3pPr>
            <a:lvl4pPr>
              <a:buNone/>
              <a:defRPr lang="en-US" sz="1150" dirty="0" smtClean="0">
                <a:latin typeface="+mn-lt"/>
                <a:ea typeface="+mn-ea"/>
                <a:cs typeface="+mn-cs"/>
              </a:defRPr>
            </a:lvl4pPr>
            <a:lvl5pPr>
              <a:buNone/>
              <a:defRPr lang="en-US" sz="1150" dirty="0">
                <a:latin typeface="+mn-lt"/>
                <a:ea typeface="+mn-ea"/>
                <a:cs typeface="+mn-cs"/>
              </a:defRPr>
            </a:lvl5pPr>
          </a:lstStyle>
          <a:p>
            <a:pPr lvl="0"/>
            <a:r>
              <a:rPr lang="en-US" dirty="0"/>
              <a:t>Click to edit Master text styles</a:t>
            </a:r>
          </a:p>
          <a:p>
            <a:pPr lvl="1"/>
            <a:r>
              <a:rPr lang="en-US" dirty="0"/>
              <a:t>Second level</a:t>
            </a:r>
          </a:p>
          <a:p>
            <a:pPr marL="139700" lvl="2" indent="-139700" eaLnBrk="1" hangingPunct="1">
              <a:buFont typeface="Arial" panose="020B0604020202020204" pitchFamily="34" charset="0"/>
              <a:buChar char="•"/>
            </a:pPr>
            <a:r>
              <a:rPr lang="en-US" dirty="0"/>
              <a:t>Third level</a:t>
            </a:r>
          </a:p>
          <a:p>
            <a:pPr marL="0" lvl="3" indent="0" eaLnBrk="1" hangingPunct="1"/>
            <a:r>
              <a:rPr lang="en-US" dirty="0"/>
              <a:t>Fourth level</a:t>
            </a:r>
          </a:p>
          <a:p>
            <a:pPr marL="146050" lvl="4" indent="0" eaLnBrk="1" hangingPunct="1"/>
            <a:r>
              <a:rPr lang="en-US" dirty="0"/>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marL="0" indent="0">
              <a:buNone/>
              <a:defRPr sz="1150"/>
            </a:lvl3pPr>
            <a:lvl4pPr>
              <a:buNone/>
              <a:defRPr sz="1150"/>
            </a:lvl4pPr>
            <a:lvl5pPr>
              <a:buNone/>
              <a:defRPr sz="1150"/>
            </a:lvl5pPr>
          </a:lstStyle>
          <a:p>
            <a:pPr lvl="0"/>
            <a:r>
              <a:rPr lang="en-US" dirty="0"/>
              <a:t>Click to edit Master text styles</a:t>
            </a:r>
          </a:p>
          <a:p>
            <a:pPr lvl="1"/>
            <a:r>
              <a:rPr lang="en-US" dirty="0"/>
              <a:t>Second level</a:t>
            </a:r>
          </a:p>
          <a:p>
            <a:pPr marL="139700" lvl="2" indent="-139700" eaLnBrk="1" hangingPunct="1">
              <a:buFont typeface="Arial" panose="020B0604020202020204" pitchFamily="34" charset="0"/>
              <a:buChar char="•"/>
            </a:pPr>
            <a:r>
              <a:rPr lang="en-US" dirty="0"/>
              <a:t>Third level</a:t>
            </a:r>
          </a:p>
          <a:p>
            <a:pPr marL="0" lvl="3" indent="0" eaLnBrk="1" hangingPunct="1"/>
            <a:r>
              <a:rPr lang="en-US" dirty="0"/>
              <a:t>Fourth level</a:t>
            </a:r>
          </a:p>
          <a:p>
            <a:pPr marL="146050" lvl="4" indent="0" eaLnBrk="1" hangingPunct="1"/>
            <a:r>
              <a:rPr lang="en-US" dirty="0"/>
              <a:t>Fifth level</a:t>
            </a:r>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200851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1" y="5034703"/>
            <a:ext cx="3767472" cy="434702"/>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r>
              <a:rPr lang="en-US" dirty="0"/>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1" y="5570495"/>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rgbClr val="00008B"/>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Address</a:t>
            </a:r>
          </a:p>
        </p:txBody>
      </p:sp>
      <p:sp>
        <p:nvSpPr>
          <p:cNvPr id="9" name="object 19">
            <a:extLst>
              <a:ext uri="{FF2B5EF4-FFF2-40B4-BE49-F238E27FC236}">
                <a16:creationId xmlns:a16="http://schemas.microsoft.com/office/drawing/2014/main" id="{7E6C22DF-EDA8-40FE-9B51-D41FA644D5D5}"/>
              </a:ext>
            </a:extLst>
          </p:cNvPr>
          <p:cNvSpPr/>
          <p:nvPr userDrawn="1"/>
        </p:nvSpPr>
        <p:spPr>
          <a:xfrm>
            <a:off x="8106691" y="4983669"/>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469410"/>
            <a:ext cx="3767472" cy="0"/>
          </a:xfrm>
          <a:custGeom>
            <a:avLst/>
            <a:gdLst/>
            <a:ahLst/>
            <a:cxnLst/>
            <a:rect l="l" t="t" r="r" b="b"/>
            <a:pathLst>
              <a:path w="6212840">
                <a:moveTo>
                  <a:pt x="0" y="0"/>
                </a:moveTo>
                <a:lnTo>
                  <a:pt x="6212721" y="0"/>
                </a:lnTo>
              </a:path>
            </a:pathLst>
          </a:custGeom>
          <a:ln w="5235">
            <a:solidFill>
              <a:srgbClr val="00008B"/>
            </a:solidFill>
          </a:ln>
        </p:spPr>
        <p:txBody>
          <a:bodyPr wrap="square" lIns="0" tIns="0" rIns="0" bIns="0" rtlCol="0"/>
          <a:lstStyle/>
          <a:p>
            <a:endParaRPr sz="662"/>
          </a:p>
        </p:txBody>
      </p:sp>
      <p:pic>
        <p:nvPicPr>
          <p:cNvPr id="5" name="Graphic 4">
            <a:extLst>
              <a:ext uri="{FF2B5EF4-FFF2-40B4-BE49-F238E27FC236}">
                <a16:creationId xmlns:a16="http://schemas.microsoft.com/office/drawing/2014/main" id="{FFE96069-1D3B-4EEB-8A87-D0EF1F08A88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482057" y="574852"/>
            <a:ext cx="5649835" cy="767938"/>
          </a:xfrm>
          <a:prstGeom prst="rect">
            <a:avLst/>
          </a:prstGeom>
        </p:spPr>
      </p:pic>
      <p:sp>
        <p:nvSpPr>
          <p:cNvPr id="6" name="Title 1">
            <a:extLst>
              <a:ext uri="{FF2B5EF4-FFF2-40B4-BE49-F238E27FC236}">
                <a16:creationId xmlns:a16="http://schemas.microsoft.com/office/drawing/2014/main" id="{D400F194-17C1-49CD-ABED-3F58499AD927}"/>
              </a:ext>
            </a:extLst>
          </p:cNvPr>
          <p:cNvSpPr txBox="1">
            <a:spLocks/>
          </p:cNvSpPr>
          <p:nvPr userDrawn="1"/>
        </p:nvSpPr>
        <p:spPr>
          <a:xfrm>
            <a:off x="3418687"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algn="ctr"/>
            <a:r>
              <a:rPr lang="en-US" sz="3600" dirty="0">
                <a:solidFill>
                  <a:schemeClr val="tx1"/>
                </a:solidFill>
              </a:rPr>
              <a:t>Thank you</a:t>
            </a:r>
          </a:p>
        </p:txBody>
      </p:sp>
      <p:sp>
        <p:nvSpPr>
          <p:cNvPr id="13" name="Text Placeholder 5">
            <a:extLst>
              <a:ext uri="{FF2B5EF4-FFF2-40B4-BE49-F238E27FC236}">
                <a16:creationId xmlns:a16="http://schemas.microsoft.com/office/drawing/2014/main" id="{B9A9FD84-681C-40FB-AB60-7FFD07838CAD}"/>
              </a:ext>
            </a:extLst>
          </p:cNvPr>
          <p:cNvSpPr>
            <a:spLocks noGrp="1"/>
          </p:cNvSpPr>
          <p:nvPr>
            <p:ph type="body" sz="quarter" idx="11" hasCustomPrompt="1"/>
          </p:nvPr>
        </p:nvSpPr>
        <p:spPr>
          <a:xfrm>
            <a:off x="8106691" y="6260621"/>
            <a:ext cx="3767472" cy="265614"/>
          </a:xfrm>
        </p:spPr>
        <p:txBody>
          <a:bodyPr/>
          <a:lstStyle>
            <a:lvl1pPr>
              <a:defRPr/>
            </a:lvl1pPr>
          </a:lstStyle>
          <a:p>
            <a:pPr lvl="0"/>
            <a:r>
              <a:rPr lang="en-US" dirty="0"/>
              <a:t>Insert date</a:t>
            </a:r>
          </a:p>
        </p:txBody>
      </p:sp>
    </p:spTree>
    <p:extLst>
      <p:ext uri="{BB962C8B-B14F-4D97-AF65-F5344CB8AC3E}">
        <p14:creationId xmlns:p14="http://schemas.microsoft.com/office/powerpoint/2010/main" val="1462889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705E7B5D-95DA-4B9F-90BA-3BC9789AA5A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
        <p:nvSpPr>
          <p:cNvPr id="4" name="Slide Number Placeholder 3">
            <a:extLst>
              <a:ext uri="{FF2B5EF4-FFF2-40B4-BE49-F238E27FC236}">
                <a16:creationId xmlns:a16="http://schemas.microsoft.com/office/drawing/2014/main" id="{4DE17E92-7BCE-784B-8485-4B576E32CB40}"/>
              </a:ext>
            </a:extLst>
          </p:cNvPr>
          <p:cNvSpPr>
            <a:spLocks noGrp="1"/>
          </p:cNvSpPr>
          <p:nvPr>
            <p:ph type="sldNum" sz="quarter" idx="10"/>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087682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Turquoise">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pic>
        <p:nvPicPr>
          <p:cNvPr id="6" name="Graphic 5">
            <a:extLst>
              <a:ext uri="{FF2B5EF4-FFF2-40B4-BE49-F238E27FC236}">
                <a16:creationId xmlns:a16="http://schemas.microsoft.com/office/drawing/2014/main" id="{5A6C1E21-EC70-4E6E-928F-3C204D1B449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
        <p:nvSpPr>
          <p:cNvPr id="7" name="Date Placeholder 6">
            <a:extLst>
              <a:ext uri="{FF2B5EF4-FFF2-40B4-BE49-F238E27FC236}">
                <a16:creationId xmlns:a16="http://schemas.microsoft.com/office/drawing/2014/main" id="{3DDE5E3A-B0F5-46FD-AC12-362F1CB81877}"/>
              </a:ext>
            </a:extLst>
          </p:cNvPr>
          <p:cNvSpPr>
            <a:spLocks noGrp="1"/>
          </p:cNvSpPr>
          <p:nvPr>
            <p:ph type="dt" sz="half" idx="10"/>
          </p:nvPr>
        </p:nvSpPr>
        <p:spPr/>
        <p:txBody>
          <a:bodyPr/>
          <a:lstStyle>
            <a:lvl1pPr>
              <a:defRPr>
                <a:solidFill>
                  <a:schemeClr val="tx1"/>
                </a:solidFill>
              </a:defRPr>
            </a:lvl1pPr>
          </a:lstStyle>
          <a:p>
            <a:endParaRPr lang="en-GB" dirty="0"/>
          </a:p>
        </p:txBody>
      </p:sp>
      <p:sp>
        <p:nvSpPr>
          <p:cNvPr id="8" name="Footer Placeholder 7">
            <a:extLst>
              <a:ext uri="{FF2B5EF4-FFF2-40B4-BE49-F238E27FC236}">
                <a16:creationId xmlns:a16="http://schemas.microsoft.com/office/drawing/2014/main" id="{21205C35-4792-4551-89E5-6D0B7D041346}"/>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Slide Number Placeholder 8">
            <a:extLst>
              <a:ext uri="{FF2B5EF4-FFF2-40B4-BE49-F238E27FC236}">
                <a16:creationId xmlns:a16="http://schemas.microsoft.com/office/drawing/2014/main" id="{D4213F41-54E0-43CD-B958-E1BE8133D62A}"/>
              </a:ext>
            </a:extLst>
          </p:cNvPr>
          <p:cNvSpPr>
            <a:spLocks noGrp="1"/>
          </p:cNvSpPr>
          <p:nvPr>
            <p:ph type="sldNum" sz="quarter" idx="12"/>
          </p:nvPr>
        </p:nvSpPr>
        <p:spPr/>
        <p:txBody>
          <a:bodyPr/>
          <a:lstStyle>
            <a:lvl1pPr>
              <a:defRPr>
                <a:solidFill>
                  <a:schemeClr val="tx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440159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Re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object 24">
            <a:extLst>
              <a:ext uri="{FF2B5EF4-FFF2-40B4-BE49-F238E27FC236}">
                <a16:creationId xmlns:a16="http://schemas.microsoft.com/office/drawing/2014/main" id="{91F0D03E-6ED5-488D-A6CB-BF652E9448F5}"/>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662"/>
          </a:p>
        </p:txBody>
      </p:sp>
      <p:sp>
        <p:nvSpPr>
          <p:cNvPr id="8" name="object 25">
            <a:extLst>
              <a:ext uri="{FF2B5EF4-FFF2-40B4-BE49-F238E27FC236}">
                <a16:creationId xmlns:a16="http://schemas.microsoft.com/office/drawing/2014/main" id="{040CA4F4-4000-48A6-8A75-842CC0AD0992}"/>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6350">
            <a:solidFill>
              <a:schemeClr val="bg1"/>
            </a:solidFill>
          </a:ln>
        </p:spPr>
        <p:txBody>
          <a:bodyPr wrap="square" lIns="0" tIns="0" rIns="0" bIns="0" rtlCol="0"/>
          <a:lstStyle/>
          <a:p>
            <a:endParaRPr sz="662"/>
          </a:p>
        </p:txBody>
      </p:sp>
      <p:pic>
        <p:nvPicPr>
          <p:cNvPr id="11" name="Graphic 10">
            <a:extLst>
              <a:ext uri="{FF2B5EF4-FFF2-40B4-BE49-F238E27FC236}">
                <a16:creationId xmlns:a16="http://schemas.microsoft.com/office/drawing/2014/main" id="{DEE2876F-92FD-4F10-B206-F3CD51021F7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
        <p:nvSpPr>
          <p:cNvPr id="6" name="Date Placeholder 5">
            <a:extLst>
              <a:ext uri="{FF2B5EF4-FFF2-40B4-BE49-F238E27FC236}">
                <a16:creationId xmlns:a16="http://schemas.microsoft.com/office/drawing/2014/main" id="{A2FDCEAE-2026-498F-9568-57F7990768BA}"/>
              </a:ext>
            </a:extLst>
          </p:cNvPr>
          <p:cNvSpPr>
            <a:spLocks noGrp="1"/>
          </p:cNvSpPr>
          <p:nvPr>
            <p:ph type="dt" sz="half" idx="10"/>
          </p:nvPr>
        </p:nvSpPr>
        <p:spPr/>
        <p:txBody>
          <a:bodyPr/>
          <a:lstStyle>
            <a:lvl1pPr>
              <a:defRPr>
                <a:solidFill>
                  <a:schemeClr val="bg1"/>
                </a:solidFill>
              </a:defRPr>
            </a:lvl1pPr>
          </a:lstStyle>
          <a:p>
            <a:endParaRPr lang="en-GB" dirty="0"/>
          </a:p>
        </p:txBody>
      </p:sp>
      <p:sp>
        <p:nvSpPr>
          <p:cNvPr id="9" name="Footer Placeholder 8">
            <a:extLst>
              <a:ext uri="{FF2B5EF4-FFF2-40B4-BE49-F238E27FC236}">
                <a16:creationId xmlns:a16="http://schemas.microsoft.com/office/drawing/2014/main" id="{69D3B978-1A72-4AE5-9081-6812A3BC8FE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10" name="Slide Number Placeholder 9">
            <a:extLst>
              <a:ext uri="{FF2B5EF4-FFF2-40B4-BE49-F238E27FC236}">
                <a16:creationId xmlns:a16="http://schemas.microsoft.com/office/drawing/2014/main" id="{C30E0B89-7FE9-4DF8-9A34-77CC07C3F600}"/>
              </a:ext>
            </a:extLst>
          </p:cNvPr>
          <p:cNvSpPr>
            <a:spLocks noGrp="1"/>
          </p:cNvSpPr>
          <p:nvPr>
            <p:ph type="sldNum" sz="quarter" idx="12"/>
          </p:nvPr>
        </p:nvSpPr>
        <p:spPr/>
        <p:txBody>
          <a:bodyPr/>
          <a:lstStyle>
            <a:lvl1pPr>
              <a:defRPr>
                <a:solidFill>
                  <a:schemeClr val="bg1"/>
                </a:solidFil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3899865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file Page">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Title 4">
            <a:extLst>
              <a:ext uri="{FF2B5EF4-FFF2-40B4-BE49-F238E27FC236}">
                <a16:creationId xmlns:a16="http://schemas.microsoft.com/office/drawing/2014/main" id="{7A481FC5-1F21-4193-B3A3-7F4124CE9FB9}"/>
              </a:ext>
            </a:extLst>
          </p:cNvPr>
          <p:cNvSpPr>
            <a:spLocks noGrp="1"/>
          </p:cNvSpPr>
          <p:nvPr>
            <p:ph type="title"/>
          </p:nvPr>
        </p:nvSpPr>
        <p:spPr/>
        <p:txBody>
          <a:bodyPr/>
          <a:lstStyle/>
          <a:p>
            <a:r>
              <a:rPr lang="en-US"/>
              <a:t>Click to edit Master title style</a:t>
            </a:r>
          </a:p>
        </p:txBody>
      </p:sp>
      <p:sp>
        <p:nvSpPr>
          <p:cNvPr id="16" name="Picture Placeholder 15">
            <a:extLst>
              <a:ext uri="{FF2B5EF4-FFF2-40B4-BE49-F238E27FC236}">
                <a16:creationId xmlns:a16="http://schemas.microsoft.com/office/drawing/2014/main" id="{0A0C20A4-2FFE-4BB6-A305-EA56764A0D02}"/>
              </a:ext>
            </a:extLst>
          </p:cNvPr>
          <p:cNvSpPr>
            <a:spLocks noGrp="1"/>
          </p:cNvSpPr>
          <p:nvPr>
            <p:ph type="pic" sz="quarter" idx="10"/>
          </p:nvPr>
        </p:nvSpPr>
        <p:spPr>
          <a:xfrm>
            <a:off x="2829510" y="1060425"/>
            <a:ext cx="1569749" cy="1655115"/>
          </a:xfrm>
        </p:spPr>
        <p:txBody>
          <a:bodyPr anchor="ctr"/>
          <a:lstStyle>
            <a:lvl1pPr algn="ctr">
              <a:defRPr/>
            </a:lvl1pPr>
          </a:lstStyle>
          <a:p>
            <a:endParaRPr lang="en-US"/>
          </a:p>
        </p:txBody>
      </p:sp>
      <p:sp>
        <p:nvSpPr>
          <p:cNvPr id="17" name="Picture Placeholder 15">
            <a:extLst>
              <a:ext uri="{FF2B5EF4-FFF2-40B4-BE49-F238E27FC236}">
                <a16:creationId xmlns:a16="http://schemas.microsoft.com/office/drawing/2014/main" id="{B44E093C-2A5A-471A-BDFC-304C623B9961}"/>
              </a:ext>
            </a:extLst>
          </p:cNvPr>
          <p:cNvSpPr>
            <a:spLocks noGrp="1"/>
          </p:cNvSpPr>
          <p:nvPr>
            <p:ph type="pic" sz="quarter" idx="11"/>
          </p:nvPr>
        </p:nvSpPr>
        <p:spPr>
          <a:xfrm>
            <a:off x="6094413" y="1060425"/>
            <a:ext cx="1569749" cy="1655115"/>
          </a:xfrm>
        </p:spPr>
        <p:txBody>
          <a:bodyPr anchor="ctr"/>
          <a:lstStyle>
            <a:lvl1pPr algn="ctr">
              <a:defRPr/>
            </a:lvl1pPr>
          </a:lstStyle>
          <a:p>
            <a:endParaRPr lang="en-US"/>
          </a:p>
        </p:txBody>
      </p:sp>
      <p:sp>
        <p:nvSpPr>
          <p:cNvPr id="18" name="Picture Placeholder 15">
            <a:extLst>
              <a:ext uri="{FF2B5EF4-FFF2-40B4-BE49-F238E27FC236}">
                <a16:creationId xmlns:a16="http://schemas.microsoft.com/office/drawing/2014/main" id="{4BFDEC90-433E-42FB-9FBD-E439F568C3D2}"/>
              </a:ext>
            </a:extLst>
          </p:cNvPr>
          <p:cNvSpPr>
            <a:spLocks noGrp="1"/>
          </p:cNvSpPr>
          <p:nvPr>
            <p:ph type="pic" sz="quarter" idx="12"/>
          </p:nvPr>
        </p:nvSpPr>
        <p:spPr>
          <a:xfrm>
            <a:off x="9362496" y="1060425"/>
            <a:ext cx="1569749" cy="1655115"/>
          </a:xfrm>
        </p:spPr>
        <p:txBody>
          <a:bodyPr anchor="ctr"/>
          <a:lstStyle>
            <a:lvl1pPr algn="ctr">
              <a:defRPr/>
            </a:lvl1pPr>
          </a:lstStyle>
          <a:p>
            <a:endParaRPr lang="en-US"/>
          </a:p>
        </p:txBody>
      </p:sp>
      <p:sp>
        <p:nvSpPr>
          <p:cNvPr id="19" name="Picture Placeholder 15">
            <a:extLst>
              <a:ext uri="{FF2B5EF4-FFF2-40B4-BE49-F238E27FC236}">
                <a16:creationId xmlns:a16="http://schemas.microsoft.com/office/drawing/2014/main" id="{497B803B-B7EB-4C69-AB38-78601805B637}"/>
              </a:ext>
            </a:extLst>
          </p:cNvPr>
          <p:cNvSpPr>
            <a:spLocks noGrp="1"/>
          </p:cNvSpPr>
          <p:nvPr>
            <p:ph type="pic" sz="quarter" idx="13"/>
          </p:nvPr>
        </p:nvSpPr>
        <p:spPr>
          <a:xfrm>
            <a:off x="2829510" y="2842532"/>
            <a:ext cx="1569749" cy="1655115"/>
          </a:xfrm>
        </p:spPr>
        <p:txBody>
          <a:bodyPr anchor="ctr"/>
          <a:lstStyle>
            <a:lvl1pPr algn="ctr">
              <a:defRPr/>
            </a:lvl1pPr>
          </a:lstStyle>
          <a:p>
            <a:endParaRPr lang="en-US"/>
          </a:p>
        </p:txBody>
      </p:sp>
      <p:sp>
        <p:nvSpPr>
          <p:cNvPr id="20" name="Picture Placeholder 15">
            <a:extLst>
              <a:ext uri="{FF2B5EF4-FFF2-40B4-BE49-F238E27FC236}">
                <a16:creationId xmlns:a16="http://schemas.microsoft.com/office/drawing/2014/main" id="{56F33A2D-F963-4D1D-B15E-FCB4487EAFC0}"/>
              </a:ext>
            </a:extLst>
          </p:cNvPr>
          <p:cNvSpPr>
            <a:spLocks noGrp="1"/>
          </p:cNvSpPr>
          <p:nvPr>
            <p:ph type="pic" sz="quarter" idx="14"/>
          </p:nvPr>
        </p:nvSpPr>
        <p:spPr>
          <a:xfrm>
            <a:off x="6094413" y="2842532"/>
            <a:ext cx="1569749" cy="1655115"/>
          </a:xfrm>
        </p:spPr>
        <p:txBody>
          <a:bodyPr anchor="ctr"/>
          <a:lstStyle>
            <a:lvl1pPr algn="ctr">
              <a:defRPr/>
            </a:lvl1pPr>
          </a:lstStyle>
          <a:p>
            <a:endParaRPr lang="en-US"/>
          </a:p>
        </p:txBody>
      </p:sp>
      <p:sp>
        <p:nvSpPr>
          <p:cNvPr id="21" name="Picture Placeholder 15">
            <a:extLst>
              <a:ext uri="{FF2B5EF4-FFF2-40B4-BE49-F238E27FC236}">
                <a16:creationId xmlns:a16="http://schemas.microsoft.com/office/drawing/2014/main" id="{2EC59D76-B258-4E8E-844E-024A8E97AF3C}"/>
              </a:ext>
            </a:extLst>
          </p:cNvPr>
          <p:cNvSpPr>
            <a:spLocks noGrp="1"/>
          </p:cNvSpPr>
          <p:nvPr>
            <p:ph type="pic" sz="quarter" idx="15"/>
          </p:nvPr>
        </p:nvSpPr>
        <p:spPr>
          <a:xfrm>
            <a:off x="9362496" y="2842532"/>
            <a:ext cx="1569749" cy="1655115"/>
          </a:xfrm>
        </p:spPr>
        <p:txBody>
          <a:bodyPr anchor="ctr"/>
          <a:lstStyle>
            <a:lvl1pPr algn="ctr">
              <a:defRPr/>
            </a:lvl1pPr>
          </a:lstStyle>
          <a:p>
            <a:endParaRPr lang="en-US"/>
          </a:p>
        </p:txBody>
      </p:sp>
      <p:sp>
        <p:nvSpPr>
          <p:cNvPr id="22" name="Picture Placeholder 15">
            <a:extLst>
              <a:ext uri="{FF2B5EF4-FFF2-40B4-BE49-F238E27FC236}">
                <a16:creationId xmlns:a16="http://schemas.microsoft.com/office/drawing/2014/main" id="{22C02BAA-E301-4983-9AA7-5039CB6ED96B}"/>
              </a:ext>
            </a:extLst>
          </p:cNvPr>
          <p:cNvSpPr>
            <a:spLocks noGrp="1"/>
          </p:cNvSpPr>
          <p:nvPr>
            <p:ph type="pic" sz="quarter" idx="16"/>
          </p:nvPr>
        </p:nvSpPr>
        <p:spPr>
          <a:xfrm>
            <a:off x="2829510" y="4624638"/>
            <a:ext cx="1569749" cy="1655115"/>
          </a:xfrm>
        </p:spPr>
        <p:txBody>
          <a:bodyPr anchor="ctr"/>
          <a:lstStyle>
            <a:lvl1pPr algn="ctr">
              <a:defRPr/>
            </a:lvl1pPr>
          </a:lstStyle>
          <a:p>
            <a:endParaRPr lang="en-US"/>
          </a:p>
        </p:txBody>
      </p:sp>
      <p:sp>
        <p:nvSpPr>
          <p:cNvPr id="23" name="Picture Placeholder 15">
            <a:extLst>
              <a:ext uri="{FF2B5EF4-FFF2-40B4-BE49-F238E27FC236}">
                <a16:creationId xmlns:a16="http://schemas.microsoft.com/office/drawing/2014/main" id="{11CE0CCB-4A74-4BE2-8F17-583873EDA6FA}"/>
              </a:ext>
            </a:extLst>
          </p:cNvPr>
          <p:cNvSpPr>
            <a:spLocks noGrp="1"/>
          </p:cNvSpPr>
          <p:nvPr>
            <p:ph type="pic" sz="quarter" idx="17"/>
          </p:nvPr>
        </p:nvSpPr>
        <p:spPr>
          <a:xfrm>
            <a:off x="6094413" y="4624638"/>
            <a:ext cx="1569749" cy="1655115"/>
          </a:xfrm>
        </p:spPr>
        <p:txBody>
          <a:bodyPr anchor="ctr"/>
          <a:lstStyle>
            <a:lvl1pPr algn="ctr">
              <a:defRPr/>
            </a:lvl1pPr>
          </a:lstStyle>
          <a:p>
            <a:endParaRPr lang="en-US"/>
          </a:p>
        </p:txBody>
      </p:sp>
      <p:sp>
        <p:nvSpPr>
          <p:cNvPr id="24" name="Picture Placeholder 15">
            <a:extLst>
              <a:ext uri="{FF2B5EF4-FFF2-40B4-BE49-F238E27FC236}">
                <a16:creationId xmlns:a16="http://schemas.microsoft.com/office/drawing/2014/main" id="{01F4276E-73B1-4BD2-B78F-FEF8815C86B6}"/>
              </a:ext>
            </a:extLst>
          </p:cNvPr>
          <p:cNvSpPr>
            <a:spLocks noGrp="1"/>
          </p:cNvSpPr>
          <p:nvPr>
            <p:ph type="pic" sz="quarter" idx="18"/>
          </p:nvPr>
        </p:nvSpPr>
        <p:spPr>
          <a:xfrm>
            <a:off x="9362496" y="4624638"/>
            <a:ext cx="1569749" cy="1655115"/>
          </a:xfrm>
        </p:spPr>
        <p:txBody>
          <a:bodyPr anchor="ctr"/>
          <a:lstStyle>
            <a:lvl1pPr algn="ctr">
              <a:defRPr/>
            </a:lvl1pPr>
          </a:lstStyle>
          <a:p>
            <a:endParaRPr lang="en-US"/>
          </a:p>
        </p:txBody>
      </p:sp>
      <p:sp>
        <p:nvSpPr>
          <p:cNvPr id="26" name="Text Placeholder 25">
            <a:extLst>
              <a:ext uri="{FF2B5EF4-FFF2-40B4-BE49-F238E27FC236}">
                <a16:creationId xmlns:a16="http://schemas.microsoft.com/office/drawing/2014/main" id="{52993428-FB7B-4C50-A011-1E17BACDD9C5}"/>
              </a:ext>
            </a:extLst>
          </p:cNvPr>
          <p:cNvSpPr>
            <a:spLocks noGrp="1"/>
          </p:cNvSpPr>
          <p:nvPr>
            <p:ph type="body" sz="quarter" idx="19" hasCustomPrompt="1"/>
          </p:nvPr>
        </p:nvSpPr>
        <p:spPr>
          <a:xfrm>
            <a:off x="1259755"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28" name="Text Placeholder 25">
            <a:extLst>
              <a:ext uri="{FF2B5EF4-FFF2-40B4-BE49-F238E27FC236}">
                <a16:creationId xmlns:a16="http://schemas.microsoft.com/office/drawing/2014/main" id="{842DDD70-A270-4F1B-BA71-C9789D63C5B8}"/>
              </a:ext>
            </a:extLst>
          </p:cNvPr>
          <p:cNvSpPr>
            <a:spLocks noGrp="1"/>
          </p:cNvSpPr>
          <p:nvPr>
            <p:ph type="body" sz="quarter" idx="20" hasCustomPrompt="1"/>
          </p:nvPr>
        </p:nvSpPr>
        <p:spPr>
          <a:xfrm>
            <a:off x="1259755"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29" name="Text Placeholder 25">
            <a:extLst>
              <a:ext uri="{FF2B5EF4-FFF2-40B4-BE49-F238E27FC236}">
                <a16:creationId xmlns:a16="http://schemas.microsoft.com/office/drawing/2014/main" id="{84D96626-DEA1-4EBC-94F8-68561AB66C30}"/>
              </a:ext>
            </a:extLst>
          </p:cNvPr>
          <p:cNvSpPr>
            <a:spLocks noGrp="1"/>
          </p:cNvSpPr>
          <p:nvPr>
            <p:ph type="body" sz="quarter" idx="21" hasCustomPrompt="1"/>
          </p:nvPr>
        </p:nvSpPr>
        <p:spPr>
          <a:xfrm>
            <a:off x="1259755"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0" name="Text Placeholder 25">
            <a:extLst>
              <a:ext uri="{FF2B5EF4-FFF2-40B4-BE49-F238E27FC236}">
                <a16:creationId xmlns:a16="http://schemas.microsoft.com/office/drawing/2014/main" id="{D9E64A94-C3F7-4116-902C-7807D2756F69}"/>
              </a:ext>
            </a:extLst>
          </p:cNvPr>
          <p:cNvSpPr>
            <a:spLocks noGrp="1"/>
          </p:cNvSpPr>
          <p:nvPr>
            <p:ph type="body" sz="quarter" idx="22" hasCustomPrompt="1"/>
          </p:nvPr>
        </p:nvSpPr>
        <p:spPr>
          <a:xfrm>
            <a:off x="4524658"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1" name="Text Placeholder 25">
            <a:extLst>
              <a:ext uri="{FF2B5EF4-FFF2-40B4-BE49-F238E27FC236}">
                <a16:creationId xmlns:a16="http://schemas.microsoft.com/office/drawing/2014/main" id="{FF8C4C8F-50FF-4667-BBD9-F1777F50AF30}"/>
              </a:ext>
            </a:extLst>
          </p:cNvPr>
          <p:cNvSpPr>
            <a:spLocks noGrp="1"/>
          </p:cNvSpPr>
          <p:nvPr>
            <p:ph type="body" sz="quarter" idx="23" hasCustomPrompt="1"/>
          </p:nvPr>
        </p:nvSpPr>
        <p:spPr>
          <a:xfrm>
            <a:off x="4524658"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2" name="Text Placeholder 25">
            <a:extLst>
              <a:ext uri="{FF2B5EF4-FFF2-40B4-BE49-F238E27FC236}">
                <a16:creationId xmlns:a16="http://schemas.microsoft.com/office/drawing/2014/main" id="{10E70670-1F80-4C5C-90FA-648462A0FDA9}"/>
              </a:ext>
            </a:extLst>
          </p:cNvPr>
          <p:cNvSpPr>
            <a:spLocks noGrp="1"/>
          </p:cNvSpPr>
          <p:nvPr>
            <p:ph type="body" sz="quarter" idx="24" hasCustomPrompt="1"/>
          </p:nvPr>
        </p:nvSpPr>
        <p:spPr>
          <a:xfrm>
            <a:off x="4524658"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3" name="Text Placeholder 25">
            <a:extLst>
              <a:ext uri="{FF2B5EF4-FFF2-40B4-BE49-F238E27FC236}">
                <a16:creationId xmlns:a16="http://schemas.microsoft.com/office/drawing/2014/main" id="{1ADC9F7F-562B-4CDC-A1CA-8AAFB0E3C7BD}"/>
              </a:ext>
            </a:extLst>
          </p:cNvPr>
          <p:cNvSpPr>
            <a:spLocks noGrp="1"/>
          </p:cNvSpPr>
          <p:nvPr>
            <p:ph type="body" sz="quarter" idx="25" hasCustomPrompt="1"/>
          </p:nvPr>
        </p:nvSpPr>
        <p:spPr>
          <a:xfrm>
            <a:off x="7789567" y="1060425"/>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4" name="Text Placeholder 25">
            <a:extLst>
              <a:ext uri="{FF2B5EF4-FFF2-40B4-BE49-F238E27FC236}">
                <a16:creationId xmlns:a16="http://schemas.microsoft.com/office/drawing/2014/main" id="{8C66ABDC-A8F3-4679-8099-F36BEAADB7B7}"/>
              </a:ext>
            </a:extLst>
          </p:cNvPr>
          <p:cNvSpPr>
            <a:spLocks noGrp="1"/>
          </p:cNvSpPr>
          <p:nvPr>
            <p:ph type="body" sz="quarter" idx="26" hasCustomPrompt="1"/>
          </p:nvPr>
        </p:nvSpPr>
        <p:spPr>
          <a:xfrm>
            <a:off x="7789567" y="2842532"/>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35" name="Text Placeholder 25">
            <a:extLst>
              <a:ext uri="{FF2B5EF4-FFF2-40B4-BE49-F238E27FC236}">
                <a16:creationId xmlns:a16="http://schemas.microsoft.com/office/drawing/2014/main" id="{AA374572-58D4-437E-8F6F-553621719161}"/>
              </a:ext>
            </a:extLst>
          </p:cNvPr>
          <p:cNvSpPr>
            <a:spLocks noGrp="1"/>
          </p:cNvSpPr>
          <p:nvPr>
            <p:ph type="body" sz="quarter" idx="27" hasCustomPrompt="1"/>
          </p:nvPr>
        </p:nvSpPr>
        <p:spPr>
          <a:xfrm>
            <a:off x="7789567" y="4624638"/>
            <a:ext cx="1569749" cy="1655115"/>
          </a:xfrm>
          <a:solidFill>
            <a:schemeClr val="accent4"/>
          </a:solidFill>
        </p:spPr>
        <p:txBody>
          <a:bodyPr anchor="ctr"/>
          <a:lstStyle>
            <a:lvl1pPr algn="ctr">
              <a:defRPr b="1"/>
            </a:lvl1pPr>
            <a:lvl2pPr algn="ctr">
              <a:spcBef>
                <a:spcPts val="1200"/>
              </a:spcBef>
              <a:defRPr sz="1150" b="0">
                <a:solidFill>
                  <a:schemeClr val="tx1"/>
                </a:solidFill>
              </a:defRPr>
            </a:lvl2pPr>
          </a:lstStyle>
          <a:p>
            <a:pPr lvl="0"/>
            <a:r>
              <a:rPr lang="en-US" dirty="0"/>
              <a:t>Name</a:t>
            </a:r>
          </a:p>
          <a:p>
            <a:pPr lvl="1"/>
            <a:r>
              <a:rPr lang="en-US" dirty="0"/>
              <a:t>Job Title</a:t>
            </a:r>
          </a:p>
        </p:txBody>
      </p:sp>
      <p:sp>
        <p:nvSpPr>
          <p:cNvPr id="4" name="Slide Number Placeholder 3">
            <a:extLst>
              <a:ext uri="{FF2B5EF4-FFF2-40B4-BE49-F238E27FC236}">
                <a16:creationId xmlns:a16="http://schemas.microsoft.com/office/drawing/2014/main" id="{530358BF-FBD7-F84D-B466-42FA254837E0}"/>
              </a:ext>
            </a:extLst>
          </p:cNvPr>
          <p:cNvSpPr>
            <a:spLocks noGrp="1"/>
          </p:cNvSpPr>
          <p:nvPr>
            <p:ph type="sldNum" sz="quarter" idx="28"/>
          </p:nvPr>
        </p:nvSpPr>
        <p:spPr/>
        <p:txBody>
          <a:body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32102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8106691" y="5034703"/>
            <a:ext cx="3767472" cy="434702"/>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US" dirty="0"/>
              <a:t>Contact</a:t>
            </a:r>
          </a:p>
        </p:txBody>
      </p:sp>
      <p:sp>
        <p:nvSpPr>
          <p:cNvPr id="3" name="Subtitle 2">
            <a:extLst>
              <a:ext uri="{FF2B5EF4-FFF2-40B4-BE49-F238E27FC236}">
                <a16:creationId xmlns:a16="http://schemas.microsoft.com/office/drawing/2014/main" id="{EB46AB59-D897-461E-9662-49D6C57BE83A}"/>
              </a:ext>
            </a:extLst>
          </p:cNvPr>
          <p:cNvSpPr>
            <a:spLocks noGrp="1"/>
          </p:cNvSpPr>
          <p:nvPr>
            <p:ph type="subTitle" idx="1" hasCustomPrompt="1"/>
          </p:nvPr>
        </p:nvSpPr>
        <p:spPr>
          <a:xfrm>
            <a:off x="8106691" y="5570495"/>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Address</a:t>
            </a:r>
          </a:p>
        </p:txBody>
      </p:sp>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482057" y="574852"/>
            <a:ext cx="5649835" cy="767938"/>
          </a:xfrm>
          <a:prstGeom prst="rect">
            <a:avLst/>
          </a:prstGeom>
        </p:spPr>
      </p:pic>
      <p:sp>
        <p:nvSpPr>
          <p:cNvPr id="9" name="object 19">
            <a:extLst>
              <a:ext uri="{FF2B5EF4-FFF2-40B4-BE49-F238E27FC236}">
                <a16:creationId xmlns:a16="http://schemas.microsoft.com/office/drawing/2014/main" id="{7E6C22DF-EDA8-40FE-9B51-D41FA644D5D5}"/>
              </a:ext>
            </a:extLst>
          </p:cNvPr>
          <p:cNvSpPr/>
          <p:nvPr userDrawn="1"/>
        </p:nvSpPr>
        <p:spPr>
          <a:xfrm>
            <a:off x="8106691" y="4983669"/>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0" name="object 20">
            <a:extLst>
              <a:ext uri="{FF2B5EF4-FFF2-40B4-BE49-F238E27FC236}">
                <a16:creationId xmlns:a16="http://schemas.microsoft.com/office/drawing/2014/main" id="{1B6B39F8-1772-49CF-8698-C6F962F4FA55}"/>
              </a:ext>
            </a:extLst>
          </p:cNvPr>
          <p:cNvSpPr/>
          <p:nvPr userDrawn="1"/>
        </p:nvSpPr>
        <p:spPr>
          <a:xfrm>
            <a:off x="8106691" y="5469410"/>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2" name="Title 1">
            <a:extLst>
              <a:ext uri="{FF2B5EF4-FFF2-40B4-BE49-F238E27FC236}">
                <a16:creationId xmlns:a16="http://schemas.microsoft.com/office/drawing/2014/main" id="{B6591A1E-038D-418C-9068-C4F2BE095499}"/>
              </a:ext>
            </a:extLst>
          </p:cNvPr>
          <p:cNvSpPr txBox="1">
            <a:spLocks/>
          </p:cNvSpPr>
          <p:nvPr userDrawn="1"/>
        </p:nvSpPr>
        <p:spPr>
          <a:xfrm>
            <a:off x="3418687" y="3060044"/>
            <a:ext cx="5776575" cy="692111"/>
          </a:xfrm>
          <a:prstGeom prst="rect">
            <a:avLst/>
          </a:prstGeom>
        </p:spPr>
        <p:txBody>
          <a:bodyPr vert="horz" lIns="0" tIns="0" rIns="0" bIns="0" rtlCol="0" anchor="t" anchorCtr="0">
            <a:noAutofit/>
          </a:bodyPr>
          <a:lstStyle>
            <a:lvl1pPr marL="7701" algn="l" defTabSz="914400" rtl="0" eaLnBrk="1" latinLnBrk="0" hangingPunct="1">
              <a:spcBef>
                <a:spcPts val="73"/>
              </a:spcBef>
              <a:defRPr lang="en-US" sz="1450" b="1" kern="1200" spc="-3" dirty="0">
                <a:solidFill>
                  <a:srgbClr val="00008B"/>
                </a:solidFill>
                <a:latin typeface="Arial"/>
                <a:ea typeface="+mn-ea"/>
                <a:cs typeface="Arial"/>
              </a:defRPr>
            </a:lvl1pPr>
          </a:lstStyle>
          <a:p>
            <a:pPr marL="0" algn="ctr" defTabSz="914400" rtl="0" eaLnBrk="1" latinLnBrk="0" hangingPunct="1">
              <a:tabLst>
                <a:tab pos="1078564" algn="l"/>
                <a:tab pos="1475180" algn="l"/>
                <a:tab pos="2399719" algn="l"/>
                <a:tab pos="2619205" algn="l"/>
                <a:tab pos="3654257" algn="l"/>
              </a:tabLst>
            </a:pPr>
            <a:r>
              <a:rPr lang="en-US" sz="2800" b="0" kern="1200" cap="all" spc="400" baseline="0" dirty="0">
                <a:solidFill>
                  <a:srgbClr val="FFFFFF"/>
                </a:solidFill>
                <a:latin typeface="Arial"/>
                <a:ea typeface="+mn-ea"/>
                <a:cs typeface="Arial"/>
              </a:rPr>
              <a:t>Thank you</a:t>
            </a:r>
          </a:p>
        </p:txBody>
      </p:sp>
      <p:sp>
        <p:nvSpPr>
          <p:cNvPr id="14" name="Text Placeholder 5">
            <a:extLst>
              <a:ext uri="{FF2B5EF4-FFF2-40B4-BE49-F238E27FC236}">
                <a16:creationId xmlns:a16="http://schemas.microsoft.com/office/drawing/2014/main" id="{D471AB48-07B4-481E-B30F-A7F5857B152E}"/>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dirty="0"/>
              <a:t>Insert date</a:t>
            </a:r>
          </a:p>
        </p:txBody>
      </p:sp>
    </p:spTree>
    <p:extLst>
      <p:ext uri="{BB962C8B-B14F-4D97-AF65-F5344CB8AC3E}">
        <p14:creationId xmlns:p14="http://schemas.microsoft.com/office/powerpoint/2010/main" val="365502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Turquois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230831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4294879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chemeClr val="tx1"/>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44507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AEC-0770-4C62-8B2E-CA5C6A07EFD4}"/>
              </a:ext>
            </a:extLst>
          </p:cNvPr>
          <p:cNvSpPr>
            <a:spLocks noGrp="1"/>
          </p:cNvSpPr>
          <p:nvPr>
            <p:ph type="ctrTitle" hasCustomPrompt="1"/>
          </p:nvPr>
        </p:nvSpPr>
        <p:spPr>
          <a:xfrm>
            <a:off x="361952" y="3085517"/>
            <a:ext cx="11468098" cy="687607"/>
          </a:xfrm>
          <a:prstGeom prst="rect">
            <a:avLst/>
          </a:prstGeom>
        </p:spPr>
        <p:txBody>
          <a:bodyPr anchor="t" anchorCtr="0">
            <a:noAutofit/>
          </a:bodyPr>
          <a:lstStyle>
            <a:lvl1pPr marL="0" algn="ctr" defTabSz="914400" rtl="0" eaLnBrk="1" latinLnBrk="0" hangingPunct="1">
              <a:spcBef>
                <a:spcPts val="73"/>
              </a:spcBef>
              <a:tabLst>
                <a:tab pos="3459030" algn="l"/>
              </a:tabLst>
              <a:defRPr lang="en-US" sz="4400" b="0" i="0" kern="0" cap="all" spc="500" baseline="0" dirty="0">
                <a:solidFill>
                  <a:schemeClr val="tx1"/>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367244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Section Divider Turquois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userDrawn="1"/>
        </p:nvSpPr>
        <p:spPr>
          <a:xfrm>
            <a:off x="5780158" y="0"/>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rgbClr val="21DBAD"/>
          </a:solidFill>
        </p:spPr>
        <p:txBody>
          <a:bodyPr wrap="square" lIns="0" tIns="0" rIns="0" bIns="0" rtlCol="0">
            <a:noAutofit/>
          </a:bodyPr>
          <a:lstStyle/>
          <a:p>
            <a:endParaRPr sz="662"/>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userDrawn="1">
            <p:ph type="ctrTitle" hasCustomPrompt="1"/>
          </p:nvPr>
        </p:nvSpPr>
        <p:spPr>
          <a:xfrm>
            <a:off x="6412048" y="2577466"/>
            <a:ext cx="5418001" cy="1703710"/>
          </a:xfrm>
          <a:prstGeom prst="rect">
            <a:avLst/>
          </a:prstGeom>
        </p:spPr>
        <p:txBody>
          <a:bodyPr anchor="ctr" anchorCtr="0">
            <a:noAutofit/>
          </a:bodyPr>
          <a:lstStyle>
            <a:lvl1pPr marL="0" algn="ctr" defTabSz="914400" rtl="0" eaLnBrk="1" latinLnBrk="0" hangingPunct="1">
              <a:spcBef>
                <a:spcPts val="73"/>
              </a:spcBef>
              <a:tabLst>
                <a:tab pos="3459030" algn="l"/>
              </a:tabLst>
              <a:defRPr lang="en-US" sz="36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128601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ection Divider Blue">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872AEA9-A769-42FE-B25A-80C3523450D6}"/>
              </a:ext>
            </a:extLst>
          </p:cNvPr>
          <p:cNvSpPr/>
          <p:nvPr userDrawn="1"/>
        </p:nvSpPr>
        <p:spPr>
          <a:xfrm>
            <a:off x="5780158" y="0"/>
            <a:ext cx="6411408" cy="6857519"/>
          </a:xfrm>
          <a:custGeom>
            <a:avLst/>
            <a:gdLst>
              <a:gd name="connsiteX0" fmla="*/ 315842 w 6411408"/>
              <a:gd name="connsiteY0" fmla="*/ 0 h 6857519"/>
              <a:gd name="connsiteX1" fmla="*/ 6411408 w 6411408"/>
              <a:gd name="connsiteY1" fmla="*/ 0 h 6857519"/>
              <a:gd name="connsiteX2" fmla="*/ 6411408 w 6411408"/>
              <a:gd name="connsiteY2" fmla="*/ 6857519 h 6857519"/>
              <a:gd name="connsiteX3" fmla="*/ 315842 w 6411408"/>
              <a:gd name="connsiteY3" fmla="*/ 6857519 h 6857519"/>
              <a:gd name="connsiteX4" fmla="*/ 315842 w 6411408"/>
              <a:gd name="connsiteY4" fmla="*/ 3744545 h 6857519"/>
              <a:gd name="connsiteX5" fmla="*/ 315839 w 6411408"/>
              <a:gd name="connsiteY5" fmla="*/ 3744548 h 6857519"/>
              <a:gd name="connsiteX6" fmla="*/ 0 w 6411408"/>
              <a:gd name="connsiteY6" fmla="*/ 3428701 h 6857519"/>
              <a:gd name="connsiteX7" fmla="*/ 315839 w 6411408"/>
              <a:gd name="connsiteY7" fmla="*/ 3112862 h 6857519"/>
              <a:gd name="connsiteX8" fmla="*/ 315842 w 6411408"/>
              <a:gd name="connsiteY8" fmla="*/ 3112865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1408" h="6857519">
                <a:moveTo>
                  <a:pt x="315842" y="0"/>
                </a:moveTo>
                <a:lnTo>
                  <a:pt x="6411408" y="0"/>
                </a:lnTo>
                <a:lnTo>
                  <a:pt x="6411408" y="6857519"/>
                </a:lnTo>
                <a:lnTo>
                  <a:pt x="315842" y="6857519"/>
                </a:lnTo>
                <a:lnTo>
                  <a:pt x="315842" y="3744545"/>
                </a:lnTo>
                <a:lnTo>
                  <a:pt x="315839" y="3744548"/>
                </a:lnTo>
                <a:lnTo>
                  <a:pt x="0" y="3428701"/>
                </a:lnTo>
                <a:lnTo>
                  <a:pt x="315839" y="3112862"/>
                </a:lnTo>
                <a:lnTo>
                  <a:pt x="315842" y="3112865"/>
                </a:lnTo>
                <a:close/>
              </a:path>
            </a:pathLst>
          </a:custGeom>
          <a:solidFill>
            <a:schemeClr val="tx1"/>
          </a:solidFill>
        </p:spPr>
        <p:txBody>
          <a:bodyPr wrap="square" lIns="0" tIns="0" rIns="0" bIns="0" rtlCol="0">
            <a:noAutofit/>
          </a:bodyPr>
          <a:lstStyle/>
          <a:p>
            <a:endParaRPr sz="662"/>
          </a:p>
        </p:txBody>
      </p:sp>
      <p:sp>
        <p:nvSpPr>
          <p:cNvPr id="12" name="Picture Placeholder 11">
            <a:extLst>
              <a:ext uri="{FF2B5EF4-FFF2-40B4-BE49-F238E27FC236}">
                <a16:creationId xmlns:a16="http://schemas.microsoft.com/office/drawing/2014/main" id="{F40C3AF2-D6C4-463A-AD8C-58CD08A21A83}"/>
              </a:ext>
            </a:extLst>
          </p:cNvPr>
          <p:cNvSpPr>
            <a:spLocks noGrp="1"/>
          </p:cNvSpPr>
          <p:nvPr>
            <p:ph type="pic" sz="quarter" idx="10"/>
          </p:nvPr>
        </p:nvSpPr>
        <p:spPr>
          <a:xfrm>
            <a:off x="0" y="0"/>
            <a:ext cx="6096000" cy="6857519"/>
          </a:xfrm>
          <a:custGeom>
            <a:avLst/>
            <a:gdLst>
              <a:gd name="connsiteX0" fmla="*/ 0 w 6096000"/>
              <a:gd name="connsiteY0" fmla="*/ 0 h 6857519"/>
              <a:gd name="connsiteX1" fmla="*/ 6096000 w 6096000"/>
              <a:gd name="connsiteY1" fmla="*/ 0 h 6857519"/>
              <a:gd name="connsiteX2" fmla="*/ 6096000 w 6096000"/>
              <a:gd name="connsiteY2" fmla="*/ 3112865 h 6857519"/>
              <a:gd name="connsiteX3" fmla="*/ 6095997 w 6096000"/>
              <a:gd name="connsiteY3" fmla="*/ 3112862 h 6857519"/>
              <a:gd name="connsiteX4" fmla="*/ 5780158 w 6096000"/>
              <a:gd name="connsiteY4" fmla="*/ 3428701 h 6857519"/>
              <a:gd name="connsiteX5" fmla="*/ 6095997 w 6096000"/>
              <a:gd name="connsiteY5" fmla="*/ 3744548 h 6857519"/>
              <a:gd name="connsiteX6" fmla="*/ 6096000 w 6096000"/>
              <a:gd name="connsiteY6" fmla="*/ 3744545 h 6857519"/>
              <a:gd name="connsiteX7" fmla="*/ 6096000 w 6096000"/>
              <a:gd name="connsiteY7" fmla="*/ 6857519 h 6857519"/>
              <a:gd name="connsiteX8" fmla="*/ 0 w 6096000"/>
              <a:gd name="connsiteY8" fmla="*/ 6857519 h 6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519">
                <a:moveTo>
                  <a:pt x="0" y="0"/>
                </a:moveTo>
                <a:lnTo>
                  <a:pt x="6096000" y="0"/>
                </a:lnTo>
                <a:lnTo>
                  <a:pt x="6096000" y="3112865"/>
                </a:lnTo>
                <a:lnTo>
                  <a:pt x="6095997" y="3112862"/>
                </a:lnTo>
                <a:lnTo>
                  <a:pt x="5780158" y="3428701"/>
                </a:lnTo>
                <a:lnTo>
                  <a:pt x="6095997" y="3744548"/>
                </a:lnTo>
                <a:lnTo>
                  <a:pt x="6096000" y="3744545"/>
                </a:lnTo>
                <a:lnTo>
                  <a:pt x="6096000" y="6857519"/>
                </a:lnTo>
                <a:lnTo>
                  <a:pt x="0" y="6857519"/>
                </a:lnTo>
                <a:close/>
              </a:path>
            </a:pathLst>
          </a:custGeom>
        </p:spPr>
        <p:txBody>
          <a:bodyPr wrap="square" anchor="ctr">
            <a:noAutofit/>
          </a:bodyPr>
          <a:lstStyle>
            <a:lvl1pPr algn="ctr">
              <a:defRPr/>
            </a:lvl1pPr>
          </a:lstStyle>
          <a:p>
            <a:endParaRPr lang="en-US"/>
          </a:p>
        </p:txBody>
      </p:sp>
      <p:sp>
        <p:nvSpPr>
          <p:cNvPr id="2" name="Title 1">
            <a:extLst>
              <a:ext uri="{FF2B5EF4-FFF2-40B4-BE49-F238E27FC236}">
                <a16:creationId xmlns:a16="http://schemas.microsoft.com/office/drawing/2014/main" id="{C0259AEC-0770-4C62-8B2E-CA5C6A07EFD4}"/>
              </a:ext>
            </a:extLst>
          </p:cNvPr>
          <p:cNvSpPr>
            <a:spLocks noGrp="1"/>
          </p:cNvSpPr>
          <p:nvPr userDrawn="1">
            <p:ph type="ctrTitle" hasCustomPrompt="1"/>
          </p:nvPr>
        </p:nvSpPr>
        <p:spPr>
          <a:xfrm>
            <a:off x="6412048" y="2577466"/>
            <a:ext cx="5418001" cy="1703710"/>
          </a:xfrm>
          <a:prstGeom prst="rect">
            <a:avLst/>
          </a:prstGeom>
        </p:spPr>
        <p:txBody>
          <a:bodyPr anchor="ctr" anchorCtr="0">
            <a:noAutofit/>
          </a:bodyPr>
          <a:lstStyle>
            <a:lvl1pPr marL="0" algn="ctr" defTabSz="914400" rtl="0" eaLnBrk="1" latinLnBrk="0" hangingPunct="1">
              <a:spcBef>
                <a:spcPts val="73"/>
              </a:spcBef>
              <a:tabLst>
                <a:tab pos="3459030" algn="l"/>
              </a:tabLst>
              <a:defRPr lang="en-US" sz="3600" b="0" i="0" kern="0" cap="all" spc="500" baseline="0" dirty="0">
                <a:solidFill>
                  <a:srgbClr val="FFFFFF"/>
                </a:solidFill>
                <a:latin typeface="Arial"/>
                <a:ea typeface="+mj-ea"/>
                <a:cs typeface="Arial"/>
              </a:defRPr>
            </a:lvl1pPr>
          </a:lstStyle>
          <a:p>
            <a:r>
              <a:rPr lang="en-US" dirty="0"/>
              <a:t>Click to edit title</a:t>
            </a:r>
          </a:p>
        </p:txBody>
      </p:sp>
      <p:pic>
        <p:nvPicPr>
          <p:cNvPr id="27" name="Graphic 26">
            <a:extLst>
              <a:ext uri="{FF2B5EF4-FFF2-40B4-BE49-F238E27FC236}">
                <a16:creationId xmlns:a16="http://schemas.microsoft.com/office/drawing/2014/main" id="{44EB919E-BDF6-4EC4-8201-691D874139F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004206" y="6478564"/>
            <a:ext cx="871200" cy="118415"/>
          </a:xfrm>
          <a:prstGeom prst="rect">
            <a:avLst/>
          </a:prstGeom>
        </p:spPr>
      </p:pic>
    </p:spTree>
    <p:extLst>
      <p:ext uri="{BB962C8B-B14F-4D97-AF65-F5344CB8AC3E}">
        <p14:creationId xmlns:p14="http://schemas.microsoft.com/office/powerpoint/2010/main" val="184228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145280" y="6443091"/>
            <a:ext cx="3901440" cy="153888"/>
          </a:xfrm>
          <a:prstGeom prst="rect">
            <a:avLst/>
          </a:prstGeom>
        </p:spPr>
        <p:txBody>
          <a:bodyPr wrap="square" lIns="0" tIns="0" rIns="0" bIns="0">
            <a:spAutoFit/>
          </a:bodyPr>
          <a:lstStyle>
            <a:lvl1pPr algn="ctr">
              <a:defRPr lang="en-US" sz="1000" kern="1200" spc="-36" dirty="0">
                <a:solidFill>
                  <a:schemeClr val="tx1">
                    <a:tint val="75000"/>
                  </a:schemeClr>
                </a:solidFill>
                <a:latin typeface="Arial"/>
                <a:ea typeface="+mn-ea"/>
                <a:cs typeface="Arial"/>
              </a:defRPr>
            </a:lvl1pPr>
          </a:lstStyle>
          <a:p>
            <a:endParaRPr lang="en-GB"/>
          </a:p>
        </p:txBody>
      </p:sp>
      <p:sp>
        <p:nvSpPr>
          <p:cNvPr id="5" name="Holder 5"/>
          <p:cNvSpPr>
            <a:spLocks noGrp="1"/>
          </p:cNvSpPr>
          <p:nvPr>
            <p:ph type="dt" sz="half" idx="6"/>
          </p:nvPr>
        </p:nvSpPr>
        <p:spPr>
          <a:xfrm>
            <a:off x="317535" y="6443091"/>
            <a:ext cx="1302543" cy="153888"/>
          </a:xfrm>
          <a:prstGeom prst="rect">
            <a:avLst/>
          </a:prstGeom>
        </p:spPr>
        <p:txBody>
          <a:bodyPr wrap="square" lIns="0" tIns="0" rIns="0" bIns="0">
            <a:spAutoFit/>
          </a:bodyPr>
          <a:lstStyle>
            <a:lvl1pPr marL="0" algn="l" defTabSz="914400" rtl="0" eaLnBrk="1" latinLnBrk="0" hangingPunct="1">
              <a:defRPr lang="en-GB" sz="1000" kern="1200" spc="-36" smtClean="0">
                <a:solidFill>
                  <a:schemeClr val="tx1">
                    <a:tint val="75000"/>
                  </a:schemeClr>
                </a:solidFill>
                <a:latin typeface="Arial"/>
                <a:ea typeface="+mn-ea"/>
                <a:cs typeface="Arial"/>
              </a:defRPr>
            </a:lvl1pPr>
          </a:lstStyle>
          <a:p>
            <a:endParaRPr lang="en-GB" dirty="0"/>
          </a:p>
        </p:txBody>
      </p:sp>
      <p:sp>
        <p:nvSpPr>
          <p:cNvPr id="7" name="object 24">
            <a:extLst>
              <a:ext uri="{FF2B5EF4-FFF2-40B4-BE49-F238E27FC236}">
                <a16:creationId xmlns:a16="http://schemas.microsoft.com/office/drawing/2014/main" id="{809A4345-4CCA-4F50-B81A-82131514BF31}"/>
              </a:ext>
            </a:extLst>
          </p:cNvPr>
          <p:cNvSpPr/>
          <p:nvPr userDrawn="1"/>
        </p:nvSpPr>
        <p:spPr>
          <a:xfrm>
            <a:off x="317906" y="230050"/>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662" dirty="0"/>
          </a:p>
        </p:txBody>
      </p:sp>
      <p:sp>
        <p:nvSpPr>
          <p:cNvPr id="8" name="object 25">
            <a:extLst>
              <a:ext uri="{FF2B5EF4-FFF2-40B4-BE49-F238E27FC236}">
                <a16:creationId xmlns:a16="http://schemas.microsoft.com/office/drawing/2014/main" id="{4916F970-7AEE-4582-A1BC-A483CFE01F68}"/>
              </a:ext>
            </a:extLst>
          </p:cNvPr>
          <p:cNvSpPr/>
          <p:nvPr userDrawn="1"/>
        </p:nvSpPr>
        <p:spPr>
          <a:xfrm>
            <a:off x="317906" y="722141"/>
            <a:ext cx="11556558" cy="0"/>
          </a:xfrm>
          <a:custGeom>
            <a:avLst/>
            <a:gdLst/>
            <a:ahLst/>
            <a:cxnLst/>
            <a:rect l="l" t="t" r="r" b="b"/>
            <a:pathLst>
              <a:path w="19057620">
                <a:moveTo>
                  <a:pt x="0" y="0"/>
                </a:moveTo>
                <a:lnTo>
                  <a:pt x="19057011" y="0"/>
                </a:lnTo>
              </a:path>
            </a:pathLst>
          </a:custGeom>
          <a:ln w="6350">
            <a:solidFill>
              <a:srgbClr val="00008B"/>
            </a:solidFill>
          </a:ln>
        </p:spPr>
        <p:txBody>
          <a:bodyPr wrap="square" lIns="0" tIns="0" rIns="0" bIns="0" rtlCol="0"/>
          <a:lstStyle/>
          <a:p>
            <a:endParaRPr sz="662"/>
          </a:p>
        </p:txBody>
      </p:sp>
      <p:sp>
        <p:nvSpPr>
          <p:cNvPr id="10" name="Title Placeholder 9">
            <a:extLst>
              <a:ext uri="{FF2B5EF4-FFF2-40B4-BE49-F238E27FC236}">
                <a16:creationId xmlns:a16="http://schemas.microsoft.com/office/drawing/2014/main" id="{1DBCE718-2281-4E4C-B6A5-A9E41EDAB2C1}"/>
              </a:ext>
            </a:extLst>
          </p:cNvPr>
          <p:cNvSpPr>
            <a:spLocks noGrp="1"/>
          </p:cNvSpPr>
          <p:nvPr>
            <p:ph type="title"/>
          </p:nvPr>
        </p:nvSpPr>
        <p:spPr>
          <a:xfrm>
            <a:off x="317535" y="274320"/>
            <a:ext cx="11556557" cy="447822"/>
          </a:xfrm>
          <a:prstGeom prst="rect">
            <a:avLst/>
          </a:prstGeom>
        </p:spPr>
        <p:txBody>
          <a:bodyPr vert="horz" lIns="0" tIns="0" rIns="0" bIns="0" rtlCol="0" anchor="t">
            <a:noAutofit/>
          </a:bodyPr>
          <a:lstStyle/>
          <a:p>
            <a:r>
              <a:rPr lang="en-US" dirty="0"/>
              <a:t>Click to edit Master title style</a:t>
            </a:r>
          </a:p>
        </p:txBody>
      </p:sp>
      <p:sp>
        <p:nvSpPr>
          <p:cNvPr id="11" name="Text Placeholder 10">
            <a:extLst>
              <a:ext uri="{FF2B5EF4-FFF2-40B4-BE49-F238E27FC236}">
                <a16:creationId xmlns:a16="http://schemas.microsoft.com/office/drawing/2014/main" id="{139B5355-CA41-4B9C-A1E6-25CDEB366FBD}"/>
              </a:ext>
            </a:extLst>
          </p:cNvPr>
          <p:cNvSpPr>
            <a:spLocks noGrp="1"/>
          </p:cNvSpPr>
          <p:nvPr>
            <p:ph type="body" idx="1"/>
          </p:nvPr>
        </p:nvSpPr>
        <p:spPr>
          <a:xfrm>
            <a:off x="317535" y="1094913"/>
            <a:ext cx="11556557" cy="50820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12">
            <a:extLst>
              <a:ext uri="{FF2B5EF4-FFF2-40B4-BE49-F238E27FC236}">
                <a16:creationId xmlns:a16="http://schemas.microsoft.com/office/drawing/2014/main" id="{2E43DB0C-49F9-4F7B-BE32-95A200228BD1}"/>
              </a:ext>
            </a:extLst>
          </p:cNvPr>
          <p:cNvPicPr>
            <a:picLocks noChangeAspect="1"/>
          </p:cNvPicPr>
          <p:nvPr userDrawn="1"/>
        </p:nvPicPr>
        <p:blipFill>
          <a:blip r:embed="rId25">
            <a:extLst>
              <a:ext uri="{96DAC541-7B7A-43D3-8B79-37D633B846F1}">
                <asvg:svgBlip xmlns="" xmlns:asvg="http://schemas.microsoft.com/office/drawing/2016/SVG/main" r:embed="rId27"/>
              </a:ext>
            </a:extLst>
          </a:blip>
          <a:stretch>
            <a:fillRect/>
          </a:stretch>
        </p:blipFill>
        <p:spPr>
          <a:xfrm>
            <a:off x="11004206" y="6478564"/>
            <a:ext cx="871200" cy="118415"/>
          </a:xfrm>
          <a:prstGeom prst="rect">
            <a:avLst/>
          </a:prstGeom>
        </p:spPr>
      </p:pic>
      <p:sp>
        <p:nvSpPr>
          <p:cNvPr id="2" name="Slide Number Placeholder 1">
            <a:extLst>
              <a:ext uri="{FF2B5EF4-FFF2-40B4-BE49-F238E27FC236}">
                <a16:creationId xmlns:a16="http://schemas.microsoft.com/office/drawing/2014/main" id="{CC27B0AD-2FA3-2949-9759-77F23EC7D21D}"/>
              </a:ext>
            </a:extLst>
          </p:cNvPr>
          <p:cNvSpPr>
            <a:spLocks noGrp="1"/>
          </p:cNvSpPr>
          <p:nvPr>
            <p:ph type="sldNum" sz="quarter" idx="4"/>
          </p:nvPr>
        </p:nvSpPr>
        <p:spPr>
          <a:xfrm>
            <a:off x="1620078" y="6443091"/>
            <a:ext cx="1580322" cy="153888"/>
          </a:xfrm>
          <a:prstGeom prst="rect">
            <a:avLst/>
          </a:prstGeom>
        </p:spPr>
        <p:txBody>
          <a:bodyPr vert="horz" lIns="91440" tIns="45720" rIns="91440" bIns="45720" rtlCol="0" anchor="ctr"/>
          <a:lstStyle>
            <a:lvl1pPr marL="0" algn="ctr" defTabSz="914400" rtl="0" eaLnBrk="1" latinLnBrk="0" hangingPunct="1">
              <a:defRPr lang="en-GB" sz="1000" kern="1200" spc="-36" smtClean="0">
                <a:solidFill>
                  <a:schemeClr val="tx1">
                    <a:tint val="75000"/>
                  </a:schemeClr>
                </a:solidFill>
                <a:latin typeface="Arial"/>
                <a:ea typeface="+mn-ea"/>
                <a:cs typeface="Arial"/>
              </a:defRPr>
            </a:lvl1pPr>
          </a:lstStyle>
          <a:p>
            <a:pPr algn="l"/>
            <a:r>
              <a:rPr lang="en-GB"/>
              <a:t>Page </a:t>
            </a:r>
            <a:fld id="{5A91C5AB-1EE9-3746-A212-CC3460B1ECCE}" type="slidenum">
              <a:rPr lang="en-US" smtClean="0"/>
              <a:pPr algn="l"/>
              <a:t>‹#›</a:t>
            </a:fld>
            <a:endParaRPr lang="en-US" dirty="0"/>
          </a:p>
        </p:txBody>
      </p:sp>
    </p:spTree>
    <p:extLst>
      <p:ext uri="{BB962C8B-B14F-4D97-AF65-F5344CB8AC3E}">
        <p14:creationId xmlns:p14="http://schemas.microsoft.com/office/powerpoint/2010/main" val="12252602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sldNum="0" hdr="0" ftr="0"/>
  <p:txStyles>
    <p:titleStyle>
      <a:lvl1pPr marL="0" eaLnBrk="1" hangingPunct="1">
        <a:defRPr lang="en-GB" sz="1700" b="1" kern="0" dirty="0">
          <a:solidFill>
            <a:schemeClr val="tx1"/>
          </a:solidFill>
          <a:latin typeface="+mj-lt"/>
          <a:ea typeface="+mj-ea"/>
          <a:cs typeface="+mj-cs"/>
        </a:defRPr>
      </a:lvl1pPr>
    </p:titleStyle>
    <p:body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mod="1">
    <p:ext uri="{27BBF7A9-308A-43DC-89C8-2F10F3537804}">
      <p15:sldGuideLst xmlns:p15="http://schemas.microsoft.com/office/powerpoint/2012/main">
        <p15:guide id="1" orient="horz" pos="701">
          <p15:clr>
            <a:srgbClr val="F26B43"/>
          </p15:clr>
        </p15:guide>
        <p15:guide id="2" orient="horz" pos="3903">
          <p15:clr>
            <a:srgbClr val="F26B43"/>
          </p15:clr>
        </p15:guide>
        <p15:guide id="3" pos="3839">
          <p15:clr>
            <a:srgbClr val="F26B43"/>
          </p15:clr>
        </p15:guide>
        <p15:guide id="4" pos="7479">
          <p15:clr>
            <a:srgbClr val="F26B43"/>
          </p15:clr>
        </p15:guide>
        <p15:guide id="5" pos="20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elexon.co.uk/bsc-and-codes/bsc-guide-how-balancing-and-settlement-works/"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hyperlink" Target="https://www.elexon.co.uk/about/trading-electricty-market/terre-wider-access/" TargetMode="External"/><Relationship Id="rId5" Type="http://schemas.openxmlformats.org/officeDocument/2006/relationships/hyperlink" Target="https://www.elexon.co.uk/reference/market-entry/" TargetMode="External"/><Relationship Id="rId4" Type="http://schemas.openxmlformats.org/officeDocument/2006/relationships/hyperlink" Target="mailto:Market.entry@elexon.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20562E7-0FED-4A93-B977-576B99B29A0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214" y="0"/>
            <a:ext cx="6095572" cy="6857519"/>
          </a:xfrm>
        </p:spPr>
      </p:pic>
      <p:sp>
        <p:nvSpPr>
          <p:cNvPr id="10" name="Title 9">
            <a:extLst>
              <a:ext uri="{FF2B5EF4-FFF2-40B4-BE49-F238E27FC236}">
                <a16:creationId xmlns:a16="http://schemas.microsoft.com/office/drawing/2014/main" id="{F52F4B37-C18D-498F-9112-5455C69CC6FD}"/>
              </a:ext>
            </a:extLst>
          </p:cNvPr>
          <p:cNvSpPr>
            <a:spLocks noGrp="1"/>
          </p:cNvSpPr>
          <p:nvPr>
            <p:ph type="ctrTitle"/>
          </p:nvPr>
        </p:nvSpPr>
        <p:spPr/>
        <p:txBody>
          <a:bodyPr/>
          <a:lstStyle/>
          <a:p>
            <a:r>
              <a:rPr lang="pt-BR" dirty="0" smtClean="0"/>
              <a:t>Market EnTry</a:t>
            </a:r>
            <a:br>
              <a:rPr lang="pt-BR" dirty="0" smtClean="0"/>
            </a:br>
            <a:r>
              <a:rPr lang="pt-BR" dirty="0" smtClean="0"/>
              <a:t/>
            </a:r>
            <a:br>
              <a:rPr lang="pt-BR" dirty="0" smtClean="0"/>
            </a:br>
            <a:r>
              <a:rPr lang="pt-BR" dirty="0" smtClean="0"/>
              <a:t>SVA Qualification</a:t>
            </a:r>
            <a:endParaRPr lang="en-GB" dirty="0"/>
          </a:p>
        </p:txBody>
      </p:sp>
    </p:spTree>
    <p:extLst>
      <p:ext uri="{BB962C8B-B14F-4D97-AF65-F5344CB8AC3E}">
        <p14:creationId xmlns:p14="http://schemas.microsoft.com/office/powerpoint/2010/main" val="1044520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9: </a:t>
            </a:r>
            <a:r>
              <a:rPr lang="en-GB" dirty="0" err="1" smtClean="0"/>
              <a:t>MRASCo</a:t>
            </a:r>
            <a:r>
              <a:rPr lang="en-GB" dirty="0" smtClean="0"/>
              <a:t> and Elexon Qualification interaction</a:t>
            </a:r>
            <a:endParaRPr lang="en-GB" dirty="0"/>
          </a:p>
        </p:txBody>
      </p:sp>
      <p:grpSp>
        <p:nvGrpSpPr>
          <p:cNvPr id="7" name="Group 4"/>
          <p:cNvGrpSpPr>
            <a:grpSpLocks noChangeAspect="1"/>
          </p:cNvGrpSpPr>
          <p:nvPr/>
        </p:nvGrpSpPr>
        <p:grpSpPr bwMode="auto">
          <a:xfrm>
            <a:off x="317535" y="1014295"/>
            <a:ext cx="6697662" cy="5184775"/>
            <a:chOff x="113" y="890"/>
            <a:chExt cx="4219" cy="3266"/>
          </a:xfrm>
        </p:grpSpPr>
        <p:sp>
          <p:nvSpPr>
            <p:cNvPr id="8" name="AutoShape 3"/>
            <p:cNvSpPr>
              <a:spLocks noChangeAspect="1" noChangeArrowheads="1" noTextEdit="1"/>
            </p:cNvSpPr>
            <p:nvPr/>
          </p:nvSpPr>
          <p:spPr bwMode="auto">
            <a:xfrm>
              <a:off x="113" y="890"/>
              <a:ext cx="4219" cy="32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9" name="Rectangle 5"/>
            <p:cNvSpPr>
              <a:spLocks noChangeArrowheads="1"/>
            </p:cNvSpPr>
            <p:nvPr/>
          </p:nvSpPr>
          <p:spPr bwMode="auto">
            <a:xfrm>
              <a:off x="1299" y="938"/>
              <a:ext cx="18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Tahoma"/>
                </a:rPr>
                <a:t>MRA</a:t>
              </a:r>
              <a:endParaRPr kumimoji="0" lang="en-US" sz="1800" b="0" i="0" u="none" strike="noStrike" kern="0" cap="none" spc="0" normalizeH="0" baseline="0" noProof="0" dirty="0" smtClean="0">
                <a:ln>
                  <a:noFill/>
                </a:ln>
                <a:solidFill>
                  <a:prstClr val="black"/>
                </a:solidFill>
                <a:effectLst/>
                <a:uLnTx/>
                <a:uFillTx/>
              </a:endParaRPr>
            </a:p>
          </p:txBody>
        </p:sp>
        <p:sp>
          <p:nvSpPr>
            <p:cNvPr id="10" name="Rectangle 6"/>
            <p:cNvSpPr>
              <a:spLocks noChangeArrowheads="1"/>
            </p:cNvSpPr>
            <p:nvPr/>
          </p:nvSpPr>
          <p:spPr bwMode="auto">
            <a:xfrm>
              <a:off x="1520" y="938"/>
              <a:ext cx="2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1" name="Rectangle 7"/>
            <p:cNvSpPr>
              <a:spLocks noChangeArrowheads="1"/>
            </p:cNvSpPr>
            <p:nvPr/>
          </p:nvSpPr>
          <p:spPr bwMode="auto">
            <a:xfrm>
              <a:off x="3177" y="938"/>
              <a:ext cx="16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Tahoma"/>
                </a:rPr>
                <a:t>BSC</a:t>
              </a:r>
              <a:endParaRPr kumimoji="0" lang="en-US" sz="1800" b="0" i="0" u="none" strike="noStrike" kern="0" cap="none" spc="0" normalizeH="0" baseline="0" noProof="0" dirty="0" smtClean="0">
                <a:ln>
                  <a:noFill/>
                </a:ln>
                <a:solidFill>
                  <a:prstClr val="black"/>
                </a:solidFill>
                <a:effectLst/>
                <a:uLnTx/>
                <a:uFillTx/>
              </a:endParaRPr>
            </a:p>
          </p:txBody>
        </p:sp>
        <p:sp>
          <p:nvSpPr>
            <p:cNvPr id="12" name="Rectangle 8"/>
            <p:cNvSpPr>
              <a:spLocks noChangeArrowheads="1"/>
            </p:cNvSpPr>
            <p:nvPr/>
          </p:nvSpPr>
          <p:spPr bwMode="auto">
            <a:xfrm>
              <a:off x="3368" y="938"/>
              <a:ext cx="2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3" name="Rectangle 9"/>
            <p:cNvSpPr>
              <a:spLocks noChangeArrowheads="1"/>
            </p:cNvSpPr>
            <p:nvPr/>
          </p:nvSpPr>
          <p:spPr bwMode="auto">
            <a:xfrm>
              <a:off x="2288" y="890"/>
              <a:ext cx="21" cy="19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4" name="Rectangle 10"/>
            <p:cNvSpPr>
              <a:spLocks noChangeArrowheads="1"/>
            </p:cNvSpPr>
            <p:nvPr/>
          </p:nvSpPr>
          <p:spPr bwMode="auto">
            <a:xfrm>
              <a:off x="1091" y="1150"/>
              <a:ext cx="53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Initial Briefings</a:t>
              </a:r>
              <a:endParaRPr kumimoji="0" lang="en-US" sz="1800" b="0" i="0" u="none" strike="noStrike" kern="0" cap="none" spc="0" normalizeH="0" baseline="0" noProof="0" dirty="0" smtClean="0">
                <a:ln>
                  <a:noFill/>
                </a:ln>
                <a:solidFill>
                  <a:prstClr val="black"/>
                </a:solidFill>
                <a:effectLst/>
                <a:uLnTx/>
                <a:uFillTx/>
              </a:endParaRPr>
            </a:p>
          </p:txBody>
        </p:sp>
        <p:sp>
          <p:nvSpPr>
            <p:cNvPr id="15" name="Rectangle 11"/>
            <p:cNvSpPr>
              <a:spLocks noChangeArrowheads="1"/>
            </p:cNvSpPr>
            <p:nvPr/>
          </p:nvSpPr>
          <p:spPr bwMode="auto">
            <a:xfrm>
              <a:off x="1727" y="1150"/>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6" name="Rectangle 12"/>
            <p:cNvSpPr>
              <a:spLocks noChangeArrowheads="1"/>
            </p:cNvSpPr>
            <p:nvPr/>
          </p:nvSpPr>
          <p:spPr bwMode="auto">
            <a:xfrm>
              <a:off x="2954" y="1150"/>
              <a:ext cx="53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Initial Briefings</a:t>
              </a:r>
              <a:endParaRPr kumimoji="0" lang="en-US" sz="1800" b="0" i="0" u="none" strike="noStrike" kern="0" cap="none" spc="0" normalizeH="0" baseline="0" noProof="0" dirty="0" smtClean="0">
                <a:ln>
                  <a:noFill/>
                </a:ln>
                <a:solidFill>
                  <a:prstClr val="black"/>
                </a:solidFill>
                <a:effectLst/>
                <a:uLnTx/>
                <a:uFillTx/>
              </a:endParaRPr>
            </a:p>
          </p:txBody>
        </p:sp>
        <p:sp>
          <p:nvSpPr>
            <p:cNvPr id="17" name="Rectangle 13"/>
            <p:cNvSpPr>
              <a:spLocks noChangeArrowheads="1"/>
            </p:cNvSpPr>
            <p:nvPr/>
          </p:nvSpPr>
          <p:spPr bwMode="auto">
            <a:xfrm>
              <a:off x="3590" y="1150"/>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8" name="Rectangle 14"/>
            <p:cNvSpPr>
              <a:spLocks noChangeArrowheads="1"/>
            </p:cNvSpPr>
            <p:nvPr/>
          </p:nvSpPr>
          <p:spPr bwMode="auto">
            <a:xfrm>
              <a:off x="521" y="1084"/>
              <a:ext cx="1767"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9" name="Rectangle 15"/>
            <p:cNvSpPr>
              <a:spLocks noChangeArrowheads="1"/>
            </p:cNvSpPr>
            <p:nvPr/>
          </p:nvSpPr>
          <p:spPr bwMode="auto">
            <a:xfrm>
              <a:off x="2288" y="1084"/>
              <a:ext cx="21"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20" name="Rectangle 16"/>
            <p:cNvSpPr>
              <a:spLocks noChangeArrowheads="1"/>
            </p:cNvSpPr>
            <p:nvPr/>
          </p:nvSpPr>
          <p:spPr bwMode="auto">
            <a:xfrm>
              <a:off x="2309" y="1084"/>
              <a:ext cx="1934"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21" name="Rectangle 17"/>
            <p:cNvSpPr>
              <a:spLocks noChangeArrowheads="1"/>
            </p:cNvSpPr>
            <p:nvPr/>
          </p:nvSpPr>
          <p:spPr bwMode="auto">
            <a:xfrm>
              <a:off x="2288" y="1102"/>
              <a:ext cx="21" cy="19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22" name="Rectangle 18"/>
            <p:cNvSpPr>
              <a:spLocks noChangeArrowheads="1"/>
            </p:cNvSpPr>
            <p:nvPr/>
          </p:nvSpPr>
          <p:spPr bwMode="auto">
            <a:xfrm>
              <a:off x="1059" y="1362"/>
              <a:ext cx="59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Risk Assessment</a:t>
              </a:r>
              <a:endParaRPr kumimoji="0" lang="en-US" sz="1800" b="0" i="0" u="none" strike="noStrike" kern="0" cap="none" spc="0" normalizeH="0" baseline="0" noProof="0" dirty="0" smtClean="0">
                <a:ln>
                  <a:noFill/>
                </a:ln>
                <a:solidFill>
                  <a:prstClr val="black"/>
                </a:solidFill>
                <a:effectLst/>
                <a:uLnTx/>
                <a:uFillTx/>
              </a:endParaRPr>
            </a:p>
          </p:txBody>
        </p:sp>
        <p:sp>
          <p:nvSpPr>
            <p:cNvPr id="23" name="Rectangle 19"/>
            <p:cNvSpPr>
              <a:spLocks noChangeArrowheads="1"/>
            </p:cNvSpPr>
            <p:nvPr/>
          </p:nvSpPr>
          <p:spPr bwMode="auto">
            <a:xfrm>
              <a:off x="1759" y="1362"/>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24" name="Rectangle 20"/>
            <p:cNvSpPr>
              <a:spLocks noChangeArrowheads="1"/>
            </p:cNvSpPr>
            <p:nvPr/>
          </p:nvSpPr>
          <p:spPr bwMode="auto">
            <a:xfrm>
              <a:off x="787" y="1507"/>
              <a:ext cx="78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Reporting &amp; Approval </a:t>
              </a:r>
              <a:endParaRPr kumimoji="0" lang="en-US" sz="1800" b="0" i="0" u="none" strike="noStrike" kern="0" cap="none" spc="0" normalizeH="0" baseline="0" noProof="0" dirty="0" smtClean="0">
                <a:ln>
                  <a:noFill/>
                </a:ln>
                <a:solidFill>
                  <a:prstClr val="black"/>
                </a:solidFill>
                <a:effectLst/>
                <a:uLnTx/>
                <a:uFillTx/>
              </a:endParaRPr>
            </a:p>
          </p:txBody>
        </p:sp>
        <p:sp>
          <p:nvSpPr>
            <p:cNvPr id="25" name="Rectangle 21"/>
            <p:cNvSpPr>
              <a:spLocks noChangeArrowheads="1"/>
            </p:cNvSpPr>
            <p:nvPr/>
          </p:nvSpPr>
          <p:spPr bwMode="auto">
            <a:xfrm>
              <a:off x="1727" y="1507"/>
              <a:ext cx="2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a:t>
              </a:r>
              <a:endParaRPr kumimoji="0" lang="en-US" sz="1800" b="0" i="0" u="none" strike="noStrike" kern="0" cap="none" spc="0" normalizeH="0" baseline="0" noProof="0" dirty="0" smtClean="0">
                <a:ln>
                  <a:noFill/>
                </a:ln>
                <a:solidFill>
                  <a:prstClr val="black"/>
                </a:solidFill>
                <a:effectLst/>
                <a:uLnTx/>
                <a:uFillTx/>
              </a:endParaRPr>
            </a:p>
          </p:txBody>
        </p:sp>
        <p:sp>
          <p:nvSpPr>
            <p:cNvPr id="26" name="Rectangle 22"/>
            <p:cNvSpPr>
              <a:spLocks noChangeArrowheads="1"/>
            </p:cNvSpPr>
            <p:nvPr/>
          </p:nvSpPr>
          <p:spPr bwMode="auto">
            <a:xfrm>
              <a:off x="1762" y="1507"/>
              <a:ext cx="18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MEC</a:t>
              </a:r>
              <a:endParaRPr kumimoji="0" lang="en-US" sz="1800" b="0" i="0" u="none" strike="noStrike" kern="0" cap="none" spc="0" normalizeH="0" baseline="0" noProof="0" dirty="0" smtClean="0">
                <a:ln>
                  <a:noFill/>
                </a:ln>
                <a:solidFill>
                  <a:prstClr val="black"/>
                </a:solidFill>
                <a:effectLst/>
                <a:uLnTx/>
                <a:uFillTx/>
              </a:endParaRPr>
            </a:p>
          </p:txBody>
        </p:sp>
        <p:sp>
          <p:nvSpPr>
            <p:cNvPr id="27" name="Rectangle 23"/>
            <p:cNvSpPr>
              <a:spLocks noChangeArrowheads="1"/>
            </p:cNvSpPr>
            <p:nvPr/>
          </p:nvSpPr>
          <p:spPr bwMode="auto">
            <a:xfrm>
              <a:off x="2031" y="1507"/>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28" name="Rectangle 24"/>
            <p:cNvSpPr>
              <a:spLocks noChangeArrowheads="1"/>
            </p:cNvSpPr>
            <p:nvPr/>
          </p:nvSpPr>
          <p:spPr bwMode="auto">
            <a:xfrm>
              <a:off x="3273" y="1434"/>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29" name="Rectangle 25"/>
            <p:cNvSpPr>
              <a:spLocks noChangeArrowheads="1"/>
            </p:cNvSpPr>
            <p:nvPr/>
          </p:nvSpPr>
          <p:spPr bwMode="auto">
            <a:xfrm>
              <a:off x="521" y="1295"/>
              <a:ext cx="1767"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30" name="Rectangle 26"/>
            <p:cNvSpPr>
              <a:spLocks noChangeArrowheads="1"/>
            </p:cNvSpPr>
            <p:nvPr/>
          </p:nvSpPr>
          <p:spPr bwMode="auto">
            <a:xfrm>
              <a:off x="2288" y="1295"/>
              <a:ext cx="21"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31" name="Rectangle 27"/>
            <p:cNvSpPr>
              <a:spLocks noChangeArrowheads="1"/>
            </p:cNvSpPr>
            <p:nvPr/>
          </p:nvSpPr>
          <p:spPr bwMode="auto">
            <a:xfrm>
              <a:off x="2309" y="1295"/>
              <a:ext cx="1934"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32" name="Rectangle 28"/>
            <p:cNvSpPr>
              <a:spLocks noChangeArrowheads="1"/>
            </p:cNvSpPr>
            <p:nvPr/>
          </p:nvSpPr>
          <p:spPr bwMode="auto">
            <a:xfrm>
              <a:off x="2288" y="1313"/>
              <a:ext cx="21" cy="339"/>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33" name="Rectangle 29"/>
            <p:cNvSpPr>
              <a:spLocks noChangeArrowheads="1"/>
            </p:cNvSpPr>
            <p:nvPr/>
          </p:nvSpPr>
          <p:spPr bwMode="auto">
            <a:xfrm>
              <a:off x="992" y="1708"/>
              <a:ext cx="70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High Level Planning</a:t>
              </a:r>
              <a:endParaRPr kumimoji="0" lang="en-US" sz="1800" b="0" i="0" u="none" strike="noStrike" kern="0" cap="none" spc="0" normalizeH="0" baseline="0" noProof="0" dirty="0" smtClean="0">
                <a:ln>
                  <a:noFill/>
                </a:ln>
                <a:solidFill>
                  <a:prstClr val="black"/>
                </a:solidFill>
                <a:effectLst/>
                <a:uLnTx/>
                <a:uFillTx/>
              </a:endParaRPr>
            </a:p>
          </p:txBody>
        </p:sp>
        <p:sp>
          <p:nvSpPr>
            <p:cNvPr id="34" name="Rectangle 30"/>
            <p:cNvSpPr>
              <a:spLocks noChangeArrowheads="1"/>
            </p:cNvSpPr>
            <p:nvPr/>
          </p:nvSpPr>
          <p:spPr bwMode="auto">
            <a:xfrm>
              <a:off x="1828" y="1708"/>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35" name="Rectangle 31"/>
            <p:cNvSpPr>
              <a:spLocks noChangeArrowheads="1"/>
            </p:cNvSpPr>
            <p:nvPr/>
          </p:nvSpPr>
          <p:spPr bwMode="auto">
            <a:xfrm>
              <a:off x="2855" y="1708"/>
              <a:ext cx="70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High Level Planning</a:t>
              </a:r>
              <a:endParaRPr kumimoji="0" lang="en-US" sz="1800" b="0" i="0" u="none" strike="noStrike" kern="0" cap="none" spc="0" normalizeH="0" baseline="0" noProof="0" dirty="0" smtClean="0">
                <a:ln>
                  <a:noFill/>
                </a:ln>
                <a:solidFill>
                  <a:prstClr val="black"/>
                </a:solidFill>
                <a:effectLst/>
                <a:uLnTx/>
                <a:uFillTx/>
              </a:endParaRPr>
            </a:p>
          </p:txBody>
        </p:sp>
        <p:sp>
          <p:nvSpPr>
            <p:cNvPr id="36" name="Rectangle 33"/>
            <p:cNvSpPr>
              <a:spLocks noChangeArrowheads="1"/>
            </p:cNvSpPr>
            <p:nvPr/>
          </p:nvSpPr>
          <p:spPr bwMode="auto">
            <a:xfrm>
              <a:off x="3691" y="1708"/>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pic>
          <p:nvPicPr>
            <p:cNvPr id="37" name="Picture 34"/>
            <p:cNvPicPr>
              <a:picLocks noChangeAspect="1" noChangeArrowheads="1"/>
            </p:cNvPicPr>
            <p:nvPr/>
          </p:nvPicPr>
          <p:blipFill>
            <a:blip r:embed="rId3" cstate="print"/>
            <a:srcRect/>
            <a:stretch>
              <a:fillRect/>
            </a:stretch>
          </p:blipFill>
          <p:spPr bwMode="auto">
            <a:xfrm>
              <a:off x="521" y="1652"/>
              <a:ext cx="74" cy="8"/>
            </a:xfrm>
            <a:prstGeom prst="rect">
              <a:avLst/>
            </a:prstGeom>
            <a:noFill/>
            <a:ln w="9525">
              <a:noFill/>
              <a:miter lim="800000"/>
              <a:headEnd/>
              <a:tailEnd/>
            </a:ln>
          </p:spPr>
        </p:pic>
        <p:pic>
          <p:nvPicPr>
            <p:cNvPr id="38" name="Picture 35"/>
            <p:cNvPicPr>
              <a:picLocks noChangeAspect="1" noChangeArrowheads="1"/>
            </p:cNvPicPr>
            <p:nvPr/>
          </p:nvPicPr>
          <p:blipFill>
            <a:blip r:embed="rId3" cstate="print"/>
            <a:srcRect/>
            <a:stretch>
              <a:fillRect/>
            </a:stretch>
          </p:blipFill>
          <p:spPr bwMode="auto">
            <a:xfrm>
              <a:off x="595" y="1652"/>
              <a:ext cx="74" cy="8"/>
            </a:xfrm>
            <a:prstGeom prst="rect">
              <a:avLst/>
            </a:prstGeom>
            <a:noFill/>
            <a:ln w="9525">
              <a:noFill/>
              <a:miter lim="800000"/>
              <a:headEnd/>
              <a:tailEnd/>
            </a:ln>
          </p:spPr>
        </p:pic>
        <p:pic>
          <p:nvPicPr>
            <p:cNvPr id="39" name="Picture 36"/>
            <p:cNvPicPr>
              <a:picLocks noChangeAspect="1" noChangeArrowheads="1"/>
            </p:cNvPicPr>
            <p:nvPr/>
          </p:nvPicPr>
          <p:blipFill>
            <a:blip r:embed="rId3" cstate="print"/>
            <a:srcRect/>
            <a:stretch>
              <a:fillRect/>
            </a:stretch>
          </p:blipFill>
          <p:spPr bwMode="auto">
            <a:xfrm>
              <a:off x="669" y="1652"/>
              <a:ext cx="74" cy="8"/>
            </a:xfrm>
            <a:prstGeom prst="rect">
              <a:avLst/>
            </a:prstGeom>
            <a:noFill/>
            <a:ln w="9525">
              <a:noFill/>
              <a:miter lim="800000"/>
              <a:headEnd/>
              <a:tailEnd/>
            </a:ln>
          </p:spPr>
        </p:pic>
        <p:pic>
          <p:nvPicPr>
            <p:cNvPr id="40" name="Picture 37"/>
            <p:cNvPicPr>
              <a:picLocks noChangeAspect="1" noChangeArrowheads="1"/>
            </p:cNvPicPr>
            <p:nvPr/>
          </p:nvPicPr>
          <p:blipFill>
            <a:blip r:embed="rId3" cstate="print"/>
            <a:srcRect/>
            <a:stretch>
              <a:fillRect/>
            </a:stretch>
          </p:blipFill>
          <p:spPr bwMode="auto">
            <a:xfrm>
              <a:off x="743" y="1652"/>
              <a:ext cx="74" cy="8"/>
            </a:xfrm>
            <a:prstGeom prst="rect">
              <a:avLst/>
            </a:prstGeom>
            <a:noFill/>
            <a:ln w="9525">
              <a:noFill/>
              <a:miter lim="800000"/>
              <a:headEnd/>
              <a:tailEnd/>
            </a:ln>
          </p:spPr>
        </p:pic>
        <p:pic>
          <p:nvPicPr>
            <p:cNvPr id="41" name="Picture 38"/>
            <p:cNvPicPr>
              <a:picLocks noChangeAspect="1" noChangeArrowheads="1"/>
            </p:cNvPicPr>
            <p:nvPr/>
          </p:nvPicPr>
          <p:blipFill>
            <a:blip r:embed="rId3" cstate="print"/>
            <a:srcRect/>
            <a:stretch>
              <a:fillRect/>
            </a:stretch>
          </p:blipFill>
          <p:spPr bwMode="auto">
            <a:xfrm>
              <a:off x="817" y="1652"/>
              <a:ext cx="74" cy="8"/>
            </a:xfrm>
            <a:prstGeom prst="rect">
              <a:avLst/>
            </a:prstGeom>
            <a:noFill/>
            <a:ln w="9525">
              <a:noFill/>
              <a:miter lim="800000"/>
              <a:headEnd/>
              <a:tailEnd/>
            </a:ln>
          </p:spPr>
        </p:pic>
        <p:pic>
          <p:nvPicPr>
            <p:cNvPr id="42" name="Picture 39"/>
            <p:cNvPicPr>
              <a:picLocks noChangeAspect="1" noChangeArrowheads="1"/>
            </p:cNvPicPr>
            <p:nvPr/>
          </p:nvPicPr>
          <p:blipFill>
            <a:blip r:embed="rId3" cstate="print"/>
            <a:srcRect/>
            <a:stretch>
              <a:fillRect/>
            </a:stretch>
          </p:blipFill>
          <p:spPr bwMode="auto">
            <a:xfrm>
              <a:off x="891" y="1652"/>
              <a:ext cx="74" cy="8"/>
            </a:xfrm>
            <a:prstGeom prst="rect">
              <a:avLst/>
            </a:prstGeom>
            <a:noFill/>
            <a:ln w="9525">
              <a:noFill/>
              <a:miter lim="800000"/>
              <a:headEnd/>
              <a:tailEnd/>
            </a:ln>
          </p:spPr>
        </p:pic>
        <p:pic>
          <p:nvPicPr>
            <p:cNvPr id="43" name="Picture 40"/>
            <p:cNvPicPr>
              <a:picLocks noChangeAspect="1" noChangeArrowheads="1"/>
            </p:cNvPicPr>
            <p:nvPr/>
          </p:nvPicPr>
          <p:blipFill>
            <a:blip r:embed="rId3" cstate="print"/>
            <a:srcRect/>
            <a:stretch>
              <a:fillRect/>
            </a:stretch>
          </p:blipFill>
          <p:spPr bwMode="auto">
            <a:xfrm>
              <a:off x="965" y="1652"/>
              <a:ext cx="74" cy="8"/>
            </a:xfrm>
            <a:prstGeom prst="rect">
              <a:avLst/>
            </a:prstGeom>
            <a:noFill/>
            <a:ln w="9525">
              <a:noFill/>
              <a:miter lim="800000"/>
              <a:headEnd/>
              <a:tailEnd/>
            </a:ln>
          </p:spPr>
        </p:pic>
        <p:pic>
          <p:nvPicPr>
            <p:cNvPr id="44" name="Picture 41"/>
            <p:cNvPicPr>
              <a:picLocks noChangeAspect="1" noChangeArrowheads="1"/>
            </p:cNvPicPr>
            <p:nvPr/>
          </p:nvPicPr>
          <p:blipFill>
            <a:blip r:embed="rId3" cstate="print"/>
            <a:srcRect/>
            <a:stretch>
              <a:fillRect/>
            </a:stretch>
          </p:blipFill>
          <p:spPr bwMode="auto">
            <a:xfrm>
              <a:off x="1039" y="1652"/>
              <a:ext cx="74" cy="8"/>
            </a:xfrm>
            <a:prstGeom prst="rect">
              <a:avLst/>
            </a:prstGeom>
            <a:noFill/>
            <a:ln w="9525">
              <a:noFill/>
              <a:miter lim="800000"/>
              <a:headEnd/>
              <a:tailEnd/>
            </a:ln>
          </p:spPr>
        </p:pic>
        <p:pic>
          <p:nvPicPr>
            <p:cNvPr id="45" name="Picture 42"/>
            <p:cNvPicPr>
              <a:picLocks noChangeAspect="1" noChangeArrowheads="1"/>
            </p:cNvPicPr>
            <p:nvPr/>
          </p:nvPicPr>
          <p:blipFill>
            <a:blip r:embed="rId3" cstate="print"/>
            <a:srcRect/>
            <a:stretch>
              <a:fillRect/>
            </a:stretch>
          </p:blipFill>
          <p:spPr bwMode="auto">
            <a:xfrm>
              <a:off x="1113" y="1652"/>
              <a:ext cx="74" cy="8"/>
            </a:xfrm>
            <a:prstGeom prst="rect">
              <a:avLst/>
            </a:prstGeom>
            <a:noFill/>
            <a:ln w="9525">
              <a:noFill/>
              <a:miter lim="800000"/>
              <a:headEnd/>
              <a:tailEnd/>
            </a:ln>
          </p:spPr>
        </p:pic>
        <p:pic>
          <p:nvPicPr>
            <p:cNvPr id="46" name="Picture 43"/>
            <p:cNvPicPr>
              <a:picLocks noChangeAspect="1" noChangeArrowheads="1"/>
            </p:cNvPicPr>
            <p:nvPr/>
          </p:nvPicPr>
          <p:blipFill>
            <a:blip r:embed="rId3" cstate="print"/>
            <a:srcRect/>
            <a:stretch>
              <a:fillRect/>
            </a:stretch>
          </p:blipFill>
          <p:spPr bwMode="auto">
            <a:xfrm>
              <a:off x="1187" y="1652"/>
              <a:ext cx="75" cy="8"/>
            </a:xfrm>
            <a:prstGeom prst="rect">
              <a:avLst/>
            </a:prstGeom>
            <a:noFill/>
            <a:ln w="9525">
              <a:noFill/>
              <a:miter lim="800000"/>
              <a:headEnd/>
              <a:tailEnd/>
            </a:ln>
          </p:spPr>
        </p:pic>
        <p:pic>
          <p:nvPicPr>
            <p:cNvPr id="47" name="Picture 44"/>
            <p:cNvPicPr>
              <a:picLocks noChangeAspect="1" noChangeArrowheads="1"/>
            </p:cNvPicPr>
            <p:nvPr/>
          </p:nvPicPr>
          <p:blipFill>
            <a:blip r:embed="rId3" cstate="print"/>
            <a:srcRect/>
            <a:stretch>
              <a:fillRect/>
            </a:stretch>
          </p:blipFill>
          <p:spPr bwMode="auto">
            <a:xfrm>
              <a:off x="1262" y="1652"/>
              <a:ext cx="74" cy="8"/>
            </a:xfrm>
            <a:prstGeom prst="rect">
              <a:avLst/>
            </a:prstGeom>
            <a:noFill/>
            <a:ln w="9525">
              <a:noFill/>
              <a:miter lim="800000"/>
              <a:headEnd/>
              <a:tailEnd/>
            </a:ln>
          </p:spPr>
        </p:pic>
        <p:pic>
          <p:nvPicPr>
            <p:cNvPr id="48" name="Picture 45"/>
            <p:cNvPicPr>
              <a:picLocks noChangeAspect="1" noChangeArrowheads="1"/>
            </p:cNvPicPr>
            <p:nvPr/>
          </p:nvPicPr>
          <p:blipFill>
            <a:blip r:embed="rId3" cstate="print"/>
            <a:srcRect/>
            <a:stretch>
              <a:fillRect/>
            </a:stretch>
          </p:blipFill>
          <p:spPr bwMode="auto">
            <a:xfrm>
              <a:off x="1336" y="1652"/>
              <a:ext cx="74" cy="8"/>
            </a:xfrm>
            <a:prstGeom prst="rect">
              <a:avLst/>
            </a:prstGeom>
            <a:noFill/>
            <a:ln w="9525">
              <a:noFill/>
              <a:miter lim="800000"/>
              <a:headEnd/>
              <a:tailEnd/>
            </a:ln>
          </p:spPr>
        </p:pic>
        <p:pic>
          <p:nvPicPr>
            <p:cNvPr id="49" name="Picture 46"/>
            <p:cNvPicPr>
              <a:picLocks noChangeAspect="1" noChangeArrowheads="1"/>
            </p:cNvPicPr>
            <p:nvPr/>
          </p:nvPicPr>
          <p:blipFill>
            <a:blip r:embed="rId3" cstate="print"/>
            <a:srcRect/>
            <a:stretch>
              <a:fillRect/>
            </a:stretch>
          </p:blipFill>
          <p:spPr bwMode="auto">
            <a:xfrm>
              <a:off x="1410" y="1652"/>
              <a:ext cx="74" cy="8"/>
            </a:xfrm>
            <a:prstGeom prst="rect">
              <a:avLst/>
            </a:prstGeom>
            <a:noFill/>
            <a:ln w="9525">
              <a:noFill/>
              <a:miter lim="800000"/>
              <a:headEnd/>
              <a:tailEnd/>
            </a:ln>
          </p:spPr>
        </p:pic>
        <p:pic>
          <p:nvPicPr>
            <p:cNvPr id="50" name="Picture 47"/>
            <p:cNvPicPr>
              <a:picLocks noChangeAspect="1" noChangeArrowheads="1"/>
            </p:cNvPicPr>
            <p:nvPr/>
          </p:nvPicPr>
          <p:blipFill>
            <a:blip r:embed="rId3" cstate="print"/>
            <a:srcRect/>
            <a:stretch>
              <a:fillRect/>
            </a:stretch>
          </p:blipFill>
          <p:spPr bwMode="auto">
            <a:xfrm>
              <a:off x="1484" y="1652"/>
              <a:ext cx="74" cy="8"/>
            </a:xfrm>
            <a:prstGeom prst="rect">
              <a:avLst/>
            </a:prstGeom>
            <a:noFill/>
            <a:ln w="9525">
              <a:noFill/>
              <a:miter lim="800000"/>
              <a:headEnd/>
              <a:tailEnd/>
            </a:ln>
          </p:spPr>
        </p:pic>
        <p:pic>
          <p:nvPicPr>
            <p:cNvPr id="51" name="Picture 48"/>
            <p:cNvPicPr>
              <a:picLocks noChangeAspect="1" noChangeArrowheads="1"/>
            </p:cNvPicPr>
            <p:nvPr/>
          </p:nvPicPr>
          <p:blipFill>
            <a:blip r:embed="rId3" cstate="print"/>
            <a:srcRect/>
            <a:stretch>
              <a:fillRect/>
            </a:stretch>
          </p:blipFill>
          <p:spPr bwMode="auto">
            <a:xfrm>
              <a:off x="1558" y="1652"/>
              <a:ext cx="74" cy="8"/>
            </a:xfrm>
            <a:prstGeom prst="rect">
              <a:avLst/>
            </a:prstGeom>
            <a:noFill/>
            <a:ln w="9525">
              <a:noFill/>
              <a:miter lim="800000"/>
              <a:headEnd/>
              <a:tailEnd/>
            </a:ln>
          </p:spPr>
        </p:pic>
        <p:pic>
          <p:nvPicPr>
            <p:cNvPr id="52" name="Picture 49"/>
            <p:cNvPicPr>
              <a:picLocks noChangeAspect="1" noChangeArrowheads="1"/>
            </p:cNvPicPr>
            <p:nvPr/>
          </p:nvPicPr>
          <p:blipFill>
            <a:blip r:embed="rId3" cstate="print"/>
            <a:srcRect/>
            <a:stretch>
              <a:fillRect/>
            </a:stretch>
          </p:blipFill>
          <p:spPr bwMode="auto">
            <a:xfrm>
              <a:off x="1632" y="1652"/>
              <a:ext cx="74" cy="8"/>
            </a:xfrm>
            <a:prstGeom prst="rect">
              <a:avLst/>
            </a:prstGeom>
            <a:noFill/>
            <a:ln w="9525">
              <a:noFill/>
              <a:miter lim="800000"/>
              <a:headEnd/>
              <a:tailEnd/>
            </a:ln>
          </p:spPr>
        </p:pic>
        <p:pic>
          <p:nvPicPr>
            <p:cNvPr id="53" name="Picture 50"/>
            <p:cNvPicPr>
              <a:picLocks noChangeAspect="1" noChangeArrowheads="1"/>
            </p:cNvPicPr>
            <p:nvPr/>
          </p:nvPicPr>
          <p:blipFill>
            <a:blip r:embed="rId3" cstate="print"/>
            <a:srcRect/>
            <a:stretch>
              <a:fillRect/>
            </a:stretch>
          </p:blipFill>
          <p:spPr bwMode="auto">
            <a:xfrm>
              <a:off x="1706" y="1652"/>
              <a:ext cx="74" cy="8"/>
            </a:xfrm>
            <a:prstGeom prst="rect">
              <a:avLst/>
            </a:prstGeom>
            <a:noFill/>
            <a:ln w="9525">
              <a:noFill/>
              <a:miter lim="800000"/>
              <a:headEnd/>
              <a:tailEnd/>
            </a:ln>
          </p:spPr>
        </p:pic>
        <p:pic>
          <p:nvPicPr>
            <p:cNvPr id="54" name="Picture 51"/>
            <p:cNvPicPr>
              <a:picLocks noChangeAspect="1" noChangeArrowheads="1"/>
            </p:cNvPicPr>
            <p:nvPr/>
          </p:nvPicPr>
          <p:blipFill>
            <a:blip r:embed="rId3" cstate="print"/>
            <a:srcRect/>
            <a:stretch>
              <a:fillRect/>
            </a:stretch>
          </p:blipFill>
          <p:spPr bwMode="auto">
            <a:xfrm>
              <a:off x="1780" y="1652"/>
              <a:ext cx="74" cy="8"/>
            </a:xfrm>
            <a:prstGeom prst="rect">
              <a:avLst/>
            </a:prstGeom>
            <a:noFill/>
            <a:ln w="9525">
              <a:noFill/>
              <a:miter lim="800000"/>
              <a:headEnd/>
              <a:tailEnd/>
            </a:ln>
          </p:spPr>
        </p:pic>
        <p:pic>
          <p:nvPicPr>
            <p:cNvPr id="55" name="Picture 52"/>
            <p:cNvPicPr>
              <a:picLocks noChangeAspect="1" noChangeArrowheads="1"/>
            </p:cNvPicPr>
            <p:nvPr/>
          </p:nvPicPr>
          <p:blipFill>
            <a:blip r:embed="rId3" cstate="print"/>
            <a:srcRect/>
            <a:stretch>
              <a:fillRect/>
            </a:stretch>
          </p:blipFill>
          <p:spPr bwMode="auto">
            <a:xfrm>
              <a:off x="1854" y="1652"/>
              <a:ext cx="74" cy="8"/>
            </a:xfrm>
            <a:prstGeom prst="rect">
              <a:avLst/>
            </a:prstGeom>
            <a:noFill/>
            <a:ln w="9525">
              <a:noFill/>
              <a:miter lim="800000"/>
              <a:headEnd/>
              <a:tailEnd/>
            </a:ln>
          </p:spPr>
        </p:pic>
        <p:pic>
          <p:nvPicPr>
            <p:cNvPr id="56" name="Picture 53"/>
            <p:cNvPicPr>
              <a:picLocks noChangeAspect="1" noChangeArrowheads="1"/>
            </p:cNvPicPr>
            <p:nvPr/>
          </p:nvPicPr>
          <p:blipFill>
            <a:blip r:embed="rId3" cstate="print"/>
            <a:srcRect/>
            <a:stretch>
              <a:fillRect/>
            </a:stretch>
          </p:blipFill>
          <p:spPr bwMode="auto">
            <a:xfrm>
              <a:off x="1928" y="1652"/>
              <a:ext cx="75" cy="8"/>
            </a:xfrm>
            <a:prstGeom prst="rect">
              <a:avLst/>
            </a:prstGeom>
            <a:noFill/>
            <a:ln w="9525">
              <a:noFill/>
              <a:miter lim="800000"/>
              <a:headEnd/>
              <a:tailEnd/>
            </a:ln>
          </p:spPr>
        </p:pic>
        <p:pic>
          <p:nvPicPr>
            <p:cNvPr id="57" name="Picture 54"/>
            <p:cNvPicPr>
              <a:picLocks noChangeAspect="1" noChangeArrowheads="1"/>
            </p:cNvPicPr>
            <p:nvPr/>
          </p:nvPicPr>
          <p:blipFill>
            <a:blip r:embed="rId3" cstate="print"/>
            <a:srcRect/>
            <a:stretch>
              <a:fillRect/>
            </a:stretch>
          </p:blipFill>
          <p:spPr bwMode="auto">
            <a:xfrm>
              <a:off x="2003" y="1652"/>
              <a:ext cx="74" cy="8"/>
            </a:xfrm>
            <a:prstGeom prst="rect">
              <a:avLst/>
            </a:prstGeom>
            <a:noFill/>
            <a:ln w="9525">
              <a:noFill/>
              <a:miter lim="800000"/>
              <a:headEnd/>
              <a:tailEnd/>
            </a:ln>
          </p:spPr>
        </p:pic>
        <p:pic>
          <p:nvPicPr>
            <p:cNvPr id="58" name="Picture 55"/>
            <p:cNvPicPr>
              <a:picLocks noChangeAspect="1" noChangeArrowheads="1"/>
            </p:cNvPicPr>
            <p:nvPr/>
          </p:nvPicPr>
          <p:blipFill>
            <a:blip r:embed="rId3" cstate="print"/>
            <a:srcRect/>
            <a:stretch>
              <a:fillRect/>
            </a:stretch>
          </p:blipFill>
          <p:spPr bwMode="auto">
            <a:xfrm>
              <a:off x="2077" y="1652"/>
              <a:ext cx="74" cy="8"/>
            </a:xfrm>
            <a:prstGeom prst="rect">
              <a:avLst/>
            </a:prstGeom>
            <a:noFill/>
            <a:ln w="9525">
              <a:noFill/>
              <a:miter lim="800000"/>
              <a:headEnd/>
              <a:tailEnd/>
            </a:ln>
          </p:spPr>
        </p:pic>
        <p:pic>
          <p:nvPicPr>
            <p:cNvPr id="59" name="Picture 56"/>
            <p:cNvPicPr>
              <a:picLocks noChangeAspect="1" noChangeArrowheads="1"/>
            </p:cNvPicPr>
            <p:nvPr/>
          </p:nvPicPr>
          <p:blipFill>
            <a:blip r:embed="rId3" cstate="print"/>
            <a:srcRect/>
            <a:stretch>
              <a:fillRect/>
            </a:stretch>
          </p:blipFill>
          <p:spPr bwMode="auto">
            <a:xfrm>
              <a:off x="2151" y="1652"/>
              <a:ext cx="74" cy="8"/>
            </a:xfrm>
            <a:prstGeom prst="rect">
              <a:avLst/>
            </a:prstGeom>
            <a:noFill/>
            <a:ln w="9525">
              <a:noFill/>
              <a:miter lim="800000"/>
              <a:headEnd/>
              <a:tailEnd/>
            </a:ln>
          </p:spPr>
        </p:pic>
        <p:pic>
          <p:nvPicPr>
            <p:cNvPr id="60" name="Picture 57"/>
            <p:cNvPicPr>
              <a:picLocks noChangeAspect="1" noChangeArrowheads="1"/>
            </p:cNvPicPr>
            <p:nvPr/>
          </p:nvPicPr>
          <p:blipFill>
            <a:blip r:embed="rId4" cstate="print"/>
            <a:srcRect/>
            <a:stretch>
              <a:fillRect/>
            </a:stretch>
          </p:blipFill>
          <p:spPr bwMode="auto">
            <a:xfrm>
              <a:off x="2225" y="1652"/>
              <a:ext cx="63" cy="8"/>
            </a:xfrm>
            <a:prstGeom prst="rect">
              <a:avLst/>
            </a:prstGeom>
            <a:noFill/>
            <a:ln w="9525">
              <a:noFill/>
              <a:miter lim="800000"/>
              <a:headEnd/>
              <a:tailEnd/>
            </a:ln>
          </p:spPr>
        </p:pic>
        <p:sp>
          <p:nvSpPr>
            <p:cNvPr id="61" name="Rectangle 58"/>
            <p:cNvSpPr>
              <a:spLocks noChangeArrowheads="1"/>
            </p:cNvSpPr>
            <p:nvPr/>
          </p:nvSpPr>
          <p:spPr bwMode="auto">
            <a:xfrm>
              <a:off x="2288" y="1652"/>
              <a:ext cx="21" cy="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62" name="Rectangle 59"/>
            <p:cNvSpPr>
              <a:spLocks noChangeArrowheads="1"/>
            </p:cNvSpPr>
            <p:nvPr/>
          </p:nvSpPr>
          <p:spPr bwMode="auto">
            <a:xfrm>
              <a:off x="2288" y="1660"/>
              <a:ext cx="21" cy="19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63" name="Rectangle 60"/>
            <p:cNvSpPr>
              <a:spLocks noChangeArrowheads="1"/>
            </p:cNvSpPr>
            <p:nvPr/>
          </p:nvSpPr>
          <p:spPr bwMode="auto">
            <a:xfrm>
              <a:off x="775" y="1920"/>
              <a:ext cx="106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Business Solution Assessment</a:t>
              </a:r>
              <a:endParaRPr kumimoji="0" lang="en-US" sz="1800" b="0" i="0" u="none" strike="noStrike" kern="0" cap="none" spc="0" normalizeH="0" baseline="0" noProof="0" dirty="0" smtClean="0">
                <a:ln>
                  <a:noFill/>
                </a:ln>
                <a:solidFill>
                  <a:prstClr val="black"/>
                </a:solidFill>
                <a:effectLst/>
                <a:uLnTx/>
                <a:uFillTx/>
              </a:endParaRPr>
            </a:p>
          </p:txBody>
        </p:sp>
        <p:sp>
          <p:nvSpPr>
            <p:cNvPr id="64" name="Rectangle 61"/>
            <p:cNvSpPr>
              <a:spLocks noChangeArrowheads="1"/>
            </p:cNvSpPr>
            <p:nvPr/>
          </p:nvSpPr>
          <p:spPr bwMode="auto">
            <a:xfrm>
              <a:off x="2043" y="1920"/>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65" name="Rectangle 62"/>
            <p:cNvSpPr>
              <a:spLocks noChangeArrowheads="1"/>
            </p:cNvSpPr>
            <p:nvPr/>
          </p:nvSpPr>
          <p:spPr bwMode="auto">
            <a:xfrm>
              <a:off x="521" y="1854"/>
              <a:ext cx="3"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66" name="Rectangle 63"/>
            <p:cNvSpPr>
              <a:spLocks noChangeArrowheads="1"/>
            </p:cNvSpPr>
            <p:nvPr/>
          </p:nvSpPr>
          <p:spPr bwMode="auto">
            <a:xfrm>
              <a:off x="524" y="1854"/>
              <a:ext cx="21"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67" name="Rectangle 64"/>
            <p:cNvSpPr>
              <a:spLocks noChangeArrowheads="1"/>
            </p:cNvSpPr>
            <p:nvPr/>
          </p:nvSpPr>
          <p:spPr bwMode="auto">
            <a:xfrm>
              <a:off x="545" y="1854"/>
              <a:ext cx="1743"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68" name="Rectangle 65"/>
            <p:cNvSpPr>
              <a:spLocks noChangeArrowheads="1"/>
            </p:cNvSpPr>
            <p:nvPr/>
          </p:nvSpPr>
          <p:spPr bwMode="auto">
            <a:xfrm>
              <a:off x="2288" y="1854"/>
              <a:ext cx="21"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69" name="Rectangle 66"/>
            <p:cNvSpPr>
              <a:spLocks noChangeArrowheads="1"/>
            </p:cNvSpPr>
            <p:nvPr/>
          </p:nvSpPr>
          <p:spPr bwMode="auto">
            <a:xfrm>
              <a:off x="2309" y="1854"/>
              <a:ext cx="1934"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70" name="Rectangle 67"/>
            <p:cNvSpPr>
              <a:spLocks noChangeArrowheads="1"/>
            </p:cNvSpPr>
            <p:nvPr/>
          </p:nvSpPr>
          <p:spPr bwMode="auto">
            <a:xfrm>
              <a:off x="2288" y="1872"/>
              <a:ext cx="21" cy="19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71" name="Rectangle 68"/>
            <p:cNvSpPr>
              <a:spLocks noChangeArrowheads="1"/>
            </p:cNvSpPr>
            <p:nvPr/>
          </p:nvSpPr>
          <p:spPr bwMode="auto">
            <a:xfrm>
              <a:off x="803" y="2121"/>
              <a:ext cx="101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Integration Test Assessment</a:t>
              </a:r>
              <a:endParaRPr kumimoji="0" lang="en-US" sz="1800" b="0" i="0" u="none" strike="noStrike" kern="0" cap="none" spc="0" normalizeH="0" baseline="0" noProof="0" dirty="0" smtClean="0">
                <a:ln>
                  <a:noFill/>
                </a:ln>
                <a:solidFill>
                  <a:prstClr val="black"/>
                </a:solidFill>
                <a:effectLst/>
                <a:uLnTx/>
                <a:uFillTx/>
              </a:endParaRPr>
            </a:p>
          </p:txBody>
        </p:sp>
        <p:sp>
          <p:nvSpPr>
            <p:cNvPr id="72" name="Rectangle 69"/>
            <p:cNvSpPr>
              <a:spLocks noChangeArrowheads="1"/>
            </p:cNvSpPr>
            <p:nvPr/>
          </p:nvSpPr>
          <p:spPr bwMode="auto">
            <a:xfrm>
              <a:off x="2016" y="2121"/>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pic>
          <p:nvPicPr>
            <p:cNvPr id="73" name="Picture 70"/>
            <p:cNvPicPr>
              <a:picLocks noChangeAspect="1" noChangeArrowheads="1"/>
            </p:cNvPicPr>
            <p:nvPr/>
          </p:nvPicPr>
          <p:blipFill>
            <a:blip r:embed="rId5" cstate="print"/>
            <a:srcRect/>
            <a:stretch>
              <a:fillRect/>
            </a:stretch>
          </p:blipFill>
          <p:spPr bwMode="auto">
            <a:xfrm>
              <a:off x="524" y="2065"/>
              <a:ext cx="74" cy="8"/>
            </a:xfrm>
            <a:prstGeom prst="rect">
              <a:avLst/>
            </a:prstGeom>
            <a:noFill/>
            <a:ln w="9525">
              <a:noFill/>
              <a:miter lim="800000"/>
              <a:headEnd/>
              <a:tailEnd/>
            </a:ln>
          </p:spPr>
        </p:pic>
        <p:pic>
          <p:nvPicPr>
            <p:cNvPr id="74" name="Picture 71"/>
            <p:cNvPicPr>
              <a:picLocks noChangeAspect="1" noChangeArrowheads="1"/>
            </p:cNvPicPr>
            <p:nvPr/>
          </p:nvPicPr>
          <p:blipFill>
            <a:blip r:embed="rId5" cstate="print"/>
            <a:srcRect/>
            <a:stretch>
              <a:fillRect/>
            </a:stretch>
          </p:blipFill>
          <p:spPr bwMode="auto">
            <a:xfrm>
              <a:off x="598" y="2065"/>
              <a:ext cx="74" cy="8"/>
            </a:xfrm>
            <a:prstGeom prst="rect">
              <a:avLst/>
            </a:prstGeom>
            <a:noFill/>
            <a:ln w="9525">
              <a:noFill/>
              <a:miter lim="800000"/>
              <a:headEnd/>
              <a:tailEnd/>
            </a:ln>
          </p:spPr>
        </p:pic>
        <p:pic>
          <p:nvPicPr>
            <p:cNvPr id="75" name="Picture 72"/>
            <p:cNvPicPr>
              <a:picLocks noChangeAspect="1" noChangeArrowheads="1"/>
            </p:cNvPicPr>
            <p:nvPr/>
          </p:nvPicPr>
          <p:blipFill>
            <a:blip r:embed="rId5" cstate="print"/>
            <a:srcRect/>
            <a:stretch>
              <a:fillRect/>
            </a:stretch>
          </p:blipFill>
          <p:spPr bwMode="auto">
            <a:xfrm>
              <a:off x="672" y="2065"/>
              <a:ext cx="74" cy="8"/>
            </a:xfrm>
            <a:prstGeom prst="rect">
              <a:avLst/>
            </a:prstGeom>
            <a:noFill/>
            <a:ln w="9525">
              <a:noFill/>
              <a:miter lim="800000"/>
              <a:headEnd/>
              <a:tailEnd/>
            </a:ln>
          </p:spPr>
        </p:pic>
        <p:pic>
          <p:nvPicPr>
            <p:cNvPr id="76" name="Picture 73"/>
            <p:cNvPicPr>
              <a:picLocks noChangeAspect="1" noChangeArrowheads="1"/>
            </p:cNvPicPr>
            <p:nvPr/>
          </p:nvPicPr>
          <p:blipFill>
            <a:blip r:embed="rId5" cstate="print"/>
            <a:srcRect/>
            <a:stretch>
              <a:fillRect/>
            </a:stretch>
          </p:blipFill>
          <p:spPr bwMode="auto">
            <a:xfrm>
              <a:off x="746" y="2065"/>
              <a:ext cx="74" cy="8"/>
            </a:xfrm>
            <a:prstGeom prst="rect">
              <a:avLst/>
            </a:prstGeom>
            <a:noFill/>
            <a:ln w="9525">
              <a:noFill/>
              <a:miter lim="800000"/>
              <a:headEnd/>
              <a:tailEnd/>
            </a:ln>
          </p:spPr>
        </p:pic>
        <p:pic>
          <p:nvPicPr>
            <p:cNvPr id="77" name="Picture 74"/>
            <p:cNvPicPr>
              <a:picLocks noChangeAspect="1" noChangeArrowheads="1"/>
            </p:cNvPicPr>
            <p:nvPr/>
          </p:nvPicPr>
          <p:blipFill>
            <a:blip r:embed="rId5" cstate="print"/>
            <a:srcRect/>
            <a:stretch>
              <a:fillRect/>
            </a:stretch>
          </p:blipFill>
          <p:spPr bwMode="auto">
            <a:xfrm>
              <a:off x="820" y="2065"/>
              <a:ext cx="75" cy="8"/>
            </a:xfrm>
            <a:prstGeom prst="rect">
              <a:avLst/>
            </a:prstGeom>
            <a:noFill/>
            <a:ln w="9525">
              <a:noFill/>
              <a:miter lim="800000"/>
              <a:headEnd/>
              <a:tailEnd/>
            </a:ln>
          </p:spPr>
        </p:pic>
        <p:pic>
          <p:nvPicPr>
            <p:cNvPr id="78" name="Picture 75"/>
            <p:cNvPicPr>
              <a:picLocks noChangeAspect="1" noChangeArrowheads="1"/>
            </p:cNvPicPr>
            <p:nvPr/>
          </p:nvPicPr>
          <p:blipFill>
            <a:blip r:embed="rId5" cstate="print"/>
            <a:srcRect/>
            <a:stretch>
              <a:fillRect/>
            </a:stretch>
          </p:blipFill>
          <p:spPr bwMode="auto">
            <a:xfrm>
              <a:off x="895" y="2065"/>
              <a:ext cx="74" cy="8"/>
            </a:xfrm>
            <a:prstGeom prst="rect">
              <a:avLst/>
            </a:prstGeom>
            <a:noFill/>
            <a:ln w="9525">
              <a:noFill/>
              <a:miter lim="800000"/>
              <a:headEnd/>
              <a:tailEnd/>
            </a:ln>
          </p:spPr>
        </p:pic>
        <p:pic>
          <p:nvPicPr>
            <p:cNvPr id="79" name="Picture 76"/>
            <p:cNvPicPr>
              <a:picLocks noChangeAspect="1" noChangeArrowheads="1"/>
            </p:cNvPicPr>
            <p:nvPr/>
          </p:nvPicPr>
          <p:blipFill>
            <a:blip r:embed="rId5" cstate="print"/>
            <a:srcRect/>
            <a:stretch>
              <a:fillRect/>
            </a:stretch>
          </p:blipFill>
          <p:spPr bwMode="auto">
            <a:xfrm>
              <a:off x="969" y="2065"/>
              <a:ext cx="74" cy="8"/>
            </a:xfrm>
            <a:prstGeom prst="rect">
              <a:avLst/>
            </a:prstGeom>
            <a:noFill/>
            <a:ln w="9525">
              <a:noFill/>
              <a:miter lim="800000"/>
              <a:headEnd/>
              <a:tailEnd/>
            </a:ln>
          </p:spPr>
        </p:pic>
        <p:pic>
          <p:nvPicPr>
            <p:cNvPr id="80" name="Picture 77"/>
            <p:cNvPicPr>
              <a:picLocks noChangeAspect="1" noChangeArrowheads="1"/>
            </p:cNvPicPr>
            <p:nvPr/>
          </p:nvPicPr>
          <p:blipFill>
            <a:blip r:embed="rId5" cstate="print"/>
            <a:srcRect/>
            <a:stretch>
              <a:fillRect/>
            </a:stretch>
          </p:blipFill>
          <p:spPr bwMode="auto">
            <a:xfrm>
              <a:off x="1043" y="2065"/>
              <a:ext cx="74" cy="8"/>
            </a:xfrm>
            <a:prstGeom prst="rect">
              <a:avLst/>
            </a:prstGeom>
            <a:noFill/>
            <a:ln w="9525">
              <a:noFill/>
              <a:miter lim="800000"/>
              <a:headEnd/>
              <a:tailEnd/>
            </a:ln>
          </p:spPr>
        </p:pic>
        <p:pic>
          <p:nvPicPr>
            <p:cNvPr id="81" name="Picture 78"/>
            <p:cNvPicPr>
              <a:picLocks noChangeAspect="1" noChangeArrowheads="1"/>
            </p:cNvPicPr>
            <p:nvPr/>
          </p:nvPicPr>
          <p:blipFill>
            <a:blip r:embed="rId5" cstate="print"/>
            <a:srcRect/>
            <a:stretch>
              <a:fillRect/>
            </a:stretch>
          </p:blipFill>
          <p:spPr bwMode="auto">
            <a:xfrm>
              <a:off x="1117" y="2065"/>
              <a:ext cx="74" cy="8"/>
            </a:xfrm>
            <a:prstGeom prst="rect">
              <a:avLst/>
            </a:prstGeom>
            <a:noFill/>
            <a:ln w="9525">
              <a:noFill/>
              <a:miter lim="800000"/>
              <a:headEnd/>
              <a:tailEnd/>
            </a:ln>
          </p:spPr>
        </p:pic>
        <p:pic>
          <p:nvPicPr>
            <p:cNvPr id="82" name="Picture 79"/>
            <p:cNvPicPr>
              <a:picLocks noChangeAspect="1" noChangeArrowheads="1"/>
            </p:cNvPicPr>
            <p:nvPr/>
          </p:nvPicPr>
          <p:blipFill>
            <a:blip r:embed="rId5" cstate="print"/>
            <a:srcRect/>
            <a:stretch>
              <a:fillRect/>
            </a:stretch>
          </p:blipFill>
          <p:spPr bwMode="auto">
            <a:xfrm>
              <a:off x="1191" y="2065"/>
              <a:ext cx="74" cy="8"/>
            </a:xfrm>
            <a:prstGeom prst="rect">
              <a:avLst/>
            </a:prstGeom>
            <a:noFill/>
            <a:ln w="9525">
              <a:noFill/>
              <a:miter lim="800000"/>
              <a:headEnd/>
              <a:tailEnd/>
            </a:ln>
          </p:spPr>
        </p:pic>
        <p:pic>
          <p:nvPicPr>
            <p:cNvPr id="83" name="Picture 80"/>
            <p:cNvPicPr>
              <a:picLocks noChangeAspect="1" noChangeArrowheads="1"/>
            </p:cNvPicPr>
            <p:nvPr/>
          </p:nvPicPr>
          <p:blipFill>
            <a:blip r:embed="rId5" cstate="print"/>
            <a:srcRect/>
            <a:stretch>
              <a:fillRect/>
            </a:stretch>
          </p:blipFill>
          <p:spPr bwMode="auto">
            <a:xfrm>
              <a:off x="1265" y="2065"/>
              <a:ext cx="74" cy="8"/>
            </a:xfrm>
            <a:prstGeom prst="rect">
              <a:avLst/>
            </a:prstGeom>
            <a:noFill/>
            <a:ln w="9525">
              <a:noFill/>
              <a:miter lim="800000"/>
              <a:headEnd/>
              <a:tailEnd/>
            </a:ln>
          </p:spPr>
        </p:pic>
        <p:pic>
          <p:nvPicPr>
            <p:cNvPr id="84" name="Picture 81"/>
            <p:cNvPicPr>
              <a:picLocks noChangeAspect="1" noChangeArrowheads="1"/>
            </p:cNvPicPr>
            <p:nvPr/>
          </p:nvPicPr>
          <p:blipFill>
            <a:blip r:embed="rId5" cstate="print"/>
            <a:srcRect/>
            <a:stretch>
              <a:fillRect/>
            </a:stretch>
          </p:blipFill>
          <p:spPr bwMode="auto">
            <a:xfrm>
              <a:off x="1339" y="2065"/>
              <a:ext cx="74" cy="8"/>
            </a:xfrm>
            <a:prstGeom prst="rect">
              <a:avLst/>
            </a:prstGeom>
            <a:noFill/>
            <a:ln w="9525">
              <a:noFill/>
              <a:miter lim="800000"/>
              <a:headEnd/>
              <a:tailEnd/>
            </a:ln>
          </p:spPr>
        </p:pic>
        <p:pic>
          <p:nvPicPr>
            <p:cNvPr id="85" name="Picture 82"/>
            <p:cNvPicPr>
              <a:picLocks noChangeAspect="1" noChangeArrowheads="1"/>
            </p:cNvPicPr>
            <p:nvPr/>
          </p:nvPicPr>
          <p:blipFill>
            <a:blip r:embed="rId5" cstate="print"/>
            <a:srcRect/>
            <a:stretch>
              <a:fillRect/>
            </a:stretch>
          </p:blipFill>
          <p:spPr bwMode="auto">
            <a:xfrm>
              <a:off x="1413" y="2065"/>
              <a:ext cx="74" cy="8"/>
            </a:xfrm>
            <a:prstGeom prst="rect">
              <a:avLst/>
            </a:prstGeom>
            <a:noFill/>
            <a:ln w="9525">
              <a:noFill/>
              <a:miter lim="800000"/>
              <a:headEnd/>
              <a:tailEnd/>
            </a:ln>
          </p:spPr>
        </p:pic>
        <p:pic>
          <p:nvPicPr>
            <p:cNvPr id="86" name="Picture 83"/>
            <p:cNvPicPr>
              <a:picLocks noChangeAspect="1" noChangeArrowheads="1"/>
            </p:cNvPicPr>
            <p:nvPr/>
          </p:nvPicPr>
          <p:blipFill>
            <a:blip r:embed="rId5" cstate="print"/>
            <a:srcRect/>
            <a:stretch>
              <a:fillRect/>
            </a:stretch>
          </p:blipFill>
          <p:spPr bwMode="auto">
            <a:xfrm>
              <a:off x="1487" y="2065"/>
              <a:ext cx="74" cy="8"/>
            </a:xfrm>
            <a:prstGeom prst="rect">
              <a:avLst/>
            </a:prstGeom>
            <a:noFill/>
            <a:ln w="9525">
              <a:noFill/>
              <a:miter lim="800000"/>
              <a:headEnd/>
              <a:tailEnd/>
            </a:ln>
          </p:spPr>
        </p:pic>
        <p:pic>
          <p:nvPicPr>
            <p:cNvPr id="87" name="Picture 84"/>
            <p:cNvPicPr>
              <a:picLocks noChangeAspect="1" noChangeArrowheads="1"/>
            </p:cNvPicPr>
            <p:nvPr/>
          </p:nvPicPr>
          <p:blipFill>
            <a:blip r:embed="rId5" cstate="print"/>
            <a:srcRect/>
            <a:stretch>
              <a:fillRect/>
            </a:stretch>
          </p:blipFill>
          <p:spPr bwMode="auto">
            <a:xfrm>
              <a:off x="1561" y="2065"/>
              <a:ext cx="74" cy="8"/>
            </a:xfrm>
            <a:prstGeom prst="rect">
              <a:avLst/>
            </a:prstGeom>
            <a:noFill/>
            <a:ln w="9525">
              <a:noFill/>
              <a:miter lim="800000"/>
              <a:headEnd/>
              <a:tailEnd/>
            </a:ln>
          </p:spPr>
        </p:pic>
        <p:pic>
          <p:nvPicPr>
            <p:cNvPr id="88" name="Picture 85"/>
            <p:cNvPicPr>
              <a:picLocks noChangeAspect="1" noChangeArrowheads="1"/>
            </p:cNvPicPr>
            <p:nvPr/>
          </p:nvPicPr>
          <p:blipFill>
            <a:blip r:embed="rId5" cstate="print"/>
            <a:srcRect/>
            <a:stretch>
              <a:fillRect/>
            </a:stretch>
          </p:blipFill>
          <p:spPr bwMode="auto">
            <a:xfrm>
              <a:off x="1635" y="2065"/>
              <a:ext cx="75" cy="8"/>
            </a:xfrm>
            <a:prstGeom prst="rect">
              <a:avLst/>
            </a:prstGeom>
            <a:noFill/>
            <a:ln w="9525">
              <a:noFill/>
              <a:miter lim="800000"/>
              <a:headEnd/>
              <a:tailEnd/>
            </a:ln>
          </p:spPr>
        </p:pic>
        <p:pic>
          <p:nvPicPr>
            <p:cNvPr id="89" name="Picture 86"/>
            <p:cNvPicPr>
              <a:picLocks noChangeAspect="1" noChangeArrowheads="1"/>
            </p:cNvPicPr>
            <p:nvPr/>
          </p:nvPicPr>
          <p:blipFill>
            <a:blip r:embed="rId5" cstate="print"/>
            <a:srcRect/>
            <a:stretch>
              <a:fillRect/>
            </a:stretch>
          </p:blipFill>
          <p:spPr bwMode="auto">
            <a:xfrm>
              <a:off x="1710" y="2065"/>
              <a:ext cx="74" cy="8"/>
            </a:xfrm>
            <a:prstGeom prst="rect">
              <a:avLst/>
            </a:prstGeom>
            <a:noFill/>
            <a:ln w="9525">
              <a:noFill/>
              <a:miter lim="800000"/>
              <a:headEnd/>
              <a:tailEnd/>
            </a:ln>
          </p:spPr>
        </p:pic>
        <p:pic>
          <p:nvPicPr>
            <p:cNvPr id="90" name="Picture 87"/>
            <p:cNvPicPr>
              <a:picLocks noChangeAspect="1" noChangeArrowheads="1"/>
            </p:cNvPicPr>
            <p:nvPr/>
          </p:nvPicPr>
          <p:blipFill>
            <a:blip r:embed="rId5" cstate="print"/>
            <a:srcRect/>
            <a:stretch>
              <a:fillRect/>
            </a:stretch>
          </p:blipFill>
          <p:spPr bwMode="auto">
            <a:xfrm>
              <a:off x="1784" y="2065"/>
              <a:ext cx="74" cy="8"/>
            </a:xfrm>
            <a:prstGeom prst="rect">
              <a:avLst/>
            </a:prstGeom>
            <a:noFill/>
            <a:ln w="9525">
              <a:noFill/>
              <a:miter lim="800000"/>
              <a:headEnd/>
              <a:tailEnd/>
            </a:ln>
          </p:spPr>
        </p:pic>
        <p:pic>
          <p:nvPicPr>
            <p:cNvPr id="91" name="Picture 88"/>
            <p:cNvPicPr>
              <a:picLocks noChangeAspect="1" noChangeArrowheads="1"/>
            </p:cNvPicPr>
            <p:nvPr/>
          </p:nvPicPr>
          <p:blipFill>
            <a:blip r:embed="rId5" cstate="print"/>
            <a:srcRect/>
            <a:stretch>
              <a:fillRect/>
            </a:stretch>
          </p:blipFill>
          <p:spPr bwMode="auto">
            <a:xfrm>
              <a:off x="1858" y="2065"/>
              <a:ext cx="74" cy="8"/>
            </a:xfrm>
            <a:prstGeom prst="rect">
              <a:avLst/>
            </a:prstGeom>
            <a:noFill/>
            <a:ln w="9525">
              <a:noFill/>
              <a:miter lim="800000"/>
              <a:headEnd/>
              <a:tailEnd/>
            </a:ln>
          </p:spPr>
        </p:pic>
        <p:pic>
          <p:nvPicPr>
            <p:cNvPr id="92" name="Picture 89"/>
            <p:cNvPicPr>
              <a:picLocks noChangeAspect="1" noChangeArrowheads="1"/>
            </p:cNvPicPr>
            <p:nvPr/>
          </p:nvPicPr>
          <p:blipFill>
            <a:blip r:embed="rId5" cstate="print"/>
            <a:srcRect/>
            <a:stretch>
              <a:fillRect/>
            </a:stretch>
          </p:blipFill>
          <p:spPr bwMode="auto">
            <a:xfrm>
              <a:off x="1932" y="2065"/>
              <a:ext cx="74" cy="8"/>
            </a:xfrm>
            <a:prstGeom prst="rect">
              <a:avLst/>
            </a:prstGeom>
            <a:noFill/>
            <a:ln w="9525">
              <a:noFill/>
              <a:miter lim="800000"/>
              <a:headEnd/>
              <a:tailEnd/>
            </a:ln>
          </p:spPr>
        </p:pic>
        <p:pic>
          <p:nvPicPr>
            <p:cNvPr id="93" name="Picture 90"/>
            <p:cNvPicPr>
              <a:picLocks noChangeAspect="1" noChangeArrowheads="1"/>
            </p:cNvPicPr>
            <p:nvPr/>
          </p:nvPicPr>
          <p:blipFill>
            <a:blip r:embed="rId5" cstate="print"/>
            <a:srcRect/>
            <a:stretch>
              <a:fillRect/>
            </a:stretch>
          </p:blipFill>
          <p:spPr bwMode="auto">
            <a:xfrm>
              <a:off x="2006" y="2065"/>
              <a:ext cx="74" cy="8"/>
            </a:xfrm>
            <a:prstGeom prst="rect">
              <a:avLst/>
            </a:prstGeom>
            <a:noFill/>
            <a:ln w="9525">
              <a:noFill/>
              <a:miter lim="800000"/>
              <a:headEnd/>
              <a:tailEnd/>
            </a:ln>
          </p:spPr>
        </p:pic>
        <p:pic>
          <p:nvPicPr>
            <p:cNvPr id="94" name="Picture 91"/>
            <p:cNvPicPr>
              <a:picLocks noChangeAspect="1" noChangeArrowheads="1"/>
            </p:cNvPicPr>
            <p:nvPr/>
          </p:nvPicPr>
          <p:blipFill>
            <a:blip r:embed="rId5" cstate="print"/>
            <a:srcRect/>
            <a:stretch>
              <a:fillRect/>
            </a:stretch>
          </p:blipFill>
          <p:spPr bwMode="auto">
            <a:xfrm>
              <a:off x="2080" y="2065"/>
              <a:ext cx="74" cy="8"/>
            </a:xfrm>
            <a:prstGeom prst="rect">
              <a:avLst/>
            </a:prstGeom>
            <a:noFill/>
            <a:ln w="9525">
              <a:noFill/>
              <a:miter lim="800000"/>
              <a:headEnd/>
              <a:tailEnd/>
            </a:ln>
          </p:spPr>
        </p:pic>
        <p:pic>
          <p:nvPicPr>
            <p:cNvPr id="95" name="Picture 92"/>
            <p:cNvPicPr>
              <a:picLocks noChangeAspect="1" noChangeArrowheads="1"/>
            </p:cNvPicPr>
            <p:nvPr/>
          </p:nvPicPr>
          <p:blipFill>
            <a:blip r:embed="rId5" cstate="print"/>
            <a:srcRect/>
            <a:stretch>
              <a:fillRect/>
            </a:stretch>
          </p:blipFill>
          <p:spPr bwMode="auto">
            <a:xfrm>
              <a:off x="2154" y="2065"/>
              <a:ext cx="74" cy="8"/>
            </a:xfrm>
            <a:prstGeom prst="rect">
              <a:avLst/>
            </a:prstGeom>
            <a:noFill/>
            <a:ln w="9525">
              <a:noFill/>
              <a:miter lim="800000"/>
              <a:headEnd/>
              <a:tailEnd/>
            </a:ln>
          </p:spPr>
        </p:pic>
        <p:pic>
          <p:nvPicPr>
            <p:cNvPr id="96" name="Picture 93"/>
            <p:cNvPicPr>
              <a:picLocks noChangeAspect="1" noChangeArrowheads="1"/>
            </p:cNvPicPr>
            <p:nvPr/>
          </p:nvPicPr>
          <p:blipFill>
            <a:blip r:embed="rId6" cstate="print"/>
            <a:srcRect/>
            <a:stretch>
              <a:fillRect/>
            </a:stretch>
          </p:blipFill>
          <p:spPr bwMode="auto">
            <a:xfrm>
              <a:off x="2228" y="2065"/>
              <a:ext cx="60" cy="8"/>
            </a:xfrm>
            <a:prstGeom prst="rect">
              <a:avLst/>
            </a:prstGeom>
            <a:noFill/>
            <a:ln w="9525">
              <a:noFill/>
              <a:miter lim="800000"/>
              <a:headEnd/>
              <a:tailEnd/>
            </a:ln>
          </p:spPr>
        </p:pic>
        <p:sp>
          <p:nvSpPr>
            <p:cNvPr id="97" name="Rectangle 94"/>
            <p:cNvSpPr>
              <a:spLocks noChangeArrowheads="1"/>
            </p:cNvSpPr>
            <p:nvPr/>
          </p:nvSpPr>
          <p:spPr bwMode="auto">
            <a:xfrm>
              <a:off x="2288" y="2065"/>
              <a:ext cx="21" cy="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98" name="Rectangle 95"/>
            <p:cNvSpPr>
              <a:spLocks noChangeArrowheads="1"/>
            </p:cNvSpPr>
            <p:nvPr/>
          </p:nvSpPr>
          <p:spPr bwMode="auto">
            <a:xfrm>
              <a:off x="2288" y="2073"/>
              <a:ext cx="21" cy="19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99" name="Rectangle 96"/>
            <p:cNvSpPr>
              <a:spLocks noChangeArrowheads="1"/>
            </p:cNvSpPr>
            <p:nvPr/>
          </p:nvSpPr>
          <p:spPr bwMode="auto">
            <a:xfrm>
              <a:off x="1059" y="2333"/>
              <a:ext cx="590"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Risk Assessment</a:t>
              </a:r>
              <a:endParaRPr kumimoji="0" lang="en-US" sz="1800" b="0" i="0" u="none" strike="noStrike" kern="0" cap="none" spc="0" normalizeH="0" baseline="0" noProof="0" dirty="0" smtClean="0">
                <a:ln>
                  <a:noFill/>
                </a:ln>
                <a:solidFill>
                  <a:prstClr val="black"/>
                </a:solidFill>
                <a:effectLst/>
                <a:uLnTx/>
                <a:uFillTx/>
              </a:endParaRPr>
            </a:p>
          </p:txBody>
        </p:sp>
        <p:sp>
          <p:nvSpPr>
            <p:cNvPr id="100" name="Rectangle 97"/>
            <p:cNvSpPr>
              <a:spLocks noChangeArrowheads="1"/>
            </p:cNvSpPr>
            <p:nvPr/>
          </p:nvSpPr>
          <p:spPr bwMode="auto">
            <a:xfrm>
              <a:off x="1759" y="2333"/>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01" name="Rectangle 98"/>
            <p:cNvSpPr>
              <a:spLocks noChangeArrowheads="1"/>
            </p:cNvSpPr>
            <p:nvPr/>
          </p:nvSpPr>
          <p:spPr bwMode="auto">
            <a:xfrm>
              <a:off x="787" y="2479"/>
              <a:ext cx="78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Reporting &amp; Approval </a:t>
              </a:r>
              <a:endParaRPr kumimoji="0" lang="en-US" sz="1800" b="0" i="0" u="none" strike="noStrike" kern="0" cap="none" spc="0" normalizeH="0" baseline="0" noProof="0" dirty="0" smtClean="0">
                <a:ln>
                  <a:noFill/>
                </a:ln>
                <a:solidFill>
                  <a:prstClr val="black"/>
                </a:solidFill>
                <a:effectLst/>
                <a:uLnTx/>
                <a:uFillTx/>
              </a:endParaRPr>
            </a:p>
          </p:txBody>
        </p:sp>
        <p:sp>
          <p:nvSpPr>
            <p:cNvPr id="102" name="Rectangle 99"/>
            <p:cNvSpPr>
              <a:spLocks noChangeArrowheads="1"/>
            </p:cNvSpPr>
            <p:nvPr/>
          </p:nvSpPr>
          <p:spPr bwMode="auto">
            <a:xfrm>
              <a:off x="1727" y="2479"/>
              <a:ext cx="2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a:t>
              </a:r>
              <a:endParaRPr kumimoji="0" lang="en-US" sz="1800" b="0" i="0" u="none" strike="noStrike" kern="0" cap="none" spc="0" normalizeH="0" baseline="0" noProof="0" dirty="0" smtClean="0">
                <a:ln>
                  <a:noFill/>
                </a:ln>
                <a:solidFill>
                  <a:prstClr val="black"/>
                </a:solidFill>
                <a:effectLst/>
                <a:uLnTx/>
                <a:uFillTx/>
              </a:endParaRPr>
            </a:p>
          </p:txBody>
        </p:sp>
        <p:sp>
          <p:nvSpPr>
            <p:cNvPr id="103" name="Rectangle 100"/>
            <p:cNvSpPr>
              <a:spLocks noChangeArrowheads="1"/>
            </p:cNvSpPr>
            <p:nvPr/>
          </p:nvSpPr>
          <p:spPr bwMode="auto">
            <a:xfrm>
              <a:off x="1762" y="2479"/>
              <a:ext cx="18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MEC</a:t>
              </a:r>
              <a:endParaRPr kumimoji="0" lang="en-US" sz="1800" b="0" i="0" u="none" strike="noStrike" kern="0" cap="none" spc="0" normalizeH="0" baseline="0" noProof="0" dirty="0" smtClean="0">
                <a:ln>
                  <a:noFill/>
                </a:ln>
                <a:solidFill>
                  <a:prstClr val="black"/>
                </a:solidFill>
                <a:effectLst/>
                <a:uLnTx/>
                <a:uFillTx/>
              </a:endParaRPr>
            </a:p>
          </p:txBody>
        </p:sp>
        <p:sp>
          <p:nvSpPr>
            <p:cNvPr id="104" name="Rectangle 101"/>
            <p:cNvSpPr>
              <a:spLocks noChangeArrowheads="1"/>
            </p:cNvSpPr>
            <p:nvPr/>
          </p:nvSpPr>
          <p:spPr bwMode="auto">
            <a:xfrm>
              <a:off x="2031" y="2479"/>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05" name="Rectangle 102"/>
            <p:cNvSpPr>
              <a:spLocks noChangeArrowheads="1"/>
            </p:cNvSpPr>
            <p:nvPr/>
          </p:nvSpPr>
          <p:spPr bwMode="auto">
            <a:xfrm>
              <a:off x="2996" y="1920"/>
              <a:ext cx="48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Evaluation of </a:t>
              </a:r>
              <a:endParaRPr kumimoji="0" lang="en-US" sz="1800" b="0" i="0" u="none" strike="noStrike" kern="0" cap="none" spc="0" normalizeH="0" baseline="0" noProof="0" dirty="0" smtClean="0">
                <a:ln>
                  <a:noFill/>
                </a:ln>
                <a:solidFill>
                  <a:prstClr val="black"/>
                </a:solidFill>
                <a:effectLst/>
                <a:uLnTx/>
                <a:uFillTx/>
              </a:endParaRPr>
            </a:p>
          </p:txBody>
        </p:sp>
        <p:sp>
          <p:nvSpPr>
            <p:cNvPr id="106" name="Rectangle 103"/>
            <p:cNvSpPr>
              <a:spLocks noChangeArrowheads="1"/>
            </p:cNvSpPr>
            <p:nvPr/>
          </p:nvSpPr>
          <p:spPr bwMode="auto">
            <a:xfrm>
              <a:off x="3578" y="1920"/>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07" name="Rectangle 104"/>
            <p:cNvSpPr>
              <a:spLocks noChangeArrowheads="1"/>
            </p:cNvSpPr>
            <p:nvPr/>
          </p:nvSpPr>
          <p:spPr bwMode="auto">
            <a:xfrm>
              <a:off x="2930" y="2065"/>
              <a:ext cx="60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Self Assessment </a:t>
              </a:r>
              <a:endParaRPr kumimoji="0" lang="en-US" sz="1800" b="0" i="0" u="none" strike="noStrike" kern="0" cap="none" spc="0" normalizeH="0" baseline="0" noProof="0" dirty="0" smtClean="0">
                <a:ln>
                  <a:noFill/>
                </a:ln>
                <a:solidFill>
                  <a:prstClr val="black"/>
                </a:solidFill>
                <a:effectLst/>
                <a:uLnTx/>
                <a:uFillTx/>
              </a:endParaRPr>
            </a:p>
          </p:txBody>
        </p:sp>
        <p:sp>
          <p:nvSpPr>
            <p:cNvPr id="108" name="Rectangle 105"/>
            <p:cNvSpPr>
              <a:spLocks noChangeArrowheads="1"/>
            </p:cNvSpPr>
            <p:nvPr/>
          </p:nvSpPr>
          <p:spPr bwMode="auto">
            <a:xfrm>
              <a:off x="3645" y="2065"/>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09" name="Rectangle 106"/>
            <p:cNvSpPr>
              <a:spLocks noChangeArrowheads="1"/>
            </p:cNvSpPr>
            <p:nvPr/>
          </p:nvSpPr>
          <p:spPr bwMode="auto">
            <a:xfrm>
              <a:off x="2962" y="2211"/>
              <a:ext cx="52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Document and</a:t>
              </a:r>
              <a:endParaRPr kumimoji="0" lang="en-US" sz="1800" b="0" i="0" u="none" strike="noStrike" kern="0" cap="none" spc="0" normalizeH="0" baseline="0" noProof="0" dirty="0" smtClean="0">
                <a:ln>
                  <a:noFill/>
                </a:ln>
                <a:solidFill>
                  <a:prstClr val="black"/>
                </a:solidFill>
                <a:effectLst/>
                <a:uLnTx/>
                <a:uFillTx/>
              </a:endParaRPr>
            </a:p>
          </p:txBody>
        </p:sp>
        <p:sp>
          <p:nvSpPr>
            <p:cNvPr id="110" name="Rectangle 107"/>
            <p:cNvSpPr>
              <a:spLocks noChangeArrowheads="1"/>
            </p:cNvSpPr>
            <p:nvPr/>
          </p:nvSpPr>
          <p:spPr bwMode="auto">
            <a:xfrm>
              <a:off x="3583" y="2211"/>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11" name="Rectangle 108"/>
            <p:cNvSpPr>
              <a:spLocks noChangeArrowheads="1"/>
            </p:cNvSpPr>
            <p:nvPr/>
          </p:nvSpPr>
          <p:spPr bwMode="auto">
            <a:xfrm>
              <a:off x="2837" y="2356"/>
              <a:ext cx="72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Supporting Evidence</a:t>
              </a:r>
              <a:endParaRPr kumimoji="0" lang="en-US" sz="1800" b="0" i="0" u="none" strike="noStrike" kern="0" cap="none" spc="0" normalizeH="0" baseline="0" noProof="0" dirty="0" smtClean="0">
                <a:ln>
                  <a:noFill/>
                </a:ln>
                <a:solidFill>
                  <a:prstClr val="black"/>
                </a:solidFill>
                <a:effectLst/>
                <a:uLnTx/>
                <a:uFillTx/>
              </a:endParaRPr>
            </a:p>
          </p:txBody>
        </p:sp>
        <p:sp>
          <p:nvSpPr>
            <p:cNvPr id="112" name="Rectangle 109"/>
            <p:cNvSpPr>
              <a:spLocks noChangeArrowheads="1"/>
            </p:cNvSpPr>
            <p:nvPr/>
          </p:nvSpPr>
          <p:spPr bwMode="auto">
            <a:xfrm>
              <a:off x="3707" y="2356"/>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13" name="Rectangle 110"/>
            <p:cNvSpPr>
              <a:spLocks noChangeArrowheads="1"/>
            </p:cNvSpPr>
            <p:nvPr/>
          </p:nvSpPr>
          <p:spPr bwMode="auto">
            <a:xfrm>
              <a:off x="524" y="2266"/>
              <a:ext cx="1764"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14" name="Rectangle 111"/>
            <p:cNvSpPr>
              <a:spLocks noChangeArrowheads="1"/>
            </p:cNvSpPr>
            <p:nvPr/>
          </p:nvSpPr>
          <p:spPr bwMode="auto">
            <a:xfrm>
              <a:off x="2288" y="2266"/>
              <a:ext cx="21" cy="19"/>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15" name="Rectangle 112"/>
            <p:cNvSpPr>
              <a:spLocks noChangeArrowheads="1"/>
            </p:cNvSpPr>
            <p:nvPr/>
          </p:nvSpPr>
          <p:spPr bwMode="auto">
            <a:xfrm>
              <a:off x="2288" y="2285"/>
              <a:ext cx="21" cy="33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16" name="Rectangle 113"/>
            <p:cNvSpPr>
              <a:spLocks noChangeArrowheads="1"/>
            </p:cNvSpPr>
            <p:nvPr/>
          </p:nvSpPr>
          <p:spPr bwMode="auto">
            <a:xfrm>
              <a:off x="673" y="2879"/>
              <a:ext cx="51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Data Transfer </a:t>
              </a:r>
              <a:endParaRPr kumimoji="0" lang="en-US" sz="1800" b="0" i="0" u="none" strike="noStrike" kern="0" cap="none" spc="0" normalizeH="0" baseline="0" noProof="0" dirty="0" smtClean="0">
                <a:ln>
                  <a:noFill/>
                </a:ln>
                <a:solidFill>
                  <a:prstClr val="black"/>
                </a:solidFill>
                <a:effectLst/>
                <a:uLnTx/>
                <a:uFillTx/>
              </a:endParaRPr>
            </a:p>
          </p:txBody>
        </p:sp>
        <p:sp>
          <p:nvSpPr>
            <p:cNvPr id="117" name="Rectangle 114"/>
            <p:cNvSpPr>
              <a:spLocks noChangeArrowheads="1"/>
            </p:cNvSpPr>
            <p:nvPr/>
          </p:nvSpPr>
          <p:spPr bwMode="auto">
            <a:xfrm>
              <a:off x="810" y="2976"/>
              <a:ext cx="26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Testing</a:t>
              </a:r>
              <a:endParaRPr kumimoji="0" lang="en-US" sz="1800" b="0" i="0" u="none" strike="noStrike" kern="0" cap="none" spc="0" normalizeH="0" baseline="0" noProof="0" dirty="0" smtClean="0">
                <a:ln>
                  <a:noFill/>
                </a:ln>
                <a:solidFill>
                  <a:prstClr val="black"/>
                </a:solidFill>
                <a:effectLst/>
                <a:uLnTx/>
                <a:uFillTx/>
              </a:endParaRPr>
            </a:p>
          </p:txBody>
        </p:sp>
        <p:sp>
          <p:nvSpPr>
            <p:cNvPr id="118" name="Rectangle 115"/>
            <p:cNvSpPr>
              <a:spLocks noChangeArrowheads="1"/>
            </p:cNvSpPr>
            <p:nvPr/>
          </p:nvSpPr>
          <p:spPr bwMode="auto">
            <a:xfrm>
              <a:off x="1120" y="2976"/>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19" name="Rectangle 116"/>
            <p:cNvSpPr>
              <a:spLocks noChangeArrowheads="1"/>
            </p:cNvSpPr>
            <p:nvPr/>
          </p:nvSpPr>
          <p:spPr bwMode="auto">
            <a:xfrm>
              <a:off x="1854" y="2690"/>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20" name="Rectangle 117"/>
            <p:cNvSpPr>
              <a:spLocks noChangeArrowheads="1"/>
            </p:cNvSpPr>
            <p:nvPr/>
          </p:nvSpPr>
          <p:spPr bwMode="auto">
            <a:xfrm>
              <a:off x="1491" y="2836"/>
              <a:ext cx="63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Market Scenarios </a:t>
              </a:r>
              <a:endParaRPr kumimoji="0" lang="en-US" sz="1800" b="0" i="0" u="none" strike="noStrike" kern="0" cap="none" spc="0" normalizeH="0" baseline="0" noProof="0" dirty="0" smtClean="0">
                <a:ln>
                  <a:noFill/>
                </a:ln>
                <a:solidFill>
                  <a:prstClr val="black"/>
                </a:solidFill>
                <a:effectLst/>
                <a:uLnTx/>
                <a:uFillTx/>
              </a:endParaRPr>
            </a:p>
          </p:txBody>
        </p:sp>
        <p:sp>
          <p:nvSpPr>
            <p:cNvPr id="121" name="Rectangle 118"/>
            <p:cNvSpPr>
              <a:spLocks noChangeArrowheads="1"/>
            </p:cNvSpPr>
            <p:nvPr/>
          </p:nvSpPr>
          <p:spPr bwMode="auto">
            <a:xfrm>
              <a:off x="1605" y="2932"/>
              <a:ext cx="41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Assessment</a:t>
              </a:r>
              <a:endParaRPr kumimoji="0" lang="en-US" sz="1800" b="0" i="0" u="none" strike="noStrike" kern="0" cap="none" spc="0" normalizeH="0" baseline="0" noProof="0" dirty="0" smtClean="0">
                <a:ln>
                  <a:noFill/>
                </a:ln>
                <a:solidFill>
                  <a:prstClr val="black"/>
                </a:solidFill>
                <a:effectLst/>
                <a:uLnTx/>
                <a:uFillTx/>
              </a:endParaRPr>
            </a:p>
          </p:txBody>
        </p:sp>
        <p:sp>
          <p:nvSpPr>
            <p:cNvPr id="122" name="Rectangle 119"/>
            <p:cNvSpPr>
              <a:spLocks noChangeArrowheads="1"/>
            </p:cNvSpPr>
            <p:nvPr/>
          </p:nvSpPr>
          <p:spPr bwMode="auto">
            <a:xfrm>
              <a:off x="2103" y="2932"/>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23" name="Rectangle 120"/>
            <p:cNvSpPr>
              <a:spLocks noChangeArrowheads="1"/>
            </p:cNvSpPr>
            <p:nvPr/>
          </p:nvSpPr>
          <p:spPr bwMode="auto">
            <a:xfrm>
              <a:off x="2884" y="2855"/>
              <a:ext cx="65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Witnessed Testing</a:t>
              </a:r>
              <a:endParaRPr kumimoji="0" lang="en-US" sz="1800" b="0" i="0" u="none" strike="noStrike" kern="0" cap="none" spc="0" normalizeH="0" baseline="0" noProof="0" dirty="0" smtClean="0">
                <a:ln>
                  <a:noFill/>
                </a:ln>
                <a:solidFill>
                  <a:prstClr val="black"/>
                </a:solidFill>
                <a:effectLst/>
                <a:uLnTx/>
                <a:uFillTx/>
              </a:endParaRPr>
            </a:p>
          </p:txBody>
        </p:sp>
        <p:sp>
          <p:nvSpPr>
            <p:cNvPr id="124" name="Rectangle 121"/>
            <p:cNvSpPr>
              <a:spLocks noChangeArrowheads="1"/>
            </p:cNvSpPr>
            <p:nvPr/>
          </p:nvSpPr>
          <p:spPr bwMode="auto">
            <a:xfrm>
              <a:off x="3660" y="2855"/>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25" name="Rectangle 123"/>
            <p:cNvSpPr>
              <a:spLocks noChangeArrowheads="1"/>
            </p:cNvSpPr>
            <p:nvPr/>
          </p:nvSpPr>
          <p:spPr bwMode="auto">
            <a:xfrm>
              <a:off x="2835" y="3001"/>
              <a:ext cx="800" cy="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if/as required)</a:t>
              </a:r>
              <a:endParaRPr kumimoji="0" lang="en-US" sz="1800" b="0" i="0" u="none" strike="noStrike" kern="0" cap="none" spc="0" normalizeH="0" baseline="0" noProof="0" dirty="0" smtClean="0">
                <a:ln>
                  <a:noFill/>
                </a:ln>
                <a:solidFill>
                  <a:prstClr val="black"/>
                </a:solidFill>
                <a:effectLst/>
                <a:uLnTx/>
                <a:uFillTx/>
              </a:endParaRPr>
            </a:p>
          </p:txBody>
        </p:sp>
        <p:sp>
          <p:nvSpPr>
            <p:cNvPr id="126" name="Rectangle 124"/>
            <p:cNvSpPr>
              <a:spLocks noChangeArrowheads="1"/>
            </p:cNvSpPr>
            <p:nvPr/>
          </p:nvSpPr>
          <p:spPr bwMode="auto">
            <a:xfrm>
              <a:off x="3592" y="3001"/>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27" name="Rectangle 125"/>
            <p:cNvSpPr>
              <a:spLocks noChangeArrowheads="1"/>
            </p:cNvSpPr>
            <p:nvPr/>
          </p:nvSpPr>
          <p:spPr bwMode="auto">
            <a:xfrm>
              <a:off x="521" y="2623"/>
              <a:ext cx="3"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28" name="Rectangle 126"/>
            <p:cNvSpPr>
              <a:spLocks noChangeArrowheads="1"/>
            </p:cNvSpPr>
            <p:nvPr/>
          </p:nvSpPr>
          <p:spPr bwMode="auto">
            <a:xfrm>
              <a:off x="524" y="2623"/>
              <a:ext cx="21"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29" name="Rectangle 127"/>
            <p:cNvSpPr>
              <a:spLocks noChangeArrowheads="1"/>
            </p:cNvSpPr>
            <p:nvPr/>
          </p:nvSpPr>
          <p:spPr bwMode="auto">
            <a:xfrm>
              <a:off x="545" y="2623"/>
              <a:ext cx="860"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pic>
          <p:nvPicPr>
            <p:cNvPr id="130" name="Picture 128"/>
            <p:cNvPicPr>
              <a:picLocks noChangeAspect="1" noChangeArrowheads="1"/>
            </p:cNvPicPr>
            <p:nvPr/>
          </p:nvPicPr>
          <p:blipFill>
            <a:blip r:embed="rId7"/>
            <a:srcRect/>
            <a:stretch>
              <a:fillRect/>
            </a:stretch>
          </p:blipFill>
          <p:spPr bwMode="auto">
            <a:xfrm>
              <a:off x="1405" y="2641"/>
              <a:ext cx="9" cy="1"/>
            </a:xfrm>
            <a:prstGeom prst="rect">
              <a:avLst/>
            </a:prstGeom>
            <a:noFill/>
            <a:ln w="9525">
              <a:noFill/>
              <a:miter lim="800000"/>
              <a:headEnd/>
              <a:tailEnd/>
            </a:ln>
          </p:spPr>
        </p:pic>
        <p:sp>
          <p:nvSpPr>
            <p:cNvPr id="131" name="Rectangle 129"/>
            <p:cNvSpPr>
              <a:spLocks noChangeArrowheads="1"/>
            </p:cNvSpPr>
            <p:nvPr/>
          </p:nvSpPr>
          <p:spPr bwMode="auto">
            <a:xfrm>
              <a:off x="1405" y="2623"/>
              <a:ext cx="21"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32" name="Rectangle 130"/>
            <p:cNvSpPr>
              <a:spLocks noChangeArrowheads="1"/>
            </p:cNvSpPr>
            <p:nvPr/>
          </p:nvSpPr>
          <p:spPr bwMode="auto">
            <a:xfrm>
              <a:off x="1426" y="2623"/>
              <a:ext cx="862"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33" name="Rectangle 131"/>
            <p:cNvSpPr>
              <a:spLocks noChangeArrowheads="1"/>
            </p:cNvSpPr>
            <p:nvPr/>
          </p:nvSpPr>
          <p:spPr bwMode="auto">
            <a:xfrm>
              <a:off x="2288" y="2623"/>
              <a:ext cx="21" cy="19"/>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34" name="Rectangle 132"/>
            <p:cNvSpPr>
              <a:spLocks noChangeArrowheads="1"/>
            </p:cNvSpPr>
            <p:nvPr/>
          </p:nvSpPr>
          <p:spPr bwMode="auto">
            <a:xfrm>
              <a:off x="2309" y="2623"/>
              <a:ext cx="1934"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pic>
          <p:nvPicPr>
            <p:cNvPr id="135" name="Picture 133"/>
            <p:cNvPicPr>
              <a:picLocks noChangeAspect="1" noChangeArrowheads="1"/>
            </p:cNvPicPr>
            <p:nvPr/>
          </p:nvPicPr>
          <p:blipFill>
            <a:blip r:embed="rId8" cstate="print"/>
            <a:srcRect/>
            <a:stretch>
              <a:fillRect/>
            </a:stretch>
          </p:blipFill>
          <p:spPr bwMode="auto">
            <a:xfrm>
              <a:off x="1405" y="2642"/>
              <a:ext cx="9" cy="61"/>
            </a:xfrm>
            <a:prstGeom prst="rect">
              <a:avLst/>
            </a:prstGeom>
            <a:noFill/>
            <a:ln w="9525">
              <a:noFill/>
              <a:miter lim="800000"/>
              <a:headEnd/>
              <a:tailEnd/>
            </a:ln>
          </p:spPr>
        </p:pic>
        <p:pic>
          <p:nvPicPr>
            <p:cNvPr id="136" name="Picture 134"/>
            <p:cNvPicPr>
              <a:picLocks noChangeAspect="1" noChangeArrowheads="1"/>
            </p:cNvPicPr>
            <p:nvPr/>
          </p:nvPicPr>
          <p:blipFill>
            <a:blip r:embed="rId8" cstate="print"/>
            <a:srcRect/>
            <a:stretch>
              <a:fillRect/>
            </a:stretch>
          </p:blipFill>
          <p:spPr bwMode="auto">
            <a:xfrm>
              <a:off x="1405" y="2703"/>
              <a:ext cx="9" cy="62"/>
            </a:xfrm>
            <a:prstGeom prst="rect">
              <a:avLst/>
            </a:prstGeom>
            <a:noFill/>
            <a:ln w="9525">
              <a:noFill/>
              <a:miter lim="800000"/>
              <a:headEnd/>
              <a:tailEnd/>
            </a:ln>
          </p:spPr>
        </p:pic>
        <p:pic>
          <p:nvPicPr>
            <p:cNvPr id="137" name="Picture 135"/>
            <p:cNvPicPr>
              <a:picLocks noChangeAspect="1" noChangeArrowheads="1"/>
            </p:cNvPicPr>
            <p:nvPr/>
          </p:nvPicPr>
          <p:blipFill>
            <a:blip r:embed="rId8" cstate="print"/>
            <a:srcRect/>
            <a:stretch>
              <a:fillRect/>
            </a:stretch>
          </p:blipFill>
          <p:spPr bwMode="auto">
            <a:xfrm>
              <a:off x="1405" y="2765"/>
              <a:ext cx="9" cy="62"/>
            </a:xfrm>
            <a:prstGeom prst="rect">
              <a:avLst/>
            </a:prstGeom>
            <a:noFill/>
            <a:ln w="9525">
              <a:noFill/>
              <a:miter lim="800000"/>
              <a:headEnd/>
              <a:tailEnd/>
            </a:ln>
          </p:spPr>
        </p:pic>
        <p:pic>
          <p:nvPicPr>
            <p:cNvPr id="138" name="Picture 136"/>
            <p:cNvPicPr>
              <a:picLocks noChangeAspect="1" noChangeArrowheads="1"/>
            </p:cNvPicPr>
            <p:nvPr/>
          </p:nvPicPr>
          <p:blipFill>
            <a:blip r:embed="rId8" cstate="print"/>
            <a:srcRect/>
            <a:stretch>
              <a:fillRect/>
            </a:stretch>
          </p:blipFill>
          <p:spPr bwMode="auto">
            <a:xfrm>
              <a:off x="1405" y="2827"/>
              <a:ext cx="9" cy="62"/>
            </a:xfrm>
            <a:prstGeom prst="rect">
              <a:avLst/>
            </a:prstGeom>
            <a:noFill/>
            <a:ln w="9525">
              <a:noFill/>
              <a:miter lim="800000"/>
              <a:headEnd/>
              <a:tailEnd/>
            </a:ln>
          </p:spPr>
        </p:pic>
        <p:pic>
          <p:nvPicPr>
            <p:cNvPr id="139" name="Picture 137"/>
            <p:cNvPicPr>
              <a:picLocks noChangeAspect="1" noChangeArrowheads="1"/>
            </p:cNvPicPr>
            <p:nvPr/>
          </p:nvPicPr>
          <p:blipFill>
            <a:blip r:embed="rId8" cstate="print"/>
            <a:srcRect/>
            <a:stretch>
              <a:fillRect/>
            </a:stretch>
          </p:blipFill>
          <p:spPr bwMode="auto">
            <a:xfrm>
              <a:off x="1405" y="2889"/>
              <a:ext cx="9" cy="61"/>
            </a:xfrm>
            <a:prstGeom prst="rect">
              <a:avLst/>
            </a:prstGeom>
            <a:noFill/>
            <a:ln w="9525">
              <a:noFill/>
              <a:miter lim="800000"/>
              <a:headEnd/>
              <a:tailEnd/>
            </a:ln>
          </p:spPr>
        </p:pic>
        <p:pic>
          <p:nvPicPr>
            <p:cNvPr id="140" name="Picture 138"/>
            <p:cNvPicPr>
              <a:picLocks noChangeAspect="1" noChangeArrowheads="1"/>
            </p:cNvPicPr>
            <p:nvPr/>
          </p:nvPicPr>
          <p:blipFill>
            <a:blip r:embed="rId8" cstate="print"/>
            <a:srcRect/>
            <a:stretch>
              <a:fillRect/>
            </a:stretch>
          </p:blipFill>
          <p:spPr bwMode="auto">
            <a:xfrm>
              <a:off x="1405" y="2950"/>
              <a:ext cx="9" cy="62"/>
            </a:xfrm>
            <a:prstGeom prst="rect">
              <a:avLst/>
            </a:prstGeom>
            <a:noFill/>
            <a:ln w="9525">
              <a:noFill/>
              <a:miter lim="800000"/>
              <a:headEnd/>
              <a:tailEnd/>
            </a:ln>
          </p:spPr>
        </p:pic>
        <p:pic>
          <p:nvPicPr>
            <p:cNvPr id="141" name="Picture 139"/>
            <p:cNvPicPr>
              <a:picLocks noChangeAspect="1" noChangeArrowheads="1"/>
            </p:cNvPicPr>
            <p:nvPr/>
          </p:nvPicPr>
          <p:blipFill>
            <a:blip r:embed="rId8" cstate="print"/>
            <a:srcRect/>
            <a:stretch>
              <a:fillRect/>
            </a:stretch>
          </p:blipFill>
          <p:spPr bwMode="auto">
            <a:xfrm>
              <a:off x="1405" y="3012"/>
              <a:ext cx="9" cy="62"/>
            </a:xfrm>
            <a:prstGeom prst="rect">
              <a:avLst/>
            </a:prstGeom>
            <a:noFill/>
            <a:ln w="9525">
              <a:noFill/>
              <a:miter lim="800000"/>
              <a:headEnd/>
              <a:tailEnd/>
            </a:ln>
          </p:spPr>
        </p:pic>
        <p:pic>
          <p:nvPicPr>
            <p:cNvPr id="142" name="Picture 140"/>
            <p:cNvPicPr>
              <a:picLocks noChangeAspect="1" noChangeArrowheads="1"/>
            </p:cNvPicPr>
            <p:nvPr/>
          </p:nvPicPr>
          <p:blipFill>
            <a:blip r:embed="rId8" cstate="print"/>
            <a:srcRect/>
            <a:stretch>
              <a:fillRect/>
            </a:stretch>
          </p:blipFill>
          <p:spPr bwMode="auto">
            <a:xfrm>
              <a:off x="1405" y="3074"/>
              <a:ext cx="9" cy="61"/>
            </a:xfrm>
            <a:prstGeom prst="rect">
              <a:avLst/>
            </a:prstGeom>
            <a:noFill/>
            <a:ln w="9525">
              <a:noFill/>
              <a:miter lim="800000"/>
              <a:headEnd/>
              <a:tailEnd/>
            </a:ln>
          </p:spPr>
        </p:pic>
        <p:pic>
          <p:nvPicPr>
            <p:cNvPr id="143" name="Picture 141"/>
            <p:cNvPicPr>
              <a:picLocks noChangeAspect="1" noChangeArrowheads="1"/>
            </p:cNvPicPr>
            <p:nvPr/>
          </p:nvPicPr>
          <p:blipFill>
            <a:blip r:embed="rId8" cstate="print"/>
            <a:srcRect/>
            <a:stretch>
              <a:fillRect/>
            </a:stretch>
          </p:blipFill>
          <p:spPr bwMode="auto">
            <a:xfrm>
              <a:off x="1405" y="3135"/>
              <a:ext cx="9" cy="62"/>
            </a:xfrm>
            <a:prstGeom prst="rect">
              <a:avLst/>
            </a:prstGeom>
            <a:noFill/>
            <a:ln w="9525">
              <a:noFill/>
              <a:miter lim="800000"/>
              <a:headEnd/>
              <a:tailEnd/>
            </a:ln>
          </p:spPr>
        </p:pic>
        <p:pic>
          <p:nvPicPr>
            <p:cNvPr id="144" name="Picture 142"/>
            <p:cNvPicPr>
              <a:picLocks noChangeAspect="1" noChangeArrowheads="1"/>
            </p:cNvPicPr>
            <p:nvPr/>
          </p:nvPicPr>
          <p:blipFill>
            <a:blip r:embed="rId8" cstate="print"/>
            <a:srcRect/>
            <a:stretch>
              <a:fillRect/>
            </a:stretch>
          </p:blipFill>
          <p:spPr bwMode="auto">
            <a:xfrm>
              <a:off x="1405" y="3197"/>
              <a:ext cx="9" cy="62"/>
            </a:xfrm>
            <a:prstGeom prst="rect">
              <a:avLst/>
            </a:prstGeom>
            <a:noFill/>
            <a:ln w="9525">
              <a:noFill/>
              <a:miter lim="800000"/>
              <a:headEnd/>
              <a:tailEnd/>
            </a:ln>
          </p:spPr>
        </p:pic>
        <p:pic>
          <p:nvPicPr>
            <p:cNvPr id="145" name="Picture 143"/>
            <p:cNvPicPr>
              <a:picLocks noChangeAspect="1" noChangeArrowheads="1"/>
            </p:cNvPicPr>
            <p:nvPr/>
          </p:nvPicPr>
          <p:blipFill>
            <a:blip r:embed="rId9" cstate="print"/>
            <a:srcRect/>
            <a:stretch>
              <a:fillRect/>
            </a:stretch>
          </p:blipFill>
          <p:spPr bwMode="auto">
            <a:xfrm>
              <a:off x="1405" y="3259"/>
              <a:ext cx="9" cy="51"/>
            </a:xfrm>
            <a:prstGeom prst="rect">
              <a:avLst/>
            </a:prstGeom>
            <a:noFill/>
            <a:ln w="9525">
              <a:noFill/>
              <a:miter lim="800000"/>
              <a:headEnd/>
              <a:tailEnd/>
            </a:ln>
          </p:spPr>
        </p:pic>
        <p:sp>
          <p:nvSpPr>
            <p:cNvPr id="146" name="Rectangle 144"/>
            <p:cNvSpPr>
              <a:spLocks noChangeArrowheads="1"/>
            </p:cNvSpPr>
            <p:nvPr/>
          </p:nvSpPr>
          <p:spPr bwMode="auto">
            <a:xfrm>
              <a:off x="2288" y="2642"/>
              <a:ext cx="21" cy="668"/>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47" name="Rectangle 145"/>
            <p:cNvSpPr>
              <a:spLocks noChangeArrowheads="1"/>
            </p:cNvSpPr>
            <p:nvPr/>
          </p:nvSpPr>
          <p:spPr bwMode="auto">
            <a:xfrm>
              <a:off x="787" y="3377"/>
              <a:ext cx="78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Reporting &amp; Approval </a:t>
              </a:r>
              <a:endParaRPr kumimoji="0" lang="en-US" sz="1800" b="0" i="0" u="none" strike="noStrike" kern="0" cap="none" spc="0" normalizeH="0" baseline="0" noProof="0" dirty="0" smtClean="0">
                <a:ln>
                  <a:noFill/>
                </a:ln>
                <a:solidFill>
                  <a:prstClr val="black"/>
                </a:solidFill>
                <a:effectLst/>
                <a:uLnTx/>
                <a:uFillTx/>
              </a:endParaRPr>
            </a:p>
          </p:txBody>
        </p:sp>
        <p:sp>
          <p:nvSpPr>
            <p:cNvPr id="148" name="Rectangle 146"/>
            <p:cNvSpPr>
              <a:spLocks noChangeArrowheads="1"/>
            </p:cNvSpPr>
            <p:nvPr/>
          </p:nvSpPr>
          <p:spPr bwMode="auto">
            <a:xfrm>
              <a:off x="1727" y="3377"/>
              <a:ext cx="2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a:t>
              </a:r>
              <a:endParaRPr kumimoji="0" lang="en-US" sz="1800" b="0" i="0" u="none" strike="noStrike" kern="0" cap="none" spc="0" normalizeH="0" baseline="0" noProof="0" dirty="0" smtClean="0">
                <a:ln>
                  <a:noFill/>
                </a:ln>
                <a:solidFill>
                  <a:prstClr val="black"/>
                </a:solidFill>
                <a:effectLst/>
                <a:uLnTx/>
                <a:uFillTx/>
              </a:endParaRPr>
            </a:p>
          </p:txBody>
        </p:sp>
        <p:sp>
          <p:nvSpPr>
            <p:cNvPr id="149" name="Rectangle 147"/>
            <p:cNvSpPr>
              <a:spLocks noChangeArrowheads="1"/>
            </p:cNvSpPr>
            <p:nvPr/>
          </p:nvSpPr>
          <p:spPr bwMode="auto">
            <a:xfrm>
              <a:off x="1762" y="3377"/>
              <a:ext cx="15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MEC</a:t>
              </a:r>
              <a:endParaRPr kumimoji="0" lang="en-US" sz="1800" b="0" i="0" u="none" strike="noStrike" kern="0" cap="none" spc="0" normalizeH="0" baseline="0" noProof="0" dirty="0" smtClean="0">
                <a:ln>
                  <a:noFill/>
                </a:ln>
                <a:solidFill>
                  <a:prstClr val="black"/>
                </a:solidFill>
                <a:effectLst/>
                <a:uLnTx/>
                <a:uFillTx/>
              </a:endParaRPr>
            </a:p>
          </p:txBody>
        </p:sp>
        <p:sp>
          <p:nvSpPr>
            <p:cNvPr id="150" name="Rectangle 148"/>
            <p:cNvSpPr>
              <a:spLocks noChangeArrowheads="1"/>
            </p:cNvSpPr>
            <p:nvPr/>
          </p:nvSpPr>
          <p:spPr bwMode="auto">
            <a:xfrm>
              <a:off x="2031" y="3377"/>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51" name="Rectangle 149"/>
            <p:cNvSpPr>
              <a:spLocks noChangeArrowheads="1"/>
            </p:cNvSpPr>
            <p:nvPr/>
          </p:nvSpPr>
          <p:spPr bwMode="auto">
            <a:xfrm>
              <a:off x="2686" y="3377"/>
              <a:ext cx="78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Reporting &amp; Approval </a:t>
              </a:r>
              <a:endParaRPr kumimoji="0" lang="en-US" sz="1800" b="0" i="0" u="none" strike="noStrike" kern="0" cap="none" spc="0" normalizeH="0" baseline="0" noProof="0" dirty="0" smtClean="0">
                <a:ln>
                  <a:noFill/>
                </a:ln>
                <a:solidFill>
                  <a:prstClr val="black"/>
                </a:solidFill>
                <a:effectLst/>
                <a:uLnTx/>
                <a:uFillTx/>
              </a:endParaRPr>
            </a:p>
          </p:txBody>
        </p:sp>
        <p:sp>
          <p:nvSpPr>
            <p:cNvPr id="152" name="Rectangle 150"/>
            <p:cNvSpPr>
              <a:spLocks noChangeArrowheads="1"/>
            </p:cNvSpPr>
            <p:nvPr/>
          </p:nvSpPr>
          <p:spPr bwMode="auto">
            <a:xfrm>
              <a:off x="3626" y="3377"/>
              <a:ext cx="2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a:t>
              </a:r>
              <a:endParaRPr kumimoji="0" lang="en-US" sz="1800" b="0" i="0" u="none" strike="noStrike" kern="0" cap="none" spc="0" normalizeH="0" baseline="0" noProof="0" dirty="0" smtClean="0">
                <a:ln>
                  <a:noFill/>
                </a:ln>
                <a:solidFill>
                  <a:prstClr val="black"/>
                </a:solidFill>
                <a:effectLst/>
                <a:uLnTx/>
                <a:uFillTx/>
              </a:endParaRPr>
            </a:p>
          </p:txBody>
        </p:sp>
        <p:sp>
          <p:nvSpPr>
            <p:cNvPr id="153" name="Rectangle 151"/>
            <p:cNvSpPr>
              <a:spLocks noChangeArrowheads="1"/>
            </p:cNvSpPr>
            <p:nvPr/>
          </p:nvSpPr>
          <p:spPr bwMode="auto">
            <a:xfrm>
              <a:off x="3660" y="3377"/>
              <a:ext cx="166"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PAB</a:t>
              </a:r>
              <a:endParaRPr kumimoji="0" lang="en-US" sz="1800" b="0" i="0" u="none" strike="noStrike" kern="0" cap="none" spc="0" normalizeH="0" baseline="0" noProof="0" dirty="0" smtClean="0">
                <a:ln>
                  <a:noFill/>
                </a:ln>
                <a:solidFill>
                  <a:prstClr val="black"/>
                </a:solidFill>
                <a:effectLst/>
                <a:uLnTx/>
                <a:uFillTx/>
              </a:endParaRPr>
            </a:p>
          </p:txBody>
        </p:sp>
        <p:sp>
          <p:nvSpPr>
            <p:cNvPr id="154" name="Rectangle 152"/>
            <p:cNvSpPr>
              <a:spLocks noChangeArrowheads="1"/>
            </p:cNvSpPr>
            <p:nvPr/>
          </p:nvSpPr>
          <p:spPr bwMode="auto">
            <a:xfrm>
              <a:off x="3860" y="3377"/>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55" name="Rectangle 153"/>
            <p:cNvSpPr>
              <a:spLocks noChangeArrowheads="1"/>
            </p:cNvSpPr>
            <p:nvPr/>
          </p:nvSpPr>
          <p:spPr bwMode="auto">
            <a:xfrm>
              <a:off x="521" y="3310"/>
              <a:ext cx="884"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56" name="Rectangle 154"/>
            <p:cNvSpPr>
              <a:spLocks noChangeArrowheads="1"/>
            </p:cNvSpPr>
            <p:nvPr/>
          </p:nvSpPr>
          <p:spPr bwMode="auto">
            <a:xfrm>
              <a:off x="1405" y="3310"/>
              <a:ext cx="21"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57" name="Rectangle 155"/>
            <p:cNvSpPr>
              <a:spLocks noChangeArrowheads="1"/>
            </p:cNvSpPr>
            <p:nvPr/>
          </p:nvSpPr>
          <p:spPr bwMode="auto">
            <a:xfrm>
              <a:off x="1426" y="3310"/>
              <a:ext cx="862"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58" name="Rectangle 156"/>
            <p:cNvSpPr>
              <a:spLocks noChangeArrowheads="1"/>
            </p:cNvSpPr>
            <p:nvPr/>
          </p:nvSpPr>
          <p:spPr bwMode="auto">
            <a:xfrm>
              <a:off x="2288" y="3310"/>
              <a:ext cx="21" cy="18"/>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59" name="Rectangle 157"/>
            <p:cNvSpPr>
              <a:spLocks noChangeArrowheads="1"/>
            </p:cNvSpPr>
            <p:nvPr/>
          </p:nvSpPr>
          <p:spPr bwMode="auto">
            <a:xfrm>
              <a:off x="2309" y="3310"/>
              <a:ext cx="1934" cy="17"/>
            </a:xfrm>
            <a:prstGeom prst="rect">
              <a:avLst/>
            </a:prstGeom>
            <a:solidFill>
              <a:srgbClr val="0000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60" name="Rectangle 158"/>
            <p:cNvSpPr>
              <a:spLocks noChangeArrowheads="1"/>
            </p:cNvSpPr>
            <p:nvPr/>
          </p:nvSpPr>
          <p:spPr bwMode="auto">
            <a:xfrm>
              <a:off x="2288" y="3328"/>
              <a:ext cx="21" cy="19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61" name="Rectangle 159"/>
            <p:cNvSpPr>
              <a:spLocks noChangeArrowheads="1"/>
            </p:cNvSpPr>
            <p:nvPr/>
          </p:nvSpPr>
          <p:spPr bwMode="auto">
            <a:xfrm>
              <a:off x="907" y="3571"/>
              <a:ext cx="843"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Controlled Market Entry</a:t>
              </a:r>
              <a:endParaRPr kumimoji="0" lang="en-US" sz="1800" b="0" i="0" u="none" strike="noStrike" kern="0" cap="none" spc="0" normalizeH="0" baseline="0" noProof="0" dirty="0" smtClean="0">
                <a:ln>
                  <a:noFill/>
                </a:ln>
                <a:solidFill>
                  <a:prstClr val="black"/>
                </a:solidFill>
                <a:effectLst/>
                <a:uLnTx/>
                <a:uFillTx/>
              </a:endParaRPr>
            </a:p>
          </p:txBody>
        </p:sp>
        <p:sp>
          <p:nvSpPr>
            <p:cNvPr id="162" name="Rectangle 160"/>
            <p:cNvSpPr>
              <a:spLocks noChangeArrowheads="1"/>
            </p:cNvSpPr>
            <p:nvPr/>
          </p:nvSpPr>
          <p:spPr bwMode="auto">
            <a:xfrm>
              <a:off x="1912" y="3571"/>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63" name="Rectangle 161"/>
            <p:cNvSpPr>
              <a:spLocks noChangeArrowheads="1"/>
            </p:cNvSpPr>
            <p:nvPr/>
          </p:nvSpPr>
          <p:spPr bwMode="auto">
            <a:xfrm>
              <a:off x="2351" y="3571"/>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64" name="Rectangle 162"/>
            <p:cNvSpPr>
              <a:spLocks noChangeArrowheads="1"/>
            </p:cNvSpPr>
            <p:nvPr/>
          </p:nvSpPr>
          <p:spPr bwMode="auto">
            <a:xfrm>
              <a:off x="2288" y="3522"/>
              <a:ext cx="21" cy="19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65" name="Rectangle 163"/>
            <p:cNvSpPr>
              <a:spLocks noChangeArrowheads="1"/>
            </p:cNvSpPr>
            <p:nvPr/>
          </p:nvSpPr>
          <p:spPr bwMode="auto">
            <a:xfrm>
              <a:off x="1037" y="3763"/>
              <a:ext cx="371"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Reporting </a:t>
              </a:r>
              <a:endParaRPr kumimoji="0" lang="en-US" sz="1800" b="0" i="0" u="none" strike="noStrike" kern="0" cap="none" spc="0" normalizeH="0" baseline="0" noProof="0" dirty="0" smtClean="0">
                <a:ln>
                  <a:noFill/>
                </a:ln>
                <a:solidFill>
                  <a:prstClr val="black"/>
                </a:solidFill>
                <a:effectLst/>
                <a:uLnTx/>
                <a:uFillTx/>
              </a:endParaRPr>
            </a:p>
          </p:txBody>
        </p:sp>
        <p:sp>
          <p:nvSpPr>
            <p:cNvPr id="166" name="Rectangle 164"/>
            <p:cNvSpPr>
              <a:spLocks noChangeArrowheads="1"/>
            </p:cNvSpPr>
            <p:nvPr/>
          </p:nvSpPr>
          <p:spPr bwMode="auto">
            <a:xfrm>
              <a:off x="1479" y="3763"/>
              <a:ext cx="2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a:t>
              </a:r>
              <a:endParaRPr kumimoji="0" lang="en-US" sz="1800" b="0" i="0" u="none" strike="noStrike" kern="0" cap="none" spc="0" normalizeH="0" baseline="0" noProof="0" dirty="0" smtClean="0">
                <a:ln>
                  <a:noFill/>
                </a:ln>
                <a:solidFill>
                  <a:prstClr val="black"/>
                </a:solidFill>
                <a:effectLst/>
                <a:uLnTx/>
                <a:uFillTx/>
              </a:endParaRPr>
            </a:p>
          </p:txBody>
        </p:sp>
        <p:sp>
          <p:nvSpPr>
            <p:cNvPr id="167" name="Rectangle 165"/>
            <p:cNvSpPr>
              <a:spLocks noChangeArrowheads="1"/>
            </p:cNvSpPr>
            <p:nvPr/>
          </p:nvSpPr>
          <p:spPr bwMode="auto">
            <a:xfrm>
              <a:off x="1514" y="3763"/>
              <a:ext cx="18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MEC</a:t>
              </a:r>
              <a:endParaRPr kumimoji="0" lang="en-US" sz="1800" b="0" i="0" u="none" strike="noStrike" kern="0" cap="none" spc="0" normalizeH="0" baseline="0" noProof="0" dirty="0" smtClean="0">
                <a:ln>
                  <a:noFill/>
                </a:ln>
                <a:solidFill>
                  <a:prstClr val="black"/>
                </a:solidFill>
                <a:effectLst/>
                <a:uLnTx/>
                <a:uFillTx/>
              </a:endParaRPr>
            </a:p>
          </p:txBody>
        </p:sp>
        <p:sp>
          <p:nvSpPr>
            <p:cNvPr id="168" name="Rectangle 166"/>
            <p:cNvSpPr>
              <a:spLocks noChangeArrowheads="1"/>
            </p:cNvSpPr>
            <p:nvPr/>
          </p:nvSpPr>
          <p:spPr bwMode="auto">
            <a:xfrm>
              <a:off x="1783" y="3763"/>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69" name="Rectangle 167"/>
            <p:cNvSpPr>
              <a:spLocks noChangeArrowheads="1"/>
            </p:cNvSpPr>
            <p:nvPr/>
          </p:nvSpPr>
          <p:spPr bwMode="auto">
            <a:xfrm>
              <a:off x="2351" y="3763"/>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70" name="Rectangle 168"/>
            <p:cNvSpPr>
              <a:spLocks noChangeArrowheads="1"/>
            </p:cNvSpPr>
            <p:nvPr/>
          </p:nvSpPr>
          <p:spPr bwMode="auto">
            <a:xfrm>
              <a:off x="2288" y="3715"/>
              <a:ext cx="21" cy="19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71" name="Rectangle 169"/>
            <p:cNvSpPr>
              <a:spLocks noChangeArrowheads="1"/>
            </p:cNvSpPr>
            <p:nvPr/>
          </p:nvSpPr>
          <p:spPr bwMode="auto">
            <a:xfrm>
              <a:off x="247" y="4005"/>
              <a:ext cx="28"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72" name="Freeform 170"/>
            <p:cNvSpPr>
              <a:spLocks noEditPoints="1"/>
            </p:cNvSpPr>
            <p:nvPr/>
          </p:nvSpPr>
          <p:spPr bwMode="auto">
            <a:xfrm>
              <a:off x="2062" y="1141"/>
              <a:ext cx="443" cy="80"/>
            </a:xfrm>
            <a:custGeom>
              <a:avLst/>
              <a:gdLst/>
              <a:ahLst/>
              <a:cxnLst>
                <a:cxn ang="0">
                  <a:pos x="394" y="92"/>
                </a:cxn>
                <a:cxn ang="0">
                  <a:pos x="47" y="160"/>
                </a:cxn>
                <a:cxn ang="0">
                  <a:pos x="33" y="156"/>
                </a:cxn>
                <a:cxn ang="0">
                  <a:pos x="20" y="146"/>
                </a:cxn>
                <a:cxn ang="0">
                  <a:pos x="10" y="131"/>
                </a:cxn>
                <a:cxn ang="0">
                  <a:pos x="3" y="111"/>
                </a:cxn>
                <a:cxn ang="0">
                  <a:pos x="0" y="88"/>
                </a:cxn>
                <a:cxn ang="0">
                  <a:pos x="0" y="63"/>
                </a:cxn>
                <a:cxn ang="0">
                  <a:pos x="5" y="42"/>
                </a:cxn>
                <a:cxn ang="0">
                  <a:pos x="13" y="23"/>
                </a:cxn>
                <a:cxn ang="0">
                  <a:pos x="24" y="9"/>
                </a:cxn>
                <a:cxn ang="0">
                  <a:pos x="38" y="2"/>
                </a:cxn>
                <a:cxn ang="0">
                  <a:pos x="52" y="0"/>
                </a:cxn>
                <a:cxn ang="0">
                  <a:pos x="66" y="5"/>
                </a:cxn>
                <a:cxn ang="0">
                  <a:pos x="78" y="19"/>
                </a:cxn>
                <a:cxn ang="0">
                  <a:pos x="88" y="34"/>
                </a:cxn>
                <a:cxn ang="0">
                  <a:pos x="93" y="56"/>
                </a:cxn>
                <a:cxn ang="0">
                  <a:pos x="96" y="81"/>
                </a:cxn>
                <a:cxn ang="0">
                  <a:pos x="93" y="104"/>
                </a:cxn>
                <a:cxn ang="0">
                  <a:pos x="88" y="125"/>
                </a:cxn>
                <a:cxn ang="0">
                  <a:pos x="78" y="142"/>
                </a:cxn>
                <a:cxn ang="0">
                  <a:pos x="66" y="154"/>
                </a:cxn>
                <a:cxn ang="0">
                  <a:pos x="52" y="160"/>
                </a:cxn>
                <a:cxn ang="0">
                  <a:pos x="394" y="0"/>
                </a:cxn>
                <a:cxn ang="0">
                  <a:pos x="409" y="3"/>
                </a:cxn>
                <a:cxn ang="0">
                  <a:pos x="421" y="13"/>
                </a:cxn>
                <a:cxn ang="0">
                  <a:pos x="431" y="29"/>
                </a:cxn>
                <a:cxn ang="0">
                  <a:pos x="440" y="48"/>
                </a:cxn>
                <a:cxn ang="0">
                  <a:pos x="443" y="71"/>
                </a:cxn>
                <a:cxn ang="0">
                  <a:pos x="442" y="96"/>
                </a:cxn>
                <a:cxn ang="0">
                  <a:pos x="437" y="117"/>
                </a:cxn>
                <a:cxn ang="0">
                  <a:pos x="429" y="137"/>
                </a:cxn>
                <a:cxn ang="0">
                  <a:pos x="418" y="150"/>
                </a:cxn>
                <a:cxn ang="0">
                  <a:pos x="405" y="158"/>
                </a:cxn>
                <a:cxn ang="0">
                  <a:pos x="390" y="160"/>
                </a:cxn>
                <a:cxn ang="0">
                  <a:pos x="376" y="154"/>
                </a:cxn>
                <a:cxn ang="0">
                  <a:pos x="364" y="142"/>
                </a:cxn>
                <a:cxn ang="0">
                  <a:pos x="355" y="125"/>
                </a:cxn>
                <a:cxn ang="0">
                  <a:pos x="348" y="104"/>
                </a:cxn>
                <a:cxn ang="0">
                  <a:pos x="347" y="81"/>
                </a:cxn>
                <a:cxn ang="0">
                  <a:pos x="348" y="56"/>
                </a:cxn>
                <a:cxn ang="0">
                  <a:pos x="355" y="34"/>
                </a:cxn>
                <a:cxn ang="0">
                  <a:pos x="364" y="19"/>
                </a:cxn>
                <a:cxn ang="0">
                  <a:pos x="376" y="5"/>
                </a:cxn>
                <a:cxn ang="0">
                  <a:pos x="390" y="0"/>
                </a:cxn>
              </a:cxnLst>
              <a:rect l="0" t="0" r="r" b="b"/>
              <a:pathLst>
                <a:path w="443" h="160">
                  <a:moveTo>
                    <a:pt x="47" y="67"/>
                  </a:moveTo>
                  <a:lnTo>
                    <a:pt x="394" y="67"/>
                  </a:lnTo>
                  <a:lnTo>
                    <a:pt x="394" y="92"/>
                  </a:lnTo>
                  <a:lnTo>
                    <a:pt x="47" y="92"/>
                  </a:lnTo>
                  <a:lnTo>
                    <a:pt x="47" y="67"/>
                  </a:lnTo>
                  <a:close/>
                  <a:moveTo>
                    <a:pt x="47" y="160"/>
                  </a:moveTo>
                  <a:lnTo>
                    <a:pt x="42" y="160"/>
                  </a:lnTo>
                  <a:lnTo>
                    <a:pt x="38" y="158"/>
                  </a:lnTo>
                  <a:lnTo>
                    <a:pt x="33" y="156"/>
                  </a:lnTo>
                  <a:lnTo>
                    <a:pt x="29" y="154"/>
                  </a:lnTo>
                  <a:lnTo>
                    <a:pt x="24" y="150"/>
                  </a:lnTo>
                  <a:lnTo>
                    <a:pt x="20" y="146"/>
                  </a:lnTo>
                  <a:lnTo>
                    <a:pt x="17" y="142"/>
                  </a:lnTo>
                  <a:lnTo>
                    <a:pt x="13" y="137"/>
                  </a:lnTo>
                  <a:lnTo>
                    <a:pt x="10" y="131"/>
                  </a:lnTo>
                  <a:lnTo>
                    <a:pt x="8" y="125"/>
                  </a:lnTo>
                  <a:lnTo>
                    <a:pt x="5" y="117"/>
                  </a:lnTo>
                  <a:lnTo>
                    <a:pt x="3" y="111"/>
                  </a:lnTo>
                  <a:lnTo>
                    <a:pt x="1" y="104"/>
                  </a:lnTo>
                  <a:lnTo>
                    <a:pt x="0" y="96"/>
                  </a:lnTo>
                  <a:lnTo>
                    <a:pt x="0" y="88"/>
                  </a:lnTo>
                  <a:lnTo>
                    <a:pt x="0" y="81"/>
                  </a:lnTo>
                  <a:lnTo>
                    <a:pt x="0" y="71"/>
                  </a:lnTo>
                  <a:lnTo>
                    <a:pt x="0" y="63"/>
                  </a:lnTo>
                  <a:lnTo>
                    <a:pt x="1" y="56"/>
                  </a:lnTo>
                  <a:lnTo>
                    <a:pt x="3" y="48"/>
                  </a:lnTo>
                  <a:lnTo>
                    <a:pt x="5" y="42"/>
                  </a:lnTo>
                  <a:lnTo>
                    <a:pt x="8" y="34"/>
                  </a:lnTo>
                  <a:lnTo>
                    <a:pt x="10" y="29"/>
                  </a:lnTo>
                  <a:lnTo>
                    <a:pt x="13" y="23"/>
                  </a:lnTo>
                  <a:lnTo>
                    <a:pt x="17" y="19"/>
                  </a:lnTo>
                  <a:lnTo>
                    <a:pt x="20" y="13"/>
                  </a:lnTo>
                  <a:lnTo>
                    <a:pt x="24" y="9"/>
                  </a:lnTo>
                  <a:lnTo>
                    <a:pt x="29" y="5"/>
                  </a:lnTo>
                  <a:lnTo>
                    <a:pt x="33" y="3"/>
                  </a:lnTo>
                  <a:lnTo>
                    <a:pt x="38" y="2"/>
                  </a:lnTo>
                  <a:lnTo>
                    <a:pt x="42" y="0"/>
                  </a:lnTo>
                  <a:lnTo>
                    <a:pt x="47" y="0"/>
                  </a:lnTo>
                  <a:lnTo>
                    <a:pt x="52" y="0"/>
                  </a:lnTo>
                  <a:lnTo>
                    <a:pt x="57" y="2"/>
                  </a:lnTo>
                  <a:lnTo>
                    <a:pt x="62" y="3"/>
                  </a:lnTo>
                  <a:lnTo>
                    <a:pt x="66" y="5"/>
                  </a:lnTo>
                  <a:lnTo>
                    <a:pt x="70" y="9"/>
                  </a:lnTo>
                  <a:lnTo>
                    <a:pt x="74" y="13"/>
                  </a:lnTo>
                  <a:lnTo>
                    <a:pt x="78" y="19"/>
                  </a:lnTo>
                  <a:lnTo>
                    <a:pt x="82" y="23"/>
                  </a:lnTo>
                  <a:lnTo>
                    <a:pt x="84" y="29"/>
                  </a:lnTo>
                  <a:lnTo>
                    <a:pt x="88" y="34"/>
                  </a:lnTo>
                  <a:lnTo>
                    <a:pt x="90" y="42"/>
                  </a:lnTo>
                  <a:lnTo>
                    <a:pt x="92" y="48"/>
                  </a:lnTo>
                  <a:lnTo>
                    <a:pt x="93" y="56"/>
                  </a:lnTo>
                  <a:lnTo>
                    <a:pt x="95" y="63"/>
                  </a:lnTo>
                  <a:lnTo>
                    <a:pt x="96" y="71"/>
                  </a:lnTo>
                  <a:lnTo>
                    <a:pt x="96" y="81"/>
                  </a:lnTo>
                  <a:lnTo>
                    <a:pt x="96" y="88"/>
                  </a:lnTo>
                  <a:lnTo>
                    <a:pt x="95" y="96"/>
                  </a:lnTo>
                  <a:lnTo>
                    <a:pt x="93" y="104"/>
                  </a:lnTo>
                  <a:lnTo>
                    <a:pt x="92" y="111"/>
                  </a:lnTo>
                  <a:lnTo>
                    <a:pt x="90" y="117"/>
                  </a:lnTo>
                  <a:lnTo>
                    <a:pt x="88" y="125"/>
                  </a:lnTo>
                  <a:lnTo>
                    <a:pt x="84" y="131"/>
                  </a:lnTo>
                  <a:lnTo>
                    <a:pt x="82" y="137"/>
                  </a:lnTo>
                  <a:lnTo>
                    <a:pt x="78" y="142"/>
                  </a:lnTo>
                  <a:lnTo>
                    <a:pt x="74" y="146"/>
                  </a:lnTo>
                  <a:lnTo>
                    <a:pt x="70" y="150"/>
                  </a:lnTo>
                  <a:lnTo>
                    <a:pt x="66" y="154"/>
                  </a:lnTo>
                  <a:lnTo>
                    <a:pt x="62" y="156"/>
                  </a:lnTo>
                  <a:lnTo>
                    <a:pt x="57" y="158"/>
                  </a:lnTo>
                  <a:lnTo>
                    <a:pt x="52" y="160"/>
                  </a:lnTo>
                  <a:lnTo>
                    <a:pt x="47" y="160"/>
                  </a:lnTo>
                  <a:lnTo>
                    <a:pt x="47" y="160"/>
                  </a:lnTo>
                  <a:close/>
                  <a:moveTo>
                    <a:pt x="394" y="0"/>
                  </a:moveTo>
                  <a:lnTo>
                    <a:pt x="399" y="0"/>
                  </a:lnTo>
                  <a:lnTo>
                    <a:pt x="405" y="2"/>
                  </a:lnTo>
                  <a:lnTo>
                    <a:pt x="409" y="3"/>
                  </a:lnTo>
                  <a:lnTo>
                    <a:pt x="413" y="5"/>
                  </a:lnTo>
                  <a:lnTo>
                    <a:pt x="418" y="9"/>
                  </a:lnTo>
                  <a:lnTo>
                    <a:pt x="421" y="13"/>
                  </a:lnTo>
                  <a:lnTo>
                    <a:pt x="426" y="19"/>
                  </a:lnTo>
                  <a:lnTo>
                    <a:pt x="429" y="23"/>
                  </a:lnTo>
                  <a:lnTo>
                    <a:pt x="431" y="29"/>
                  </a:lnTo>
                  <a:lnTo>
                    <a:pt x="435" y="34"/>
                  </a:lnTo>
                  <a:lnTo>
                    <a:pt x="437" y="42"/>
                  </a:lnTo>
                  <a:lnTo>
                    <a:pt x="440" y="48"/>
                  </a:lnTo>
                  <a:lnTo>
                    <a:pt x="441" y="56"/>
                  </a:lnTo>
                  <a:lnTo>
                    <a:pt x="442" y="63"/>
                  </a:lnTo>
                  <a:lnTo>
                    <a:pt x="443" y="71"/>
                  </a:lnTo>
                  <a:lnTo>
                    <a:pt x="443" y="81"/>
                  </a:lnTo>
                  <a:lnTo>
                    <a:pt x="443" y="88"/>
                  </a:lnTo>
                  <a:lnTo>
                    <a:pt x="442" y="96"/>
                  </a:lnTo>
                  <a:lnTo>
                    <a:pt x="441" y="104"/>
                  </a:lnTo>
                  <a:lnTo>
                    <a:pt x="440" y="111"/>
                  </a:lnTo>
                  <a:lnTo>
                    <a:pt x="437" y="117"/>
                  </a:lnTo>
                  <a:lnTo>
                    <a:pt x="435" y="125"/>
                  </a:lnTo>
                  <a:lnTo>
                    <a:pt x="431" y="131"/>
                  </a:lnTo>
                  <a:lnTo>
                    <a:pt x="429" y="137"/>
                  </a:lnTo>
                  <a:lnTo>
                    <a:pt x="426" y="142"/>
                  </a:lnTo>
                  <a:lnTo>
                    <a:pt x="421" y="146"/>
                  </a:lnTo>
                  <a:lnTo>
                    <a:pt x="418" y="150"/>
                  </a:lnTo>
                  <a:lnTo>
                    <a:pt x="413" y="154"/>
                  </a:lnTo>
                  <a:lnTo>
                    <a:pt x="409" y="156"/>
                  </a:lnTo>
                  <a:lnTo>
                    <a:pt x="405" y="158"/>
                  </a:lnTo>
                  <a:lnTo>
                    <a:pt x="399" y="160"/>
                  </a:lnTo>
                  <a:lnTo>
                    <a:pt x="394" y="160"/>
                  </a:lnTo>
                  <a:lnTo>
                    <a:pt x="390" y="160"/>
                  </a:lnTo>
                  <a:lnTo>
                    <a:pt x="385" y="158"/>
                  </a:lnTo>
                  <a:lnTo>
                    <a:pt x="380" y="156"/>
                  </a:lnTo>
                  <a:lnTo>
                    <a:pt x="376" y="154"/>
                  </a:lnTo>
                  <a:lnTo>
                    <a:pt x="371" y="150"/>
                  </a:lnTo>
                  <a:lnTo>
                    <a:pt x="368" y="146"/>
                  </a:lnTo>
                  <a:lnTo>
                    <a:pt x="364" y="142"/>
                  </a:lnTo>
                  <a:lnTo>
                    <a:pt x="361" y="137"/>
                  </a:lnTo>
                  <a:lnTo>
                    <a:pt x="357" y="131"/>
                  </a:lnTo>
                  <a:lnTo>
                    <a:pt x="355" y="125"/>
                  </a:lnTo>
                  <a:lnTo>
                    <a:pt x="353" y="117"/>
                  </a:lnTo>
                  <a:lnTo>
                    <a:pt x="350" y="111"/>
                  </a:lnTo>
                  <a:lnTo>
                    <a:pt x="348" y="104"/>
                  </a:lnTo>
                  <a:lnTo>
                    <a:pt x="347" y="96"/>
                  </a:lnTo>
                  <a:lnTo>
                    <a:pt x="347" y="88"/>
                  </a:lnTo>
                  <a:lnTo>
                    <a:pt x="347" y="81"/>
                  </a:lnTo>
                  <a:lnTo>
                    <a:pt x="347" y="71"/>
                  </a:lnTo>
                  <a:lnTo>
                    <a:pt x="347" y="63"/>
                  </a:lnTo>
                  <a:lnTo>
                    <a:pt x="348" y="56"/>
                  </a:lnTo>
                  <a:lnTo>
                    <a:pt x="350" y="48"/>
                  </a:lnTo>
                  <a:lnTo>
                    <a:pt x="353" y="42"/>
                  </a:lnTo>
                  <a:lnTo>
                    <a:pt x="355" y="34"/>
                  </a:lnTo>
                  <a:lnTo>
                    <a:pt x="357" y="29"/>
                  </a:lnTo>
                  <a:lnTo>
                    <a:pt x="361" y="23"/>
                  </a:lnTo>
                  <a:lnTo>
                    <a:pt x="364" y="19"/>
                  </a:lnTo>
                  <a:lnTo>
                    <a:pt x="368" y="13"/>
                  </a:lnTo>
                  <a:lnTo>
                    <a:pt x="371" y="9"/>
                  </a:lnTo>
                  <a:lnTo>
                    <a:pt x="376" y="5"/>
                  </a:lnTo>
                  <a:lnTo>
                    <a:pt x="380" y="3"/>
                  </a:lnTo>
                  <a:lnTo>
                    <a:pt x="385" y="2"/>
                  </a:lnTo>
                  <a:lnTo>
                    <a:pt x="390" y="0"/>
                  </a:lnTo>
                  <a:lnTo>
                    <a:pt x="394" y="0"/>
                  </a:lnTo>
                  <a:lnTo>
                    <a:pt x="394" y="0"/>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73" name="Freeform 171"/>
            <p:cNvSpPr>
              <a:spLocks noEditPoints="1"/>
            </p:cNvSpPr>
            <p:nvPr/>
          </p:nvSpPr>
          <p:spPr bwMode="auto">
            <a:xfrm>
              <a:off x="238" y="1179"/>
              <a:ext cx="96" cy="2824"/>
            </a:xfrm>
            <a:custGeom>
              <a:avLst/>
              <a:gdLst/>
              <a:ahLst/>
              <a:cxnLst>
                <a:cxn ang="0">
                  <a:pos x="58" y="0"/>
                </a:cxn>
                <a:cxn ang="0">
                  <a:pos x="56" y="5550"/>
                </a:cxn>
                <a:cxn ang="0">
                  <a:pos x="41" y="5550"/>
                </a:cxn>
                <a:cxn ang="0">
                  <a:pos x="44" y="0"/>
                </a:cxn>
                <a:cxn ang="0">
                  <a:pos x="58" y="0"/>
                </a:cxn>
                <a:cxn ang="0">
                  <a:pos x="48" y="5550"/>
                </a:cxn>
                <a:cxn ang="0">
                  <a:pos x="96" y="5484"/>
                </a:cxn>
                <a:cxn ang="0">
                  <a:pos x="48" y="5646"/>
                </a:cxn>
                <a:cxn ang="0">
                  <a:pos x="0" y="5484"/>
                </a:cxn>
                <a:cxn ang="0">
                  <a:pos x="48" y="5550"/>
                </a:cxn>
              </a:cxnLst>
              <a:rect l="0" t="0" r="r" b="b"/>
              <a:pathLst>
                <a:path w="96" h="5646">
                  <a:moveTo>
                    <a:pt x="58" y="0"/>
                  </a:moveTo>
                  <a:lnTo>
                    <a:pt x="56" y="5550"/>
                  </a:lnTo>
                  <a:lnTo>
                    <a:pt x="41" y="5550"/>
                  </a:lnTo>
                  <a:lnTo>
                    <a:pt x="44" y="0"/>
                  </a:lnTo>
                  <a:lnTo>
                    <a:pt x="58" y="0"/>
                  </a:lnTo>
                  <a:close/>
                  <a:moveTo>
                    <a:pt x="48" y="5550"/>
                  </a:moveTo>
                  <a:lnTo>
                    <a:pt x="96" y="5484"/>
                  </a:lnTo>
                  <a:lnTo>
                    <a:pt x="48" y="5646"/>
                  </a:lnTo>
                  <a:lnTo>
                    <a:pt x="0" y="5484"/>
                  </a:lnTo>
                  <a:lnTo>
                    <a:pt x="48" y="5550"/>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74" name="Freeform 172"/>
            <p:cNvSpPr>
              <a:spLocks noEditPoints="1"/>
            </p:cNvSpPr>
            <p:nvPr/>
          </p:nvSpPr>
          <p:spPr bwMode="auto">
            <a:xfrm>
              <a:off x="2109" y="2132"/>
              <a:ext cx="347" cy="81"/>
            </a:xfrm>
            <a:custGeom>
              <a:avLst/>
              <a:gdLst/>
              <a:ahLst/>
              <a:cxnLst>
                <a:cxn ang="0">
                  <a:pos x="87" y="69"/>
                </a:cxn>
                <a:cxn ang="0">
                  <a:pos x="261" y="69"/>
                </a:cxn>
                <a:cxn ang="0">
                  <a:pos x="261" y="92"/>
                </a:cxn>
                <a:cxn ang="0">
                  <a:pos x="87" y="92"/>
                </a:cxn>
                <a:cxn ang="0">
                  <a:pos x="87" y="69"/>
                </a:cxn>
                <a:cxn ang="0">
                  <a:pos x="97" y="162"/>
                </a:cxn>
                <a:cxn ang="0">
                  <a:pos x="0" y="81"/>
                </a:cxn>
                <a:cxn ang="0">
                  <a:pos x="97" y="0"/>
                </a:cxn>
                <a:cxn ang="0">
                  <a:pos x="97" y="162"/>
                </a:cxn>
                <a:cxn ang="0">
                  <a:pos x="251" y="0"/>
                </a:cxn>
                <a:cxn ang="0">
                  <a:pos x="347" y="81"/>
                </a:cxn>
                <a:cxn ang="0">
                  <a:pos x="251" y="162"/>
                </a:cxn>
                <a:cxn ang="0">
                  <a:pos x="251" y="0"/>
                </a:cxn>
              </a:cxnLst>
              <a:rect l="0" t="0" r="r" b="b"/>
              <a:pathLst>
                <a:path w="347" h="162">
                  <a:moveTo>
                    <a:pt x="87" y="69"/>
                  </a:moveTo>
                  <a:lnTo>
                    <a:pt x="261" y="69"/>
                  </a:lnTo>
                  <a:lnTo>
                    <a:pt x="261" y="92"/>
                  </a:lnTo>
                  <a:lnTo>
                    <a:pt x="87" y="92"/>
                  </a:lnTo>
                  <a:lnTo>
                    <a:pt x="87" y="69"/>
                  </a:lnTo>
                  <a:close/>
                  <a:moveTo>
                    <a:pt x="97" y="162"/>
                  </a:moveTo>
                  <a:lnTo>
                    <a:pt x="0" y="81"/>
                  </a:lnTo>
                  <a:lnTo>
                    <a:pt x="97" y="0"/>
                  </a:lnTo>
                  <a:lnTo>
                    <a:pt x="97" y="162"/>
                  </a:lnTo>
                  <a:close/>
                  <a:moveTo>
                    <a:pt x="251" y="0"/>
                  </a:moveTo>
                  <a:lnTo>
                    <a:pt x="347" y="81"/>
                  </a:lnTo>
                  <a:lnTo>
                    <a:pt x="251" y="162"/>
                  </a:lnTo>
                  <a:lnTo>
                    <a:pt x="251" y="0"/>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75" name="Freeform 173"/>
            <p:cNvSpPr>
              <a:spLocks noEditPoints="1"/>
            </p:cNvSpPr>
            <p:nvPr/>
          </p:nvSpPr>
          <p:spPr bwMode="auto">
            <a:xfrm>
              <a:off x="2062" y="2235"/>
              <a:ext cx="654" cy="795"/>
            </a:xfrm>
            <a:custGeom>
              <a:avLst/>
              <a:gdLst/>
              <a:ahLst/>
              <a:cxnLst>
                <a:cxn ang="0">
                  <a:pos x="599" y="114"/>
                </a:cxn>
                <a:cxn ang="0">
                  <a:pos x="53" y="1518"/>
                </a:cxn>
                <a:cxn ang="0">
                  <a:pos x="88" y="1557"/>
                </a:cxn>
                <a:cxn ang="0">
                  <a:pos x="81" y="1569"/>
                </a:cxn>
                <a:cxn ang="0">
                  <a:pos x="74" y="1578"/>
                </a:cxn>
                <a:cxn ang="0">
                  <a:pos x="66" y="1586"/>
                </a:cxn>
                <a:cxn ang="0">
                  <a:pos x="56" y="1590"/>
                </a:cxn>
                <a:cxn ang="0">
                  <a:pos x="47" y="1592"/>
                </a:cxn>
                <a:cxn ang="0">
                  <a:pos x="38" y="1590"/>
                </a:cxn>
                <a:cxn ang="0">
                  <a:pos x="29" y="1586"/>
                </a:cxn>
                <a:cxn ang="0">
                  <a:pos x="20" y="1578"/>
                </a:cxn>
                <a:cxn ang="0">
                  <a:pos x="13" y="1569"/>
                </a:cxn>
                <a:cxn ang="0">
                  <a:pos x="7" y="1555"/>
                </a:cxn>
                <a:cxn ang="0">
                  <a:pos x="3" y="1542"/>
                </a:cxn>
                <a:cxn ang="0">
                  <a:pos x="0" y="1528"/>
                </a:cxn>
                <a:cxn ang="0">
                  <a:pos x="0" y="1513"/>
                </a:cxn>
                <a:cxn ang="0">
                  <a:pos x="0" y="1497"/>
                </a:cxn>
                <a:cxn ang="0">
                  <a:pos x="3" y="1482"/>
                </a:cxn>
                <a:cxn ang="0">
                  <a:pos x="8" y="1466"/>
                </a:cxn>
                <a:cxn ang="0">
                  <a:pos x="13" y="1455"/>
                </a:cxn>
                <a:cxn ang="0">
                  <a:pos x="20" y="1445"/>
                </a:cxn>
                <a:cxn ang="0">
                  <a:pos x="29" y="1437"/>
                </a:cxn>
                <a:cxn ang="0">
                  <a:pos x="38" y="1434"/>
                </a:cxn>
                <a:cxn ang="0">
                  <a:pos x="47" y="1432"/>
                </a:cxn>
                <a:cxn ang="0">
                  <a:pos x="56" y="1434"/>
                </a:cxn>
                <a:cxn ang="0">
                  <a:pos x="66" y="1437"/>
                </a:cxn>
                <a:cxn ang="0">
                  <a:pos x="74" y="1445"/>
                </a:cxn>
                <a:cxn ang="0">
                  <a:pos x="82" y="1455"/>
                </a:cxn>
                <a:cxn ang="0">
                  <a:pos x="88" y="1468"/>
                </a:cxn>
                <a:cxn ang="0">
                  <a:pos x="92" y="1482"/>
                </a:cxn>
                <a:cxn ang="0">
                  <a:pos x="95" y="1495"/>
                </a:cxn>
                <a:cxn ang="0">
                  <a:pos x="96" y="1511"/>
                </a:cxn>
                <a:cxn ang="0">
                  <a:pos x="95" y="1526"/>
                </a:cxn>
                <a:cxn ang="0">
                  <a:pos x="92" y="1542"/>
                </a:cxn>
                <a:cxn ang="0">
                  <a:pos x="88" y="1557"/>
                </a:cxn>
                <a:cxn ang="0">
                  <a:pos x="560" y="89"/>
                </a:cxn>
                <a:cxn ang="0">
                  <a:pos x="640" y="180"/>
                </a:cxn>
              </a:cxnLst>
              <a:rect l="0" t="0" r="r" b="b"/>
              <a:pathLst>
                <a:path w="654" h="1592">
                  <a:moveTo>
                    <a:pt x="41" y="1505"/>
                  </a:moveTo>
                  <a:lnTo>
                    <a:pt x="599" y="114"/>
                  </a:lnTo>
                  <a:lnTo>
                    <a:pt x="611" y="128"/>
                  </a:lnTo>
                  <a:lnTo>
                    <a:pt x="53" y="1518"/>
                  </a:lnTo>
                  <a:lnTo>
                    <a:pt x="41" y="1505"/>
                  </a:lnTo>
                  <a:close/>
                  <a:moveTo>
                    <a:pt x="88" y="1557"/>
                  </a:moveTo>
                  <a:lnTo>
                    <a:pt x="84" y="1563"/>
                  </a:lnTo>
                  <a:lnTo>
                    <a:pt x="81" y="1569"/>
                  </a:lnTo>
                  <a:lnTo>
                    <a:pt x="77" y="1574"/>
                  </a:lnTo>
                  <a:lnTo>
                    <a:pt x="74" y="1578"/>
                  </a:lnTo>
                  <a:lnTo>
                    <a:pt x="70" y="1582"/>
                  </a:lnTo>
                  <a:lnTo>
                    <a:pt x="66" y="1586"/>
                  </a:lnTo>
                  <a:lnTo>
                    <a:pt x="61" y="1588"/>
                  </a:lnTo>
                  <a:lnTo>
                    <a:pt x="56" y="1590"/>
                  </a:lnTo>
                  <a:lnTo>
                    <a:pt x="52" y="1592"/>
                  </a:lnTo>
                  <a:lnTo>
                    <a:pt x="47" y="1592"/>
                  </a:lnTo>
                  <a:lnTo>
                    <a:pt x="42" y="1592"/>
                  </a:lnTo>
                  <a:lnTo>
                    <a:pt x="38" y="1590"/>
                  </a:lnTo>
                  <a:lnTo>
                    <a:pt x="33" y="1588"/>
                  </a:lnTo>
                  <a:lnTo>
                    <a:pt x="29" y="1586"/>
                  </a:lnTo>
                  <a:lnTo>
                    <a:pt x="25" y="1582"/>
                  </a:lnTo>
                  <a:lnTo>
                    <a:pt x="20" y="1578"/>
                  </a:lnTo>
                  <a:lnTo>
                    <a:pt x="17" y="1574"/>
                  </a:lnTo>
                  <a:lnTo>
                    <a:pt x="13" y="1569"/>
                  </a:lnTo>
                  <a:lnTo>
                    <a:pt x="10" y="1563"/>
                  </a:lnTo>
                  <a:lnTo>
                    <a:pt x="7" y="1555"/>
                  </a:lnTo>
                  <a:lnTo>
                    <a:pt x="4" y="1549"/>
                  </a:lnTo>
                  <a:lnTo>
                    <a:pt x="3" y="1542"/>
                  </a:lnTo>
                  <a:lnTo>
                    <a:pt x="1" y="1536"/>
                  </a:lnTo>
                  <a:lnTo>
                    <a:pt x="0" y="1528"/>
                  </a:lnTo>
                  <a:lnTo>
                    <a:pt x="0" y="1520"/>
                  </a:lnTo>
                  <a:lnTo>
                    <a:pt x="0" y="1513"/>
                  </a:lnTo>
                  <a:lnTo>
                    <a:pt x="0" y="1505"/>
                  </a:lnTo>
                  <a:lnTo>
                    <a:pt x="0" y="1497"/>
                  </a:lnTo>
                  <a:lnTo>
                    <a:pt x="1" y="1489"/>
                  </a:lnTo>
                  <a:lnTo>
                    <a:pt x="3" y="1482"/>
                  </a:lnTo>
                  <a:lnTo>
                    <a:pt x="4" y="1474"/>
                  </a:lnTo>
                  <a:lnTo>
                    <a:pt x="8" y="1466"/>
                  </a:lnTo>
                  <a:lnTo>
                    <a:pt x="10" y="1461"/>
                  </a:lnTo>
                  <a:lnTo>
                    <a:pt x="13" y="1455"/>
                  </a:lnTo>
                  <a:lnTo>
                    <a:pt x="17" y="1449"/>
                  </a:lnTo>
                  <a:lnTo>
                    <a:pt x="20" y="1445"/>
                  </a:lnTo>
                  <a:lnTo>
                    <a:pt x="25" y="1441"/>
                  </a:lnTo>
                  <a:lnTo>
                    <a:pt x="29" y="1437"/>
                  </a:lnTo>
                  <a:lnTo>
                    <a:pt x="33" y="1435"/>
                  </a:lnTo>
                  <a:lnTo>
                    <a:pt x="38" y="1434"/>
                  </a:lnTo>
                  <a:lnTo>
                    <a:pt x="42" y="1432"/>
                  </a:lnTo>
                  <a:lnTo>
                    <a:pt x="47" y="1432"/>
                  </a:lnTo>
                  <a:lnTo>
                    <a:pt x="52" y="1432"/>
                  </a:lnTo>
                  <a:lnTo>
                    <a:pt x="56" y="1434"/>
                  </a:lnTo>
                  <a:lnTo>
                    <a:pt x="61" y="1435"/>
                  </a:lnTo>
                  <a:lnTo>
                    <a:pt x="66" y="1437"/>
                  </a:lnTo>
                  <a:lnTo>
                    <a:pt x="70" y="1441"/>
                  </a:lnTo>
                  <a:lnTo>
                    <a:pt x="74" y="1445"/>
                  </a:lnTo>
                  <a:lnTo>
                    <a:pt x="78" y="1449"/>
                  </a:lnTo>
                  <a:lnTo>
                    <a:pt x="82" y="1455"/>
                  </a:lnTo>
                  <a:lnTo>
                    <a:pt x="85" y="1461"/>
                  </a:lnTo>
                  <a:lnTo>
                    <a:pt x="88" y="1468"/>
                  </a:lnTo>
                  <a:lnTo>
                    <a:pt x="90" y="1474"/>
                  </a:lnTo>
                  <a:lnTo>
                    <a:pt x="92" y="1482"/>
                  </a:lnTo>
                  <a:lnTo>
                    <a:pt x="93" y="1489"/>
                  </a:lnTo>
                  <a:lnTo>
                    <a:pt x="95" y="1495"/>
                  </a:lnTo>
                  <a:lnTo>
                    <a:pt x="96" y="1503"/>
                  </a:lnTo>
                  <a:lnTo>
                    <a:pt x="96" y="1511"/>
                  </a:lnTo>
                  <a:lnTo>
                    <a:pt x="96" y="1518"/>
                  </a:lnTo>
                  <a:lnTo>
                    <a:pt x="95" y="1526"/>
                  </a:lnTo>
                  <a:lnTo>
                    <a:pt x="93" y="1534"/>
                  </a:lnTo>
                  <a:lnTo>
                    <a:pt x="92" y="1542"/>
                  </a:lnTo>
                  <a:lnTo>
                    <a:pt x="90" y="1549"/>
                  </a:lnTo>
                  <a:lnTo>
                    <a:pt x="88" y="1557"/>
                  </a:lnTo>
                  <a:lnTo>
                    <a:pt x="88" y="1557"/>
                  </a:lnTo>
                  <a:close/>
                  <a:moveTo>
                    <a:pt x="560" y="89"/>
                  </a:moveTo>
                  <a:lnTo>
                    <a:pt x="654" y="0"/>
                  </a:lnTo>
                  <a:lnTo>
                    <a:pt x="640" y="180"/>
                  </a:lnTo>
                  <a:lnTo>
                    <a:pt x="560" y="89"/>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76" name="Rectangle 174"/>
            <p:cNvSpPr>
              <a:spLocks noChangeArrowheads="1"/>
            </p:cNvSpPr>
            <p:nvPr/>
          </p:nvSpPr>
          <p:spPr bwMode="auto">
            <a:xfrm>
              <a:off x="199" y="2195"/>
              <a:ext cx="221" cy="8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prstClr val="black"/>
                </a:solidFill>
                <a:effectLst/>
                <a:uLnTx/>
                <a:uFillTx/>
                <a:latin typeface="Tahoma"/>
              </a:endParaRPr>
            </a:p>
          </p:txBody>
        </p:sp>
        <p:sp>
          <p:nvSpPr>
            <p:cNvPr id="177" name="Rectangle 175"/>
            <p:cNvSpPr>
              <a:spLocks noChangeArrowheads="1"/>
            </p:cNvSpPr>
            <p:nvPr/>
          </p:nvSpPr>
          <p:spPr bwMode="auto">
            <a:xfrm>
              <a:off x="282" y="2224"/>
              <a:ext cx="4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T</a:t>
              </a:r>
              <a:endParaRPr kumimoji="0" lang="en-US" sz="1800" b="0" i="0" u="none" strike="noStrike" kern="0" cap="none" spc="0" normalizeH="0" baseline="0" noProof="0" dirty="0" smtClean="0">
                <a:ln>
                  <a:noFill/>
                </a:ln>
                <a:solidFill>
                  <a:prstClr val="black"/>
                </a:solidFill>
                <a:effectLst/>
                <a:uLnTx/>
                <a:uFillTx/>
              </a:endParaRPr>
            </a:p>
          </p:txBody>
        </p:sp>
        <p:sp>
          <p:nvSpPr>
            <p:cNvPr id="178" name="Rectangle 176"/>
            <p:cNvSpPr>
              <a:spLocks noChangeArrowheads="1"/>
            </p:cNvSpPr>
            <p:nvPr/>
          </p:nvSpPr>
          <p:spPr bwMode="auto">
            <a:xfrm>
              <a:off x="338" y="2224"/>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ahoma"/>
                </a:rPr>
                <a:t> </a:t>
              </a:r>
              <a:endParaRPr kumimoji="0" lang="en-US" sz="1800" b="0" i="0" u="none" strike="noStrike" kern="0" cap="none" spc="0" normalizeH="0" baseline="0" noProof="0" dirty="0" smtClean="0">
                <a:ln>
                  <a:noFill/>
                </a:ln>
                <a:solidFill>
                  <a:prstClr val="black"/>
                </a:solidFill>
                <a:effectLst/>
                <a:uLnTx/>
                <a:uFillTx/>
              </a:endParaRPr>
            </a:p>
          </p:txBody>
        </p:sp>
        <p:sp>
          <p:nvSpPr>
            <p:cNvPr id="179" name="Rectangle 177"/>
            <p:cNvSpPr>
              <a:spLocks noChangeArrowheads="1"/>
            </p:cNvSpPr>
            <p:nvPr/>
          </p:nvSpPr>
          <p:spPr bwMode="auto">
            <a:xfrm>
              <a:off x="299" y="2321"/>
              <a:ext cx="1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err="1" smtClean="0">
                  <a:ln>
                    <a:noFill/>
                  </a:ln>
                  <a:solidFill>
                    <a:srgbClr val="000000"/>
                  </a:solidFill>
                  <a:effectLst/>
                  <a:uLnTx/>
                  <a:uFillTx/>
                  <a:latin typeface="Tahoma"/>
                </a:rPr>
                <a:t>i</a:t>
              </a:r>
              <a:endParaRPr kumimoji="0" lang="en-US" sz="1800" b="0" i="0" u="none" strike="noStrike" kern="0" cap="none" spc="0" normalizeH="0" baseline="0" noProof="0" dirty="0" smtClean="0">
                <a:ln>
                  <a:noFill/>
                </a:ln>
                <a:solidFill>
                  <a:prstClr val="black"/>
                </a:solidFill>
                <a:effectLst/>
                <a:uLnTx/>
                <a:uFillTx/>
              </a:endParaRPr>
            </a:p>
          </p:txBody>
        </p:sp>
        <p:sp>
          <p:nvSpPr>
            <p:cNvPr id="180" name="Rectangle 178"/>
            <p:cNvSpPr>
              <a:spLocks noChangeArrowheads="1"/>
            </p:cNvSpPr>
            <p:nvPr/>
          </p:nvSpPr>
          <p:spPr bwMode="auto">
            <a:xfrm>
              <a:off x="269" y="2418"/>
              <a:ext cx="6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smtClean="0">
                  <a:ln>
                    <a:noFill/>
                  </a:ln>
                  <a:solidFill>
                    <a:srgbClr val="000000"/>
                  </a:solidFill>
                  <a:effectLst/>
                  <a:uLnTx/>
                  <a:uFillTx/>
                  <a:latin typeface="Tahoma"/>
                </a:rPr>
                <a:t>m</a:t>
              </a:r>
              <a:endParaRPr kumimoji="0" lang="en-US" sz="1800" b="0" i="0" u="none" strike="noStrike" kern="0" cap="none" spc="0" normalizeH="0" baseline="0" noProof="0" smtClean="0">
                <a:ln>
                  <a:noFill/>
                </a:ln>
                <a:solidFill>
                  <a:prstClr val="black"/>
                </a:solidFill>
                <a:effectLst/>
                <a:uLnTx/>
                <a:uFillTx/>
              </a:endParaRPr>
            </a:p>
          </p:txBody>
        </p:sp>
        <p:sp>
          <p:nvSpPr>
            <p:cNvPr id="181" name="Rectangle 179"/>
            <p:cNvSpPr>
              <a:spLocks noChangeArrowheads="1"/>
            </p:cNvSpPr>
            <p:nvPr/>
          </p:nvSpPr>
          <p:spPr bwMode="auto">
            <a:xfrm>
              <a:off x="284" y="2515"/>
              <a:ext cx="4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smtClean="0">
                  <a:ln>
                    <a:noFill/>
                  </a:ln>
                  <a:solidFill>
                    <a:srgbClr val="000000"/>
                  </a:solidFill>
                  <a:effectLst/>
                  <a:uLnTx/>
                  <a:uFillTx/>
                  <a:latin typeface="Tahoma"/>
                </a:rPr>
                <a:t>e</a:t>
              </a:r>
              <a:endParaRPr kumimoji="0" lang="en-US" sz="1800" b="0" i="0" u="none" strike="noStrike" kern="0" cap="none" spc="0" normalizeH="0" baseline="0" noProof="0" smtClean="0">
                <a:ln>
                  <a:noFill/>
                </a:ln>
                <a:solidFill>
                  <a:prstClr val="black"/>
                </a:solidFill>
                <a:effectLst/>
                <a:uLnTx/>
                <a:uFillTx/>
              </a:endParaRPr>
            </a:p>
          </p:txBody>
        </p:sp>
        <p:sp>
          <p:nvSpPr>
            <p:cNvPr id="182" name="Rectangle 180"/>
            <p:cNvSpPr>
              <a:spLocks noChangeArrowheads="1"/>
            </p:cNvSpPr>
            <p:nvPr/>
          </p:nvSpPr>
          <p:spPr bwMode="auto">
            <a:xfrm>
              <a:off x="335" y="2515"/>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smtClean="0">
                  <a:ln>
                    <a:noFill/>
                  </a:ln>
                  <a:solidFill>
                    <a:srgbClr val="000000"/>
                  </a:solidFill>
                  <a:effectLst/>
                  <a:uLnTx/>
                  <a:uFillTx/>
                  <a:latin typeface="Tahoma"/>
                </a:rPr>
                <a:t> </a:t>
              </a:r>
              <a:endParaRPr kumimoji="0" lang="en-US" sz="1800" b="0" i="0" u="none" strike="noStrike" kern="0" cap="none" spc="0" normalizeH="0" baseline="0" noProof="0" smtClean="0">
                <a:ln>
                  <a:noFill/>
                </a:ln>
                <a:solidFill>
                  <a:prstClr val="black"/>
                </a:solidFill>
                <a:effectLst/>
                <a:uLnTx/>
                <a:uFillTx/>
              </a:endParaRPr>
            </a:p>
          </p:txBody>
        </p:sp>
        <p:sp>
          <p:nvSpPr>
            <p:cNvPr id="183" name="Rectangle 181"/>
            <p:cNvSpPr>
              <a:spLocks noChangeArrowheads="1"/>
            </p:cNvSpPr>
            <p:nvPr/>
          </p:nvSpPr>
          <p:spPr bwMode="auto">
            <a:xfrm>
              <a:off x="299" y="2612"/>
              <a:ext cx="1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smtClean="0">
                  <a:ln>
                    <a:noFill/>
                  </a:ln>
                  <a:solidFill>
                    <a:srgbClr val="000000"/>
                  </a:solidFill>
                  <a:effectLst/>
                  <a:uLnTx/>
                  <a:uFillTx/>
                  <a:latin typeface="Tahoma"/>
                </a:rPr>
                <a:t>l</a:t>
              </a:r>
              <a:endParaRPr kumimoji="0" lang="en-US" sz="1800" b="0" i="0" u="none" strike="noStrike" kern="0" cap="none" spc="0" normalizeH="0" baseline="0" noProof="0" smtClean="0">
                <a:ln>
                  <a:noFill/>
                </a:ln>
                <a:solidFill>
                  <a:prstClr val="black"/>
                </a:solidFill>
                <a:effectLst/>
                <a:uLnTx/>
                <a:uFillTx/>
              </a:endParaRPr>
            </a:p>
          </p:txBody>
        </p:sp>
        <p:sp>
          <p:nvSpPr>
            <p:cNvPr id="184" name="Rectangle 182"/>
            <p:cNvSpPr>
              <a:spLocks noChangeArrowheads="1"/>
            </p:cNvSpPr>
            <p:nvPr/>
          </p:nvSpPr>
          <p:spPr bwMode="auto">
            <a:xfrm>
              <a:off x="321" y="2612"/>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smtClean="0">
                  <a:ln>
                    <a:noFill/>
                  </a:ln>
                  <a:solidFill>
                    <a:srgbClr val="000000"/>
                  </a:solidFill>
                  <a:effectLst/>
                  <a:uLnTx/>
                  <a:uFillTx/>
                  <a:latin typeface="Tahoma"/>
                </a:rPr>
                <a:t> </a:t>
              </a:r>
              <a:endParaRPr kumimoji="0" lang="en-US" sz="1800" b="0" i="0" u="none" strike="noStrike" kern="0" cap="none" spc="0" normalizeH="0" baseline="0" noProof="0" smtClean="0">
                <a:ln>
                  <a:noFill/>
                </a:ln>
                <a:solidFill>
                  <a:prstClr val="black"/>
                </a:solidFill>
                <a:effectLst/>
                <a:uLnTx/>
                <a:uFillTx/>
              </a:endParaRPr>
            </a:p>
          </p:txBody>
        </p:sp>
        <p:sp>
          <p:nvSpPr>
            <p:cNvPr id="185" name="Rectangle 183"/>
            <p:cNvSpPr>
              <a:spLocks noChangeArrowheads="1"/>
            </p:cNvSpPr>
            <p:nvPr/>
          </p:nvSpPr>
          <p:spPr bwMode="auto">
            <a:xfrm>
              <a:off x="299" y="2709"/>
              <a:ext cx="18"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smtClean="0">
                  <a:ln>
                    <a:noFill/>
                  </a:ln>
                  <a:solidFill>
                    <a:srgbClr val="000000"/>
                  </a:solidFill>
                  <a:effectLst/>
                  <a:uLnTx/>
                  <a:uFillTx/>
                  <a:latin typeface="Tahoma"/>
                </a:rPr>
                <a:t>i</a:t>
              </a:r>
              <a:endParaRPr kumimoji="0" lang="en-US" sz="1800" b="0" i="0" u="none" strike="noStrike" kern="0" cap="none" spc="0" normalizeH="0" baseline="0" noProof="0" smtClean="0">
                <a:ln>
                  <a:noFill/>
                </a:ln>
                <a:solidFill>
                  <a:prstClr val="black"/>
                </a:solidFill>
                <a:effectLst/>
                <a:uLnTx/>
                <a:uFillTx/>
              </a:endParaRPr>
            </a:p>
          </p:txBody>
        </p:sp>
        <p:sp>
          <p:nvSpPr>
            <p:cNvPr id="186" name="Rectangle 184"/>
            <p:cNvSpPr>
              <a:spLocks noChangeArrowheads="1"/>
            </p:cNvSpPr>
            <p:nvPr/>
          </p:nvSpPr>
          <p:spPr bwMode="auto">
            <a:xfrm>
              <a:off x="321" y="2709"/>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smtClean="0">
                  <a:ln>
                    <a:noFill/>
                  </a:ln>
                  <a:solidFill>
                    <a:srgbClr val="000000"/>
                  </a:solidFill>
                  <a:effectLst/>
                  <a:uLnTx/>
                  <a:uFillTx/>
                  <a:latin typeface="Tahoma"/>
                </a:rPr>
                <a:t> </a:t>
              </a:r>
              <a:endParaRPr kumimoji="0" lang="en-US" sz="1800" b="0" i="0" u="none" strike="noStrike" kern="0" cap="none" spc="0" normalizeH="0" baseline="0" noProof="0" smtClean="0">
                <a:ln>
                  <a:noFill/>
                </a:ln>
                <a:solidFill>
                  <a:prstClr val="black"/>
                </a:solidFill>
                <a:effectLst/>
                <a:uLnTx/>
                <a:uFillTx/>
              </a:endParaRPr>
            </a:p>
          </p:txBody>
        </p:sp>
        <p:sp>
          <p:nvSpPr>
            <p:cNvPr id="187" name="Rectangle 185"/>
            <p:cNvSpPr>
              <a:spLocks noChangeArrowheads="1"/>
            </p:cNvSpPr>
            <p:nvPr/>
          </p:nvSpPr>
          <p:spPr bwMode="auto">
            <a:xfrm>
              <a:off x="283" y="2806"/>
              <a:ext cx="4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smtClean="0">
                  <a:ln>
                    <a:noFill/>
                  </a:ln>
                  <a:solidFill>
                    <a:srgbClr val="000000"/>
                  </a:solidFill>
                  <a:effectLst/>
                  <a:uLnTx/>
                  <a:uFillTx/>
                  <a:latin typeface="Tahoma"/>
                </a:rPr>
                <a:t>n</a:t>
              </a:r>
              <a:endParaRPr kumimoji="0" lang="en-US" sz="1800" b="0" i="0" u="none" strike="noStrike" kern="0" cap="none" spc="0" normalizeH="0" baseline="0" noProof="0" smtClean="0">
                <a:ln>
                  <a:noFill/>
                </a:ln>
                <a:solidFill>
                  <a:prstClr val="black"/>
                </a:solidFill>
                <a:effectLst/>
                <a:uLnTx/>
                <a:uFillTx/>
              </a:endParaRPr>
            </a:p>
          </p:txBody>
        </p:sp>
        <p:sp>
          <p:nvSpPr>
            <p:cNvPr id="188" name="Rectangle 186"/>
            <p:cNvSpPr>
              <a:spLocks noChangeArrowheads="1"/>
            </p:cNvSpPr>
            <p:nvPr/>
          </p:nvSpPr>
          <p:spPr bwMode="auto">
            <a:xfrm>
              <a:off x="284" y="2902"/>
              <a:ext cx="4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smtClean="0">
                  <a:ln>
                    <a:noFill/>
                  </a:ln>
                  <a:solidFill>
                    <a:srgbClr val="000000"/>
                  </a:solidFill>
                  <a:effectLst/>
                  <a:uLnTx/>
                  <a:uFillTx/>
                  <a:latin typeface="Tahoma"/>
                </a:rPr>
                <a:t>e</a:t>
              </a:r>
              <a:endParaRPr kumimoji="0" lang="en-US" sz="1800" b="0" i="0" u="none" strike="noStrike" kern="0" cap="none" spc="0" normalizeH="0" baseline="0" noProof="0" smtClean="0">
                <a:ln>
                  <a:noFill/>
                </a:ln>
                <a:solidFill>
                  <a:prstClr val="black"/>
                </a:solidFill>
                <a:effectLst/>
                <a:uLnTx/>
                <a:uFillTx/>
              </a:endParaRPr>
            </a:p>
          </p:txBody>
        </p:sp>
        <p:sp>
          <p:nvSpPr>
            <p:cNvPr id="189" name="Rectangle 187"/>
            <p:cNvSpPr>
              <a:spLocks noChangeArrowheads="1"/>
            </p:cNvSpPr>
            <p:nvPr/>
          </p:nvSpPr>
          <p:spPr bwMode="auto">
            <a:xfrm>
              <a:off x="335" y="2902"/>
              <a:ext cx="25"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smtClean="0">
                  <a:ln>
                    <a:noFill/>
                  </a:ln>
                  <a:solidFill>
                    <a:srgbClr val="000000"/>
                  </a:solidFill>
                  <a:effectLst/>
                  <a:uLnTx/>
                  <a:uFillTx/>
                  <a:latin typeface="Tahoma"/>
                </a:rPr>
                <a:t> </a:t>
              </a:r>
              <a:endParaRPr kumimoji="0" lang="en-US" sz="1800" b="0" i="0" u="none" strike="noStrike" kern="0" cap="none" spc="0" normalizeH="0" baseline="0" noProof="0" smtClean="0">
                <a:ln>
                  <a:noFill/>
                </a:ln>
                <a:solidFill>
                  <a:prstClr val="black"/>
                </a:solidFill>
                <a:effectLst/>
                <a:uLnTx/>
                <a:uFillTx/>
              </a:endParaRPr>
            </a:p>
          </p:txBody>
        </p:sp>
        <p:sp>
          <p:nvSpPr>
            <p:cNvPr id="190" name="Freeform 188"/>
            <p:cNvSpPr>
              <a:spLocks noEditPoints="1"/>
            </p:cNvSpPr>
            <p:nvPr/>
          </p:nvSpPr>
          <p:spPr bwMode="auto">
            <a:xfrm>
              <a:off x="1941" y="3158"/>
              <a:ext cx="722" cy="80"/>
            </a:xfrm>
            <a:custGeom>
              <a:avLst/>
              <a:gdLst/>
              <a:ahLst/>
              <a:cxnLst>
                <a:cxn ang="0">
                  <a:pos x="673" y="93"/>
                </a:cxn>
                <a:cxn ang="0">
                  <a:pos x="48" y="160"/>
                </a:cxn>
                <a:cxn ang="0">
                  <a:pos x="34" y="156"/>
                </a:cxn>
                <a:cxn ang="0">
                  <a:pos x="21" y="147"/>
                </a:cxn>
                <a:cxn ang="0">
                  <a:pos x="11" y="131"/>
                </a:cxn>
                <a:cxn ang="0">
                  <a:pos x="4" y="112"/>
                </a:cxn>
                <a:cxn ang="0">
                  <a:pos x="0" y="89"/>
                </a:cxn>
                <a:cxn ang="0">
                  <a:pos x="0" y="64"/>
                </a:cxn>
                <a:cxn ang="0">
                  <a:pos x="6" y="41"/>
                </a:cxn>
                <a:cxn ang="0">
                  <a:pos x="14" y="23"/>
                </a:cxn>
                <a:cxn ang="0">
                  <a:pos x="25" y="10"/>
                </a:cxn>
                <a:cxn ang="0">
                  <a:pos x="39" y="0"/>
                </a:cxn>
                <a:cxn ang="0">
                  <a:pos x="53" y="0"/>
                </a:cxn>
                <a:cxn ang="0">
                  <a:pos x="66" y="6"/>
                </a:cxn>
                <a:cxn ang="0">
                  <a:pos x="79" y="18"/>
                </a:cxn>
                <a:cxn ang="0">
                  <a:pos x="88" y="35"/>
                </a:cxn>
                <a:cxn ang="0">
                  <a:pos x="94" y="56"/>
                </a:cxn>
                <a:cxn ang="0">
                  <a:pos x="96" y="79"/>
                </a:cxn>
                <a:cxn ang="0">
                  <a:pos x="94" y="104"/>
                </a:cxn>
                <a:cxn ang="0">
                  <a:pos x="88" y="126"/>
                </a:cxn>
                <a:cxn ang="0">
                  <a:pos x="79" y="143"/>
                </a:cxn>
                <a:cxn ang="0">
                  <a:pos x="66" y="155"/>
                </a:cxn>
                <a:cxn ang="0">
                  <a:pos x="53" y="160"/>
                </a:cxn>
                <a:cxn ang="0">
                  <a:pos x="673" y="0"/>
                </a:cxn>
                <a:cxn ang="0">
                  <a:pos x="688" y="4"/>
                </a:cxn>
                <a:cxn ang="0">
                  <a:pos x="700" y="14"/>
                </a:cxn>
                <a:cxn ang="0">
                  <a:pos x="710" y="29"/>
                </a:cxn>
                <a:cxn ang="0">
                  <a:pos x="718" y="48"/>
                </a:cxn>
                <a:cxn ang="0">
                  <a:pos x="722" y="72"/>
                </a:cxn>
                <a:cxn ang="0">
                  <a:pos x="721" y="97"/>
                </a:cxn>
                <a:cxn ang="0">
                  <a:pos x="716" y="118"/>
                </a:cxn>
                <a:cxn ang="0">
                  <a:pos x="708" y="137"/>
                </a:cxn>
                <a:cxn ang="0">
                  <a:pos x="696" y="151"/>
                </a:cxn>
                <a:cxn ang="0">
                  <a:pos x="683" y="158"/>
                </a:cxn>
                <a:cxn ang="0">
                  <a:pos x="668" y="160"/>
                </a:cxn>
                <a:cxn ang="0">
                  <a:pos x="655" y="155"/>
                </a:cxn>
                <a:cxn ang="0">
                  <a:pos x="643" y="143"/>
                </a:cxn>
                <a:cxn ang="0">
                  <a:pos x="634" y="126"/>
                </a:cxn>
                <a:cxn ang="0">
                  <a:pos x="627" y="104"/>
                </a:cxn>
                <a:cxn ang="0">
                  <a:pos x="626" y="79"/>
                </a:cxn>
                <a:cxn ang="0">
                  <a:pos x="627" y="56"/>
                </a:cxn>
                <a:cxn ang="0">
                  <a:pos x="634" y="35"/>
                </a:cxn>
                <a:cxn ang="0">
                  <a:pos x="643" y="18"/>
                </a:cxn>
                <a:cxn ang="0">
                  <a:pos x="655" y="6"/>
                </a:cxn>
                <a:cxn ang="0">
                  <a:pos x="668" y="0"/>
                </a:cxn>
              </a:cxnLst>
              <a:rect l="0" t="0" r="r" b="b"/>
              <a:pathLst>
                <a:path w="722" h="160">
                  <a:moveTo>
                    <a:pt x="48" y="68"/>
                  </a:moveTo>
                  <a:lnTo>
                    <a:pt x="673" y="68"/>
                  </a:lnTo>
                  <a:lnTo>
                    <a:pt x="673" y="93"/>
                  </a:lnTo>
                  <a:lnTo>
                    <a:pt x="48" y="93"/>
                  </a:lnTo>
                  <a:lnTo>
                    <a:pt x="48" y="68"/>
                  </a:lnTo>
                  <a:close/>
                  <a:moveTo>
                    <a:pt x="48" y="160"/>
                  </a:moveTo>
                  <a:lnTo>
                    <a:pt x="43" y="160"/>
                  </a:lnTo>
                  <a:lnTo>
                    <a:pt x="39" y="158"/>
                  </a:lnTo>
                  <a:lnTo>
                    <a:pt x="34" y="156"/>
                  </a:lnTo>
                  <a:lnTo>
                    <a:pt x="29" y="155"/>
                  </a:lnTo>
                  <a:lnTo>
                    <a:pt x="25" y="151"/>
                  </a:lnTo>
                  <a:lnTo>
                    <a:pt x="21" y="147"/>
                  </a:lnTo>
                  <a:lnTo>
                    <a:pt x="18" y="143"/>
                  </a:lnTo>
                  <a:lnTo>
                    <a:pt x="14" y="137"/>
                  </a:lnTo>
                  <a:lnTo>
                    <a:pt x="11" y="131"/>
                  </a:lnTo>
                  <a:lnTo>
                    <a:pt x="9" y="126"/>
                  </a:lnTo>
                  <a:lnTo>
                    <a:pt x="6" y="118"/>
                  </a:lnTo>
                  <a:lnTo>
                    <a:pt x="4" y="112"/>
                  </a:lnTo>
                  <a:lnTo>
                    <a:pt x="2" y="104"/>
                  </a:lnTo>
                  <a:lnTo>
                    <a:pt x="0" y="97"/>
                  </a:lnTo>
                  <a:lnTo>
                    <a:pt x="0" y="89"/>
                  </a:lnTo>
                  <a:lnTo>
                    <a:pt x="0" y="79"/>
                  </a:lnTo>
                  <a:lnTo>
                    <a:pt x="0" y="72"/>
                  </a:lnTo>
                  <a:lnTo>
                    <a:pt x="0" y="64"/>
                  </a:lnTo>
                  <a:lnTo>
                    <a:pt x="2" y="56"/>
                  </a:lnTo>
                  <a:lnTo>
                    <a:pt x="4" y="48"/>
                  </a:lnTo>
                  <a:lnTo>
                    <a:pt x="6" y="41"/>
                  </a:lnTo>
                  <a:lnTo>
                    <a:pt x="9" y="35"/>
                  </a:lnTo>
                  <a:lnTo>
                    <a:pt x="11" y="29"/>
                  </a:lnTo>
                  <a:lnTo>
                    <a:pt x="14" y="23"/>
                  </a:lnTo>
                  <a:lnTo>
                    <a:pt x="18" y="18"/>
                  </a:lnTo>
                  <a:lnTo>
                    <a:pt x="21" y="14"/>
                  </a:lnTo>
                  <a:lnTo>
                    <a:pt x="25" y="10"/>
                  </a:lnTo>
                  <a:lnTo>
                    <a:pt x="29" y="6"/>
                  </a:lnTo>
                  <a:lnTo>
                    <a:pt x="34" y="4"/>
                  </a:lnTo>
                  <a:lnTo>
                    <a:pt x="39" y="0"/>
                  </a:lnTo>
                  <a:lnTo>
                    <a:pt x="43" y="0"/>
                  </a:lnTo>
                  <a:lnTo>
                    <a:pt x="48" y="0"/>
                  </a:lnTo>
                  <a:lnTo>
                    <a:pt x="53" y="0"/>
                  </a:lnTo>
                  <a:lnTo>
                    <a:pt x="58" y="0"/>
                  </a:lnTo>
                  <a:lnTo>
                    <a:pt x="63" y="4"/>
                  </a:lnTo>
                  <a:lnTo>
                    <a:pt x="66" y="6"/>
                  </a:lnTo>
                  <a:lnTo>
                    <a:pt x="71" y="10"/>
                  </a:lnTo>
                  <a:lnTo>
                    <a:pt x="75" y="14"/>
                  </a:lnTo>
                  <a:lnTo>
                    <a:pt x="79" y="18"/>
                  </a:lnTo>
                  <a:lnTo>
                    <a:pt x="83" y="23"/>
                  </a:lnTo>
                  <a:lnTo>
                    <a:pt x="85" y="29"/>
                  </a:lnTo>
                  <a:lnTo>
                    <a:pt x="88" y="35"/>
                  </a:lnTo>
                  <a:lnTo>
                    <a:pt x="91" y="41"/>
                  </a:lnTo>
                  <a:lnTo>
                    <a:pt x="93" y="48"/>
                  </a:lnTo>
                  <a:lnTo>
                    <a:pt x="94" y="56"/>
                  </a:lnTo>
                  <a:lnTo>
                    <a:pt x="95" y="64"/>
                  </a:lnTo>
                  <a:lnTo>
                    <a:pt x="96" y="72"/>
                  </a:lnTo>
                  <a:lnTo>
                    <a:pt x="96" y="79"/>
                  </a:lnTo>
                  <a:lnTo>
                    <a:pt x="96" y="89"/>
                  </a:lnTo>
                  <a:lnTo>
                    <a:pt x="95" y="97"/>
                  </a:lnTo>
                  <a:lnTo>
                    <a:pt x="94" y="104"/>
                  </a:lnTo>
                  <a:lnTo>
                    <a:pt x="93" y="112"/>
                  </a:lnTo>
                  <a:lnTo>
                    <a:pt x="91" y="118"/>
                  </a:lnTo>
                  <a:lnTo>
                    <a:pt x="88" y="126"/>
                  </a:lnTo>
                  <a:lnTo>
                    <a:pt x="85" y="131"/>
                  </a:lnTo>
                  <a:lnTo>
                    <a:pt x="83" y="137"/>
                  </a:lnTo>
                  <a:lnTo>
                    <a:pt x="79" y="143"/>
                  </a:lnTo>
                  <a:lnTo>
                    <a:pt x="75" y="147"/>
                  </a:lnTo>
                  <a:lnTo>
                    <a:pt x="71" y="151"/>
                  </a:lnTo>
                  <a:lnTo>
                    <a:pt x="66" y="155"/>
                  </a:lnTo>
                  <a:lnTo>
                    <a:pt x="63" y="156"/>
                  </a:lnTo>
                  <a:lnTo>
                    <a:pt x="58" y="158"/>
                  </a:lnTo>
                  <a:lnTo>
                    <a:pt x="53" y="160"/>
                  </a:lnTo>
                  <a:lnTo>
                    <a:pt x="48" y="160"/>
                  </a:lnTo>
                  <a:lnTo>
                    <a:pt x="48" y="160"/>
                  </a:lnTo>
                  <a:close/>
                  <a:moveTo>
                    <a:pt x="673" y="0"/>
                  </a:moveTo>
                  <a:lnTo>
                    <a:pt x="678" y="0"/>
                  </a:lnTo>
                  <a:lnTo>
                    <a:pt x="683" y="0"/>
                  </a:lnTo>
                  <a:lnTo>
                    <a:pt x="688" y="4"/>
                  </a:lnTo>
                  <a:lnTo>
                    <a:pt x="692" y="6"/>
                  </a:lnTo>
                  <a:lnTo>
                    <a:pt x="696" y="10"/>
                  </a:lnTo>
                  <a:lnTo>
                    <a:pt x="700" y="14"/>
                  </a:lnTo>
                  <a:lnTo>
                    <a:pt x="704" y="18"/>
                  </a:lnTo>
                  <a:lnTo>
                    <a:pt x="708" y="23"/>
                  </a:lnTo>
                  <a:lnTo>
                    <a:pt x="710" y="29"/>
                  </a:lnTo>
                  <a:lnTo>
                    <a:pt x="714" y="35"/>
                  </a:lnTo>
                  <a:lnTo>
                    <a:pt x="716" y="41"/>
                  </a:lnTo>
                  <a:lnTo>
                    <a:pt x="718" y="48"/>
                  </a:lnTo>
                  <a:lnTo>
                    <a:pt x="719" y="56"/>
                  </a:lnTo>
                  <a:lnTo>
                    <a:pt x="721" y="64"/>
                  </a:lnTo>
                  <a:lnTo>
                    <a:pt x="722" y="72"/>
                  </a:lnTo>
                  <a:lnTo>
                    <a:pt x="722" y="79"/>
                  </a:lnTo>
                  <a:lnTo>
                    <a:pt x="722" y="89"/>
                  </a:lnTo>
                  <a:lnTo>
                    <a:pt x="721" y="97"/>
                  </a:lnTo>
                  <a:lnTo>
                    <a:pt x="719" y="104"/>
                  </a:lnTo>
                  <a:lnTo>
                    <a:pt x="718" y="112"/>
                  </a:lnTo>
                  <a:lnTo>
                    <a:pt x="716" y="118"/>
                  </a:lnTo>
                  <a:lnTo>
                    <a:pt x="714" y="126"/>
                  </a:lnTo>
                  <a:lnTo>
                    <a:pt x="710" y="131"/>
                  </a:lnTo>
                  <a:lnTo>
                    <a:pt x="708" y="137"/>
                  </a:lnTo>
                  <a:lnTo>
                    <a:pt x="704" y="143"/>
                  </a:lnTo>
                  <a:lnTo>
                    <a:pt x="700" y="147"/>
                  </a:lnTo>
                  <a:lnTo>
                    <a:pt x="696" y="151"/>
                  </a:lnTo>
                  <a:lnTo>
                    <a:pt x="692" y="155"/>
                  </a:lnTo>
                  <a:lnTo>
                    <a:pt x="688" y="156"/>
                  </a:lnTo>
                  <a:lnTo>
                    <a:pt x="683" y="158"/>
                  </a:lnTo>
                  <a:lnTo>
                    <a:pt x="678" y="160"/>
                  </a:lnTo>
                  <a:lnTo>
                    <a:pt x="673" y="160"/>
                  </a:lnTo>
                  <a:lnTo>
                    <a:pt x="668" y="160"/>
                  </a:lnTo>
                  <a:lnTo>
                    <a:pt x="664" y="158"/>
                  </a:lnTo>
                  <a:lnTo>
                    <a:pt x="659" y="156"/>
                  </a:lnTo>
                  <a:lnTo>
                    <a:pt x="655" y="155"/>
                  </a:lnTo>
                  <a:lnTo>
                    <a:pt x="650" y="151"/>
                  </a:lnTo>
                  <a:lnTo>
                    <a:pt x="646" y="147"/>
                  </a:lnTo>
                  <a:lnTo>
                    <a:pt x="643" y="143"/>
                  </a:lnTo>
                  <a:lnTo>
                    <a:pt x="640" y="137"/>
                  </a:lnTo>
                  <a:lnTo>
                    <a:pt x="636" y="131"/>
                  </a:lnTo>
                  <a:lnTo>
                    <a:pt x="634" y="126"/>
                  </a:lnTo>
                  <a:lnTo>
                    <a:pt x="631" y="118"/>
                  </a:lnTo>
                  <a:lnTo>
                    <a:pt x="629" y="112"/>
                  </a:lnTo>
                  <a:lnTo>
                    <a:pt x="627" y="104"/>
                  </a:lnTo>
                  <a:lnTo>
                    <a:pt x="626" y="97"/>
                  </a:lnTo>
                  <a:lnTo>
                    <a:pt x="626" y="89"/>
                  </a:lnTo>
                  <a:lnTo>
                    <a:pt x="626" y="79"/>
                  </a:lnTo>
                  <a:lnTo>
                    <a:pt x="626" y="72"/>
                  </a:lnTo>
                  <a:lnTo>
                    <a:pt x="626" y="64"/>
                  </a:lnTo>
                  <a:lnTo>
                    <a:pt x="627" y="56"/>
                  </a:lnTo>
                  <a:lnTo>
                    <a:pt x="629" y="48"/>
                  </a:lnTo>
                  <a:lnTo>
                    <a:pt x="631" y="41"/>
                  </a:lnTo>
                  <a:lnTo>
                    <a:pt x="634" y="35"/>
                  </a:lnTo>
                  <a:lnTo>
                    <a:pt x="636" y="29"/>
                  </a:lnTo>
                  <a:lnTo>
                    <a:pt x="640" y="23"/>
                  </a:lnTo>
                  <a:lnTo>
                    <a:pt x="643" y="18"/>
                  </a:lnTo>
                  <a:lnTo>
                    <a:pt x="646" y="14"/>
                  </a:lnTo>
                  <a:lnTo>
                    <a:pt x="650" y="10"/>
                  </a:lnTo>
                  <a:lnTo>
                    <a:pt x="655" y="6"/>
                  </a:lnTo>
                  <a:lnTo>
                    <a:pt x="659" y="4"/>
                  </a:lnTo>
                  <a:lnTo>
                    <a:pt x="664" y="0"/>
                  </a:lnTo>
                  <a:lnTo>
                    <a:pt x="668" y="0"/>
                  </a:lnTo>
                  <a:lnTo>
                    <a:pt x="673" y="0"/>
                  </a:lnTo>
                  <a:lnTo>
                    <a:pt x="673" y="0"/>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a:ln>
                  <a:noFill/>
                </a:ln>
                <a:solidFill>
                  <a:prstClr val="black"/>
                </a:solidFill>
                <a:effectLst/>
                <a:uLnTx/>
                <a:uFillTx/>
                <a:latin typeface="Tahoma"/>
              </a:endParaRPr>
            </a:p>
          </p:txBody>
        </p:sp>
        <p:sp>
          <p:nvSpPr>
            <p:cNvPr id="191" name="Freeform 189"/>
            <p:cNvSpPr>
              <a:spLocks noEditPoints="1"/>
            </p:cNvSpPr>
            <p:nvPr/>
          </p:nvSpPr>
          <p:spPr bwMode="auto">
            <a:xfrm>
              <a:off x="2073" y="3395"/>
              <a:ext cx="444" cy="80"/>
            </a:xfrm>
            <a:custGeom>
              <a:avLst/>
              <a:gdLst/>
              <a:ahLst/>
              <a:cxnLst>
                <a:cxn ang="0">
                  <a:pos x="395" y="93"/>
                </a:cxn>
                <a:cxn ang="0">
                  <a:pos x="48" y="160"/>
                </a:cxn>
                <a:cxn ang="0">
                  <a:pos x="34" y="156"/>
                </a:cxn>
                <a:cxn ang="0">
                  <a:pos x="21" y="147"/>
                </a:cxn>
                <a:cxn ang="0">
                  <a:pos x="11" y="131"/>
                </a:cxn>
                <a:cxn ang="0">
                  <a:pos x="4" y="112"/>
                </a:cxn>
                <a:cxn ang="0">
                  <a:pos x="0" y="89"/>
                </a:cxn>
                <a:cxn ang="0">
                  <a:pos x="0" y="64"/>
                </a:cxn>
                <a:cxn ang="0">
                  <a:pos x="6" y="40"/>
                </a:cxn>
                <a:cxn ang="0">
                  <a:pos x="14" y="23"/>
                </a:cxn>
                <a:cxn ang="0">
                  <a:pos x="25" y="10"/>
                </a:cxn>
                <a:cxn ang="0">
                  <a:pos x="39" y="0"/>
                </a:cxn>
                <a:cxn ang="0">
                  <a:pos x="53" y="0"/>
                </a:cxn>
                <a:cxn ang="0">
                  <a:pos x="66" y="6"/>
                </a:cxn>
                <a:cxn ang="0">
                  <a:pos x="79" y="17"/>
                </a:cxn>
                <a:cxn ang="0">
                  <a:pos x="88" y="35"/>
                </a:cxn>
                <a:cxn ang="0">
                  <a:pos x="94" y="56"/>
                </a:cxn>
                <a:cxn ang="0">
                  <a:pos x="96" y="79"/>
                </a:cxn>
                <a:cxn ang="0">
                  <a:pos x="94" y="104"/>
                </a:cxn>
                <a:cxn ang="0">
                  <a:pos x="88" y="125"/>
                </a:cxn>
                <a:cxn ang="0">
                  <a:pos x="79" y="143"/>
                </a:cxn>
                <a:cxn ang="0">
                  <a:pos x="66" y="154"/>
                </a:cxn>
                <a:cxn ang="0">
                  <a:pos x="53" y="160"/>
                </a:cxn>
                <a:cxn ang="0">
                  <a:pos x="395" y="0"/>
                </a:cxn>
                <a:cxn ang="0">
                  <a:pos x="410" y="4"/>
                </a:cxn>
                <a:cxn ang="0">
                  <a:pos x="422" y="13"/>
                </a:cxn>
                <a:cxn ang="0">
                  <a:pos x="432" y="29"/>
                </a:cxn>
                <a:cxn ang="0">
                  <a:pos x="440" y="48"/>
                </a:cxn>
                <a:cxn ang="0">
                  <a:pos x="444" y="71"/>
                </a:cxn>
                <a:cxn ang="0">
                  <a:pos x="443" y="96"/>
                </a:cxn>
                <a:cxn ang="0">
                  <a:pos x="438" y="118"/>
                </a:cxn>
                <a:cxn ang="0">
                  <a:pos x="430" y="137"/>
                </a:cxn>
                <a:cxn ang="0">
                  <a:pos x="418" y="150"/>
                </a:cxn>
                <a:cxn ang="0">
                  <a:pos x="406" y="158"/>
                </a:cxn>
                <a:cxn ang="0">
                  <a:pos x="391" y="160"/>
                </a:cxn>
                <a:cxn ang="0">
                  <a:pos x="377" y="154"/>
                </a:cxn>
                <a:cxn ang="0">
                  <a:pos x="365" y="143"/>
                </a:cxn>
                <a:cxn ang="0">
                  <a:pos x="356" y="125"/>
                </a:cxn>
                <a:cxn ang="0">
                  <a:pos x="349" y="104"/>
                </a:cxn>
                <a:cxn ang="0">
                  <a:pos x="348" y="79"/>
                </a:cxn>
                <a:cxn ang="0">
                  <a:pos x="349" y="56"/>
                </a:cxn>
                <a:cxn ang="0">
                  <a:pos x="356" y="35"/>
                </a:cxn>
                <a:cxn ang="0">
                  <a:pos x="365" y="17"/>
                </a:cxn>
                <a:cxn ang="0">
                  <a:pos x="377" y="6"/>
                </a:cxn>
                <a:cxn ang="0">
                  <a:pos x="391" y="0"/>
                </a:cxn>
              </a:cxnLst>
              <a:rect l="0" t="0" r="r" b="b"/>
              <a:pathLst>
                <a:path w="444" h="160">
                  <a:moveTo>
                    <a:pt x="48" y="67"/>
                  </a:moveTo>
                  <a:lnTo>
                    <a:pt x="395" y="67"/>
                  </a:lnTo>
                  <a:lnTo>
                    <a:pt x="395" y="93"/>
                  </a:lnTo>
                  <a:lnTo>
                    <a:pt x="48" y="93"/>
                  </a:lnTo>
                  <a:lnTo>
                    <a:pt x="48" y="67"/>
                  </a:lnTo>
                  <a:close/>
                  <a:moveTo>
                    <a:pt x="48" y="160"/>
                  </a:moveTo>
                  <a:lnTo>
                    <a:pt x="43" y="160"/>
                  </a:lnTo>
                  <a:lnTo>
                    <a:pt x="39" y="158"/>
                  </a:lnTo>
                  <a:lnTo>
                    <a:pt x="34" y="156"/>
                  </a:lnTo>
                  <a:lnTo>
                    <a:pt x="29" y="154"/>
                  </a:lnTo>
                  <a:lnTo>
                    <a:pt x="25" y="150"/>
                  </a:lnTo>
                  <a:lnTo>
                    <a:pt x="21" y="147"/>
                  </a:lnTo>
                  <a:lnTo>
                    <a:pt x="18" y="143"/>
                  </a:lnTo>
                  <a:lnTo>
                    <a:pt x="14" y="137"/>
                  </a:lnTo>
                  <a:lnTo>
                    <a:pt x="11" y="131"/>
                  </a:lnTo>
                  <a:lnTo>
                    <a:pt x="9" y="125"/>
                  </a:lnTo>
                  <a:lnTo>
                    <a:pt x="6" y="118"/>
                  </a:lnTo>
                  <a:lnTo>
                    <a:pt x="4" y="112"/>
                  </a:lnTo>
                  <a:lnTo>
                    <a:pt x="2" y="104"/>
                  </a:lnTo>
                  <a:lnTo>
                    <a:pt x="0" y="96"/>
                  </a:lnTo>
                  <a:lnTo>
                    <a:pt x="0" y="89"/>
                  </a:lnTo>
                  <a:lnTo>
                    <a:pt x="0" y="79"/>
                  </a:lnTo>
                  <a:lnTo>
                    <a:pt x="0" y="71"/>
                  </a:lnTo>
                  <a:lnTo>
                    <a:pt x="0" y="64"/>
                  </a:lnTo>
                  <a:lnTo>
                    <a:pt x="2" y="56"/>
                  </a:lnTo>
                  <a:lnTo>
                    <a:pt x="4" y="48"/>
                  </a:lnTo>
                  <a:lnTo>
                    <a:pt x="6" y="40"/>
                  </a:lnTo>
                  <a:lnTo>
                    <a:pt x="9" y="35"/>
                  </a:lnTo>
                  <a:lnTo>
                    <a:pt x="11" y="29"/>
                  </a:lnTo>
                  <a:lnTo>
                    <a:pt x="14" y="23"/>
                  </a:lnTo>
                  <a:lnTo>
                    <a:pt x="18" y="17"/>
                  </a:lnTo>
                  <a:lnTo>
                    <a:pt x="21" y="13"/>
                  </a:lnTo>
                  <a:lnTo>
                    <a:pt x="25" y="10"/>
                  </a:lnTo>
                  <a:lnTo>
                    <a:pt x="29" y="6"/>
                  </a:lnTo>
                  <a:lnTo>
                    <a:pt x="34" y="4"/>
                  </a:lnTo>
                  <a:lnTo>
                    <a:pt x="39" y="0"/>
                  </a:lnTo>
                  <a:lnTo>
                    <a:pt x="43" y="0"/>
                  </a:lnTo>
                  <a:lnTo>
                    <a:pt x="48" y="0"/>
                  </a:lnTo>
                  <a:lnTo>
                    <a:pt x="53" y="0"/>
                  </a:lnTo>
                  <a:lnTo>
                    <a:pt x="58" y="0"/>
                  </a:lnTo>
                  <a:lnTo>
                    <a:pt x="63" y="4"/>
                  </a:lnTo>
                  <a:lnTo>
                    <a:pt x="66" y="6"/>
                  </a:lnTo>
                  <a:lnTo>
                    <a:pt x="71" y="10"/>
                  </a:lnTo>
                  <a:lnTo>
                    <a:pt x="75" y="13"/>
                  </a:lnTo>
                  <a:lnTo>
                    <a:pt x="79" y="17"/>
                  </a:lnTo>
                  <a:lnTo>
                    <a:pt x="83" y="23"/>
                  </a:lnTo>
                  <a:lnTo>
                    <a:pt x="85" y="29"/>
                  </a:lnTo>
                  <a:lnTo>
                    <a:pt x="88" y="35"/>
                  </a:lnTo>
                  <a:lnTo>
                    <a:pt x="91" y="40"/>
                  </a:lnTo>
                  <a:lnTo>
                    <a:pt x="93" y="48"/>
                  </a:lnTo>
                  <a:lnTo>
                    <a:pt x="94" y="56"/>
                  </a:lnTo>
                  <a:lnTo>
                    <a:pt x="95" y="64"/>
                  </a:lnTo>
                  <a:lnTo>
                    <a:pt x="96" y="71"/>
                  </a:lnTo>
                  <a:lnTo>
                    <a:pt x="96" y="79"/>
                  </a:lnTo>
                  <a:lnTo>
                    <a:pt x="96" y="89"/>
                  </a:lnTo>
                  <a:lnTo>
                    <a:pt x="95" y="96"/>
                  </a:lnTo>
                  <a:lnTo>
                    <a:pt x="94" y="104"/>
                  </a:lnTo>
                  <a:lnTo>
                    <a:pt x="93" y="112"/>
                  </a:lnTo>
                  <a:lnTo>
                    <a:pt x="91" y="118"/>
                  </a:lnTo>
                  <a:lnTo>
                    <a:pt x="88" y="125"/>
                  </a:lnTo>
                  <a:lnTo>
                    <a:pt x="85" y="131"/>
                  </a:lnTo>
                  <a:lnTo>
                    <a:pt x="83" y="137"/>
                  </a:lnTo>
                  <a:lnTo>
                    <a:pt x="79" y="143"/>
                  </a:lnTo>
                  <a:lnTo>
                    <a:pt x="75" y="147"/>
                  </a:lnTo>
                  <a:lnTo>
                    <a:pt x="71" y="150"/>
                  </a:lnTo>
                  <a:lnTo>
                    <a:pt x="66" y="154"/>
                  </a:lnTo>
                  <a:lnTo>
                    <a:pt x="63" y="156"/>
                  </a:lnTo>
                  <a:lnTo>
                    <a:pt x="58" y="158"/>
                  </a:lnTo>
                  <a:lnTo>
                    <a:pt x="53" y="160"/>
                  </a:lnTo>
                  <a:lnTo>
                    <a:pt x="48" y="160"/>
                  </a:lnTo>
                  <a:lnTo>
                    <a:pt x="48" y="160"/>
                  </a:lnTo>
                  <a:close/>
                  <a:moveTo>
                    <a:pt x="395" y="0"/>
                  </a:moveTo>
                  <a:lnTo>
                    <a:pt x="400" y="0"/>
                  </a:lnTo>
                  <a:lnTo>
                    <a:pt x="406" y="0"/>
                  </a:lnTo>
                  <a:lnTo>
                    <a:pt x="410" y="4"/>
                  </a:lnTo>
                  <a:lnTo>
                    <a:pt x="414" y="6"/>
                  </a:lnTo>
                  <a:lnTo>
                    <a:pt x="418" y="10"/>
                  </a:lnTo>
                  <a:lnTo>
                    <a:pt x="422" y="13"/>
                  </a:lnTo>
                  <a:lnTo>
                    <a:pt x="426" y="17"/>
                  </a:lnTo>
                  <a:lnTo>
                    <a:pt x="430" y="23"/>
                  </a:lnTo>
                  <a:lnTo>
                    <a:pt x="432" y="29"/>
                  </a:lnTo>
                  <a:lnTo>
                    <a:pt x="436" y="35"/>
                  </a:lnTo>
                  <a:lnTo>
                    <a:pt x="438" y="40"/>
                  </a:lnTo>
                  <a:lnTo>
                    <a:pt x="440" y="48"/>
                  </a:lnTo>
                  <a:lnTo>
                    <a:pt x="442" y="56"/>
                  </a:lnTo>
                  <a:lnTo>
                    <a:pt x="443" y="64"/>
                  </a:lnTo>
                  <a:lnTo>
                    <a:pt x="444" y="71"/>
                  </a:lnTo>
                  <a:lnTo>
                    <a:pt x="444" y="79"/>
                  </a:lnTo>
                  <a:lnTo>
                    <a:pt x="444" y="89"/>
                  </a:lnTo>
                  <a:lnTo>
                    <a:pt x="443" y="96"/>
                  </a:lnTo>
                  <a:lnTo>
                    <a:pt x="442" y="104"/>
                  </a:lnTo>
                  <a:lnTo>
                    <a:pt x="440" y="112"/>
                  </a:lnTo>
                  <a:lnTo>
                    <a:pt x="438" y="118"/>
                  </a:lnTo>
                  <a:lnTo>
                    <a:pt x="436" y="125"/>
                  </a:lnTo>
                  <a:lnTo>
                    <a:pt x="432" y="131"/>
                  </a:lnTo>
                  <a:lnTo>
                    <a:pt x="430" y="137"/>
                  </a:lnTo>
                  <a:lnTo>
                    <a:pt x="426" y="143"/>
                  </a:lnTo>
                  <a:lnTo>
                    <a:pt x="422" y="147"/>
                  </a:lnTo>
                  <a:lnTo>
                    <a:pt x="418" y="150"/>
                  </a:lnTo>
                  <a:lnTo>
                    <a:pt x="414" y="154"/>
                  </a:lnTo>
                  <a:lnTo>
                    <a:pt x="410" y="156"/>
                  </a:lnTo>
                  <a:lnTo>
                    <a:pt x="406" y="158"/>
                  </a:lnTo>
                  <a:lnTo>
                    <a:pt x="400" y="160"/>
                  </a:lnTo>
                  <a:lnTo>
                    <a:pt x="395" y="160"/>
                  </a:lnTo>
                  <a:lnTo>
                    <a:pt x="391" y="160"/>
                  </a:lnTo>
                  <a:lnTo>
                    <a:pt x="386" y="158"/>
                  </a:lnTo>
                  <a:lnTo>
                    <a:pt x="381" y="156"/>
                  </a:lnTo>
                  <a:lnTo>
                    <a:pt x="377" y="154"/>
                  </a:lnTo>
                  <a:lnTo>
                    <a:pt x="372" y="150"/>
                  </a:lnTo>
                  <a:lnTo>
                    <a:pt x="369" y="147"/>
                  </a:lnTo>
                  <a:lnTo>
                    <a:pt x="365" y="143"/>
                  </a:lnTo>
                  <a:lnTo>
                    <a:pt x="362" y="137"/>
                  </a:lnTo>
                  <a:lnTo>
                    <a:pt x="358" y="131"/>
                  </a:lnTo>
                  <a:lnTo>
                    <a:pt x="356" y="125"/>
                  </a:lnTo>
                  <a:lnTo>
                    <a:pt x="354" y="118"/>
                  </a:lnTo>
                  <a:lnTo>
                    <a:pt x="351" y="112"/>
                  </a:lnTo>
                  <a:lnTo>
                    <a:pt x="349" y="104"/>
                  </a:lnTo>
                  <a:lnTo>
                    <a:pt x="348" y="96"/>
                  </a:lnTo>
                  <a:lnTo>
                    <a:pt x="348" y="89"/>
                  </a:lnTo>
                  <a:lnTo>
                    <a:pt x="348" y="79"/>
                  </a:lnTo>
                  <a:lnTo>
                    <a:pt x="348" y="71"/>
                  </a:lnTo>
                  <a:lnTo>
                    <a:pt x="348" y="64"/>
                  </a:lnTo>
                  <a:lnTo>
                    <a:pt x="349" y="56"/>
                  </a:lnTo>
                  <a:lnTo>
                    <a:pt x="351" y="48"/>
                  </a:lnTo>
                  <a:lnTo>
                    <a:pt x="354" y="40"/>
                  </a:lnTo>
                  <a:lnTo>
                    <a:pt x="356" y="35"/>
                  </a:lnTo>
                  <a:lnTo>
                    <a:pt x="358" y="29"/>
                  </a:lnTo>
                  <a:lnTo>
                    <a:pt x="362" y="23"/>
                  </a:lnTo>
                  <a:lnTo>
                    <a:pt x="365" y="17"/>
                  </a:lnTo>
                  <a:lnTo>
                    <a:pt x="369" y="13"/>
                  </a:lnTo>
                  <a:lnTo>
                    <a:pt x="372" y="10"/>
                  </a:lnTo>
                  <a:lnTo>
                    <a:pt x="377" y="6"/>
                  </a:lnTo>
                  <a:lnTo>
                    <a:pt x="381" y="4"/>
                  </a:lnTo>
                  <a:lnTo>
                    <a:pt x="386" y="0"/>
                  </a:lnTo>
                  <a:lnTo>
                    <a:pt x="391" y="0"/>
                  </a:lnTo>
                  <a:lnTo>
                    <a:pt x="395" y="0"/>
                  </a:lnTo>
                  <a:lnTo>
                    <a:pt x="395" y="0"/>
                  </a:lnTo>
                  <a:close/>
                </a:path>
              </a:pathLst>
            </a:custGeom>
            <a:solidFill>
              <a:srgbClr val="000000"/>
            </a:solidFill>
            <a:ln w="15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04305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a:ln>
                  <a:noFill/>
                </a:ln>
                <a:solidFill>
                  <a:prstClr val="black"/>
                </a:solidFill>
                <a:effectLst/>
                <a:uLnTx/>
                <a:uFillTx/>
                <a:latin typeface="Tahoma"/>
              </a:endParaRPr>
            </a:p>
          </p:txBody>
        </p:sp>
      </p:grpSp>
      <p:sp>
        <p:nvSpPr>
          <p:cNvPr id="192" name="Line 9"/>
          <p:cNvSpPr>
            <a:spLocks noChangeShapeType="1"/>
          </p:cNvSpPr>
          <p:nvPr/>
        </p:nvSpPr>
        <p:spPr bwMode="auto">
          <a:xfrm flipV="1">
            <a:off x="9313490" y="1473083"/>
            <a:ext cx="936699" cy="0"/>
          </a:xfrm>
          <a:prstGeom prst="line">
            <a:avLst/>
          </a:prstGeom>
          <a:noFill/>
          <a:ln w="19050">
            <a:solidFill>
              <a:srgbClr val="000000"/>
            </a:solidFill>
            <a:round/>
            <a:headEnd type="oval" w="lg" len="lg"/>
            <a:tailEnd type="oval" w="lg" len="lg"/>
          </a:ln>
        </p:spPr>
        <p:txBody>
          <a:bodyPr/>
          <a:lstStyle/>
          <a:p>
            <a:pPr defTabSz="1043056"/>
            <a:endParaRPr lang="en-GB" sz="2100" dirty="0">
              <a:solidFill>
                <a:prstClr val="black"/>
              </a:solidFill>
              <a:latin typeface="Tahoma"/>
            </a:endParaRPr>
          </a:p>
        </p:txBody>
      </p:sp>
      <p:sp>
        <p:nvSpPr>
          <p:cNvPr id="193" name="Line 10"/>
          <p:cNvSpPr>
            <a:spLocks noChangeShapeType="1"/>
          </p:cNvSpPr>
          <p:nvPr/>
        </p:nvSpPr>
        <p:spPr bwMode="auto">
          <a:xfrm flipV="1">
            <a:off x="9313490" y="2943230"/>
            <a:ext cx="1080120" cy="0"/>
          </a:xfrm>
          <a:prstGeom prst="line">
            <a:avLst/>
          </a:prstGeom>
          <a:noFill/>
          <a:ln w="19050">
            <a:solidFill>
              <a:srgbClr val="000000"/>
            </a:solidFill>
            <a:round/>
            <a:headEnd type="oval" w="lg" len="lg"/>
            <a:tailEnd type="triangle" w="lg" len="lg"/>
          </a:ln>
        </p:spPr>
        <p:txBody>
          <a:bodyPr/>
          <a:lstStyle/>
          <a:p>
            <a:pPr defTabSz="1043056"/>
            <a:endParaRPr lang="en-GB" sz="2100" dirty="0">
              <a:solidFill>
                <a:prstClr val="black"/>
              </a:solidFill>
              <a:latin typeface="Tahoma"/>
            </a:endParaRPr>
          </a:p>
        </p:txBody>
      </p:sp>
      <p:sp>
        <p:nvSpPr>
          <p:cNvPr id="195" name="TextBox 194"/>
          <p:cNvSpPr txBox="1"/>
          <p:nvPr/>
        </p:nvSpPr>
        <p:spPr>
          <a:xfrm>
            <a:off x="8874159" y="3844014"/>
            <a:ext cx="2116226" cy="2355056"/>
          </a:xfrm>
          <a:prstGeom prst="rect">
            <a:avLst/>
          </a:prstGeom>
          <a:noFill/>
        </p:spPr>
        <p:txBody>
          <a:bodyPr wrap="square" rtlCol="0">
            <a:spAutoFit/>
          </a:bodyPr>
          <a:lstStyle/>
          <a:p>
            <a:endParaRPr lang="en-GB" dirty="0"/>
          </a:p>
        </p:txBody>
      </p:sp>
      <p:sp>
        <p:nvSpPr>
          <p:cNvPr id="196" name="TextBox 195"/>
          <p:cNvSpPr txBox="1"/>
          <p:nvPr/>
        </p:nvSpPr>
        <p:spPr>
          <a:xfrm>
            <a:off x="8874159" y="1657233"/>
            <a:ext cx="2116226" cy="830997"/>
          </a:xfrm>
          <a:prstGeom prst="rect">
            <a:avLst/>
          </a:prstGeom>
          <a:noFill/>
        </p:spPr>
        <p:txBody>
          <a:bodyPr wrap="square" rtlCol="0">
            <a:spAutoFit/>
          </a:bodyPr>
          <a:lstStyle/>
          <a:p>
            <a:pPr lvl="0" defTabSz="1043056">
              <a:spcBef>
                <a:spcPct val="50000"/>
              </a:spcBef>
            </a:pPr>
            <a:r>
              <a:rPr lang="en-GB" sz="1200" dirty="0">
                <a:solidFill>
                  <a:schemeClr val="accent1">
                    <a:lumMod val="50000"/>
                  </a:schemeClr>
                </a:solidFill>
                <a:latin typeface="Tahoma"/>
              </a:rPr>
              <a:t>Indicates a synergy, where ELEXON &amp;  </a:t>
            </a:r>
            <a:r>
              <a:rPr lang="en-GB" sz="1200" dirty="0" err="1">
                <a:solidFill>
                  <a:schemeClr val="accent1">
                    <a:lumMod val="50000"/>
                  </a:schemeClr>
                </a:solidFill>
                <a:latin typeface="Tahoma"/>
              </a:rPr>
              <a:t>MRASCo</a:t>
            </a:r>
            <a:r>
              <a:rPr lang="en-GB" sz="1200" dirty="0">
                <a:solidFill>
                  <a:schemeClr val="accent1">
                    <a:lumMod val="50000"/>
                  </a:schemeClr>
                </a:solidFill>
                <a:latin typeface="Tahoma"/>
              </a:rPr>
              <a:t> can co-ordinate to save overhead for the Applicant.</a:t>
            </a:r>
          </a:p>
        </p:txBody>
      </p:sp>
      <p:sp>
        <p:nvSpPr>
          <p:cNvPr id="198" name="TextBox 197"/>
          <p:cNvSpPr txBox="1"/>
          <p:nvPr/>
        </p:nvSpPr>
        <p:spPr>
          <a:xfrm>
            <a:off x="8925570" y="3132020"/>
            <a:ext cx="2110154" cy="3416320"/>
          </a:xfrm>
          <a:prstGeom prst="rect">
            <a:avLst/>
          </a:prstGeom>
          <a:noFill/>
        </p:spPr>
        <p:txBody>
          <a:bodyPr wrap="square" rtlCol="0">
            <a:spAutoFit/>
          </a:bodyPr>
          <a:lstStyle/>
          <a:p>
            <a:pPr lvl="0" defTabSz="1043056">
              <a:spcBef>
                <a:spcPct val="50000"/>
              </a:spcBef>
            </a:pPr>
            <a:r>
              <a:rPr lang="en-GB" sz="1200" dirty="0">
                <a:solidFill>
                  <a:schemeClr val="accent1">
                    <a:lumMod val="50000"/>
                  </a:schemeClr>
                </a:solidFill>
                <a:latin typeface="Tahoma"/>
              </a:rPr>
              <a:t>Indicates a synergy where the same information used may also be used by the process at the arrowhead</a:t>
            </a:r>
            <a:r>
              <a:rPr lang="en-GB" sz="1200" dirty="0" smtClean="0">
                <a:solidFill>
                  <a:srgbClr val="0090AB"/>
                </a:solidFill>
                <a:latin typeface="Tahoma"/>
              </a:rPr>
              <a:t>.</a:t>
            </a:r>
          </a:p>
          <a:p>
            <a:pPr lvl="0" defTabSz="1043056">
              <a:spcBef>
                <a:spcPct val="50000"/>
              </a:spcBef>
            </a:pPr>
            <a:endParaRPr lang="en-GB" sz="1200" dirty="0">
              <a:solidFill>
                <a:srgbClr val="0090AB"/>
              </a:solidFill>
              <a:latin typeface="Tahoma"/>
            </a:endParaRPr>
          </a:p>
          <a:p>
            <a:pPr lvl="0" defTabSz="1043056">
              <a:spcBef>
                <a:spcPct val="50000"/>
              </a:spcBef>
            </a:pPr>
            <a:endParaRPr lang="en-GB" sz="1200" dirty="0" smtClean="0">
              <a:solidFill>
                <a:srgbClr val="0090AB"/>
              </a:solidFill>
              <a:latin typeface="Tahoma"/>
            </a:endParaRPr>
          </a:p>
          <a:p>
            <a:pPr defTabSz="1043056">
              <a:spcBef>
                <a:spcPct val="50000"/>
              </a:spcBef>
            </a:pPr>
            <a:r>
              <a:rPr lang="en-GB" sz="1200" dirty="0" smtClean="0">
                <a:solidFill>
                  <a:schemeClr val="accent1">
                    <a:lumMod val="50000"/>
                  </a:schemeClr>
                </a:solidFill>
                <a:ea typeface="Times New Roman" pitchFamily="18" charset="0"/>
                <a:cs typeface="Tahoma" pitchFamily="34" charset="0"/>
              </a:rPr>
              <a:t>The </a:t>
            </a:r>
            <a:r>
              <a:rPr lang="en-GB" sz="1200" dirty="0" smtClean="0">
                <a:solidFill>
                  <a:srgbClr val="FF0000"/>
                </a:solidFill>
                <a:ea typeface="Times New Roman" pitchFamily="18" charset="0"/>
                <a:cs typeface="Tahoma" pitchFamily="34" charset="0"/>
              </a:rPr>
              <a:t>red</a:t>
            </a:r>
            <a:r>
              <a:rPr lang="en-GB" sz="1200" dirty="0" smtClean="0">
                <a:solidFill>
                  <a:srgbClr val="23DD92"/>
                </a:solidFill>
                <a:ea typeface="Times New Roman" pitchFamily="18" charset="0"/>
                <a:cs typeface="Tahoma" pitchFamily="34" charset="0"/>
              </a:rPr>
              <a:t> </a:t>
            </a:r>
            <a:r>
              <a:rPr lang="en-GB" sz="1200" dirty="0" smtClean="0">
                <a:solidFill>
                  <a:schemeClr val="accent1">
                    <a:lumMod val="50000"/>
                  </a:schemeClr>
                </a:solidFill>
                <a:ea typeface="Times New Roman" pitchFamily="18" charset="0"/>
                <a:cs typeface="Tahoma" pitchFamily="34" charset="0"/>
              </a:rPr>
              <a:t>dividing line signifies governance.  The </a:t>
            </a:r>
            <a:r>
              <a:rPr lang="en-GB" sz="1200" dirty="0" smtClean="0">
                <a:solidFill>
                  <a:srgbClr val="0000FF"/>
                </a:solidFill>
                <a:ea typeface="Times New Roman" pitchFamily="18" charset="0"/>
                <a:cs typeface="Tahoma" pitchFamily="34" charset="0"/>
              </a:rPr>
              <a:t>blue</a:t>
            </a:r>
            <a:r>
              <a:rPr lang="en-GB" sz="1200" dirty="0" smtClean="0">
                <a:solidFill>
                  <a:schemeClr val="accent1">
                    <a:lumMod val="50000"/>
                  </a:schemeClr>
                </a:solidFill>
                <a:ea typeface="Times New Roman" pitchFamily="18" charset="0"/>
                <a:cs typeface="Tahoma" pitchFamily="34" charset="0"/>
              </a:rPr>
              <a:t> dividing lines signify stages of the process.  Stages are sequential, commencing at the top of the diagram, with stages that may be undertaken in parallel indicated.</a:t>
            </a:r>
            <a:r>
              <a:rPr lang="en-GB" sz="1000" dirty="0" smtClean="0">
                <a:solidFill>
                  <a:schemeClr val="accent1">
                    <a:lumMod val="50000"/>
                  </a:schemeClr>
                </a:solidFill>
                <a:cs typeface="Tahoma" pitchFamily="34" charset="0"/>
              </a:rPr>
              <a:t> </a:t>
            </a:r>
          </a:p>
          <a:p>
            <a:pPr lvl="0" defTabSz="1043056">
              <a:spcBef>
                <a:spcPct val="50000"/>
              </a:spcBef>
            </a:pPr>
            <a:endParaRPr lang="en-GB" sz="1200" dirty="0">
              <a:solidFill>
                <a:srgbClr val="0090AB"/>
              </a:solidFill>
              <a:latin typeface="Tahoma"/>
            </a:endParaRPr>
          </a:p>
        </p:txBody>
      </p:sp>
    </p:spTree>
    <p:extLst>
      <p:ext uri="{BB962C8B-B14F-4D97-AF65-F5344CB8AC3E}">
        <p14:creationId xmlns:p14="http://schemas.microsoft.com/office/powerpoint/2010/main" val="4248222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10: Extra Considerations</a:t>
            </a:r>
            <a:endParaRPr lang="en-GB" dirty="0"/>
          </a:p>
        </p:txBody>
      </p:sp>
      <p:graphicFrame>
        <p:nvGraphicFramePr>
          <p:cNvPr id="7" name="Diagram 6"/>
          <p:cNvGraphicFramePr/>
          <p:nvPr>
            <p:extLst>
              <p:ext uri="{D42A27DB-BD31-4B8C-83A1-F6EECF244321}">
                <p14:modId xmlns:p14="http://schemas.microsoft.com/office/powerpoint/2010/main" val="4163646587"/>
              </p:ext>
            </p:extLst>
          </p:nvPr>
        </p:nvGraphicFramePr>
        <p:xfrm>
          <a:off x="1001199" y="869706"/>
          <a:ext cx="9426478" cy="583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4549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11: Additional Information</a:t>
            </a:r>
            <a:endParaRPr lang="en-GB" dirty="0"/>
          </a:p>
        </p:txBody>
      </p:sp>
      <p:sp>
        <p:nvSpPr>
          <p:cNvPr id="7" name="Rectangle 6"/>
          <p:cNvSpPr/>
          <p:nvPr/>
        </p:nvSpPr>
        <p:spPr>
          <a:xfrm>
            <a:off x="1020525" y="884858"/>
            <a:ext cx="2734408" cy="1143000"/>
          </a:xfrm>
          <a:prstGeom prst="rect">
            <a:avLst/>
          </a:prstGeom>
          <a:solidFill>
            <a:srgbClr val="00009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Performance Assurance Techniques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Post Qualification)</a:t>
            </a:r>
          </a:p>
        </p:txBody>
      </p:sp>
      <p:sp>
        <p:nvSpPr>
          <p:cNvPr id="8" name="Rectangle 7"/>
          <p:cNvSpPr/>
          <p:nvPr/>
        </p:nvSpPr>
        <p:spPr>
          <a:xfrm>
            <a:off x="1001369" y="2226599"/>
            <a:ext cx="2734408" cy="1140191"/>
          </a:xfrm>
          <a:prstGeom prst="rect">
            <a:avLst/>
          </a:prstGeom>
          <a:solidFill>
            <a:srgbClr val="000099"/>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BSC Portal</a:t>
            </a:r>
          </a:p>
        </p:txBody>
      </p:sp>
      <p:sp>
        <p:nvSpPr>
          <p:cNvPr id="9" name="Rectangle 8"/>
          <p:cNvSpPr/>
          <p:nvPr/>
        </p:nvSpPr>
        <p:spPr>
          <a:xfrm>
            <a:off x="1020524" y="3626367"/>
            <a:ext cx="2734408" cy="118134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Introducing </a:t>
            </a:r>
            <a:r>
              <a:rPr kumimoji="0" lang="en-GB" sz="1800" b="1" i="0" u="none" strike="noStrike" kern="1200" cap="none" spc="0" normalizeH="0" baseline="0" noProof="0" dirty="0" smtClean="0">
                <a:ln>
                  <a:noFill/>
                </a:ln>
                <a:solidFill>
                  <a:srgbClr val="FFFFFF"/>
                </a:solidFill>
                <a:effectLst/>
                <a:uLnTx/>
                <a:uFillTx/>
                <a:latin typeface="Arial" panose="020B0604020202020204"/>
                <a:ea typeface="+mn-ea"/>
                <a:cs typeface="+mn-cs"/>
              </a:rPr>
              <a:t>Elexon </a:t>
            </a: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Seminar</a:t>
            </a:r>
          </a:p>
        </p:txBody>
      </p:sp>
      <p:sp>
        <p:nvSpPr>
          <p:cNvPr id="10" name="Rectangle 9"/>
          <p:cNvSpPr/>
          <p:nvPr/>
        </p:nvSpPr>
        <p:spPr>
          <a:xfrm>
            <a:off x="1020524" y="5067289"/>
            <a:ext cx="2734408" cy="113008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Communications</a:t>
            </a:r>
          </a:p>
        </p:txBody>
      </p:sp>
      <p:sp>
        <p:nvSpPr>
          <p:cNvPr id="12" name="Right Arrow 11"/>
          <p:cNvSpPr/>
          <p:nvPr/>
        </p:nvSpPr>
        <p:spPr>
          <a:xfrm>
            <a:off x="3883860" y="2129597"/>
            <a:ext cx="6814039" cy="1359232"/>
          </a:xfrm>
          <a:prstGeom prst="rightArrow">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Provides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operational BSC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a:ea typeface="+mn-ea"/>
                <a:cs typeface="+mn-cs"/>
              </a:rPr>
              <a:t>- Public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as well as party-specific data</a:t>
            </a:r>
          </a:p>
        </p:txBody>
      </p:sp>
      <p:sp>
        <p:nvSpPr>
          <p:cNvPr id="15" name="Right Arrow 14"/>
          <p:cNvSpPr/>
          <p:nvPr/>
        </p:nvSpPr>
        <p:spPr>
          <a:xfrm>
            <a:off x="3905842" y="3664366"/>
            <a:ext cx="6814039" cy="1359232"/>
          </a:xfrm>
          <a:prstGeom prst="rightArrow">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31F20"/>
                </a:solidFill>
                <a:effectLst/>
                <a:uLnTx/>
                <a:uFillTx/>
                <a:latin typeface="Arial" panose="020B0604020202020204"/>
                <a:ea typeface="+mn-ea"/>
                <a:cs typeface="+mn-cs"/>
              </a:rPr>
              <a:t>- Overview of the balancing mechanism and imbalance settlement </a:t>
            </a:r>
            <a:r>
              <a:rPr kumimoji="0" lang="en-US" sz="1600" b="0" i="0" u="none" strike="noStrike" kern="1200" cap="none" spc="0" normalizeH="0" baseline="0" noProof="0" dirty="0" smtClean="0">
                <a:ln>
                  <a:noFill/>
                </a:ln>
                <a:solidFill>
                  <a:srgbClr val="231F20"/>
                </a:solidFill>
                <a:effectLst/>
                <a:uLnTx/>
                <a:uFillTx/>
                <a:latin typeface="Arial" panose="020B0604020202020204"/>
                <a:ea typeface="+mn-ea"/>
                <a:cs typeface="+mn-cs"/>
              </a:rPr>
              <a:t>processes</a:t>
            </a:r>
            <a:r>
              <a:rPr kumimoji="0" lang="en-GB" sz="1600" b="0" i="0" u="none" strike="noStrike" kern="1200" cap="none" spc="0" normalizeH="0" baseline="0" noProof="0" dirty="0" smtClean="0">
                <a:ln>
                  <a:noFill/>
                </a:ln>
                <a:solidFill>
                  <a:srgbClr val="231F20"/>
                </a:solidFill>
                <a:effectLst/>
                <a:uLnTx/>
                <a:uFillTx/>
                <a:latin typeface="Arial" panose="020B0604020202020204"/>
                <a:ea typeface="+mn-ea"/>
                <a:cs typeface="+mn-cs"/>
              </a:rPr>
              <a:t> (Dates TBC)</a:t>
            </a: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sp>
        <p:nvSpPr>
          <p:cNvPr id="17" name="Right Arrow 16"/>
          <p:cNvSpPr/>
          <p:nvPr/>
        </p:nvSpPr>
        <p:spPr>
          <a:xfrm>
            <a:off x="3905842" y="5125337"/>
            <a:ext cx="6814039" cy="1359232"/>
          </a:xfrm>
          <a:prstGeom prst="rightArrow">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Mailbox for Industry News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News Casts and Circulars</a:t>
            </a:r>
          </a:p>
        </p:txBody>
      </p:sp>
      <p:sp>
        <p:nvSpPr>
          <p:cNvPr id="18" name="Right Arrow 17"/>
          <p:cNvSpPr/>
          <p:nvPr/>
        </p:nvSpPr>
        <p:spPr>
          <a:xfrm>
            <a:off x="3883859" y="668626"/>
            <a:ext cx="6814039" cy="1359232"/>
          </a:xfrm>
          <a:prstGeom prst="rightArrow">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Annual BSC Audit</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Technical Assurance Check</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29618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12: Contact details and links</a:t>
            </a:r>
            <a:endParaRPr lang="en-GB" dirty="0"/>
          </a:p>
        </p:txBody>
      </p:sp>
      <p:grpSp>
        <p:nvGrpSpPr>
          <p:cNvPr id="7" name="Group 344"/>
          <p:cNvGrpSpPr/>
          <p:nvPr/>
        </p:nvGrpSpPr>
        <p:grpSpPr>
          <a:xfrm>
            <a:off x="6970783" y="2421182"/>
            <a:ext cx="4733494" cy="4001918"/>
            <a:chOff x="0" y="0"/>
            <a:chExt cx="4845358" cy="4570766"/>
          </a:xfrm>
        </p:grpSpPr>
        <p:sp>
          <p:nvSpPr>
            <p:cNvPr id="8" name="Shape 339"/>
            <p:cNvSpPr/>
            <p:nvPr/>
          </p:nvSpPr>
          <p:spPr>
            <a:xfrm>
              <a:off x="663746" y="4254784"/>
              <a:ext cx="3510912" cy="315983"/>
            </a:xfrm>
            <a:prstGeom prst="roundRect">
              <a:avLst>
                <a:gd name="adj" fmla="val 47524"/>
              </a:avLst>
            </a:prstGeom>
            <a:solidFill>
              <a:srgbClr val="848484"/>
            </a:solidFill>
            <a:ln w="12700" cap="flat">
              <a:noFill/>
              <a:miter lim="400000"/>
            </a:ln>
            <a:effectLst/>
          </p:spPr>
          <p:txBody>
            <a:bodyPr wrap="square" lIns="54186" tIns="54186" rIns="54186" bIns="54186" numCol="1" anchor="t">
              <a:noAutofit/>
            </a:bodyPr>
            <a:lstStyle/>
            <a:p>
              <a:pPr marL="0" marR="0" lvl="0" indent="0" algn="l" defTabSz="914400" rtl="0" eaLnBrk="1" fontAlgn="auto" latinLnBrk="0" hangingPunct="1">
                <a:lnSpc>
                  <a:spcPct val="100000"/>
                </a:lnSpc>
                <a:spcBef>
                  <a:spcPts val="0"/>
                </a:spcBef>
                <a:spcAft>
                  <a:spcPts val="0"/>
                </a:spcAft>
                <a:buClr>
                  <a:srgbClr val="6C6C6C"/>
                </a:buClr>
                <a:buSzTx/>
                <a:buFont typeface="Helvetica"/>
                <a:buNone/>
                <a:tabLst/>
                <a:defRPr sz="2400">
                  <a:uFill>
                    <a:solidFill>
                      <a:srgbClr val="000000"/>
                    </a:solidFill>
                  </a:uFill>
                  <a:latin typeface="Calibri"/>
                  <a:ea typeface="Calibri"/>
                  <a:cs typeface="Calibri"/>
                  <a:sym typeface="Calibri"/>
                </a:defRPr>
              </a:pPr>
              <a:endParaRPr kumimoji="0" sz="2400" b="0" i="0" u="none" strike="noStrike" kern="1200" cap="none" spc="0" normalizeH="0" baseline="0" noProof="0">
                <a:ln>
                  <a:noFill/>
                </a:ln>
                <a:solidFill>
                  <a:prstClr val="black"/>
                </a:solidFill>
                <a:effectLst/>
                <a:uLnTx/>
                <a:uFill>
                  <a:solidFill>
                    <a:srgbClr val="000000"/>
                  </a:solidFill>
                </a:uFill>
                <a:latin typeface="Calibri"/>
                <a:ea typeface="Calibri"/>
                <a:cs typeface="Calibri"/>
                <a:sym typeface="Calibri"/>
              </a:endParaRPr>
            </a:p>
          </p:txBody>
        </p:sp>
        <p:sp>
          <p:nvSpPr>
            <p:cNvPr id="9" name="Shape 340"/>
            <p:cNvSpPr/>
            <p:nvPr/>
          </p:nvSpPr>
          <p:spPr>
            <a:xfrm>
              <a:off x="2067204" y="3169903"/>
              <a:ext cx="719678" cy="2561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8100"/>
                    <a:pt x="2257" y="15300"/>
                    <a:pt x="5803" y="18900"/>
                  </a:cubicBezTo>
                  <a:cubicBezTo>
                    <a:pt x="7415" y="20700"/>
                    <a:pt x="9027" y="21600"/>
                    <a:pt x="10639" y="21600"/>
                  </a:cubicBezTo>
                  <a:cubicBezTo>
                    <a:pt x="12573" y="21600"/>
                    <a:pt x="14185" y="20700"/>
                    <a:pt x="15797" y="18900"/>
                  </a:cubicBezTo>
                  <a:cubicBezTo>
                    <a:pt x="19343" y="15300"/>
                    <a:pt x="21600" y="8100"/>
                    <a:pt x="21600" y="0"/>
                  </a:cubicBezTo>
                  <a:cubicBezTo>
                    <a:pt x="14507" y="0"/>
                    <a:pt x="14507" y="0"/>
                    <a:pt x="14507" y="0"/>
                  </a:cubicBezTo>
                  <a:cubicBezTo>
                    <a:pt x="10639" y="0"/>
                    <a:pt x="10639" y="0"/>
                    <a:pt x="10639" y="0"/>
                  </a:cubicBezTo>
                  <a:cubicBezTo>
                    <a:pt x="7093" y="0"/>
                    <a:pt x="7093" y="0"/>
                    <a:pt x="7093" y="0"/>
                  </a:cubicBezTo>
                  <a:lnTo>
                    <a:pt x="0" y="0"/>
                  </a:lnTo>
                  <a:close/>
                </a:path>
              </a:pathLst>
            </a:custGeom>
            <a:solidFill>
              <a:srgbClr val="B5B5B5"/>
            </a:solidFill>
            <a:ln w="9525" cap="flat">
              <a:noFill/>
              <a:round/>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 typeface="Helvetica"/>
                <a:buNone/>
                <a:tabLst/>
                <a:defRPr sz="1600" spc="-66">
                  <a:solidFill>
                    <a:srgbClr val="6C6C6C"/>
                  </a:solidFill>
                  <a:latin typeface="Helvetica"/>
                  <a:ea typeface="Helvetica"/>
                  <a:cs typeface="Helvetica"/>
                  <a:sym typeface="Helvetica"/>
                </a:defRPr>
              </a:pPr>
              <a:endParaRPr kumimoji="0" sz="1600" b="0" i="0" u="none" strike="noStrike" kern="1200" cap="none" spc="-66" normalizeH="0" baseline="0" noProof="0">
                <a:ln>
                  <a:noFill/>
                </a:ln>
                <a:solidFill>
                  <a:srgbClr val="6C6C6C"/>
                </a:solidFill>
                <a:effectLst/>
                <a:uLnTx/>
                <a:uFillTx/>
                <a:latin typeface="Helvetica"/>
                <a:ea typeface="Helvetica"/>
                <a:cs typeface="Helvetica"/>
                <a:sym typeface="Helvetica"/>
              </a:endParaRPr>
            </a:p>
          </p:txBody>
        </p:sp>
        <p:sp>
          <p:nvSpPr>
            <p:cNvPr id="10" name="Shape 341"/>
            <p:cNvSpPr/>
            <p:nvPr/>
          </p:nvSpPr>
          <p:spPr>
            <a:xfrm>
              <a:off x="1799364" y="3395822"/>
              <a:ext cx="1255360" cy="964227"/>
            </a:xfrm>
            <a:custGeom>
              <a:avLst/>
              <a:gdLst/>
              <a:ahLst/>
              <a:cxnLst>
                <a:cxn ang="0">
                  <a:pos x="wd2" y="hd2"/>
                </a:cxn>
                <a:cxn ang="5400000">
                  <a:pos x="wd2" y="hd2"/>
                </a:cxn>
                <a:cxn ang="10800000">
                  <a:pos x="wd2" y="hd2"/>
                </a:cxn>
                <a:cxn ang="16200000">
                  <a:pos x="wd2" y="hd2"/>
                </a:cxn>
              </a:cxnLst>
              <a:rect l="0" t="0" r="r" b="b"/>
              <a:pathLst>
                <a:path w="21600" h="21600" extrusionOk="0">
                  <a:moveTo>
                    <a:pt x="10708" y="720"/>
                  </a:moveTo>
                  <a:cubicBezTo>
                    <a:pt x="9785" y="720"/>
                    <a:pt x="8862" y="480"/>
                    <a:pt x="7938" y="0"/>
                  </a:cubicBezTo>
                  <a:cubicBezTo>
                    <a:pt x="6092" y="9120"/>
                    <a:pt x="1477" y="18480"/>
                    <a:pt x="0" y="21600"/>
                  </a:cubicBezTo>
                  <a:cubicBezTo>
                    <a:pt x="10708" y="21600"/>
                    <a:pt x="10708" y="21600"/>
                    <a:pt x="10708" y="21600"/>
                  </a:cubicBezTo>
                  <a:cubicBezTo>
                    <a:pt x="21600" y="21600"/>
                    <a:pt x="21600" y="21600"/>
                    <a:pt x="21600" y="21600"/>
                  </a:cubicBezTo>
                  <a:cubicBezTo>
                    <a:pt x="19938" y="18480"/>
                    <a:pt x="15692" y="9120"/>
                    <a:pt x="13662" y="0"/>
                  </a:cubicBezTo>
                  <a:cubicBezTo>
                    <a:pt x="12738" y="480"/>
                    <a:pt x="11815" y="720"/>
                    <a:pt x="10708" y="720"/>
                  </a:cubicBezTo>
                  <a:close/>
                </a:path>
              </a:pathLst>
            </a:custGeom>
            <a:solidFill>
              <a:srgbClr val="929292"/>
            </a:solidFill>
            <a:ln w="9525" cap="flat">
              <a:noFill/>
              <a:round/>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 typeface="Helvetica"/>
                <a:buNone/>
                <a:tabLst/>
                <a:defRPr sz="1600" spc="-66">
                  <a:solidFill>
                    <a:srgbClr val="6C6C6C"/>
                  </a:solidFill>
                  <a:latin typeface="Helvetica"/>
                  <a:ea typeface="Helvetica"/>
                  <a:cs typeface="Helvetica"/>
                  <a:sym typeface="Helvetica"/>
                </a:defRPr>
              </a:pPr>
              <a:endParaRPr kumimoji="0" sz="1600" b="0" i="0" u="none" strike="noStrike" kern="1200" cap="none" spc="-66" normalizeH="0" baseline="0" noProof="0">
                <a:ln>
                  <a:noFill/>
                </a:ln>
                <a:solidFill>
                  <a:srgbClr val="6C6C6C"/>
                </a:solidFill>
                <a:effectLst/>
                <a:uLnTx/>
                <a:uFillTx/>
                <a:latin typeface="Helvetica"/>
                <a:ea typeface="Helvetica"/>
                <a:cs typeface="Helvetica"/>
                <a:sym typeface="Helvetica"/>
              </a:endParaRPr>
            </a:p>
          </p:txBody>
        </p:sp>
        <p:sp>
          <p:nvSpPr>
            <p:cNvPr id="11" name="Shape 342"/>
            <p:cNvSpPr/>
            <p:nvPr/>
          </p:nvSpPr>
          <p:spPr>
            <a:xfrm>
              <a:off x="0" y="0"/>
              <a:ext cx="4845359" cy="3260673"/>
            </a:xfrm>
            <a:custGeom>
              <a:avLst/>
              <a:gdLst/>
              <a:ahLst/>
              <a:cxnLst>
                <a:cxn ang="0">
                  <a:pos x="wd2" y="hd2"/>
                </a:cxn>
                <a:cxn ang="5400000">
                  <a:pos x="wd2" y="hd2"/>
                </a:cxn>
                <a:cxn ang="10800000">
                  <a:pos x="wd2" y="hd2"/>
                </a:cxn>
                <a:cxn ang="16200000">
                  <a:pos x="wd2" y="hd2"/>
                </a:cxn>
              </a:cxnLst>
              <a:rect l="0" t="0" r="r" b="b"/>
              <a:pathLst>
                <a:path w="21600" h="21600" extrusionOk="0">
                  <a:moveTo>
                    <a:pt x="21600" y="20636"/>
                  </a:moveTo>
                  <a:cubicBezTo>
                    <a:pt x="21600" y="21168"/>
                    <a:pt x="21376" y="21600"/>
                    <a:pt x="21108" y="21600"/>
                  </a:cubicBezTo>
                  <a:cubicBezTo>
                    <a:pt x="514" y="21600"/>
                    <a:pt x="514" y="21600"/>
                    <a:pt x="514" y="21600"/>
                  </a:cubicBezTo>
                  <a:cubicBezTo>
                    <a:pt x="224" y="21600"/>
                    <a:pt x="0" y="21168"/>
                    <a:pt x="0" y="20636"/>
                  </a:cubicBezTo>
                  <a:cubicBezTo>
                    <a:pt x="0" y="964"/>
                    <a:pt x="0" y="964"/>
                    <a:pt x="0" y="964"/>
                  </a:cubicBezTo>
                  <a:cubicBezTo>
                    <a:pt x="0" y="432"/>
                    <a:pt x="224" y="0"/>
                    <a:pt x="514" y="0"/>
                  </a:cubicBezTo>
                  <a:cubicBezTo>
                    <a:pt x="21108" y="0"/>
                    <a:pt x="21108" y="0"/>
                    <a:pt x="21108" y="0"/>
                  </a:cubicBezTo>
                  <a:cubicBezTo>
                    <a:pt x="21376" y="0"/>
                    <a:pt x="21600" y="432"/>
                    <a:pt x="21600" y="964"/>
                  </a:cubicBezTo>
                  <a:lnTo>
                    <a:pt x="21600" y="20636"/>
                  </a:lnTo>
                  <a:close/>
                </a:path>
              </a:pathLst>
            </a:custGeom>
            <a:solidFill>
              <a:srgbClr val="7A7A7A"/>
            </a:solidFill>
            <a:ln w="9525" cap="flat">
              <a:noFill/>
              <a:round/>
            </a:ln>
            <a:effectLst/>
          </p:spPr>
          <p:txBody>
            <a:bodyPr wrap="square" lIns="0" tIns="0" rIns="0" bIns="0" numCol="1" anchor="t">
              <a:noAutofit/>
            </a:bodyPr>
            <a:lstStyle/>
            <a:p>
              <a:pPr marL="0" marR="0" lvl="0" indent="0" algn="l" defTabSz="457200" rtl="0" eaLnBrk="1" fontAlgn="auto" latinLnBrk="0" hangingPunct="1">
                <a:lnSpc>
                  <a:spcPct val="100000"/>
                </a:lnSpc>
                <a:spcBef>
                  <a:spcPts val="0"/>
                </a:spcBef>
                <a:spcAft>
                  <a:spcPts val="0"/>
                </a:spcAft>
                <a:buClrTx/>
                <a:buSzTx/>
                <a:buFont typeface="Helvetica"/>
                <a:buNone/>
                <a:tabLst/>
                <a:defRPr sz="1600" spc="-66">
                  <a:solidFill>
                    <a:srgbClr val="6C6C6C"/>
                  </a:solidFill>
                  <a:latin typeface="Helvetica"/>
                  <a:ea typeface="Helvetica"/>
                  <a:cs typeface="Helvetica"/>
                  <a:sym typeface="Helvetica"/>
                </a:defRPr>
              </a:pPr>
              <a:endParaRPr kumimoji="0" sz="1600" b="0" i="0" u="none" strike="noStrike" kern="1200" cap="none" spc="-66" normalizeH="0" baseline="0" noProof="0">
                <a:ln>
                  <a:noFill/>
                </a:ln>
                <a:solidFill>
                  <a:srgbClr val="6C6C6C"/>
                </a:solidFill>
                <a:effectLst/>
                <a:uLnTx/>
                <a:uFillTx/>
                <a:latin typeface="Helvetica"/>
                <a:ea typeface="Helvetica"/>
                <a:cs typeface="Helvetica"/>
                <a:sym typeface="Helvetica"/>
              </a:endParaRPr>
            </a:p>
          </p:txBody>
        </p:sp>
        <p:sp>
          <p:nvSpPr>
            <p:cNvPr id="12" name="Shape 343"/>
            <p:cNvSpPr/>
            <p:nvPr/>
          </p:nvSpPr>
          <p:spPr>
            <a:xfrm>
              <a:off x="220493" y="273183"/>
              <a:ext cx="4413100" cy="2714306"/>
            </a:xfrm>
            <a:prstGeom prst="rect">
              <a:avLst/>
            </a:prstGeom>
            <a:solidFill>
              <a:srgbClr val="444444"/>
            </a:solidFill>
            <a:ln w="9525" cap="flat">
              <a:noFill/>
              <a:round/>
            </a:ln>
            <a:effectLst/>
          </p:spPr>
          <p:txBody>
            <a:bodyPr wrap="square" lIns="54186" tIns="54186" rIns="54186" bIns="54186" numCol="1" anchor="t">
              <a:noAutofit/>
            </a:bodyPr>
            <a:lstStyle/>
            <a:p>
              <a:pPr marL="0" marR="0" lvl="0" indent="0" algn="l" defTabSz="914400" rtl="0" eaLnBrk="1" fontAlgn="auto" latinLnBrk="0" hangingPunct="1">
                <a:lnSpc>
                  <a:spcPct val="100000"/>
                </a:lnSpc>
                <a:spcBef>
                  <a:spcPts val="0"/>
                </a:spcBef>
                <a:spcAft>
                  <a:spcPts val="0"/>
                </a:spcAft>
                <a:buClr>
                  <a:srgbClr val="6C6C6C"/>
                </a:buClr>
                <a:buSzTx/>
                <a:buFont typeface="Helvetica"/>
                <a:buNone/>
                <a:tabLst/>
                <a:defRPr sz="2400">
                  <a:uFill>
                    <a:solidFill>
                      <a:srgbClr val="000000"/>
                    </a:solidFill>
                  </a:uFill>
                  <a:latin typeface="Calibri"/>
                  <a:ea typeface="Calibri"/>
                  <a:cs typeface="Calibri"/>
                  <a:sym typeface="Calibri"/>
                </a:defRPr>
              </a:pPr>
              <a:endParaRPr kumimoji="0" sz="2400" b="0" i="0" u="none" strike="noStrike" kern="1200" cap="none" spc="0" normalizeH="0" baseline="0" noProof="0">
                <a:ln>
                  <a:noFill/>
                </a:ln>
                <a:solidFill>
                  <a:prstClr val="black"/>
                </a:solidFill>
                <a:effectLst/>
                <a:uLnTx/>
                <a:uFill>
                  <a:solidFill>
                    <a:srgbClr val="000000"/>
                  </a:solidFill>
                </a:uFill>
                <a:latin typeface="Calibri"/>
                <a:ea typeface="Calibri"/>
                <a:cs typeface="Calibri"/>
                <a:sym typeface="Calibri"/>
              </a:endParaRPr>
            </a:p>
          </p:txBody>
        </p:sp>
      </p:grpSp>
      <p:pic>
        <p:nvPicPr>
          <p:cNvPr id="13" name="Picture 12"/>
          <p:cNvPicPr>
            <a:picLocks noChangeAspect="1"/>
          </p:cNvPicPr>
          <p:nvPr/>
        </p:nvPicPr>
        <p:blipFill>
          <a:blip r:embed="rId3"/>
          <a:stretch>
            <a:fillRect/>
          </a:stretch>
        </p:blipFill>
        <p:spPr>
          <a:xfrm>
            <a:off x="7186186" y="2635585"/>
            <a:ext cx="4311216" cy="2376501"/>
          </a:xfrm>
          <a:prstGeom prst="rect">
            <a:avLst/>
          </a:prstGeom>
        </p:spPr>
      </p:pic>
      <p:sp>
        <p:nvSpPr>
          <p:cNvPr id="14" name="Rectangle 13"/>
          <p:cNvSpPr/>
          <p:nvPr/>
        </p:nvSpPr>
        <p:spPr>
          <a:xfrm>
            <a:off x="227348" y="887104"/>
            <a:ext cx="6096000" cy="4585871"/>
          </a:xfrm>
          <a:prstGeom prst="rect">
            <a:avLst/>
          </a:prstGeom>
        </p:spPr>
        <p:txBody>
          <a:bodyPr>
            <a:spAutoFit/>
          </a:bodyPr>
          <a:lstStyle/>
          <a:p>
            <a:pPr lvl="0" defTabSz="457200">
              <a:buClr>
                <a:srgbClr val="6C6C6C"/>
              </a:buClr>
              <a:defRPr sz="2100">
                <a:latin typeface="Helvetica Neue Medium"/>
                <a:ea typeface="Helvetica Neue Medium"/>
                <a:cs typeface="Helvetica Neue Medium"/>
                <a:sym typeface="Helvetica Neue Medium"/>
              </a:defRPr>
            </a:pPr>
            <a:endParaRPr lang="en-GB" sz="1500" dirty="0">
              <a:solidFill>
                <a:srgbClr val="27D9A2"/>
              </a:solidFill>
              <a:latin typeface="Helvetica Neue Medium"/>
              <a:ea typeface="Helvetica Neue"/>
              <a:cs typeface="Helvetica Neue"/>
              <a:sym typeface="Helvetica Neue Medium"/>
            </a:endParaRPr>
          </a:p>
          <a:p>
            <a:pPr lvl="0" defTabSz="457200">
              <a:buClr>
                <a:srgbClr val="6C6C6C"/>
              </a:buClr>
              <a:defRPr sz="2100">
                <a:latin typeface="Helvetica Neue Medium"/>
                <a:ea typeface="Helvetica Neue Medium"/>
                <a:cs typeface="Helvetica Neue Medium"/>
                <a:sym typeface="Helvetica Neue Medium"/>
              </a:defRPr>
            </a:pPr>
            <a:r>
              <a:rPr lang="en-GB" sz="1500" dirty="0" smtClean="0">
                <a:solidFill>
                  <a:srgbClr val="000099"/>
                </a:solidFill>
                <a:latin typeface="Helvetica Neue Medium"/>
                <a:ea typeface="Helvetica Neue"/>
                <a:cs typeface="Helvetica Neue"/>
                <a:sym typeface="Helvetica Neue Medium"/>
              </a:rPr>
              <a:t>Contact for Market Entry:</a:t>
            </a:r>
            <a:endParaRPr lang="en-GB" sz="1500" dirty="0">
              <a:solidFill>
                <a:srgbClr val="000099"/>
              </a:solidFill>
              <a:latin typeface="Helvetica Neue Medium"/>
              <a:ea typeface="Helvetica Neue"/>
              <a:cs typeface="Helvetica Neue"/>
              <a:sym typeface="Helvetica Neue Medium"/>
            </a:endParaRPr>
          </a:p>
          <a:p>
            <a:pPr lvl="0" defTabSz="457200">
              <a:buClr>
                <a:srgbClr val="6C6C6C"/>
              </a:buClr>
              <a:defRPr sz="2100">
                <a:latin typeface="Helvetica Neue Medium"/>
                <a:ea typeface="Helvetica Neue Medium"/>
                <a:cs typeface="Helvetica Neue Medium"/>
                <a:sym typeface="Helvetica Neue Medium"/>
              </a:defRPr>
            </a:pPr>
            <a:r>
              <a:rPr lang="en-GB" sz="1500" dirty="0" smtClean="0">
                <a:solidFill>
                  <a:srgbClr val="27D9A2"/>
                </a:solidFill>
                <a:latin typeface="Helvetica Neue Medium"/>
                <a:ea typeface="Helvetica Neue"/>
                <a:cs typeface="Helvetica Neue"/>
                <a:sym typeface="Helvetica Neue Medium"/>
                <a:hlinkClick r:id="rId4"/>
              </a:rPr>
              <a:t>Market.entry@elexon.co.uk</a:t>
            </a:r>
            <a:endParaRPr kumimoji="0" lang="en-GB" sz="1500" b="0" i="0" u="none" strike="noStrike" kern="1200" cap="none" spc="0" normalizeH="0" baseline="0" noProof="0" dirty="0" smtClean="0">
              <a:ln>
                <a:noFill/>
              </a:ln>
              <a:solidFill>
                <a:srgbClr val="000099"/>
              </a:solidFill>
              <a:effectLst/>
              <a:uLnTx/>
              <a:uFillTx/>
              <a:latin typeface="Helvetica Neue Medium"/>
              <a:ea typeface="Helvetica Neue"/>
              <a:cs typeface="Helvetica Neue"/>
              <a:sym typeface="Helvetica Neue"/>
            </a:endParaRPr>
          </a:p>
          <a:p>
            <a:pPr marL="0" marR="0" lvl="0" indent="0" algn="l" defTabSz="457200" rtl="0" eaLnBrk="1" fontAlgn="auto" latinLnBrk="0" hangingPunct="1">
              <a:lnSpc>
                <a:spcPct val="100000"/>
              </a:lnSpc>
              <a:spcBef>
                <a:spcPts val="0"/>
              </a:spcBef>
              <a:spcAft>
                <a:spcPts val="0"/>
              </a:spcAft>
              <a:buClr>
                <a:srgbClr val="6C6C6C"/>
              </a:buClr>
              <a:buSzTx/>
              <a:buFontTx/>
              <a:buNone/>
              <a:tabLst/>
              <a:defRPr sz="2100">
                <a:latin typeface="Helvetica Neue Medium"/>
                <a:ea typeface="Helvetica Neue Medium"/>
                <a:cs typeface="Helvetica Neue Medium"/>
                <a:sym typeface="Helvetica Neue Medium"/>
              </a:defRPr>
            </a:pPr>
            <a:endParaRPr lang="en-GB" sz="1500" dirty="0" smtClean="0">
              <a:solidFill>
                <a:srgbClr val="000099"/>
              </a:solidFill>
              <a:latin typeface="Helvetica Neue Medium"/>
              <a:ea typeface="Helvetica Neue"/>
              <a:cs typeface="Helvetica Neue"/>
              <a:sym typeface="Helvetica Neue"/>
            </a:endParaRPr>
          </a:p>
          <a:p>
            <a:pPr marL="0" marR="0" lvl="0" indent="0" algn="l" defTabSz="457200" rtl="0" eaLnBrk="1" fontAlgn="auto" latinLnBrk="0" hangingPunct="1">
              <a:lnSpc>
                <a:spcPct val="100000"/>
              </a:lnSpc>
              <a:spcBef>
                <a:spcPts val="0"/>
              </a:spcBef>
              <a:spcAft>
                <a:spcPts val="0"/>
              </a:spcAft>
              <a:buClr>
                <a:srgbClr val="6C6C6C"/>
              </a:buClr>
              <a:buSzTx/>
              <a:buFontTx/>
              <a:buNone/>
              <a:tabLst/>
              <a:defRPr sz="2100">
                <a:latin typeface="Helvetica Neue Medium"/>
                <a:ea typeface="Helvetica Neue Medium"/>
                <a:cs typeface="Helvetica Neue Medium"/>
                <a:sym typeface="Helvetica Neue Medium"/>
              </a:defRPr>
            </a:pPr>
            <a:r>
              <a:rPr lang="en-GB" sz="1500" dirty="0" smtClean="0">
                <a:solidFill>
                  <a:srgbClr val="000099"/>
                </a:solidFill>
                <a:latin typeface="Helvetica Neue Medium"/>
                <a:ea typeface="Helvetica Neue"/>
                <a:cs typeface="Helvetica Neue"/>
                <a:sym typeface="Helvetica Neue"/>
              </a:rPr>
              <a:t>Contact for Qualification: </a:t>
            </a:r>
          </a:p>
          <a:p>
            <a:pPr defTabSz="457200">
              <a:buClr>
                <a:srgbClr val="6C6C6C"/>
              </a:buClr>
              <a:defRPr sz="2100">
                <a:latin typeface="Helvetica Neue Medium"/>
                <a:ea typeface="Helvetica Neue Medium"/>
                <a:cs typeface="Helvetica Neue Medium"/>
                <a:sym typeface="Helvetica Neue Medium"/>
              </a:defRPr>
            </a:pPr>
            <a:r>
              <a:rPr lang="en-GB" sz="1500" dirty="0">
                <a:solidFill>
                  <a:srgbClr val="27D9A2"/>
                </a:solidFill>
                <a:latin typeface="Helvetica Neue Medium"/>
                <a:ea typeface="Helvetica Neue"/>
                <a:cs typeface="Helvetica Neue"/>
                <a:sym typeface="Helvetica Neue Medium"/>
              </a:rPr>
              <a:t>Qualification@elexon.co.uk</a:t>
            </a:r>
          </a:p>
          <a:p>
            <a:pPr marL="0" marR="0" lvl="0" indent="0" algn="l" defTabSz="457200" rtl="0" eaLnBrk="1" fontAlgn="auto" latinLnBrk="0" hangingPunct="1">
              <a:lnSpc>
                <a:spcPct val="100000"/>
              </a:lnSpc>
              <a:spcBef>
                <a:spcPts val="0"/>
              </a:spcBef>
              <a:spcAft>
                <a:spcPts val="0"/>
              </a:spcAft>
              <a:buClr>
                <a:srgbClr val="6C6C6C"/>
              </a:buClr>
              <a:buSzTx/>
              <a:buFontTx/>
              <a:buNone/>
              <a:tabLst/>
              <a:defRPr sz="2100">
                <a:latin typeface="Helvetica Neue Medium"/>
                <a:ea typeface="Helvetica Neue Medium"/>
                <a:cs typeface="Helvetica Neue Medium"/>
                <a:sym typeface="Helvetica Neue Medium"/>
              </a:defRPr>
            </a:pPr>
            <a:endParaRPr lang="en-GB" sz="1500" dirty="0" smtClean="0">
              <a:solidFill>
                <a:srgbClr val="000099"/>
              </a:solidFill>
              <a:latin typeface="Helvetica Neue Medium"/>
              <a:ea typeface="Helvetica Neue"/>
              <a:cs typeface="Helvetica Neue"/>
              <a:sym typeface="Helvetica Neue"/>
            </a:endParaRPr>
          </a:p>
          <a:p>
            <a:pPr marL="0" marR="0" lvl="0" indent="0" algn="l" defTabSz="457200" rtl="0" eaLnBrk="1" fontAlgn="auto" latinLnBrk="0" hangingPunct="1">
              <a:lnSpc>
                <a:spcPct val="100000"/>
              </a:lnSpc>
              <a:spcBef>
                <a:spcPts val="0"/>
              </a:spcBef>
              <a:spcAft>
                <a:spcPts val="0"/>
              </a:spcAft>
              <a:buClr>
                <a:srgbClr val="6C6C6C"/>
              </a:buClr>
              <a:buSzTx/>
              <a:buFontTx/>
              <a:buNone/>
              <a:tabLst/>
              <a:defRPr sz="2100">
                <a:latin typeface="Helvetica Neue Medium"/>
                <a:ea typeface="Helvetica Neue Medium"/>
                <a:cs typeface="Helvetica Neue Medium"/>
                <a:sym typeface="Helvetica Neue Medium"/>
              </a:defRPr>
            </a:pPr>
            <a:r>
              <a:rPr kumimoji="0" lang="en-GB" sz="1500" b="0" i="0" u="none" strike="noStrike" kern="1200" cap="none" spc="0" normalizeH="0" baseline="0" noProof="0" dirty="0" smtClean="0">
                <a:ln>
                  <a:noFill/>
                </a:ln>
                <a:solidFill>
                  <a:srgbClr val="000099"/>
                </a:solidFill>
                <a:effectLst/>
                <a:uLnTx/>
                <a:uFillTx/>
                <a:latin typeface="Helvetica Neue Medium"/>
                <a:ea typeface="Helvetica Neue"/>
                <a:cs typeface="Helvetica Neue"/>
                <a:sym typeface="Helvetica Neue"/>
              </a:rPr>
              <a:t>Market Entry:</a:t>
            </a:r>
          </a:p>
          <a:p>
            <a:pPr marL="0" marR="0" lvl="0" indent="0" algn="l" defTabSz="457200" rtl="0" eaLnBrk="1" fontAlgn="auto" latinLnBrk="0" hangingPunct="1">
              <a:lnSpc>
                <a:spcPct val="100000"/>
              </a:lnSpc>
              <a:spcBef>
                <a:spcPts val="0"/>
              </a:spcBef>
              <a:spcAft>
                <a:spcPts val="0"/>
              </a:spcAft>
              <a:buClr>
                <a:srgbClr val="6C6C6C"/>
              </a:buClr>
              <a:buSzTx/>
              <a:buFontTx/>
              <a:buNone/>
              <a:tabLst/>
              <a:defRPr sz="2100">
                <a:latin typeface="Helvetica Neue Medium"/>
                <a:ea typeface="Helvetica Neue Medium"/>
                <a:cs typeface="Helvetica Neue Medium"/>
                <a:sym typeface="Helvetica Neue Medium"/>
              </a:defRPr>
            </a:pPr>
            <a:r>
              <a:rPr kumimoji="0" lang="en-GB" sz="1500" b="0" i="0" u="none" strike="noStrike" kern="1200" cap="none" spc="0" normalizeH="0" baseline="0" noProof="0" dirty="0" smtClean="0">
                <a:ln>
                  <a:noFill/>
                </a:ln>
                <a:solidFill>
                  <a:srgbClr val="FF3F3F"/>
                </a:solidFill>
                <a:effectLst/>
                <a:uLnTx/>
                <a:uFillTx/>
                <a:latin typeface="Helvetica Neue Medium"/>
                <a:ea typeface="Helvetica Neue"/>
                <a:cs typeface="Helvetica Neue"/>
                <a:sym typeface="Helvetica Neue"/>
                <a:hlinkClick r:id="rId5"/>
              </a:rPr>
              <a:t>https://www.elexon.co.uk/reference/market-entry/</a:t>
            </a:r>
            <a:endParaRPr kumimoji="0" lang="en-GB" sz="1500" b="0" i="0" u="none" strike="noStrike" kern="1200" cap="none" spc="0" normalizeH="0" baseline="0" noProof="0" dirty="0" smtClean="0">
              <a:ln>
                <a:noFill/>
              </a:ln>
              <a:solidFill>
                <a:srgbClr val="FF3F3F"/>
              </a:solidFill>
              <a:effectLst/>
              <a:uLnTx/>
              <a:uFillTx/>
              <a:latin typeface="Helvetica Neue Medium"/>
              <a:ea typeface="Helvetica Neue"/>
              <a:cs typeface="Helvetica Neue"/>
              <a:sym typeface="Helvetica Neue"/>
            </a:endParaRPr>
          </a:p>
          <a:p>
            <a:pPr marL="0" marR="0" lvl="0" indent="0" algn="l" defTabSz="457200" rtl="0" eaLnBrk="1" fontAlgn="auto" latinLnBrk="0" hangingPunct="1">
              <a:lnSpc>
                <a:spcPct val="100000"/>
              </a:lnSpc>
              <a:spcBef>
                <a:spcPts val="0"/>
              </a:spcBef>
              <a:spcAft>
                <a:spcPts val="0"/>
              </a:spcAft>
              <a:buClr>
                <a:srgbClr val="6C6C6C"/>
              </a:buClr>
              <a:buSzTx/>
              <a:buFontTx/>
              <a:buNone/>
              <a:tabLst/>
              <a:defRPr sz="2100">
                <a:latin typeface="Helvetica Neue Medium"/>
                <a:ea typeface="Helvetica Neue Medium"/>
                <a:cs typeface="Helvetica Neue Medium"/>
                <a:sym typeface="Helvetica Neue Medium"/>
              </a:defRPr>
            </a:pPr>
            <a:endParaRPr kumimoji="0" lang="en-GB" sz="1500" b="0" i="0" u="none" strike="noStrike" kern="1200" cap="none" spc="0" normalizeH="0" baseline="0" noProof="0" dirty="0" smtClean="0">
              <a:ln>
                <a:noFill/>
              </a:ln>
              <a:solidFill>
                <a:srgbClr val="0070C0"/>
              </a:solidFill>
              <a:effectLst/>
              <a:uLnTx/>
              <a:uFillTx/>
              <a:latin typeface="Helvetica Neue Medium"/>
              <a:ea typeface="Helvetica Neue"/>
              <a:cs typeface="Helvetica Neue"/>
              <a:sym typeface="Helvetica Neue"/>
            </a:endParaRPr>
          </a:p>
          <a:p>
            <a:pPr marL="0" marR="0" lvl="0" indent="0" algn="l" defTabSz="457200" rtl="0" eaLnBrk="1" fontAlgn="auto" latinLnBrk="0" hangingPunct="1">
              <a:lnSpc>
                <a:spcPct val="100000"/>
              </a:lnSpc>
              <a:spcBef>
                <a:spcPts val="0"/>
              </a:spcBef>
              <a:spcAft>
                <a:spcPts val="0"/>
              </a:spcAft>
              <a:buClr>
                <a:srgbClr val="6C6C6C"/>
              </a:buClr>
              <a:buSzTx/>
              <a:buFontTx/>
              <a:buNone/>
              <a:tabLst/>
              <a:defRPr sz="2100">
                <a:latin typeface="Helvetica Neue Medium"/>
                <a:ea typeface="Helvetica Neue Medium"/>
                <a:cs typeface="Helvetica Neue Medium"/>
                <a:sym typeface="Helvetica Neue Medium"/>
              </a:defRPr>
            </a:pPr>
            <a:r>
              <a:rPr kumimoji="0" lang="en-GB" sz="1500" b="0" i="0" u="none" strike="noStrike" kern="1200" cap="none" spc="0" normalizeH="0" baseline="0" noProof="0" dirty="0" smtClean="0">
                <a:ln>
                  <a:noFill/>
                </a:ln>
                <a:solidFill>
                  <a:srgbClr val="000099"/>
                </a:solidFill>
                <a:effectLst/>
                <a:uLnTx/>
                <a:uFillTx/>
                <a:latin typeface="Helvetica Neue Medium"/>
                <a:ea typeface="Helvetica Neue"/>
                <a:cs typeface="Helvetica Neue"/>
                <a:sym typeface="Helvetica Neue"/>
              </a:rPr>
              <a:t>TERRE and Wider Access:</a:t>
            </a:r>
          </a:p>
          <a:p>
            <a:pPr marL="0" marR="0" lvl="0" indent="0" algn="l" defTabSz="457200" rtl="0" eaLnBrk="1" fontAlgn="auto" latinLnBrk="0" hangingPunct="1">
              <a:lnSpc>
                <a:spcPct val="100000"/>
              </a:lnSpc>
              <a:spcBef>
                <a:spcPts val="0"/>
              </a:spcBef>
              <a:spcAft>
                <a:spcPts val="0"/>
              </a:spcAft>
              <a:buClr>
                <a:srgbClr val="6C6C6C"/>
              </a:buClr>
              <a:buSzTx/>
              <a:buFontTx/>
              <a:buNone/>
              <a:tabLst/>
              <a:defRPr sz="2100">
                <a:latin typeface="Helvetica Neue Medium"/>
                <a:ea typeface="Helvetica Neue Medium"/>
                <a:cs typeface="Helvetica Neue Medium"/>
                <a:sym typeface="Helvetica Neue Medium"/>
              </a:defRPr>
            </a:pPr>
            <a:r>
              <a:rPr kumimoji="0" lang="en-GB" sz="1500" b="0" i="0" u="none" strike="noStrike" kern="1200" cap="none" spc="0" normalizeH="0" baseline="0" noProof="0" dirty="0" smtClean="0">
                <a:ln>
                  <a:noFill/>
                </a:ln>
                <a:solidFill>
                  <a:srgbClr val="FF3F3F"/>
                </a:solidFill>
                <a:effectLst/>
                <a:uLnTx/>
                <a:uFillTx/>
                <a:latin typeface="Helvetica Neue Medium"/>
                <a:ea typeface="Helvetica Neue"/>
                <a:cs typeface="Helvetica Neue"/>
                <a:sym typeface="Helvetica Neue"/>
                <a:hlinkClick r:id="rId6"/>
              </a:rPr>
              <a:t>https://www.elexon.co.uk/about/trading-electricty-market/terre-wider-access/</a:t>
            </a:r>
            <a:endParaRPr kumimoji="0" lang="en-GB" sz="1500" b="0" i="0" u="none" strike="noStrike" kern="1200" cap="none" spc="0" normalizeH="0" baseline="0" noProof="0" dirty="0" smtClean="0">
              <a:ln>
                <a:noFill/>
              </a:ln>
              <a:solidFill>
                <a:srgbClr val="FF3F3F"/>
              </a:solidFill>
              <a:effectLst/>
              <a:uLnTx/>
              <a:uFillTx/>
              <a:latin typeface="Helvetica Neue Medium"/>
              <a:ea typeface="Helvetica Neue"/>
              <a:cs typeface="Helvetica Neue"/>
              <a:sym typeface="Helvetica Neue"/>
            </a:endParaRPr>
          </a:p>
          <a:p>
            <a:pPr marL="0" marR="0" lvl="0" indent="0" algn="l" defTabSz="457200" rtl="0" eaLnBrk="1" fontAlgn="auto" latinLnBrk="0" hangingPunct="1">
              <a:lnSpc>
                <a:spcPct val="100000"/>
              </a:lnSpc>
              <a:spcBef>
                <a:spcPts val="0"/>
              </a:spcBef>
              <a:spcAft>
                <a:spcPts val="0"/>
              </a:spcAft>
              <a:buClr>
                <a:srgbClr val="6C6C6C"/>
              </a:buClr>
              <a:buSzTx/>
              <a:buFontTx/>
              <a:buNone/>
              <a:tabLst/>
              <a:defRPr sz="2100">
                <a:latin typeface="Helvetica Neue Medium"/>
                <a:ea typeface="Helvetica Neue Medium"/>
                <a:cs typeface="Helvetica Neue Medium"/>
                <a:sym typeface="Helvetica Neue Medium"/>
              </a:defRPr>
            </a:pPr>
            <a:endParaRPr kumimoji="0" lang="en-GB" sz="1500" b="1" i="0" u="none" strike="noStrike" kern="1200" cap="none" spc="0" normalizeH="0" baseline="0" noProof="0" dirty="0">
              <a:ln>
                <a:noFill/>
              </a:ln>
              <a:solidFill>
                <a:srgbClr val="0070C0"/>
              </a:solidFill>
              <a:effectLst/>
              <a:uLnTx/>
              <a:uFillTx/>
              <a:latin typeface="Helvetica Neue"/>
              <a:ea typeface="Helvetica Neue"/>
              <a:cs typeface="Helvetica Neue"/>
              <a:sym typeface="Helvetica Neue"/>
            </a:endParaRPr>
          </a:p>
          <a:p>
            <a:pPr lvl="0" defTabSz="457200">
              <a:buClr>
                <a:srgbClr val="6C6C6C"/>
              </a:buClr>
              <a:defRPr sz="2100">
                <a:latin typeface="Helvetica Neue Medium"/>
                <a:ea typeface="Helvetica Neue Medium"/>
                <a:cs typeface="Helvetica Neue Medium"/>
                <a:sym typeface="Helvetica Neue Medium"/>
              </a:defRPr>
            </a:pPr>
            <a:r>
              <a:rPr lang="en-GB" sz="1500" dirty="0">
                <a:solidFill>
                  <a:srgbClr val="000099"/>
                </a:solidFill>
                <a:latin typeface="Helvetica Neue Medium"/>
                <a:ea typeface="Helvetica Neue"/>
                <a:cs typeface="Helvetica Neue"/>
                <a:sym typeface="Helvetica Neue"/>
              </a:rPr>
              <a:t>BSC For Dummies:</a:t>
            </a:r>
          </a:p>
          <a:p>
            <a:pPr lvl="0" defTabSz="457200">
              <a:buClr>
                <a:srgbClr val="6C6C6C"/>
              </a:buClr>
              <a:defRPr sz="2100">
                <a:latin typeface="Helvetica Neue Medium"/>
                <a:ea typeface="Helvetica Neue Medium"/>
                <a:cs typeface="Helvetica Neue Medium"/>
                <a:sym typeface="Helvetica Neue Medium"/>
              </a:defRPr>
            </a:pPr>
            <a:r>
              <a:rPr lang="en-GB" sz="1500" dirty="0">
                <a:solidFill>
                  <a:srgbClr val="FF3F3F"/>
                </a:solidFill>
                <a:latin typeface="Helvetica Neue Medium"/>
                <a:ea typeface="Helvetica Neue"/>
                <a:cs typeface="Helvetica Neue"/>
                <a:sym typeface="Helvetica Neue Medium"/>
                <a:hlinkClick r:id="rId7"/>
              </a:rPr>
              <a:t>https://www.elexon.co.uk/bsc-and-codes/bsc-guide-how-balancing-and-settlement-works/</a:t>
            </a:r>
            <a:r>
              <a:rPr lang="en-GB" sz="1500" dirty="0">
                <a:solidFill>
                  <a:srgbClr val="FF3F3F"/>
                </a:solidFill>
                <a:latin typeface="Helvetica Neue Medium"/>
                <a:ea typeface="Helvetica Neue"/>
                <a:cs typeface="Helvetica Neue"/>
                <a:sym typeface="Helvetica Neue Medium"/>
              </a:rPr>
              <a:t>  </a:t>
            </a:r>
          </a:p>
          <a:p>
            <a:pPr lvl="0" defTabSz="457200">
              <a:buClr>
                <a:srgbClr val="6C6C6C"/>
              </a:buClr>
              <a:defRPr sz="2100">
                <a:latin typeface="Helvetica Neue Medium"/>
                <a:ea typeface="Helvetica Neue Medium"/>
                <a:cs typeface="Helvetica Neue Medium"/>
                <a:sym typeface="Helvetica Neue Medium"/>
              </a:defRPr>
            </a:pPr>
            <a:endParaRPr lang="en-GB" sz="1600" dirty="0">
              <a:solidFill>
                <a:srgbClr val="27D9A2"/>
              </a:solidFill>
              <a:latin typeface="Helvetica Neue Medium"/>
              <a:ea typeface="Helvetica Neue"/>
              <a:cs typeface="Helvetica Neue"/>
              <a:sym typeface="Helvetica Neue Medium"/>
            </a:endParaRPr>
          </a:p>
          <a:p>
            <a:pPr marL="0" marR="0" lvl="0" indent="0" algn="l" defTabSz="457200" rtl="0" eaLnBrk="1" fontAlgn="auto" latinLnBrk="0" hangingPunct="1">
              <a:lnSpc>
                <a:spcPct val="100000"/>
              </a:lnSpc>
              <a:spcBef>
                <a:spcPts val="0"/>
              </a:spcBef>
              <a:spcAft>
                <a:spcPts val="0"/>
              </a:spcAft>
              <a:buClr>
                <a:srgbClr val="6C6C6C"/>
              </a:buClr>
              <a:buSzTx/>
              <a:buFontTx/>
              <a:buNone/>
              <a:tabLst/>
              <a:defRPr sz="2100">
                <a:latin typeface="Helvetica Neue Medium"/>
                <a:ea typeface="Helvetica Neue Medium"/>
                <a:cs typeface="Helvetica Neue Medium"/>
                <a:sym typeface="Helvetica Neue Medium"/>
              </a:defRPr>
            </a:pPr>
            <a:r>
              <a:rPr kumimoji="0" lang="en-GB" sz="2100" b="0" i="0" u="none" strike="noStrike" kern="1200" cap="none" spc="0" normalizeH="0" baseline="0" noProof="0" dirty="0" smtClean="0">
                <a:ln>
                  <a:noFill/>
                </a:ln>
                <a:solidFill>
                  <a:srgbClr val="FF3F3F"/>
                </a:solidFill>
                <a:effectLst/>
                <a:uLnTx/>
                <a:uFillTx/>
                <a:latin typeface="Helvetica Neue Medium"/>
                <a:sym typeface="Helvetica Neue Medium"/>
              </a:rPr>
              <a:t> </a:t>
            </a:r>
            <a:endParaRPr kumimoji="0" lang="en-GB" sz="2100" b="0" i="0" u="none" strike="noStrike" kern="1200" cap="none" spc="0" normalizeH="0" baseline="0" noProof="0" dirty="0">
              <a:ln>
                <a:noFill/>
              </a:ln>
              <a:solidFill>
                <a:srgbClr val="FF3F3F"/>
              </a:solidFill>
              <a:effectLst/>
              <a:uLnTx/>
              <a:uFillTx/>
              <a:latin typeface="Helvetica Neue Medium"/>
              <a:sym typeface="Helvetica Neue Medium"/>
            </a:endParaRPr>
          </a:p>
        </p:txBody>
      </p:sp>
    </p:spTree>
    <p:extLst>
      <p:ext uri="{BB962C8B-B14F-4D97-AF65-F5344CB8AC3E}">
        <p14:creationId xmlns:p14="http://schemas.microsoft.com/office/powerpoint/2010/main" val="4255490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2: SVA Qualification overview</a:t>
            </a:r>
            <a:endParaRPr lang="en-GB" dirty="0"/>
          </a:p>
        </p:txBody>
      </p:sp>
      <p:sp>
        <p:nvSpPr>
          <p:cNvPr id="7" name="Oval 6"/>
          <p:cNvSpPr/>
          <p:nvPr/>
        </p:nvSpPr>
        <p:spPr>
          <a:xfrm>
            <a:off x="1128032" y="1611825"/>
            <a:ext cx="2332653" cy="20806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Performance Assurance Framework</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Oval 7"/>
          <p:cNvSpPr/>
          <p:nvPr/>
        </p:nvSpPr>
        <p:spPr>
          <a:xfrm>
            <a:off x="4759192" y="1611825"/>
            <a:ext cx="2304661" cy="209932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Qualification</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Oval 8"/>
          <p:cNvSpPr/>
          <p:nvPr/>
        </p:nvSpPr>
        <p:spPr>
          <a:xfrm>
            <a:off x="8362360" y="1593164"/>
            <a:ext cx="2270835" cy="209932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QSP/Elexon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Planning Meeting</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Oval 9"/>
          <p:cNvSpPr/>
          <p:nvPr/>
        </p:nvSpPr>
        <p:spPr>
          <a:xfrm>
            <a:off x="2009520" y="3825550"/>
            <a:ext cx="2384750" cy="223001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Self Assessment Document</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Oval 10"/>
          <p:cNvSpPr/>
          <p:nvPr/>
        </p:nvSpPr>
        <p:spPr>
          <a:xfrm>
            <a:off x="5672735" y="3792735"/>
            <a:ext cx="2341983" cy="2230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rgbClr val="FFFFFF"/>
                </a:solidFill>
                <a:latin typeface="Arial" panose="020B0604020202020204"/>
              </a:rPr>
              <a:t>Witness Testing</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Oval 11"/>
          <p:cNvSpPr/>
          <p:nvPr/>
        </p:nvSpPr>
        <p:spPr>
          <a:xfrm>
            <a:off x="9092493" y="3825550"/>
            <a:ext cx="2341983" cy="22300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PAB Approval</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647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3: Self Assessment Document</a:t>
            </a:r>
            <a:endParaRPr lang="en-GB" dirty="0"/>
          </a:p>
        </p:txBody>
      </p:sp>
      <p:sp>
        <p:nvSpPr>
          <p:cNvPr id="7" name="Content Placeholder 2"/>
          <p:cNvSpPr txBox="1">
            <a:spLocks/>
          </p:cNvSpPr>
          <p:nvPr/>
        </p:nvSpPr>
        <p:spPr>
          <a:xfrm>
            <a:off x="719248" y="776362"/>
            <a:ext cx="10515600" cy="5169257"/>
          </a:xfrm>
          <a:prstGeom prst="rect">
            <a:avLst/>
          </a:prstGeom>
        </p:spPr>
        <p:txBody>
          <a:bodyPr>
            <a:normAutofit/>
          </a:bodyPr>
          <a:lstStyle>
            <a:lvl1pPr marL="7701" algn="l" defTabSz="914400" rtl="0" eaLnBrk="1" latinLnBrk="0" hangingPunct="1">
              <a:spcBef>
                <a:spcPts val="73"/>
              </a:spcBef>
              <a:defRPr lang="en-US" sz="1400" b="0" kern="1200" spc="15" dirty="0" smtClean="0">
                <a:solidFill>
                  <a:srgbClr val="00008B"/>
                </a:solidFill>
                <a:latin typeface="Arial"/>
                <a:ea typeface="+mn-ea"/>
                <a:cs typeface="Arial"/>
              </a:defRPr>
            </a:lvl1pPr>
            <a:lvl2pPr marL="0" indent="0" eaLnBrk="1" hangingPunct="1">
              <a:defRPr sz="1400" b="1">
                <a:latin typeface="+mn-lt"/>
                <a:ea typeface="+mn-ea"/>
                <a:cs typeface="+mn-cs"/>
              </a:defRPr>
            </a:lvl2pPr>
            <a:lvl3pPr marL="139700" indent="-139700" eaLnBrk="1" hangingPunct="1">
              <a:buFont typeface="Arial" panose="020B0604020202020204" pitchFamily="34" charset="0"/>
              <a:buChar char="•"/>
              <a:defRPr sz="1400">
                <a:latin typeface="+mn-lt"/>
                <a:ea typeface="+mn-ea"/>
                <a:cs typeface="+mn-cs"/>
              </a:defRPr>
            </a:lvl3pPr>
            <a:lvl4pPr marL="358775" indent="-206375" eaLnBrk="1" hangingPunct="1">
              <a:buFont typeface="Arial" panose="020B0604020202020204" pitchFamily="34" charset="0"/>
              <a:buChar char="•"/>
              <a:defRPr sz="1400">
                <a:latin typeface="+mn-lt"/>
                <a:ea typeface="+mn-ea"/>
                <a:cs typeface="+mn-cs"/>
              </a:defRPr>
            </a:lvl4pPr>
            <a:lvl5pPr marL="539750" indent="-180975" eaLnBrk="1" hangingPunct="1">
              <a:buFont typeface="Arial" panose="020B0604020202020204" pitchFamily="34" charset="0"/>
              <a:buChar char="•"/>
              <a:defRPr sz="1400">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a:lstStyle>
          <a:p>
            <a:pPr marL="7701" marR="0" lvl="0" indent="0" algn="l" defTabSz="914400" rtl="0" eaLnBrk="1" fontAlgn="auto" latinLnBrk="0" hangingPunct="1">
              <a:lnSpc>
                <a:spcPct val="100000"/>
              </a:lnSpc>
              <a:spcBef>
                <a:spcPts val="73"/>
              </a:spcBef>
              <a:spcAft>
                <a:spcPts val="0"/>
              </a:spcAft>
              <a:buClrTx/>
              <a:buSzTx/>
              <a:buFontTx/>
              <a:buNone/>
              <a:tabLst/>
              <a:defRPr/>
            </a:pPr>
            <a:r>
              <a:rPr kumimoji="0" lang="en-GB" sz="2000" b="0" i="0" u="none" strike="noStrike" kern="1200" cap="none" spc="15" normalizeH="0" baseline="0" noProof="0" dirty="0" smtClean="0">
                <a:ln>
                  <a:noFill/>
                </a:ln>
                <a:solidFill>
                  <a:srgbClr val="00008B"/>
                </a:solidFill>
                <a:effectLst/>
                <a:uLnTx/>
                <a:uFillTx/>
                <a:latin typeface="Arial"/>
                <a:ea typeface="+mn-ea"/>
                <a:cs typeface="Arial"/>
              </a:rPr>
              <a:t>The SAD is split into </a:t>
            </a:r>
            <a:r>
              <a:rPr lang="en-GB" sz="2000" dirty="0" smtClean="0"/>
              <a:t>20</a:t>
            </a:r>
            <a:r>
              <a:rPr kumimoji="0" lang="en-GB" sz="2000" b="0" i="0" u="none" strike="noStrike" kern="1200" cap="none" spc="15" normalizeH="0" baseline="0" noProof="0" dirty="0" smtClean="0">
                <a:ln>
                  <a:noFill/>
                </a:ln>
                <a:solidFill>
                  <a:srgbClr val="00008B"/>
                </a:solidFill>
                <a:effectLst/>
                <a:uLnTx/>
                <a:uFillTx/>
                <a:latin typeface="Arial"/>
                <a:ea typeface="+mn-ea"/>
                <a:cs typeface="Arial"/>
              </a:rPr>
              <a:t> sections</a:t>
            </a:r>
          </a:p>
        </p:txBody>
      </p:sp>
      <p:graphicFrame>
        <p:nvGraphicFramePr>
          <p:cNvPr id="8" name="Table 7"/>
          <p:cNvGraphicFramePr>
            <a:graphicFrameLocks noGrp="1"/>
          </p:cNvGraphicFramePr>
          <p:nvPr>
            <p:extLst>
              <p:ext uri="{D42A27DB-BD31-4B8C-83A1-F6EECF244321}">
                <p14:modId xmlns:p14="http://schemas.microsoft.com/office/powerpoint/2010/main" val="3720699650"/>
              </p:ext>
            </p:extLst>
          </p:nvPr>
        </p:nvGraphicFramePr>
        <p:xfrm>
          <a:off x="1260669" y="1376205"/>
          <a:ext cx="4014237" cy="4906594"/>
        </p:xfrm>
        <a:graphic>
          <a:graphicData uri="http://schemas.openxmlformats.org/drawingml/2006/table">
            <a:tbl>
              <a:tblPr firstRow="1" bandRow="1">
                <a:tableStyleId>{5C22544A-7EE6-4342-B048-85BDC9FD1C3A}</a:tableStyleId>
              </a:tblPr>
              <a:tblGrid>
                <a:gridCol w="4014237">
                  <a:extLst>
                    <a:ext uri="{9D8B030D-6E8A-4147-A177-3AD203B41FA5}">
                      <a16:colId xmlns:a16="http://schemas.microsoft.com/office/drawing/2014/main" val="2295564037"/>
                    </a:ext>
                  </a:extLst>
                </a:gridCol>
              </a:tblGrid>
              <a:tr h="450265">
                <a:tc>
                  <a:txBody>
                    <a:bodyPr/>
                    <a:lstStyle/>
                    <a:p>
                      <a:pPr algn="ctr"/>
                      <a:r>
                        <a:rPr lang="en-GB" sz="2000" b="1" dirty="0" smtClean="0"/>
                        <a:t>Generic Sections</a:t>
                      </a:r>
                      <a:endParaRPr lang="en-GB" sz="2000" b="1" dirty="0"/>
                    </a:p>
                  </a:txBody>
                  <a:tcPr>
                    <a:solidFill>
                      <a:schemeClr val="tx1"/>
                    </a:solidFill>
                  </a:tcPr>
                </a:tc>
                <a:extLst>
                  <a:ext uri="{0D108BD9-81ED-4DB2-BD59-A6C34878D82A}">
                    <a16:rowId xmlns:a16="http://schemas.microsoft.com/office/drawing/2014/main" val="2833457144"/>
                  </a:ext>
                </a:extLst>
              </a:tr>
              <a:tr h="449123">
                <a:tc>
                  <a:txBody>
                    <a:bodyPr/>
                    <a:lstStyle/>
                    <a:p>
                      <a:r>
                        <a:rPr lang="en-GB" b="1" dirty="0" smtClean="0"/>
                        <a:t>1. Introduction</a:t>
                      </a:r>
                      <a:endParaRPr lang="en-GB" b="1" dirty="0"/>
                    </a:p>
                  </a:txBody>
                  <a:tcPr>
                    <a:solidFill>
                      <a:schemeClr val="accent4"/>
                    </a:solidFill>
                  </a:tcPr>
                </a:tc>
                <a:extLst>
                  <a:ext uri="{0D108BD9-81ED-4DB2-BD59-A6C34878D82A}">
                    <a16:rowId xmlns:a16="http://schemas.microsoft.com/office/drawing/2014/main" val="2173127443"/>
                  </a:ext>
                </a:extLst>
              </a:tr>
              <a:tr h="449123">
                <a:tc>
                  <a:txBody>
                    <a:bodyPr/>
                    <a:lstStyle/>
                    <a:p>
                      <a:r>
                        <a:rPr lang="en-GB" b="1" dirty="0" smtClean="0"/>
                        <a:t>2. Project Management</a:t>
                      </a:r>
                      <a:endParaRPr lang="en-GB" b="1" dirty="0"/>
                    </a:p>
                  </a:txBody>
                  <a:tcPr>
                    <a:solidFill>
                      <a:schemeClr val="bg1"/>
                    </a:solidFill>
                  </a:tcPr>
                </a:tc>
                <a:extLst>
                  <a:ext uri="{0D108BD9-81ED-4DB2-BD59-A6C34878D82A}">
                    <a16:rowId xmlns:a16="http://schemas.microsoft.com/office/drawing/2014/main" val="2457736189"/>
                  </a:ext>
                </a:extLst>
              </a:tr>
              <a:tr h="449123">
                <a:tc>
                  <a:txBody>
                    <a:bodyPr/>
                    <a:lstStyle/>
                    <a:p>
                      <a:r>
                        <a:rPr lang="en-GB" b="1" dirty="0" smtClean="0"/>
                        <a:t>3. Testing</a:t>
                      </a:r>
                      <a:endParaRPr lang="en-GB" b="1" dirty="0"/>
                    </a:p>
                  </a:txBody>
                  <a:tcPr>
                    <a:solidFill>
                      <a:schemeClr val="accent4"/>
                    </a:solidFill>
                  </a:tcPr>
                </a:tc>
                <a:extLst>
                  <a:ext uri="{0D108BD9-81ED-4DB2-BD59-A6C34878D82A}">
                    <a16:rowId xmlns:a16="http://schemas.microsoft.com/office/drawing/2014/main" val="4100024264"/>
                  </a:ext>
                </a:extLst>
              </a:tr>
              <a:tr h="449123">
                <a:tc>
                  <a:txBody>
                    <a:bodyPr/>
                    <a:lstStyle/>
                    <a:p>
                      <a:r>
                        <a:rPr lang="en-GB" b="1" dirty="0" smtClean="0"/>
                        <a:t>4. Operational Security and Controls</a:t>
                      </a:r>
                      <a:endParaRPr lang="en-GB" b="1" dirty="0"/>
                    </a:p>
                  </a:txBody>
                  <a:tcPr>
                    <a:solidFill>
                      <a:schemeClr val="bg1"/>
                    </a:solidFill>
                  </a:tcPr>
                </a:tc>
                <a:extLst>
                  <a:ext uri="{0D108BD9-81ED-4DB2-BD59-A6C34878D82A}">
                    <a16:rowId xmlns:a16="http://schemas.microsoft.com/office/drawing/2014/main" val="435114755"/>
                  </a:ext>
                </a:extLst>
              </a:tr>
              <a:tr h="602387">
                <a:tc>
                  <a:txBody>
                    <a:bodyPr/>
                    <a:lstStyle/>
                    <a:p>
                      <a:r>
                        <a:rPr lang="en-GB" b="1" dirty="0" smtClean="0"/>
                        <a:t>5. Chance Management and Risk Assessment Process</a:t>
                      </a:r>
                      <a:endParaRPr lang="en-GB" b="1" dirty="0"/>
                    </a:p>
                  </a:txBody>
                  <a:tcPr>
                    <a:solidFill>
                      <a:schemeClr val="accent4"/>
                    </a:solidFill>
                  </a:tcPr>
                </a:tc>
                <a:extLst>
                  <a:ext uri="{0D108BD9-81ED-4DB2-BD59-A6C34878D82A}">
                    <a16:rowId xmlns:a16="http://schemas.microsoft.com/office/drawing/2014/main" val="605742544"/>
                  </a:ext>
                </a:extLst>
              </a:tr>
              <a:tr h="602387">
                <a:tc>
                  <a:txBody>
                    <a:bodyPr/>
                    <a:lstStyle/>
                    <a:p>
                      <a:r>
                        <a:rPr lang="en-GB" b="1" dirty="0" smtClean="0"/>
                        <a:t>6. Management, Resource Planning and Local Working Procedures</a:t>
                      </a:r>
                      <a:endParaRPr lang="en-GB" b="1" dirty="0"/>
                    </a:p>
                  </a:txBody>
                  <a:tcPr>
                    <a:solidFill>
                      <a:schemeClr val="bg1"/>
                    </a:solidFill>
                  </a:tcPr>
                </a:tc>
                <a:extLst>
                  <a:ext uri="{0D108BD9-81ED-4DB2-BD59-A6C34878D82A}">
                    <a16:rowId xmlns:a16="http://schemas.microsoft.com/office/drawing/2014/main" val="1456422216"/>
                  </a:ext>
                </a:extLst>
              </a:tr>
              <a:tr h="860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trike="noStrike" dirty="0" smtClean="0">
                          <a:latin typeface="+mn-lt"/>
                        </a:rPr>
                        <a:t>7. Initial</a:t>
                      </a:r>
                      <a:r>
                        <a:rPr lang="en-GB" sz="1800" strike="noStrike" baseline="0" dirty="0" smtClean="0">
                          <a:latin typeface="+mn-lt"/>
                        </a:rPr>
                        <a:t> Data Population and/or Data Migration</a:t>
                      </a:r>
                      <a:endParaRPr lang="en-GB" sz="1800" strike="noStrike" dirty="0" smtClean="0">
                        <a:latin typeface="+mn-lt"/>
                      </a:endParaRPr>
                    </a:p>
                    <a:p>
                      <a:endParaRPr lang="en-GB" dirty="0"/>
                    </a:p>
                  </a:txBody>
                  <a:tcPr>
                    <a:solidFill>
                      <a:schemeClr val="accent4"/>
                    </a:solidFill>
                  </a:tcPr>
                </a:tc>
                <a:extLst>
                  <a:ext uri="{0D108BD9-81ED-4DB2-BD59-A6C34878D82A}">
                    <a16:rowId xmlns:a16="http://schemas.microsoft.com/office/drawing/2014/main" val="207502863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36074450"/>
              </p:ext>
            </p:extLst>
          </p:nvPr>
        </p:nvGraphicFramePr>
        <p:xfrm>
          <a:off x="5763309" y="1376205"/>
          <a:ext cx="4406122" cy="5241316"/>
        </p:xfrm>
        <a:graphic>
          <a:graphicData uri="http://schemas.openxmlformats.org/drawingml/2006/table">
            <a:tbl>
              <a:tblPr firstRow="1" bandRow="1">
                <a:tableStyleId>{5C22544A-7EE6-4342-B048-85BDC9FD1C3A}</a:tableStyleId>
              </a:tblPr>
              <a:tblGrid>
                <a:gridCol w="4406122">
                  <a:extLst>
                    <a:ext uri="{9D8B030D-6E8A-4147-A177-3AD203B41FA5}">
                      <a16:colId xmlns:a16="http://schemas.microsoft.com/office/drawing/2014/main" val="2552431250"/>
                    </a:ext>
                  </a:extLst>
                </a:gridCol>
              </a:tblGrid>
              <a:tr h="486436">
                <a:tc>
                  <a:txBody>
                    <a:bodyPr/>
                    <a:lstStyle/>
                    <a:p>
                      <a:pPr algn="ctr"/>
                      <a:r>
                        <a:rPr lang="en-GB" sz="2000" dirty="0" smtClean="0"/>
                        <a:t>Specific Sections</a:t>
                      </a:r>
                      <a:endParaRPr lang="en-GB" sz="2000" dirty="0"/>
                    </a:p>
                  </a:txBody>
                  <a:tcPr>
                    <a:solidFill>
                      <a:schemeClr val="tx1"/>
                    </a:solidFill>
                  </a:tcPr>
                </a:tc>
                <a:extLst>
                  <a:ext uri="{0D108BD9-81ED-4DB2-BD59-A6C34878D82A}">
                    <a16:rowId xmlns:a16="http://schemas.microsoft.com/office/drawing/2014/main" val="147208363"/>
                  </a:ext>
                </a:extLst>
              </a:tr>
              <a:tr h="343175">
                <a:tc>
                  <a:txBody>
                    <a:bodyPr/>
                    <a:lstStyle/>
                    <a:p>
                      <a:r>
                        <a:rPr lang="en-GB" smtClean="0"/>
                        <a:t>8. NHH DC</a:t>
                      </a:r>
                      <a:endParaRPr lang="en-GB" dirty="0"/>
                    </a:p>
                  </a:txBody>
                  <a:tcPr>
                    <a:solidFill>
                      <a:schemeClr val="accent4"/>
                    </a:solidFill>
                  </a:tcPr>
                </a:tc>
                <a:extLst>
                  <a:ext uri="{0D108BD9-81ED-4DB2-BD59-A6C34878D82A}">
                    <a16:rowId xmlns:a16="http://schemas.microsoft.com/office/drawing/2014/main" val="1809167207"/>
                  </a:ext>
                </a:extLst>
              </a:tr>
              <a:tr h="343175">
                <a:tc>
                  <a:txBody>
                    <a:bodyPr/>
                    <a:lstStyle/>
                    <a:p>
                      <a:r>
                        <a:rPr lang="en-GB" smtClean="0"/>
                        <a:t>9. HHDC</a:t>
                      </a:r>
                      <a:endParaRPr lang="en-GB" dirty="0"/>
                    </a:p>
                  </a:txBody>
                  <a:tcPr>
                    <a:solidFill>
                      <a:schemeClr val="bg1"/>
                    </a:solidFill>
                  </a:tcPr>
                </a:tc>
                <a:extLst>
                  <a:ext uri="{0D108BD9-81ED-4DB2-BD59-A6C34878D82A}">
                    <a16:rowId xmlns:a16="http://schemas.microsoft.com/office/drawing/2014/main" val="3106260929"/>
                  </a:ext>
                </a:extLst>
              </a:tr>
              <a:tr h="343175">
                <a:tc>
                  <a:txBody>
                    <a:bodyPr/>
                    <a:lstStyle/>
                    <a:p>
                      <a:r>
                        <a:rPr lang="en-GB" smtClean="0"/>
                        <a:t>10. NHHDA</a:t>
                      </a:r>
                      <a:endParaRPr lang="en-GB" dirty="0"/>
                    </a:p>
                  </a:txBody>
                  <a:tcPr>
                    <a:solidFill>
                      <a:schemeClr val="accent4"/>
                    </a:solidFill>
                  </a:tcPr>
                </a:tc>
                <a:extLst>
                  <a:ext uri="{0D108BD9-81ED-4DB2-BD59-A6C34878D82A}">
                    <a16:rowId xmlns:a16="http://schemas.microsoft.com/office/drawing/2014/main" val="1493392083"/>
                  </a:ext>
                </a:extLst>
              </a:tr>
              <a:tr h="343175">
                <a:tc>
                  <a:txBody>
                    <a:bodyPr/>
                    <a:lstStyle/>
                    <a:p>
                      <a:r>
                        <a:rPr lang="en-GB" smtClean="0"/>
                        <a:t>11. HHDA</a:t>
                      </a:r>
                      <a:endParaRPr lang="en-GB" dirty="0"/>
                    </a:p>
                  </a:txBody>
                  <a:tcPr>
                    <a:solidFill>
                      <a:schemeClr val="bg1"/>
                    </a:solidFill>
                  </a:tcPr>
                </a:tc>
                <a:extLst>
                  <a:ext uri="{0D108BD9-81ED-4DB2-BD59-A6C34878D82A}">
                    <a16:rowId xmlns:a16="http://schemas.microsoft.com/office/drawing/2014/main" val="14892136"/>
                  </a:ext>
                </a:extLst>
              </a:tr>
              <a:tr h="343175">
                <a:tc>
                  <a:txBody>
                    <a:bodyPr/>
                    <a:lstStyle/>
                    <a:p>
                      <a:r>
                        <a:rPr lang="en-GB" smtClean="0"/>
                        <a:t>12. SMRA</a:t>
                      </a:r>
                      <a:endParaRPr lang="en-GB" dirty="0"/>
                    </a:p>
                  </a:txBody>
                  <a:tcPr>
                    <a:solidFill>
                      <a:schemeClr val="accent4"/>
                    </a:solidFill>
                  </a:tcPr>
                </a:tc>
                <a:extLst>
                  <a:ext uri="{0D108BD9-81ED-4DB2-BD59-A6C34878D82A}">
                    <a16:rowId xmlns:a16="http://schemas.microsoft.com/office/drawing/2014/main" val="4282486900"/>
                  </a:ext>
                </a:extLst>
              </a:tr>
              <a:tr h="343175">
                <a:tc>
                  <a:txBody>
                    <a:bodyPr/>
                    <a:lstStyle/>
                    <a:p>
                      <a:r>
                        <a:rPr lang="en-GB" smtClean="0"/>
                        <a:t>13. SVA HHMOA</a:t>
                      </a:r>
                      <a:endParaRPr lang="en-GB" dirty="0"/>
                    </a:p>
                  </a:txBody>
                  <a:tcPr>
                    <a:solidFill>
                      <a:schemeClr val="bg1"/>
                    </a:solidFill>
                  </a:tcPr>
                </a:tc>
                <a:extLst>
                  <a:ext uri="{0D108BD9-81ED-4DB2-BD59-A6C34878D82A}">
                    <a16:rowId xmlns:a16="http://schemas.microsoft.com/office/drawing/2014/main" val="3563974097"/>
                  </a:ext>
                </a:extLst>
              </a:tr>
              <a:tr h="343175">
                <a:tc>
                  <a:txBody>
                    <a:bodyPr/>
                    <a:lstStyle/>
                    <a:p>
                      <a:r>
                        <a:rPr lang="en-GB" smtClean="0"/>
                        <a:t>14. SVA NHHMOA</a:t>
                      </a:r>
                      <a:endParaRPr lang="en-GB" dirty="0"/>
                    </a:p>
                  </a:txBody>
                  <a:tcPr>
                    <a:solidFill>
                      <a:schemeClr val="accent4"/>
                    </a:solidFill>
                  </a:tcPr>
                </a:tc>
                <a:extLst>
                  <a:ext uri="{0D108BD9-81ED-4DB2-BD59-A6C34878D82A}">
                    <a16:rowId xmlns:a16="http://schemas.microsoft.com/office/drawing/2014/main" val="2567088176"/>
                  </a:ext>
                </a:extLst>
              </a:tr>
              <a:tr h="343175">
                <a:tc>
                  <a:txBody>
                    <a:bodyPr/>
                    <a:lstStyle/>
                    <a:p>
                      <a:r>
                        <a:rPr lang="en-GB" smtClean="0"/>
                        <a:t>15. CVA MOA</a:t>
                      </a:r>
                      <a:endParaRPr lang="en-GB" dirty="0"/>
                    </a:p>
                  </a:txBody>
                  <a:tcPr>
                    <a:solidFill>
                      <a:schemeClr val="bg1"/>
                    </a:solidFill>
                  </a:tcPr>
                </a:tc>
                <a:extLst>
                  <a:ext uri="{0D108BD9-81ED-4DB2-BD59-A6C34878D82A}">
                    <a16:rowId xmlns:a16="http://schemas.microsoft.com/office/drawing/2014/main" val="2122213748"/>
                  </a:ext>
                </a:extLst>
              </a:tr>
              <a:tr h="343175">
                <a:tc>
                  <a:txBody>
                    <a:bodyPr/>
                    <a:lstStyle/>
                    <a:p>
                      <a:r>
                        <a:rPr lang="en-GB" smtClean="0"/>
                        <a:t>16. Meter</a:t>
                      </a:r>
                      <a:r>
                        <a:rPr lang="en-GB" baseline="0" smtClean="0"/>
                        <a:t> Administrator</a:t>
                      </a:r>
                      <a:endParaRPr lang="en-GB" dirty="0"/>
                    </a:p>
                  </a:txBody>
                  <a:tcPr>
                    <a:solidFill>
                      <a:schemeClr val="accent4"/>
                    </a:solidFill>
                  </a:tcPr>
                </a:tc>
                <a:extLst>
                  <a:ext uri="{0D108BD9-81ED-4DB2-BD59-A6C34878D82A}">
                    <a16:rowId xmlns:a16="http://schemas.microsoft.com/office/drawing/2014/main" val="1443882050"/>
                  </a:ext>
                </a:extLst>
              </a:tr>
              <a:tr h="343175">
                <a:tc>
                  <a:txBody>
                    <a:bodyPr/>
                    <a:lstStyle/>
                    <a:p>
                      <a:r>
                        <a:rPr lang="en-GB" smtClean="0"/>
                        <a:t>17. UMSO</a:t>
                      </a:r>
                      <a:endParaRPr lang="en-GB" dirty="0"/>
                    </a:p>
                  </a:txBody>
                  <a:tcPr>
                    <a:solidFill>
                      <a:schemeClr val="bg1"/>
                    </a:solidFill>
                  </a:tcPr>
                </a:tc>
                <a:extLst>
                  <a:ext uri="{0D108BD9-81ED-4DB2-BD59-A6C34878D82A}">
                    <a16:rowId xmlns:a16="http://schemas.microsoft.com/office/drawing/2014/main" val="4242732568"/>
                  </a:ext>
                </a:extLst>
              </a:tr>
              <a:tr h="343175">
                <a:tc>
                  <a:txBody>
                    <a:bodyPr/>
                    <a:lstStyle/>
                    <a:p>
                      <a:r>
                        <a:rPr lang="en-GB" dirty="0" smtClean="0"/>
                        <a:t>18. Supplier</a:t>
                      </a:r>
                      <a:endParaRPr lang="en-GB" dirty="0"/>
                    </a:p>
                  </a:txBody>
                  <a:tcPr>
                    <a:solidFill>
                      <a:schemeClr val="accent4"/>
                    </a:solidFill>
                  </a:tcPr>
                </a:tc>
                <a:extLst>
                  <a:ext uri="{0D108BD9-81ED-4DB2-BD59-A6C34878D82A}">
                    <a16:rowId xmlns:a16="http://schemas.microsoft.com/office/drawing/2014/main" val="913943513"/>
                  </a:ext>
                </a:extLst>
              </a:tr>
              <a:tr h="343175">
                <a:tc>
                  <a:txBody>
                    <a:bodyPr/>
                    <a:lstStyle/>
                    <a:p>
                      <a:r>
                        <a:rPr lang="en-GB" b="0" dirty="0" smtClean="0"/>
                        <a:t>19. Virtual Lead Party</a:t>
                      </a:r>
                      <a:endParaRPr lang="en-GB" b="0" dirty="0"/>
                    </a:p>
                  </a:txBody>
                  <a:tcPr>
                    <a:solidFill>
                      <a:schemeClr val="bg1"/>
                    </a:solidFill>
                  </a:tcPr>
                </a:tc>
                <a:extLst>
                  <a:ext uri="{0D108BD9-81ED-4DB2-BD59-A6C34878D82A}">
                    <a16:rowId xmlns:a16="http://schemas.microsoft.com/office/drawing/2014/main" val="1773817988"/>
                  </a:ext>
                </a:extLst>
              </a:tr>
              <a:tr h="343175">
                <a:tc>
                  <a:txBody>
                    <a:bodyPr/>
                    <a:lstStyle/>
                    <a:p>
                      <a:pPr marL="0" eaLnBrk="1" hangingPunct="1"/>
                      <a:r>
                        <a:rPr lang="en-GB" dirty="0" smtClean="0">
                          <a:solidFill>
                            <a:schemeClr val="dk1"/>
                          </a:solidFill>
                          <a:latin typeface="+mn-lt"/>
                          <a:ea typeface="+mn-ea"/>
                          <a:cs typeface="+mn-cs"/>
                        </a:rPr>
                        <a:t>20. LDSO</a:t>
                      </a:r>
                      <a:endParaRPr lang="en-GB" dirty="0">
                        <a:solidFill>
                          <a:schemeClr val="dk1"/>
                        </a:solidFill>
                        <a:latin typeface="+mn-lt"/>
                        <a:ea typeface="+mn-ea"/>
                        <a:cs typeface="+mn-cs"/>
                      </a:endParaRPr>
                    </a:p>
                  </a:txBody>
                  <a:tcPr>
                    <a:solidFill>
                      <a:schemeClr val="accent4"/>
                    </a:solidFill>
                  </a:tcPr>
                </a:tc>
                <a:extLst>
                  <a:ext uri="{0D108BD9-81ED-4DB2-BD59-A6C34878D82A}">
                    <a16:rowId xmlns:a16="http://schemas.microsoft.com/office/drawing/2014/main" val="428088922"/>
                  </a:ext>
                </a:extLst>
              </a:tr>
            </a:tbl>
          </a:graphicData>
        </a:graphic>
      </p:graphicFrame>
      <p:pic>
        <p:nvPicPr>
          <p:cNvPr id="10" name="Picture 9"/>
          <p:cNvPicPr>
            <a:picLocks noChangeAspect="1"/>
          </p:cNvPicPr>
          <p:nvPr/>
        </p:nvPicPr>
        <p:blipFill>
          <a:blip r:embed="rId3"/>
          <a:stretch>
            <a:fillRect/>
          </a:stretch>
        </p:blipFill>
        <p:spPr>
          <a:xfrm>
            <a:off x="10870059" y="6435634"/>
            <a:ext cx="1171575" cy="304800"/>
          </a:xfrm>
          <a:prstGeom prst="rect">
            <a:avLst/>
          </a:prstGeom>
        </p:spPr>
      </p:pic>
      <p:sp>
        <p:nvSpPr>
          <p:cNvPr id="11" name="TextBox 10"/>
          <p:cNvSpPr txBox="1"/>
          <p:nvPr/>
        </p:nvSpPr>
        <p:spPr>
          <a:xfrm>
            <a:off x="10493864" y="1559884"/>
            <a:ext cx="18941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008B"/>
                </a:solidFill>
                <a:effectLst/>
                <a:uLnTx/>
                <a:uFillTx/>
                <a:latin typeface="Arial" panose="020B0604020202020204"/>
                <a:ea typeface="+mn-ea"/>
                <a:cs typeface="+mn-cs"/>
              </a:rPr>
              <a:t>Iterative Process</a:t>
            </a:r>
            <a:endParaRPr kumimoji="0" lang="en-GB" sz="1800" b="1" i="0" u="none" strike="noStrike" kern="1200" cap="none" spc="0" normalizeH="0" baseline="0" noProof="0" dirty="0">
              <a:ln>
                <a:noFill/>
              </a:ln>
              <a:solidFill>
                <a:srgbClr val="00008B"/>
              </a:solidFill>
              <a:effectLst/>
              <a:uLnTx/>
              <a:uFillTx/>
              <a:latin typeface="Arial" panose="020B0604020202020204"/>
              <a:ea typeface="+mn-ea"/>
              <a:cs typeface="+mn-cs"/>
            </a:endParaRPr>
          </a:p>
        </p:txBody>
      </p:sp>
      <p:sp>
        <p:nvSpPr>
          <p:cNvPr id="12" name="Curved Right Arrow 11"/>
          <p:cNvSpPr/>
          <p:nvPr/>
        </p:nvSpPr>
        <p:spPr>
          <a:xfrm>
            <a:off x="10101629" y="449186"/>
            <a:ext cx="1246264" cy="927019"/>
          </a:xfrm>
          <a:prstGeom prst="curved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8B"/>
              </a:solidFill>
              <a:effectLst/>
              <a:uLnTx/>
              <a:uFillTx/>
              <a:latin typeface="Arial" panose="020B0604020202020204"/>
              <a:ea typeface="+mn-ea"/>
              <a:cs typeface="+mn-cs"/>
            </a:endParaRPr>
          </a:p>
        </p:txBody>
      </p:sp>
      <p:sp>
        <p:nvSpPr>
          <p:cNvPr id="13" name="Curved Left Arrow 12"/>
          <p:cNvSpPr/>
          <p:nvPr/>
        </p:nvSpPr>
        <p:spPr>
          <a:xfrm>
            <a:off x="10750495" y="586906"/>
            <a:ext cx="1060917" cy="1046370"/>
          </a:xfrm>
          <a:prstGeom prst="curved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8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33418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4: SAD Section Cover Page</a:t>
            </a:r>
            <a:endParaRPr lang="en-GB" dirty="0"/>
          </a:p>
        </p:txBody>
      </p:sp>
      <p:sp>
        <p:nvSpPr>
          <p:cNvPr id="7" name="Rectangle 6"/>
          <p:cNvSpPr/>
          <p:nvPr/>
        </p:nvSpPr>
        <p:spPr>
          <a:xfrm>
            <a:off x="838196" y="1629035"/>
            <a:ext cx="9815805" cy="14369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
                <a:srgbClr val="0090AB"/>
              </a:buClr>
              <a:buSzPct val="140000"/>
              <a:buFontTx/>
              <a:buNone/>
              <a:tabLst/>
              <a:defRPr/>
            </a:pPr>
            <a:r>
              <a:rPr kumimoji="0" lang="en-GB" sz="1400" b="1" i="0" u="none" strike="noStrike" kern="1200" cap="none" spc="0" normalizeH="0" baseline="0" noProof="0" dirty="0">
                <a:ln>
                  <a:noFill/>
                </a:ln>
                <a:solidFill>
                  <a:srgbClr val="231F20"/>
                </a:solidFill>
                <a:effectLst/>
                <a:uLnTx/>
                <a:uFillTx/>
                <a:latin typeface="Tahoma" pitchFamily="34" charset="0"/>
                <a:ea typeface="Times" charset="0"/>
                <a:cs typeface="Times New Roman" pitchFamily="18" charset="0"/>
              </a:rPr>
              <a:t>Objectives of this section</a:t>
            </a:r>
          </a:p>
          <a:p>
            <a:pPr marL="0" marR="0" lvl="0" indent="0" algn="l" defTabSz="914400" rtl="0" eaLnBrk="0" fontAlgn="base" latinLnBrk="0" hangingPunct="0">
              <a:lnSpc>
                <a:spcPct val="100000"/>
              </a:lnSpc>
              <a:spcBef>
                <a:spcPct val="0"/>
              </a:spcBef>
              <a:spcAft>
                <a:spcPct val="0"/>
              </a:spcAft>
              <a:buClr>
                <a:srgbClr val="0090AB"/>
              </a:buClr>
              <a:buSzPct val="140000"/>
              <a:buFontTx/>
              <a:buNone/>
              <a:tabLst/>
              <a:defRPr/>
            </a:pPr>
            <a:endParaRPr kumimoji="0" lang="en-GB" sz="1100" b="1" i="0" u="none" strike="noStrike" kern="1200" cap="none" spc="0" normalizeH="0" baseline="0" noProof="0" dirty="0">
              <a:ln>
                <a:noFill/>
              </a:ln>
              <a:solidFill>
                <a:srgbClr val="231F20"/>
              </a:solidFill>
              <a:effectLst/>
              <a:uLnTx/>
              <a:uFillTx/>
              <a:latin typeface="Tahoma" pitchFamily="34" charset="0"/>
              <a:ea typeface="Times"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90AB"/>
              </a:buClr>
              <a:buSzPct val="140000"/>
              <a:buFontTx/>
              <a:buNone/>
              <a:tabLst/>
              <a:defRPr/>
            </a:pPr>
            <a:r>
              <a:rPr kumimoji="0" lang="en-GB" sz="1200" b="0" i="0" u="none" strike="noStrike" kern="1200" cap="none" spc="0" normalizeH="0" baseline="0" noProof="0" dirty="0">
                <a:ln>
                  <a:noFill/>
                </a:ln>
                <a:solidFill>
                  <a:srgbClr val="231F20"/>
                </a:solidFill>
                <a:effectLst/>
                <a:uLnTx/>
                <a:uFillTx/>
                <a:latin typeface="Tahoma" pitchFamily="34" charset="0"/>
                <a:ea typeface="Times" charset="0"/>
                <a:cs typeface="Times New Roman" pitchFamily="18" charset="0"/>
              </a:rPr>
              <a:t>To ensure that the testing carried out by the Applicant can be relied upon to check that additional risk does not enter Settlement and that current and future Market Participants are not adversely impacted.</a:t>
            </a:r>
          </a:p>
          <a:p>
            <a:pPr marL="0" marR="0" lvl="0" indent="0" algn="l" defTabSz="914400" rtl="0" eaLnBrk="0" fontAlgn="base" latinLnBrk="0" hangingPunct="0">
              <a:lnSpc>
                <a:spcPct val="100000"/>
              </a:lnSpc>
              <a:spcBef>
                <a:spcPct val="0"/>
              </a:spcBef>
              <a:spcAft>
                <a:spcPct val="0"/>
              </a:spcAft>
              <a:buClr>
                <a:srgbClr val="0090AB"/>
              </a:buClr>
              <a:buSzPct val="140000"/>
              <a:buFontTx/>
              <a:buNone/>
              <a:tabLst/>
              <a:defRPr/>
            </a:pPr>
            <a:r>
              <a:rPr kumimoji="0" lang="en-GB" sz="1200" b="0" i="0" u="none" strike="noStrike" kern="1200" cap="none" spc="0" normalizeH="0" baseline="0" noProof="0" dirty="0">
                <a:ln>
                  <a:noFill/>
                </a:ln>
                <a:solidFill>
                  <a:srgbClr val="231F20"/>
                </a:solidFill>
                <a:effectLst/>
                <a:uLnTx/>
                <a:uFillTx/>
                <a:latin typeface="Tahoma" pitchFamily="34" charset="0"/>
                <a:ea typeface="Times" charset="0"/>
                <a:cs typeface="Times New Roman" pitchFamily="18" charset="0"/>
              </a:rPr>
              <a:t>To provide assurance that the testing plans and procedures followed (in respect of IT and/or manual processes) are of sufficient rigour to ensure that these risks are adequately addressed.</a:t>
            </a:r>
          </a:p>
        </p:txBody>
      </p:sp>
      <p:sp>
        <p:nvSpPr>
          <p:cNvPr id="8" name="Rectangle 7"/>
          <p:cNvSpPr/>
          <p:nvPr/>
        </p:nvSpPr>
        <p:spPr>
          <a:xfrm>
            <a:off x="838196" y="3079102"/>
            <a:ext cx="9815805" cy="2612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
                <a:srgbClr val="0090AB"/>
              </a:buClr>
              <a:buSzPct val="140000"/>
              <a:buFontTx/>
              <a:buNone/>
              <a:tabLst/>
              <a:defRPr/>
            </a:pPr>
            <a:r>
              <a:rPr kumimoji="0" lang="en-GB" sz="1400" b="1" i="0" u="none" strike="noStrike" kern="1200" cap="none" spc="0" normalizeH="0" baseline="0" noProof="0" dirty="0">
                <a:ln>
                  <a:noFill/>
                </a:ln>
                <a:solidFill>
                  <a:srgbClr val="231F20"/>
                </a:solidFill>
                <a:effectLst/>
                <a:uLnTx/>
                <a:uFillTx/>
                <a:latin typeface="Tahoma" pitchFamily="34" charset="0"/>
                <a:ea typeface="Times" charset="0"/>
                <a:cs typeface="Times New Roman" pitchFamily="18" charset="0"/>
              </a:rPr>
              <a:t>Guidance for completing this section</a:t>
            </a:r>
          </a:p>
          <a:p>
            <a:pPr marL="0" marR="0" lvl="0" indent="0" algn="l" defTabSz="914400" rtl="0" eaLnBrk="0" fontAlgn="base" latinLnBrk="0" hangingPunct="0">
              <a:lnSpc>
                <a:spcPct val="100000"/>
              </a:lnSpc>
              <a:spcBef>
                <a:spcPct val="0"/>
              </a:spcBef>
              <a:spcAft>
                <a:spcPct val="0"/>
              </a:spcAft>
              <a:buClr>
                <a:srgbClr val="0090AB"/>
              </a:buClr>
              <a:buSzPct val="140000"/>
              <a:buFontTx/>
              <a:buNone/>
              <a:tabLst/>
              <a:defRPr/>
            </a:pPr>
            <a:endParaRPr kumimoji="0" lang="en-GB" sz="1100" b="1" i="0" u="none" strike="noStrike" kern="1200" cap="none" spc="0" normalizeH="0" baseline="0" noProof="0" dirty="0">
              <a:ln>
                <a:noFill/>
              </a:ln>
              <a:solidFill>
                <a:srgbClr val="231F20"/>
              </a:solidFill>
              <a:effectLst/>
              <a:uLnTx/>
              <a:uFillTx/>
              <a:latin typeface="Tahoma" pitchFamily="34" charset="0"/>
              <a:ea typeface="Times"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rgbClr val="0090AB"/>
              </a:buClr>
              <a:buSzPct val="140000"/>
              <a:buFontTx/>
              <a:buNone/>
              <a:tabLst/>
              <a:defRPr/>
            </a:pPr>
            <a:r>
              <a:rPr kumimoji="0" lang="en-GB" sz="1200" b="0" i="0" u="none" strike="noStrike" kern="1200" cap="none" spc="0" normalizeH="0" baseline="0" noProof="0" dirty="0">
                <a:ln>
                  <a:noFill/>
                </a:ln>
                <a:solidFill>
                  <a:srgbClr val="231F20"/>
                </a:solidFill>
                <a:effectLst/>
                <a:uLnTx/>
                <a:uFillTx/>
                <a:latin typeface="Tahoma" pitchFamily="34" charset="0"/>
                <a:ea typeface="Times" charset="0"/>
                <a:cs typeface="Times New Roman" pitchFamily="18" charset="0"/>
              </a:rPr>
              <a:t>The Applicant should be able to demonstrate that they have a comprehensive, documented approach to testing of the systems being developed that is appropriate for the relative complexity of the system. </a:t>
            </a:r>
          </a:p>
          <a:p>
            <a:pPr marL="0" marR="0" lvl="0" indent="0" algn="l" defTabSz="914400" rtl="0" eaLnBrk="0" fontAlgn="base" latinLnBrk="0" hangingPunct="0">
              <a:lnSpc>
                <a:spcPct val="100000"/>
              </a:lnSpc>
              <a:spcBef>
                <a:spcPct val="0"/>
              </a:spcBef>
              <a:spcAft>
                <a:spcPct val="0"/>
              </a:spcAft>
              <a:buClr>
                <a:srgbClr val="0090AB"/>
              </a:buClr>
              <a:buSzPct val="140000"/>
              <a:buFontTx/>
              <a:buNone/>
              <a:tabLst/>
              <a:defRPr/>
            </a:pPr>
            <a:r>
              <a:rPr kumimoji="0" lang="en-GB" sz="1200" b="0" i="0" u="none" strike="noStrike" kern="1200" cap="none" spc="0" normalizeH="0" baseline="0" noProof="0" dirty="0">
                <a:ln>
                  <a:noFill/>
                </a:ln>
                <a:solidFill>
                  <a:srgbClr val="231F20"/>
                </a:solidFill>
                <a:effectLst/>
                <a:uLnTx/>
                <a:uFillTx/>
                <a:latin typeface="Tahoma" pitchFamily="34" charset="0"/>
                <a:ea typeface="Times" charset="0"/>
                <a:cs typeface="Times New Roman" pitchFamily="18" charset="0"/>
              </a:rPr>
              <a:t>Where an Applicant has indicated that the evidence to support a response is the testing conducted, as part of Entry Processes then this evidence will not be reviewed as part of the process. The QSP will review the response only. In completing the response the Applicant will need to demonstrate that they have satisfied themselves that the BSC requirements have been met and that the test evidence is appropriate for the specific response made.</a:t>
            </a:r>
          </a:p>
          <a:p>
            <a:pPr marL="0" marR="0" lvl="0" indent="0" algn="l" defTabSz="914400" rtl="0" eaLnBrk="0" fontAlgn="base" latinLnBrk="0" hangingPunct="0">
              <a:lnSpc>
                <a:spcPct val="100000"/>
              </a:lnSpc>
              <a:spcBef>
                <a:spcPct val="0"/>
              </a:spcBef>
              <a:spcAft>
                <a:spcPct val="0"/>
              </a:spcAft>
              <a:buClr>
                <a:srgbClr val="0090AB"/>
              </a:buClr>
              <a:buSzPct val="140000"/>
              <a:buFontTx/>
              <a:buNone/>
              <a:tabLst/>
              <a:defRPr/>
            </a:pPr>
            <a:r>
              <a:rPr kumimoji="0" lang="en-GB" sz="1200" b="0" i="0" u="none" strike="noStrike" kern="1200" cap="none" spc="0" normalizeH="0" baseline="0" noProof="0" dirty="0">
                <a:ln>
                  <a:noFill/>
                </a:ln>
                <a:solidFill>
                  <a:srgbClr val="231F20"/>
                </a:solidFill>
                <a:effectLst/>
                <a:uLnTx/>
                <a:uFillTx/>
                <a:latin typeface="Tahoma" pitchFamily="34" charset="0"/>
                <a:ea typeface="Times" charset="0"/>
                <a:cs typeface="Times New Roman" pitchFamily="18" charset="0"/>
              </a:rPr>
              <a:t>Applicants that have relied on a third party supplier for the development of their systems should respond to subsections 3.1 and 3.4 in addition to either 3.2 or 3.3. The questions in subsections 3.2 or 3.3 may require the Applicant to seek assistance from the third party in order to provide a response, however in all cases the responses are the responsibility of the Applicant. There may be an overlap in responses given and the Applicant should consider the most appropriate way to co-ordinate their own responses and those of the third party provider.</a:t>
            </a:r>
          </a:p>
        </p:txBody>
      </p:sp>
      <p:sp>
        <p:nvSpPr>
          <p:cNvPr id="9" name="Down Arrow Callout 8"/>
          <p:cNvSpPr/>
          <p:nvPr/>
        </p:nvSpPr>
        <p:spPr>
          <a:xfrm>
            <a:off x="7856372" y="735295"/>
            <a:ext cx="2797629" cy="849086"/>
          </a:xfrm>
          <a:prstGeom prst="downArrowCallou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Objective Statement</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Up Arrow Callout 9"/>
          <p:cNvSpPr/>
          <p:nvPr/>
        </p:nvSpPr>
        <p:spPr>
          <a:xfrm>
            <a:off x="844071" y="5747084"/>
            <a:ext cx="3097763" cy="772951"/>
          </a:xfrm>
          <a:prstGeom prst="upArrowCallou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Section Guidance</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7254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5: SAD Sample Question Format</a:t>
            </a:r>
            <a:endParaRPr lang="en-GB" dirty="0"/>
          </a:p>
        </p:txBody>
      </p:sp>
      <p:sp>
        <p:nvSpPr>
          <p:cNvPr id="7" name="Rectangle 6"/>
          <p:cNvSpPr/>
          <p:nvPr/>
        </p:nvSpPr>
        <p:spPr>
          <a:xfrm>
            <a:off x="968806" y="2696547"/>
            <a:ext cx="2565919" cy="2230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
                <a:srgbClr val="0090AB"/>
              </a:buClr>
              <a:buSzPct val="140000"/>
              <a:buFontTx/>
              <a:buNone/>
              <a:tabLst/>
              <a:defRPr/>
            </a:pPr>
            <a:r>
              <a:rPr kumimoji="0" lang="en-GB" sz="1200" b="0" i="0" u="none" strike="noStrike" kern="1200" cap="none" spc="0" normalizeH="0" baseline="0" noProof="0" dirty="0">
                <a:ln>
                  <a:noFill/>
                </a:ln>
                <a:solidFill>
                  <a:srgbClr val="000099"/>
                </a:solidFill>
                <a:effectLst/>
                <a:uLnTx/>
                <a:uFillTx/>
                <a:latin typeface="Tahoma" pitchFamily="34" charset="0"/>
                <a:ea typeface="Times" charset="0"/>
                <a:cs typeface="Times New Roman" pitchFamily="18" charset="0"/>
              </a:rPr>
              <a:t>3.2.5 How are you able to demonstrate that all planned testing has been completed?</a:t>
            </a:r>
          </a:p>
        </p:txBody>
      </p:sp>
      <p:sp>
        <p:nvSpPr>
          <p:cNvPr id="8" name="Rectangle 7"/>
          <p:cNvSpPr/>
          <p:nvPr/>
        </p:nvSpPr>
        <p:spPr>
          <a:xfrm>
            <a:off x="3543380" y="2696547"/>
            <a:ext cx="3760237" cy="2230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10000"/>
              </a:lnSpc>
              <a:spcBef>
                <a:spcPct val="0"/>
              </a:spcBef>
              <a:spcAft>
                <a:spcPct val="0"/>
              </a:spcAft>
              <a:buClr>
                <a:srgbClr val="0090AB"/>
              </a:buClr>
              <a:buSzPct val="140000"/>
              <a:buFontTx/>
              <a:buNone/>
              <a:tabLst/>
              <a:defRPr/>
            </a:pPr>
            <a:r>
              <a:rPr kumimoji="0" lang="en-GB" sz="1200" b="0" i="0" u="none" strike="noStrike" kern="1200" cap="none" spc="0" normalizeH="0" baseline="0" noProof="0" dirty="0">
                <a:ln>
                  <a:noFill/>
                </a:ln>
                <a:solidFill>
                  <a:srgbClr val="000099"/>
                </a:solidFill>
                <a:effectLst/>
                <a:uLnTx/>
                <a:uFillTx/>
                <a:latin typeface="Tahoma" pitchFamily="34" charset="0"/>
                <a:ea typeface="Times" charset="0"/>
                <a:cs typeface="Times New Roman" pitchFamily="18" charset="0"/>
              </a:rPr>
              <a:t>Evidence of completion is expected to </a:t>
            </a:r>
          </a:p>
          <a:p>
            <a:pPr marL="0" marR="0" lvl="0" indent="0" algn="l" defTabSz="914400" rtl="0" eaLnBrk="0" fontAlgn="base" latinLnBrk="0" hangingPunct="0">
              <a:lnSpc>
                <a:spcPct val="110000"/>
              </a:lnSpc>
              <a:spcBef>
                <a:spcPct val="0"/>
              </a:spcBef>
              <a:spcAft>
                <a:spcPct val="0"/>
              </a:spcAft>
              <a:buClr>
                <a:srgbClr val="0090AB"/>
              </a:buClr>
              <a:buSzPct val="140000"/>
              <a:buFontTx/>
              <a:buNone/>
              <a:tabLst/>
              <a:defRPr/>
            </a:pPr>
            <a:r>
              <a:rPr kumimoji="0" lang="en-GB" sz="1200" b="0" i="0" u="none" strike="noStrike" kern="1200" cap="none" spc="0" normalizeH="0" baseline="0" noProof="0" dirty="0">
                <a:ln>
                  <a:noFill/>
                </a:ln>
                <a:solidFill>
                  <a:srgbClr val="000099"/>
                </a:solidFill>
                <a:effectLst/>
                <a:uLnTx/>
                <a:uFillTx/>
                <a:latin typeface="Tahoma" pitchFamily="34" charset="0"/>
                <a:ea typeface="Times" charset="0"/>
                <a:cs typeface="Times New Roman" pitchFamily="18" charset="0"/>
              </a:rPr>
              <a:t>include a test completion report. Where planned testing has not been completed an explanation as to why this has been the case should be provided within the supporting evidence.</a:t>
            </a:r>
          </a:p>
          <a:p>
            <a:pPr marL="0" marR="0" lvl="0" indent="0" algn="l" defTabSz="914400" rtl="0" eaLnBrk="0" fontAlgn="base" latinLnBrk="0" hangingPunct="0">
              <a:lnSpc>
                <a:spcPct val="110000"/>
              </a:lnSpc>
              <a:spcBef>
                <a:spcPct val="0"/>
              </a:spcBef>
              <a:spcAft>
                <a:spcPct val="0"/>
              </a:spcAft>
              <a:buClr>
                <a:srgbClr val="0090AB"/>
              </a:buClr>
              <a:buSzPct val="140000"/>
              <a:buFontTx/>
              <a:buNone/>
              <a:tabLst/>
              <a:defRPr/>
            </a:pPr>
            <a:endParaRPr kumimoji="0" lang="en-GB" sz="1200" b="0" i="0" u="none" strike="noStrike" kern="1200" cap="none" spc="0" normalizeH="0" baseline="0" noProof="0" dirty="0">
              <a:ln>
                <a:noFill/>
              </a:ln>
              <a:solidFill>
                <a:srgbClr val="000099"/>
              </a:solidFill>
              <a:effectLst/>
              <a:uLnTx/>
              <a:uFillTx/>
              <a:latin typeface="Tahoma" pitchFamily="34" charset="0"/>
              <a:ea typeface="Times" charset="0"/>
              <a:cs typeface="Times New Roman" pitchFamily="18" charset="0"/>
            </a:endParaRPr>
          </a:p>
          <a:p>
            <a:pPr marL="0" marR="0" lvl="0" indent="0" algn="l" defTabSz="914400" rtl="0" eaLnBrk="0" fontAlgn="base" latinLnBrk="0" hangingPunct="0">
              <a:lnSpc>
                <a:spcPct val="110000"/>
              </a:lnSpc>
              <a:spcBef>
                <a:spcPct val="0"/>
              </a:spcBef>
              <a:spcAft>
                <a:spcPct val="0"/>
              </a:spcAft>
              <a:buClr>
                <a:srgbClr val="0090AB"/>
              </a:buClr>
              <a:buSzPct val="140000"/>
              <a:buFontTx/>
              <a:buNone/>
              <a:tabLst/>
              <a:defRPr/>
            </a:pPr>
            <a:r>
              <a:rPr kumimoji="0" lang="en-GB" sz="1200" b="0" i="0" u="none" strike="noStrike" kern="1200" cap="none" spc="0" normalizeH="0" baseline="0" noProof="0" dirty="0">
                <a:ln>
                  <a:noFill/>
                </a:ln>
                <a:solidFill>
                  <a:srgbClr val="000099"/>
                </a:solidFill>
                <a:effectLst/>
                <a:uLnTx/>
                <a:uFillTx/>
                <a:latin typeface="Tahoma" pitchFamily="34" charset="0"/>
                <a:ea typeface="Times" charset="0"/>
                <a:cs typeface="Times New Roman" pitchFamily="18" charset="0"/>
              </a:rPr>
              <a:t>It is anticipated that all high severity faults will have been cleared and this should be confirmed within any test completion report provided.</a:t>
            </a:r>
          </a:p>
        </p:txBody>
      </p:sp>
      <p:sp>
        <p:nvSpPr>
          <p:cNvPr id="9" name="Rectangle 8"/>
          <p:cNvSpPr/>
          <p:nvPr/>
        </p:nvSpPr>
        <p:spPr>
          <a:xfrm>
            <a:off x="7300948" y="2696547"/>
            <a:ext cx="2780523" cy="2230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p:cNvSpPr/>
          <p:nvPr/>
        </p:nvSpPr>
        <p:spPr>
          <a:xfrm>
            <a:off x="10100343" y="2696547"/>
            <a:ext cx="1110343" cy="2230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Down Arrow Callout 10"/>
          <p:cNvSpPr/>
          <p:nvPr/>
        </p:nvSpPr>
        <p:spPr>
          <a:xfrm>
            <a:off x="1188075" y="1825625"/>
            <a:ext cx="2127380" cy="786946"/>
          </a:xfrm>
          <a:prstGeom prst="downArrowCallou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Question</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Up Arrow Callout 11"/>
          <p:cNvSpPr/>
          <p:nvPr/>
        </p:nvSpPr>
        <p:spPr>
          <a:xfrm>
            <a:off x="3865285" y="5061500"/>
            <a:ext cx="3116425" cy="821094"/>
          </a:xfrm>
          <a:prstGeom prst="upArrowCallou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Guidance &amp; Requirements</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Down Arrow Callout 12"/>
          <p:cNvSpPr/>
          <p:nvPr/>
        </p:nvSpPr>
        <p:spPr>
          <a:xfrm>
            <a:off x="7431576" y="1825625"/>
            <a:ext cx="2519265" cy="786946"/>
          </a:xfrm>
          <a:prstGeom prst="downArrowCallou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Response</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Up Arrow Callout 13"/>
          <p:cNvSpPr/>
          <p:nvPr/>
        </p:nvSpPr>
        <p:spPr>
          <a:xfrm>
            <a:off x="9979044" y="5061500"/>
            <a:ext cx="1352939" cy="821094"/>
          </a:xfrm>
          <a:prstGeom prst="upArrowCallou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panose="020B0604020202020204"/>
                <a:ea typeface="+mn-ea"/>
                <a:cs typeface="+mn-cs"/>
              </a:rPr>
              <a:t>Evidence</a:t>
            </a: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7073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6: Witness Testing</a:t>
            </a:r>
            <a:endParaRPr lang="en-GB" dirty="0"/>
          </a:p>
        </p:txBody>
      </p:sp>
      <p:sp>
        <p:nvSpPr>
          <p:cNvPr id="7" name="Rectangle 6"/>
          <p:cNvSpPr/>
          <p:nvPr/>
        </p:nvSpPr>
        <p:spPr>
          <a:xfrm>
            <a:off x="509954" y="782567"/>
            <a:ext cx="9689123" cy="5814412"/>
          </a:xfrm>
          <a:prstGeom prst="rect">
            <a:avLst/>
          </a:prstGeom>
        </p:spPr>
        <p:txBody>
          <a:bodyPr wrap="square">
            <a:spAutoFit/>
          </a:bodyPr>
          <a:lstStyle/>
          <a:p>
            <a:pPr marL="360000" lvl="0" indent="-360000" defTabSz="1043056">
              <a:lnSpc>
                <a:spcPct val="80000"/>
              </a:lnSpc>
              <a:spcAft>
                <a:spcPts val="1135"/>
              </a:spcAft>
              <a:buClr>
                <a:srgbClr val="050B8D"/>
              </a:buClr>
              <a:buFont typeface="Wingdings" panose="05000000000000000000" pitchFamily="2" charset="2"/>
              <a:buChar char="§"/>
            </a:pPr>
            <a:r>
              <a:rPr lang="en-GB" sz="2000" dirty="0">
                <a:solidFill>
                  <a:srgbClr val="050B8D"/>
                </a:solidFill>
                <a:latin typeface="Tahoma"/>
              </a:rPr>
              <a:t>Following review of the SAD the QSP provides an outline (scope) of the tests to be witnessed in </a:t>
            </a:r>
            <a:r>
              <a:rPr lang="en-GB" sz="2000" dirty="0" smtClean="0">
                <a:solidFill>
                  <a:srgbClr val="050B8D"/>
                </a:solidFill>
                <a:latin typeface="Tahoma"/>
              </a:rPr>
              <a:t>advance.</a:t>
            </a:r>
          </a:p>
          <a:p>
            <a:pPr lvl="0" defTabSz="1043056">
              <a:lnSpc>
                <a:spcPct val="80000"/>
              </a:lnSpc>
              <a:spcAft>
                <a:spcPts val="1135"/>
              </a:spcAft>
              <a:buClr>
                <a:srgbClr val="050B8D"/>
              </a:buClr>
            </a:pPr>
            <a:endParaRPr lang="en-GB" sz="2000" dirty="0">
              <a:solidFill>
                <a:srgbClr val="050B8D"/>
              </a:solidFill>
              <a:latin typeface="Tahoma"/>
            </a:endParaRPr>
          </a:p>
          <a:p>
            <a:pPr marL="360000" lvl="0" indent="-360000" defTabSz="1043056">
              <a:lnSpc>
                <a:spcPct val="80000"/>
              </a:lnSpc>
              <a:spcAft>
                <a:spcPts val="1135"/>
              </a:spcAft>
              <a:buClr>
                <a:srgbClr val="050B8D"/>
              </a:buClr>
              <a:buSzPct val="103000"/>
              <a:buFont typeface="Wingdings" panose="05000000000000000000" pitchFamily="2" charset="2"/>
              <a:buChar char="§"/>
            </a:pPr>
            <a:r>
              <a:rPr lang="en-GB" sz="2000" dirty="0">
                <a:solidFill>
                  <a:srgbClr val="050B8D"/>
                </a:solidFill>
                <a:latin typeface="Tahoma"/>
              </a:rPr>
              <a:t>The aim of witness testing is to test that the approach has been followed and tests have been fully completed and exceptions resolved </a:t>
            </a:r>
          </a:p>
          <a:p>
            <a:pPr marL="360000" lvl="0" indent="-360000" defTabSz="1043056">
              <a:lnSpc>
                <a:spcPct val="80000"/>
              </a:lnSpc>
              <a:spcAft>
                <a:spcPts val="1135"/>
              </a:spcAft>
              <a:buClr>
                <a:srgbClr val="050B8D"/>
              </a:buClr>
              <a:buSzPct val="103000"/>
              <a:buFont typeface="Wingdings" panose="05000000000000000000" pitchFamily="2" charset="2"/>
              <a:buChar char="§"/>
            </a:pPr>
            <a:endParaRPr lang="en-GB" sz="2000" dirty="0">
              <a:solidFill>
                <a:srgbClr val="050B8D"/>
              </a:solidFill>
              <a:latin typeface="Tahoma"/>
            </a:endParaRPr>
          </a:p>
          <a:p>
            <a:pPr marL="360000" lvl="0" indent="-360000" defTabSz="1043056">
              <a:lnSpc>
                <a:spcPct val="80000"/>
              </a:lnSpc>
              <a:spcAft>
                <a:spcPts val="1135"/>
              </a:spcAft>
              <a:buClr>
                <a:srgbClr val="050B8D"/>
              </a:buClr>
              <a:buSzPct val="103000"/>
              <a:buFont typeface="Wingdings" panose="05000000000000000000" pitchFamily="2" charset="2"/>
              <a:buChar char="§"/>
            </a:pPr>
            <a:r>
              <a:rPr lang="en-GB" sz="2000" dirty="0">
                <a:solidFill>
                  <a:srgbClr val="050B8D"/>
                </a:solidFill>
                <a:latin typeface="Tahoma"/>
              </a:rPr>
              <a:t>Sample basis</a:t>
            </a:r>
          </a:p>
          <a:p>
            <a:pPr marL="342900" lvl="0" indent="-342900" defTabSz="1043056">
              <a:lnSpc>
                <a:spcPct val="80000"/>
              </a:lnSpc>
              <a:spcAft>
                <a:spcPts val="1135"/>
              </a:spcAft>
              <a:buClr>
                <a:srgbClr val="050B8D"/>
              </a:buClr>
              <a:buSzPct val="103000"/>
              <a:buFont typeface="Wingdings" panose="05000000000000000000" pitchFamily="2" charset="2"/>
              <a:buChar char="§"/>
            </a:pPr>
            <a:endParaRPr lang="en-GB" sz="2000" dirty="0">
              <a:solidFill>
                <a:srgbClr val="050B8D"/>
              </a:solidFill>
              <a:latin typeface="Tahoma"/>
            </a:endParaRPr>
          </a:p>
          <a:p>
            <a:pPr marL="360000" lvl="0" indent="-360000" defTabSz="1043056">
              <a:lnSpc>
                <a:spcPct val="80000"/>
              </a:lnSpc>
              <a:spcAft>
                <a:spcPts val="1135"/>
              </a:spcAft>
              <a:buClr>
                <a:srgbClr val="050B8D"/>
              </a:buClr>
              <a:buSzPct val="103000"/>
              <a:buFont typeface="Wingdings" panose="05000000000000000000" pitchFamily="2" charset="2"/>
              <a:buChar char="§"/>
            </a:pPr>
            <a:r>
              <a:rPr lang="en-GB" sz="2000" dirty="0">
                <a:solidFill>
                  <a:srgbClr val="050B8D"/>
                </a:solidFill>
                <a:latin typeface="Tahoma"/>
              </a:rPr>
              <a:t>This involves the QSP team sitting alongside an Applicant's tester/user and watching them execute a sample of tests in real-time</a:t>
            </a:r>
          </a:p>
          <a:p>
            <a:pPr marL="360000" lvl="0" indent="-360000" defTabSz="1043056">
              <a:lnSpc>
                <a:spcPct val="80000"/>
              </a:lnSpc>
              <a:spcAft>
                <a:spcPts val="1135"/>
              </a:spcAft>
              <a:buClr>
                <a:srgbClr val="050B8D"/>
              </a:buClr>
              <a:buSzPct val="103000"/>
              <a:buFont typeface="Wingdings" panose="05000000000000000000" pitchFamily="2" charset="2"/>
              <a:buChar char="§"/>
            </a:pPr>
            <a:endParaRPr lang="en-GB" sz="2000" dirty="0">
              <a:solidFill>
                <a:srgbClr val="050B8D"/>
              </a:solidFill>
              <a:latin typeface="Tahoma"/>
            </a:endParaRPr>
          </a:p>
          <a:p>
            <a:pPr marL="360000" lvl="0" indent="-360000" defTabSz="1043056">
              <a:lnSpc>
                <a:spcPct val="80000"/>
              </a:lnSpc>
              <a:spcAft>
                <a:spcPts val="1135"/>
              </a:spcAft>
              <a:buClr>
                <a:srgbClr val="050B8D"/>
              </a:buClr>
              <a:buSzPct val="103000"/>
              <a:buFont typeface="Wingdings" panose="05000000000000000000" pitchFamily="2" charset="2"/>
              <a:buChar char="§"/>
            </a:pPr>
            <a:r>
              <a:rPr lang="en-GB" sz="2000" dirty="0">
                <a:solidFill>
                  <a:srgbClr val="050B8D"/>
                </a:solidFill>
                <a:latin typeface="Tahoma"/>
              </a:rPr>
              <a:t>Duration varies dependent on risk. Generally lasts between 1-2 days to 2 weeks. </a:t>
            </a:r>
          </a:p>
          <a:p>
            <a:pPr marL="342900" lvl="0" indent="-342900" defTabSz="1043056">
              <a:lnSpc>
                <a:spcPct val="80000"/>
              </a:lnSpc>
              <a:spcAft>
                <a:spcPts val="1135"/>
              </a:spcAft>
              <a:buClr>
                <a:srgbClr val="050B8D"/>
              </a:buClr>
              <a:buSzPct val="103000"/>
              <a:buFont typeface="Wingdings" panose="05000000000000000000" pitchFamily="2" charset="2"/>
              <a:buChar char="§"/>
            </a:pPr>
            <a:endParaRPr lang="en-GB" sz="2000" dirty="0">
              <a:solidFill>
                <a:srgbClr val="050B8D"/>
              </a:solidFill>
              <a:latin typeface="Tahoma"/>
            </a:endParaRPr>
          </a:p>
          <a:p>
            <a:pPr marL="360000" lvl="0" indent="-360000" defTabSz="1043056">
              <a:lnSpc>
                <a:spcPct val="110000"/>
              </a:lnSpc>
              <a:spcAft>
                <a:spcPts val="1135"/>
              </a:spcAft>
              <a:buClr>
                <a:srgbClr val="050B8D"/>
              </a:buClr>
              <a:buSzPct val="103000"/>
              <a:buFont typeface="Wingdings" panose="05000000000000000000" pitchFamily="2" charset="2"/>
              <a:buChar char="§"/>
            </a:pPr>
            <a:r>
              <a:rPr lang="en-GB" sz="2000" dirty="0">
                <a:solidFill>
                  <a:srgbClr val="050B8D"/>
                </a:solidFill>
                <a:latin typeface="Tahoma"/>
              </a:rPr>
              <a:t>Additional guidance notes available on key areas of the Qualification Process</a:t>
            </a:r>
          </a:p>
          <a:p>
            <a:pPr marL="703512" lvl="1" indent="-342900" defTabSz="1043056">
              <a:lnSpc>
                <a:spcPct val="90000"/>
              </a:lnSpc>
              <a:spcAft>
                <a:spcPts val="560"/>
              </a:spcAft>
              <a:buClr>
                <a:srgbClr val="050B8D"/>
              </a:buClr>
              <a:buSzPct val="103000"/>
              <a:buFont typeface="Wingdings" panose="05000000000000000000" pitchFamily="2" charset="2"/>
              <a:buChar char="§"/>
            </a:pPr>
            <a:r>
              <a:rPr lang="en-GB" sz="2000" dirty="0">
                <a:solidFill>
                  <a:srgbClr val="050B8D"/>
                </a:solidFill>
                <a:latin typeface="Tahoma"/>
              </a:rPr>
              <a:t>Testing Storyboards</a:t>
            </a:r>
          </a:p>
          <a:p>
            <a:pPr marL="703512" lvl="1" indent="-342900" defTabSz="1043056">
              <a:lnSpc>
                <a:spcPct val="90000"/>
              </a:lnSpc>
              <a:spcAft>
                <a:spcPts val="560"/>
              </a:spcAft>
              <a:buClr>
                <a:srgbClr val="050B8D"/>
              </a:buClr>
              <a:buSzPct val="103000"/>
              <a:buFont typeface="Wingdings" panose="05000000000000000000" pitchFamily="2" charset="2"/>
              <a:buChar char="§"/>
            </a:pPr>
            <a:r>
              <a:rPr lang="en-GB" sz="2000" dirty="0">
                <a:solidFill>
                  <a:srgbClr val="050B8D"/>
                </a:solidFill>
                <a:latin typeface="Tahoma"/>
              </a:rPr>
              <a:t>Approach to Witness Testing</a:t>
            </a:r>
          </a:p>
        </p:txBody>
      </p:sp>
    </p:spTree>
    <p:extLst>
      <p:ext uri="{BB962C8B-B14F-4D97-AF65-F5344CB8AC3E}">
        <p14:creationId xmlns:p14="http://schemas.microsoft.com/office/powerpoint/2010/main" val="317109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7: PAB approval and timelines</a:t>
            </a:r>
            <a:endParaRPr lang="en-GB" dirty="0"/>
          </a:p>
        </p:txBody>
      </p:sp>
      <p:graphicFrame>
        <p:nvGraphicFramePr>
          <p:cNvPr id="11" name="Content Placeholder 25"/>
          <p:cNvGraphicFramePr>
            <a:graphicFrameLocks/>
          </p:cNvGraphicFramePr>
          <p:nvPr>
            <p:extLst>
              <p:ext uri="{D42A27DB-BD31-4B8C-83A1-F6EECF244321}">
                <p14:modId xmlns:p14="http://schemas.microsoft.com/office/powerpoint/2010/main" val="4020642863"/>
              </p:ext>
            </p:extLst>
          </p:nvPr>
        </p:nvGraphicFramePr>
        <p:xfrm>
          <a:off x="8014995" y="817685"/>
          <a:ext cx="3639702" cy="5029200"/>
        </p:xfrm>
        <a:graphic>
          <a:graphicData uri="http://schemas.openxmlformats.org/drawingml/2006/table">
            <a:tbl>
              <a:tblPr firstRow="1" bandRow="1">
                <a:tableStyleId>{5C22544A-7EE6-4342-B048-85BDC9FD1C3A}</a:tableStyleId>
              </a:tblPr>
              <a:tblGrid>
                <a:gridCol w="2407299">
                  <a:extLst>
                    <a:ext uri="{9D8B030D-6E8A-4147-A177-3AD203B41FA5}">
                      <a16:colId xmlns:a16="http://schemas.microsoft.com/office/drawing/2014/main" val="3292667829"/>
                    </a:ext>
                  </a:extLst>
                </a:gridCol>
                <a:gridCol w="1232403">
                  <a:extLst>
                    <a:ext uri="{9D8B030D-6E8A-4147-A177-3AD203B41FA5}">
                      <a16:colId xmlns:a16="http://schemas.microsoft.com/office/drawing/2014/main" val="2683508741"/>
                    </a:ext>
                  </a:extLst>
                </a:gridCol>
              </a:tblGrid>
              <a:tr h="345600">
                <a:tc>
                  <a:txBody>
                    <a:bodyPr/>
                    <a:lstStyle/>
                    <a:p>
                      <a:r>
                        <a:rPr lang="en-GB" dirty="0" smtClean="0"/>
                        <a:t>PAB</a:t>
                      </a:r>
                      <a:r>
                        <a:rPr lang="en-GB" baseline="0" dirty="0" smtClean="0"/>
                        <a:t> Dates</a:t>
                      </a:r>
                      <a:endParaRPr lang="en-GB" dirty="0"/>
                    </a:p>
                  </a:txBody>
                  <a:tcPr>
                    <a:solidFill>
                      <a:schemeClr val="tx1"/>
                    </a:solidFill>
                  </a:tcPr>
                </a:tc>
                <a:tc>
                  <a:txBody>
                    <a:bodyPr/>
                    <a:lstStyle/>
                    <a:p>
                      <a:r>
                        <a:rPr lang="en-GB" dirty="0" smtClean="0"/>
                        <a:t>Meeting Number</a:t>
                      </a:r>
                      <a:endParaRPr lang="en-GB" dirty="0"/>
                    </a:p>
                  </a:txBody>
                  <a:tcPr>
                    <a:solidFill>
                      <a:schemeClr val="tx1"/>
                    </a:solidFill>
                  </a:tcPr>
                </a:tc>
                <a:extLst>
                  <a:ext uri="{0D108BD9-81ED-4DB2-BD59-A6C34878D82A}">
                    <a16:rowId xmlns:a16="http://schemas.microsoft.com/office/drawing/2014/main" val="3989707658"/>
                  </a:ext>
                </a:extLst>
              </a:tr>
              <a:tr h="345600">
                <a:tc>
                  <a:txBody>
                    <a:bodyPr/>
                    <a:lstStyle/>
                    <a:p>
                      <a:pPr algn="ctr"/>
                      <a:r>
                        <a:rPr lang="en-GB" dirty="0" smtClean="0"/>
                        <a:t>28/01/2021</a:t>
                      </a:r>
                      <a:endParaRPr lang="en-GB" dirty="0"/>
                    </a:p>
                  </a:txBody>
                  <a:tcPr>
                    <a:solidFill>
                      <a:schemeClr val="bg1"/>
                    </a:solidFill>
                  </a:tcPr>
                </a:tc>
                <a:tc>
                  <a:txBody>
                    <a:bodyPr/>
                    <a:lstStyle/>
                    <a:p>
                      <a:pPr algn="ctr"/>
                      <a:r>
                        <a:rPr lang="en-GB" dirty="0" smtClean="0"/>
                        <a:t>240</a:t>
                      </a:r>
                      <a:endParaRPr lang="en-GB" dirty="0"/>
                    </a:p>
                  </a:txBody>
                  <a:tcPr>
                    <a:solidFill>
                      <a:schemeClr val="bg1"/>
                    </a:solidFill>
                  </a:tcPr>
                </a:tc>
                <a:extLst>
                  <a:ext uri="{0D108BD9-81ED-4DB2-BD59-A6C34878D82A}">
                    <a16:rowId xmlns:a16="http://schemas.microsoft.com/office/drawing/2014/main" val="4182970011"/>
                  </a:ext>
                </a:extLst>
              </a:tr>
              <a:tr h="345600">
                <a:tc>
                  <a:txBody>
                    <a:bodyPr/>
                    <a:lstStyle/>
                    <a:p>
                      <a:pPr algn="ctr"/>
                      <a:r>
                        <a:rPr lang="en-GB" dirty="0" smtClean="0"/>
                        <a:t>25/02/2021</a:t>
                      </a:r>
                      <a:endParaRPr lang="en-GB" dirty="0"/>
                    </a:p>
                  </a:txBody>
                  <a:tcPr>
                    <a:solidFill>
                      <a:schemeClr val="accent4"/>
                    </a:solidFill>
                  </a:tcPr>
                </a:tc>
                <a:tc>
                  <a:txBody>
                    <a:bodyPr/>
                    <a:lstStyle/>
                    <a:p>
                      <a:pPr algn="ctr"/>
                      <a:r>
                        <a:rPr lang="en-GB" dirty="0" smtClean="0"/>
                        <a:t>241</a:t>
                      </a:r>
                      <a:endParaRPr lang="en-GB" dirty="0"/>
                    </a:p>
                  </a:txBody>
                  <a:tcPr>
                    <a:solidFill>
                      <a:schemeClr val="accent4"/>
                    </a:solidFill>
                  </a:tcPr>
                </a:tc>
                <a:extLst>
                  <a:ext uri="{0D108BD9-81ED-4DB2-BD59-A6C34878D82A}">
                    <a16:rowId xmlns:a16="http://schemas.microsoft.com/office/drawing/2014/main" val="1348223251"/>
                  </a:ext>
                </a:extLst>
              </a:tr>
              <a:tr h="345600">
                <a:tc>
                  <a:txBody>
                    <a:bodyPr/>
                    <a:lstStyle/>
                    <a:p>
                      <a:pPr algn="ctr"/>
                      <a:r>
                        <a:rPr lang="en-GB" dirty="0" smtClean="0"/>
                        <a:t>25/03/2021</a:t>
                      </a:r>
                      <a:endParaRPr lang="en-GB" dirty="0"/>
                    </a:p>
                  </a:txBody>
                  <a:tcPr>
                    <a:solidFill>
                      <a:schemeClr val="bg1"/>
                    </a:solidFill>
                  </a:tcPr>
                </a:tc>
                <a:tc>
                  <a:txBody>
                    <a:bodyPr/>
                    <a:lstStyle/>
                    <a:p>
                      <a:pPr algn="ctr"/>
                      <a:r>
                        <a:rPr lang="en-GB" dirty="0" smtClean="0"/>
                        <a:t>242</a:t>
                      </a:r>
                      <a:endParaRPr lang="en-GB" dirty="0"/>
                    </a:p>
                  </a:txBody>
                  <a:tcPr>
                    <a:solidFill>
                      <a:schemeClr val="bg1"/>
                    </a:solidFill>
                  </a:tcPr>
                </a:tc>
                <a:extLst>
                  <a:ext uri="{0D108BD9-81ED-4DB2-BD59-A6C34878D82A}">
                    <a16:rowId xmlns:a16="http://schemas.microsoft.com/office/drawing/2014/main" val="3548673483"/>
                  </a:ext>
                </a:extLst>
              </a:tr>
              <a:tr h="345600">
                <a:tc>
                  <a:txBody>
                    <a:bodyPr/>
                    <a:lstStyle/>
                    <a:p>
                      <a:pPr algn="ctr"/>
                      <a:r>
                        <a:rPr lang="en-GB" dirty="0" smtClean="0"/>
                        <a:t>29/04/2021</a:t>
                      </a:r>
                      <a:endParaRPr lang="en-GB" dirty="0"/>
                    </a:p>
                  </a:txBody>
                  <a:tcPr>
                    <a:solidFill>
                      <a:schemeClr val="accent4"/>
                    </a:solidFill>
                  </a:tcPr>
                </a:tc>
                <a:tc>
                  <a:txBody>
                    <a:bodyPr/>
                    <a:lstStyle/>
                    <a:p>
                      <a:pPr algn="ctr"/>
                      <a:r>
                        <a:rPr lang="en-GB" dirty="0" smtClean="0"/>
                        <a:t>243</a:t>
                      </a:r>
                      <a:endParaRPr lang="en-GB" dirty="0"/>
                    </a:p>
                  </a:txBody>
                  <a:tcPr>
                    <a:solidFill>
                      <a:schemeClr val="accent4"/>
                    </a:solidFill>
                  </a:tcPr>
                </a:tc>
                <a:extLst>
                  <a:ext uri="{0D108BD9-81ED-4DB2-BD59-A6C34878D82A}">
                    <a16:rowId xmlns:a16="http://schemas.microsoft.com/office/drawing/2014/main" val="3401879381"/>
                  </a:ext>
                </a:extLst>
              </a:tr>
              <a:tr h="345600">
                <a:tc>
                  <a:txBody>
                    <a:bodyPr/>
                    <a:lstStyle/>
                    <a:p>
                      <a:pPr algn="ctr"/>
                      <a:r>
                        <a:rPr lang="en-GB" dirty="0" smtClean="0"/>
                        <a:t>27/05/2021</a:t>
                      </a:r>
                      <a:endParaRPr lang="en-GB" dirty="0"/>
                    </a:p>
                  </a:txBody>
                  <a:tcPr>
                    <a:solidFill>
                      <a:schemeClr val="bg1"/>
                    </a:solidFill>
                  </a:tcPr>
                </a:tc>
                <a:tc>
                  <a:txBody>
                    <a:bodyPr/>
                    <a:lstStyle/>
                    <a:p>
                      <a:pPr algn="ctr"/>
                      <a:r>
                        <a:rPr lang="en-GB" dirty="0" smtClean="0"/>
                        <a:t>244</a:t>
                      </a:r>
                      <a:endParaRPr lang="en-GB" dirty="0"/>
                    </a:p>
                  </a:txBody>
                  <a:tcPr>
                    <a:solidFill>
                      <a:schemeClr val="bg1"/>
                    </a:solidFill>
                  </a:tcPr>
                </a:tc>
                <a:extLst>
                  <a:ext uri="{0D108BD9-81ED-4DB2-BD59-A6C34878D82A}">
                    <a16:rowId xmlns:a16="http://schemas.microsoft.com/office/drawing/2014/main" val="1062267550"/>
                  </a:ext>
                </a:extLst>
              </a:tr>
              <a:tr h="345600">
                <a:tc>
                  <a:txBody>
                    <a:bodyPr/>
                    <a:lstStyle/>
                    <a:p>
                      <a:pPr algn="ctr"/>
                      <a:r>
                        <a:rPr lang="en-GB" dirty="0" smtClean="0"/>
                        <a:t>24/06/2021</a:t>
                      </a:r>
                      <a:endParaRPr lang="en-GB" dirty="0"/>
                    </a:p>
                  </a:txBody>
                  <a:tcPr>
                    <a:solidFill>
                      <a:schemeClr val="accent4"/>
                    </a:solidFill>
                  </a:tcPr>
                </a:tc>
                <a:tc>
                  <a:txBody>
                    <a:bodyPr/>
                    <a:lstStyle/>
                    <a:p>
                      <a:pPr algn="ctr"/>
                      <a:r>
                        <a:rPr lang="en-GB" dirty="0" smtClean="0"/>
                        <a:t>245</a:t>
                      </a:r>
                      <a:endParaRPr lang="en-GB" dirty="0"/>
                    </a:p>
                  </a:txBody>
                  <a:tcPr>
                    <a:solidFill>
                      <a:schemeClr val="accent4"/>
                    </a:solidFill>
                  </a:tcPr>
                </a:tc>
                <a:extLst>
                  <a:ext uri="{0D108BD9-81ED-4DB2-BD59-A6C34878D82A}">
                    <a16:rowId xmlns:a16="http://schemas.microsoft.com/office/drawing/2014/main" val="1421772411"/>
                  </a:ext>
                </a:extLst>
              </a:tr>
              <a:tr h="345600">
                <a:tc>
                  <a:txBody>
                    <a:bodyPr/>
                    <a:lstStyle/>
                    <a:p>
                      <a:pPr algn="ctr"/>
                      <a:r>
                        <a:rPr lang="en-GB" dirty="0" smtClean="0"/>
                        <a:t>29/07/2021</a:t>
                      </a:r>
                      <a:endParaRPr lang="en-GB" dirty="0"/>
                    </a:p>
                  </a:txBody>
                  <a:tcPr>
                    <a:solidFill>
                      <a:schemeClr val="bg1"/>
                    </a:solidFill>
                  </a:tcPr>
                </a:tc>
                <a:tc>
                  <a:txBody>
                    <a:bodyPr/>
                    <a:lstStyle/>
                    <a:p>
                      <a:pPr algn="ctr"/>
                      <a:r>
                        <a:rPr lang="en-GB" dirty="0" smtClean="0"/>
                        <a:t>246</a:t>
                      </a:r>
                      <a:endParaRPr lang="en-GB" dirty="0"/>
                    </a:p>
                  </a:txBody>
                  <a:tcPr>
                    <a:solidFill>
                      <a:schemeClr val="bg1"/>
                    </a:solidFill>
                  </a:tcPr>
                </a:tc>
                <a:extLst>
                  <a:ext uri="{0D108BD9-81ED-4DB2-BD59-A6C34878D82A}">
                    <a16:rowId xmlns:a16="http://schemas.microsoft.com/office/drawing/2014/main" val="4065311407"/>
                  </a:ext>
                </a:extLst>
              </a:tr>
              <a:tr h="345600">
                <a:tc>
                  <a:txBody>
                    <a:bodyPr/>
                    <a:lstStyle/>
                    <a:p>
                      <a:pPr algn="ctr"/>
                      <a:r>
                        <a:rPr lang="en-GB" dirty="0" smtClean="0"/>
                        <a:t>26/08/2021</a:t>
                      </a:r>
                      <a:endParaRPr lang="en-GB" dirty="0"/>
                    </a:p>
                  </a:txBody>
                  <a:tcPr>
                    <a:solidFill>
                      <a:schemeClr val="accent4"/>
                    </a:solidFill>
                  </a:tcPr>
                </a:tc>
                <a:tc>
                  <a:txBody>
                    <a:bodyPr/>
                    <a:lstStyle/>
                    <a:p>
                      <a:pPr algn="ctr"/>
                      <a:r>
                        <a:rPr lang="en-GB" dirty="0" smtClean="0"/>
                        <a:t>247</a:t>
                      </a:r>
                      <a:endParaRPr lang="en-GB" dirty="0"/>
                    </a:p>
                  </a:txBody>
                  <a:tcPr>
                    <a:solidFill>
                      <a:schemeClr val="accent4"/>
                    </a:solidFill>
                  </a:tcPr>
                </a:tc>
                <a:extLst>
                  <a:ext uri="{0D108BD9-81ED-4DB2-BD59-A6C34878D82A}">
                    <a16:rowId xmlns:a16="http://schemas.microsoft.com/office/drawing/2014/main" val="132170730"/>
                  </a:ext>
                </a:extLst>
              </a:tr>
              <a:tr h="345600">
                <a:tc>
                  <a:txBody>
                    <a:bodyPr/>
                    <a:lstStyle/>
                    <a:p>
                      <a:pPr algn="ctr"/>
                      <a:r>
                        <a:rPr lang="en-GB" dirty="0" smtClean="0"/>
                        <a:t>30/09/2021</a:t>
                      </a:r>
                      <a:endParaRPr lang="en-GB" dirty="0"/>
                    </a:p>
                  </a:txBody>
                  <a:tcPr>
                    <a:solidFill>
                      <a:schemeClr val="bg1"/>
                    </a:solidFill>
                  </a:tcPr>
                </a:tc>
                <a:tc>
                  <a:txBody>
                    <a:bodyPr/>
                    <a:lstStyle/>
                    <a:p>
                      <a:pPr algn="ctr"/>
                      <a:r>
                        <a:rPr lang="en-GB" dirty="0" smtClean="0"/>
                        <a:t>248</a:t>
                      </a:r>
                      <a:endParaRPr lang="en-GB" dirty="0"/>
                    </a:p>
                  </a:txBody>
                  <a:tcPr>
                    <a:solidFill>
                      <a:schemeClr val="bg1"/>
                    </a:solidFill>
                  </a:tcPr>
                </a:tc>
                <a:extLst>
                  <a:ext uri="{0D108BD9-81ED-4DB2-BD59-A6C34878D82A}">
                    <a16:rowId xmlns:a16="http://schemas.microsoft.com/office/drawing/2014/main" val="743853806"/>
                  </a:ext>
                </a:extLst>
              </a:tr>
              <a:tr h="345600">
                <a:tc>
                  <a:txBody>
                    <a:bodyPr/>
                    <a:lstStyle/>
                    <a:p>
                      <a:pPr algn="ctr"/>
                      <a:r>
                        <a:rPr lang="en-GB" dirty="0" smtClean="0"/>
                        <a:t>28/10/2021</a:t>
                      </a:r>
                      <a:endParaRPr lang="en-GB" dirty="0"/>
                    </a:p>
                  </a:txBody>
                  <a:tcPr>
                    <a:solidFill>
                      <a:schemeClr val="accent4"/>
                    </a:solidFill>
                  </a:tcPr>
                </a:tc>
                <a:tc>
                  <a:txBody>
                    <a:bodyPr/>
                    <a:lstStyle/>
                    <a:p>
                      <a:pPr algn="ctr"/>
                      <a:r>
                        <a:rPr lang="en-GB" dirty="0" smtClean="0"/>
                        <a:t>249</a:t>
                      </a:r>
                      <a:endParaRPr lang="en-GB" dirty="0"/>
                    </a:p>
                  </a:txBody>
                  <a:tcPr>
                    <a:solidFill>
                      <a:schemeClr val="accent4"/>
                    </a:solidFill>
                  </a:tcPr>
                </a:tc>
                <a:extLst>
                  <a:ext uri="{0D108BD9-81ED-4DB2-BD59-A6C34878D82A}">
                    <a16:rowId xmlns:a16="http://schemas.microsoft.com/office/drawing/2014/main" val="695357378"/>
                  </a:ext>
                </a:extLst>
              </a:tr>
              <a:tr h="336745">
                <a:tc>
                  <a:txBody>
                    <a:bodyPr/>
                    <a:lstStyle/>
                    <a:p>
                      <a:pPr algn="ctr"/>
                      <a:r>
                        <a:rPr lang="en-GB" dirty="0" smtClean="0"/>
                        <a:t>25/11/2021</a:t>
                      </a:r>
                      <a:endParaRPr lang="en-GB" dirty="0"/>
                    </a:p>
                  </a:txBody>
                  <a:tcPr>
                    <a:solidFill>
                      <a:schemeClr val="bg1"/>
                    </a:solidFill>
                  </a:tcPr>
                </a:tc>
                <a:tc>
                  <a:txBody>
                    <a:bodyPr/>
                    <a:lstStyle/>
                    <a:p>
                      <a:pPr algn="ctr"/>
                      <a:r>
                        <a:rPr lang="en-GB" dirty="0" smtClean="0"/>
                        <a:t>250</a:t>
                      </a:r>
                      <a:endParaRPr lang="en-GB" dirty="0"/>
                    </a:p>
                  </a:txBody>
                  <a:tcPr>
                    <a:solidFill>
                      <a:schemeClr val="bg1"/>
                    </a:solidFill>
                  </a:tcPr>
                </a:tc>
                <a:extLst>
                  <a:ext uri="{0D108BD9-81ED-4DB2-BD59-A6C34878D82A}">
                    <a16:rowId xmlns:a16="http://schemas.microsoft.com/office/drawing/2014/main" val="1061580287"/>
                  </a:ext>
                </a:extLst>
              </a:tr>
              <a:tr h="345600">
                <a:tc>
                  <a:txBody>
                    <a:bodyPr/>
                    <a:lstStyle/>
                    <a:p>
                      <a:pPr algn="ctr"/>
                      <a:r>
                        <a:rPr lang="en-GB" dirty="0" smtClean="0"/>
                        <a:t>16/12/2021</a:t>
                      </a:r>
                      <a:endParaRPr lang="en-GB" dirty="0"/>
                    </a:p>
                  </a:txBody>
                  <a:tcPr>
                    <a:solidFill>
                      <a:schemeClr val="accent4"/>
                    </a:solidFill>
                  </a:tcPr>
                </a:tc>
                <a:tc>
                  <a:txBody>
                    <a:bodyPr/>
                    <a:lstStyle/>
                    <a:p>
                      <a:pPr algn="ctr"/>
                      <a:r>
                        <a:rPr lang="en-GB" dirty="0" smtClean="0"/>
                        <a:t>251</a:t>
                      </a:r>
                      <a:endParaRPr lang="en-GB" dirty="0"/>
                    </a:p>
                  </a:txBody>
                  <a:tcPr>
                    <a:solidFill>
                      <a:schemeClr val="accent4"/>
                    </a:solidFill>
                  </a:tcPr>
                </a:tc>
                <a:extLst>
                  <a:ext uri="{0D108BD9-81ED-4DB2-BD59-A6C34878D82A}">
                    <a16:rowId xmlns:a16="http://schemas.microsoft.com/office/drawing/2014/main" val="2327202703"/>
                  </a:ext>
                </a:extLst>
              </a:tr>
            </a:tbl>
          </a:graphicData>
        </a:graphic>
      </p:graphicFrame>
      <p:sp>
        <p:nvSpPr>
          <p:cNvPr id="12" name="Rounded Rectangle 11"/>
          <p:cNvSpPr/>
          <p:nvPr/>
        </p:nvSpPr>
        <p:spPr>
          <a:xfrm>
            <a:off x="392496" y="1359632"/>
            <a:ext cx="2031023" cy="1541829"/>
          </a:xfrm>
          <a:prstGeom prst="roundRect">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PAB Date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FFFFFF"/>
                </a:solidFill>
                <a:effectLst/>
                <a:uLnTx/>
                <a:uFillTx/>
                <a:latin typeface="Arial" panose="020B0604020202020204"/>
                <a:ea typeface="+mn-ea"/>
                <a:cs typeface="+mn-cs"/>
              </a:rPr>
              <a:t>25 </a:t>
            </a: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November </a:t>
            </a:r>
            <a:r>
              <a:rPr kumimoji="0" lang="en-GB" sz="1600" b="1" i="0" u="none" strike="noStrike" kern="1200" cap="none" spc="0" normalizeH="0" baseline="0" noProof="0" dirty="0" smtClean="0">
                <a:ln>
                  <a:noFill/>
                </a:ln>
                <a:solidFill>
                  <a:srgbClr val="FFFFFF"/>
                </a:solidFill>
                <a:effectLst/>
                <a:uLnTx/>
                <a:uFillTx/>
                <a:latin typeface="Arial" panose="020B0604020202020204"/>
                <a:ea typeface="+mn-ea"/>
                <a:cs typeface="+mn-cs"/>
              </a:rPr>
              <a:t>2021</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ounded Rectangle 12"/>
          <p:cNvSpPr/>
          <p:nvPr/>
        </p:nvSpPr>
        <p:spPr>
          <a:xfrm>
            <a:off x="2808239" y="3006968"/>
            <a:ext cx="2145323" cy="1415562"/>
          </a:xfrm>
          <a:prstGeom prst="roundRect">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External paper 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(Final reports sent to PAB members)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FFFFFF"/>
                </a:solidFill>
                <a:effectLst/>
                <a:uLnTx/>
                <a:uFillTx/>
                <a:latin typeface="Arial" panose="020B0604020202020204"/>
                <a:ea typeface="+mn-ea"/>
                <a:cs typeface="+mn-cs"/>
              </a:rPr>
              <a:t>18 </a:t>
            </a: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November </a:t>
            </a:r>
            <a:r>
              <a:rPr kumimoji="0" lang="en-GB" sz="1600" b="1" i="0" u="none" strike="noStrike" kern="1200" cap="none" spc="0" normalizeH="0" baseline="0" noProof="0" dirty="0" smtClean="0">
                <a:ln>
                  <a:noFill/>
                </a:ln>
                <a:solidFill>
                  <a:srgbClr val="FFFFFF"/>
                </a:solidFill>
                <a:effectLst/>
                <a:uLnTx/>
                <a:uFillTx/>
                <a:latin typeface="Arial" panose="020B0604020202020204"/>
                <a:ea typeface="+mn-ea"/>
                <a:cs typeface="+mn-cs"/>
              </a:rPr>
              <a:t>2021</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Rounded Rectangle 13"/>
          <p:cNvSpPr/>
          <p:nvPr/>
        </p:nvSpPr>
        <p:spPr>
          <a:xfrm>
            <a:off x="5342426" y="4422530"/>
            <a:ext cx="2281604" cy="1424355"/>
          </a:xfrm>
          <a:prstGeom prst="roundRect">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QSP findings report sent to ELEXON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noProof="0" dirty="0">
                <a:solidFill>
                  <a:srgbClr val="FFFFFF"/>
                </a:solidFill>
                <a:latin typeface="Arial" panose="020B0604020202020204"/>
              </a:rPr>
              <a:t>4</a:t>
            </a:r>
            <a:r>
              <a:rPr kumimoji="0" lang="en-GB" sz="1600" b="1" i="0" u="none" strike="noStrike" kern="1200" cap="none" spc="0" normalizeH="0" baseline="0" noProof="0" dirty="0" smtClean="0">
                <a:ln>
                  <a:noFill/>
                </a:ln>
                <a:solidFill>
                  <a:srgbClr val="FFFFFF"/>
                </a:solidFill>
                <a:effectLst/>
                <a:uLnTx/>
                <a:uFillTx/>
                <a:latin typeface="Arial" panose="020B0604020202020204"/>
                <a:ea typeface="+mn-ea"/>
                <a:cs typeface="+mn-cs"/>
              </a:rPr>
              <a:t> </a:t>
            </a: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November </a:t>
            </a:r>
            <a:r>
              <a:rPr kumimoji="0" lang="en-GB" sz="1600" b="1" i="0" u="none" strike="noStrike" kern="1200" cap="none" spc="0" normalizeH="0" baseline="0" noProof="0" dirty="0" smtClean="0">
                <a:ln>
                  <a:noFill/>
                </a:ln>
                <a:solidFill>
                  <a:srgbClr val="FFFFFF"/>
                </a:solidFill>
                <a:effectLst/>
                <a:uLnTx/>
                <a:uFillTx/>
                <a:latin typeface="Arial" panose="020B0604020202020204"/>
                <a:ea typeface="+mn-ea"/>
                <a:cs typeface="+mn-cs"/>
              </a:rPr>
              <a:t>2021</a:t>
            </a:r>
            <a:endPar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5" name="Elbow Connector 14"/>
          <p:cNvCxnSpPr>
            <a:stCxn id="13" idx="2"/>
          </p:cNvCxnSpPr>
          <p:nvPr/>
        </p:nvCxnSpPr>
        <p:spPr>
          <a:xfrm rot="16200000" flipH="1">
            <a:off x="4202161" y="4101269"/>
            <a:ext cx="819004" cy="1461525"/>
          </a:xfrm>
          <a:prstGeom prst="bentConnector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2" idx="2"/>
            <a:endCxn id="13" idx="1"/>
          </p:cNvCxnSpPr>
          <p:nvPr/>
        </p:nvCxnSpPr>
        <p:spPr>
          <a:xfrm rot="16200000" flipH="1">
            <a:off x="1701479" y="2607989"/>
            <a:ext cx="813288" cy="1400231"/>
          </a:xfrm>
          <a:prstGeom prst="bentConnector2">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958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Market Domain Data Registration</a:t>
            </a:r>
          </a:p>
        </p:txBody>
      </p:sp>
      <p:sp>
        <p:nvSpPr>
          <p:cNvPr id="4" name="Date Placeholder 3"/>
          <p:cNvSpPr>
            <a:spLocks noGrp="1"/>
          </p:cNvSpPr>
          <p:nvPr>
            <p:ph type="dt" sz="half" idx="11"/>
          </p:nvPr>
        </p:nvSpPr>
        <p:spPr/>
        <p:txBody>
          <a:bodyPr/>
          <a:lstStyle/>
          <a:p>
            <a:endParaRPr lang="en-US" dirty="0"/>
          </a:p>
        </p:txBody>
      </p:sp>
      <p:sp>
        <p:nvSpPr>
          <p:cNvPr id="10" name="Rounded Rectangle 9"/>
          <p:cNvSpPr/>
          <p:nvPr/>
        </p:nvSpPr>
        <p:spPr>
          <a:xfrm>
            <a:off x="396876" y="3354999"/>
            <a:ext cx="5817943" cy="3223386"/>
          </a:xfrm>
          <a:prstGeom prst="roundRect">
            <a:avLst>
              <a:gd name="adj" fmla="val 21587"/>
            </a:avLst>
          </a:prstGeom>
          <a:solidFill>
            <a:schemeClr val="accent1"/>
          </a:solidFill>
          <a:ln w="31750">
            <a:solidFill>
              <a:srgbClr val="156E91"/>
            </a:solidFill>
          </a:ln>
          <a:effectLst/>
        </p:spPr>
        <p:style>
          <a:lnRef idx="1">
            <a:schemeClr val="accent1"/>
          </a:lnRef>
          <a:fillRef idx="3">
            <a:schemeClr val="accent1"/>
          </a:fillRef>
          <a:effectRef idx="2">
            <a:schemeClr val="accent1"/>
          </a:effectRef>
          <a:fontRef idx="minor">
            <a:schemeClr val="lt1"/>
          </a:fontRef>
        </p:style>
        <p:txBody>
          <a:bodyPr lIns="107828" tIns="0" rIns="0" bIns="0" anchor="ctr"/>
          <a:lstStyle/>
          <a:p>
            <a:pPr>
              <a:lnSpc>
                <a:spcPct val="110000"/>
              </a:lnSpc>
              <a:spcAft>
                <a:spcPts val="1135"/>
              </a:spcAft>
              <a:buClr>
                <a:srgbClr val="0090AB"/>
              </a:buClr>
            </a:pPr>
            <a:r>
              <a:rPr lang="en-US" sz="2000" dirty="0">
                <a:solidFill>
                  <a:schemeClr val="tx1"/>
                </a:solidFill>
              </a:rPr>
              <a:t>The following data items are required to be set up in MDD </a:t>
            </a:r>
          </a:p>
          <a:p>
            <a:pPr marL="360000" indent="-360000">
              <a:lnSpc>
                <a:spcPct val="110000"/>
              </a:lnSpc>
              <a:spcAft>
                <a:spcPts val="1135"/>
              </a:spcAft>
              <a:buClr>
                <a:srgbClr val="0090AB"/>
              </a:buClr>
              <a:buFont typeface="Proxima Nova Rg"/>
              <a:buChar char="■"/>
            </a:pPr>
            <a:r>
              <a:rPr lang="en-US" sz="2000" dirty="0">
                <a:solidFill>
                  <a:schemeClr val="tx1"/>
                </a:solidFill>
              </a:rPr>
              <a:t> Market Participant Id</a:t>
            </a:r>
          </a:p>
          <a:p>
            <a:pPr marL="360000" indent="-360000">
              <a:lnSpc>
                <a:spcPct val="110000"/>
              </a:lnSpc>
              <a:spcAft>
                <a:spcPts val="1135"/>
              </a:spcAft>
              <a:buClr>
                <a:srgbClr val="0090AB"/>
              </a:buClr>
              <a:buFont typeface="Proxima Nova Rg"/>
              <a:buChar char="■"/>
            </a:pPr>
            <a:r>
              <a:rPr lang="en-US" sz="2000" dirty="0">
                <a:solidFill>
                  <a:schemeClr val="tx1"/>
                </a:solidFill>
              </a:rPr>
              <a:t> Market Participant Role </a:t>
            </a:r>
            <a:r>
              <a:rPr lang="en-US" sz="2000" dirty="0" smtClean="0">
                <a:solidFill>
                  <a:schemeClr val="tx1"/>
                </a:solidFill>
              </a:rPr>
              <a:t>Code</a:t>
            </a:r>
            <a:endParaRPr lang="en-US" sz="2000" dirty="0">
              <a:solidFill>
                <a:schemeClr val="tx1"/>
              </a:solidFill>
            </a:endParaRPr>
          </a:p>
        </p:txBody>
      </p:sp>
      <p:sp>
        <p:nvSpPr>
          <p:cNvPr id="11" name="Rounded Rectangle 10"/>
          <p:cNvSpPr/>
          <p:nvPr/>
        </p:nvSpPr>
        <p:spPr>
          <a:xfrm>
            <a:off x="376949" y="1095374"/>
            <a:ext cx="5818820" cy="2019080"/>
          </a:xfrm>
          <a:prstGeom prst="roundRect">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All Party Agents will need to register in MDD and BSCP509, and Entity Forms 1 and 45</a:t>
            </a:r>
          </a:p>
          <a:p>
            <a:endParaRPr lang="en-US" sz="2000" dirty="0">
              <a:solidFill>
                <a:prstClr val="white"/>
              </a:solidFill>
            </a:endParaRPr>
          </a:p>
        </p:txBody>
      </p:sp>
      <p:pic>
        <p:nvPicPr>
          <p:cNvPr id="14" name="Picture 13"/>
          <p:cNvPicPr>
            <a:picLocks noChangeAspect="1"/>
          </p:cNvPicPr>
          <p:nvPr/>
        </p:nvPicPr>
        <p:blipFill>
          <a:blip r:embed="rId2"/>
          <a:stretch>
            <a:fillRect/>
          </a:stretch>
        </p:blipFill>
        <p:spPr>
          <a:xfrm>
            <a:off x="6941428" y="1095374"/>
            <a:ext cx="4088522" cy="5321278"/>
          </a:xfrm>
          <a:prstGeom prst="rect">
            <a:avLst/>
          </a:prstGeom>
        </p:spPr>
      </p:pic>
    </p:spTree>
    <p:extLst>
      <p:ext uri="{BB962C8B-B14F-4D97-AF65-F5344CB8AC3E}">
        <p14:creationId xmlns:p14="http://schemas.microsoft.com/office/powerpoint/2010/main" val="23888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Slide 8: </a:t>
            </a:r>
            <a:r>
              <a:rPr lang="en-GB" dirty="0" err="1" smtClean="0"/>
              <a:t>MRASCo</a:t>
            </a:r>
            <a:r>
              <a:rPr lang="en-GB" dirty="0" smtClean="0"/>
              <a:t> Entry Processes</a:t>
            </a:r>
            <a:endParaRPr lang="en-GB" dirty="0"/>
          </a:p>
        </p:txBody>
      </p:sp>
      <p:sp>
        <p:nvSpPr>
          <p:cNvPr id="7" name="Rectangle 6"/>
          <p:cNvSpPr/>
          <p:nvPr/>
        </p:nvSpPr>
        <p:spPr>
          <a:xfrm>
            <a:off x="644582" y="1341453"/>
            <a:ext cx="10902461" cy="4662815"/>
          </a:xfrm>
          <a:prstGeom prst="rect">
            <a:avLst/>
          </a:prstGeom>
        </p:spPr>
        <p:txBody>
          <a:bodyPr wrap="square">
            <a:spAutoFit/>
          </a:bodyPr>
          <a:lstStyle/>
          <a:p>
            <a:pPr marL="360000" lvl="0" indent="-360000" defTabSz="1043056">
              <a:lnSpc>
                <a:spcPct val="110000"/>
              </a:lnSpc>
              <a:spcAft>
                <a:spcPts val="1135"/>
              </a:spcAft>
              <a:buClr>
                <a:srgbClr val="050B8D"/>
              </a:buClr>
              <a:buFont typeface="Proxima Nova Rg"/>
              <a:buChar char="■"/>
            </a:pPr>
            <a:r>
              <a:rPr lang="en-GB" sz="2000" dirty="0">
                <a:solidFill>
                  <a:srgbClr val="050B8D"/>
                </a:solidFill>
                <a:latin typeface="Tahoma"/>
              </a:rPr>
              <a:t>The Master Registration Agreement (MRA) is the multi-party agreement between all licensed electricity Distribution Businesses and Suppliers</a:t>
            </a:r>
          </a:p>
          <a:p>
            <a:pPr marL="360000" lvl="0" indent="-360000" defTabSz="1043056">
              <a:lnSpc>
                <a:spcPct val="110000"/>
              </a:lnSpc>
              <a:spcAft>
                <a:spcPts val="1135"/>
              </a:spcAft>
              <a:buClr>
                <a:srgbClr val="050B8D"/>
              </a:buClr>
              <a:buFont typeface="Proxima Nova Rg"/>
              <a:buChar char="■"/>
            </a:pPr>
            <a:endParaRPr lang="en-GB" sz="2000" dirty="0">
              <a:solidFill>
                <a:srgbClr val="050B8D"/>
              </a:solidFill>
              <a:latin typeface="Tahoma"/>
            </a:endParaRPr>
          </a:p>
          <a:p>
            <a:pPr marL="360000" lvl="0" indent="-360000" defTabSz="1043056">
              <a:lnSpc>
                <a:spcPct val="110000"/>
              </a:lnSpc>
              <a:spcAft>
                <a:spcPts val="1135"/>
              </a:spcAft>
              <a:buClr>
                <a:srgbClr val="050B8D"/>
              </a:buClr>
              <a:buFont typeface="Proxima Nova Rg"/>
              <a:buChar char="■"/>
            </a:pPr>
            <a:endParaRPr lang="en-GB" sz="2000" dirty="0">
              <a:solidFill>
                <a:srgbClr val="050B8D"/>
              </a:solidFill>
              <a:latin typeface="Tahoma"/>
            </a:endParaRPr>
          </a:p>
          <a:p>
            <a:pPr marL="360000" lvl="0" indent="-360000" defTabSz="1043056">
              <a:lnSpc>
                <a:spcPct val="110000"/>
              </a:lnSpc>
              <a:spcAft>
                <a:spcPts val="1135"/>
              </a:spcAft>
              <a:buClr>
                <a:srgbClr val="050B8D"/>
              </a:buClr>
              <a:buFont typeface="Proxima Nova Rg"/>
              <a:buChar char="■"/>
            </a:pPr>
            <a:r>
              <a:rPr lang="en-GB" sz="2000" dirty="0">
                <a:solidFill>
                  <a:srgbClr val="050B8D"/>
                </a:solidFill>
                <a:latin typeface="Tahoma"/>
              </a:rPr>
              <a:t>It is mandatory for Suppliers and Distribution Businesses within the Electricity Industry to accede to the MRA in order to fulfil their licence obligations</a:t>
            </a:r>
          </a:p>
          <a:p>
            <a:pPr marL="360000" lvl="0" indent="-360000" defTabSz="1043056">
              <a:lnSpc>
                <a:spcPct val="110000"/>
              </a:lnSpc>
              <a:spcAft>
                <a:spcPts val="1135"/>
              </a:spcAft>
              <a:buClr>
                <a:srgbClr val="050B8D"/>
              </a:buClr>
              <a:buFont typeface="Proxima Nova Rg"/>
              <a:buChar char="■"/>
            </a:pPr>
            <a:endParaRPr lang="en-GB" sz="2000" dirty="0">
              <a:solidFill>
                <a:srgbClr val="050B8D"/>
              </a:solidFill>
              <a:latin typeface="Tahoma"/>
            </a:endParaRPr>
          </a:p>
          <a:p>
            <a:pPr marL="360000" lvl="0" indent="-360000" defTabSz="1043056">
              <a:lnSpc>
                <a:spcPct val="110000"/>
              </a:lnSpc>
              <a:spcAft>
                <a:spcPts val="1135"/>
              </a:spcAft>
              <a:buClr>
                <a:srgbClr val="050B8D"/>
              </a:buClr>
              <a:buFont typeface="Proxima Nova Rg"/>
              <a:buChar char="■"/>
            </a:pPr>
            <a:endParaRPr lang="en-GB" sz="2000" dirty="0">
              <a:solidFill>
                <a:srgbClr val="050B8D"/>
              </a:solidFill>
              <a:latin typeface="Tahoma"/>
            </a:endParaRPr>
          </a:p>
          <a:p>
            <a:pPr marL="360000" lvl="0" indent="-360000" defTabSz="1043056">
              <a:lnSpc>
                <a:spcPct val="110000"/>
              </a:lnSpc>
              <a:spcAft>
                <a:spcPts val="1135"/>
              </a:spcAft>
              <a:buClr>
                <a:srgbClr val="050B8D"/>
              </a:buClr>
              <a:buFont typeface="Proxima Nova Rg"/>
              <a:buChar char="■"/>
            </a:pPr>
            <a:r>
              <a:rPr lang="en-GB" sz="2000" dirty="0">
                <a:solidFill>
                  <a:srgbClr val="050B8D"/>
                </a:solidFill>
                <a:latin typeface="Tahoma"/>
              </a:rPr>
              <a:t>It sets out terms for the provision of Metering Point Administration Services (MPAS Registrations), and procedures in relation to the Change of Supplier to any premise/metering point</a:t>
            </a:r>
          </a:p>
        </p:txBody>
      </p:sp>
    </p:spTree>
    <p:extLst>
      <p:ext uri="{BB962C8B-B14F-4D97-AF65-F5344CB8AC3E}">
        <p14:creationId xmlns:p14="http://schemas.microsoft.com/office/powerpoint/2010/main" val="2930609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Elexon v1">
  <a:themeElements>
    <a:clrScheme name="Office">
      <a:dk1>
        <a:srgbClr val="00008B"/>
      </a:dk1>
      <a:lt1>
        <a:srgbClr val="FFFFFF"/>
      </a:lt1>
      <a:dk2>
        <a:srgbClr val="231F20"/>
      </a:dk2>
      <a:lt2>
        <a:srgbClr val="FFFFFF"/>
      </a:lt2>
      <a:accent1>
        <a:srgbClr val="21DBAD"/>
      </a:accent1>
      <a:accent2>
        <a:srgbClr val="FFD518"/>
      </a:accent2>
      <a:accent3>
        <a:srgbClr val="FF3F3F"/>
      </a:accent3>
      <a:accent4>
        <a:srgbClr val="A0C4E5"/>
      </a:accent4>
      <a:accent5>
        <a:srgbClr val="1C444C"/>
      </a:accent5>
      <a:accent6>
        <a:srgbClr val="F68B00"/>
      </a:accent6>
      <a:hlink>
        <a:srgbClr val="21DBAD"/>
      </a:hlink>
      <a:folHlink>
        <a:srgbClr val="0000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lexon v1" id="{42AAC1CA-C947-4DC7-A732-9774A42C82FE}" vid="{39585881-AB66-4B4E-9716-A14877EC2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TotalTime>
  <Words>2884</Words>
  <Application>Microsoft Office PowerPoint</Application>
  <PresentationFormat>Widescreen</PresentationFormat>
  <Paragraphs>348</Paragraphs>
  <Slides>13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Helvetica</vt:lpstr>
      <vt:lpstr>Helvetica Neue</vt:lpstr>
      <vt:lpstr>Helvetica Neue Medium</vt:lpstr>
      <vt:lpstr>Proxima Nova Rg</vt:lpstr>
      <vt:lpstr>Tahoma</vt:lpstr>
      <vt:lpstr>Times</vt:lpstr>
      <vt:lpstr>Times New Roman</vt:lpstr>
      <vt:lpstr>Wingdings</vt:lpstr>
      <vt:lpstr>Elexon v1</vt:lpstr>
      <vt:lpstr>Market EnTry  SVA Qualification</vt:lpstr>
      <vt:lpstr>Slide 2: SVA Qualification overview</vt:lpstr>
      <vt:lpstr>Slide 3: Self Assessment Document</vt:lpstr>
      <vt:lpstr>Slide 4: SAD Section Cover Page</vt:lpstr>
      <vt:lpstr>Slide 5: SAD Sample Question Format</vt:lpstr>
      <vt:lpstr>Slide 6: Witness Testing</vt:lpstr>
      <vt:lpstr>Slide 7: PAB approval and timelines</vt:lpstr>
      <vt:lpstr>Market Domain Data Registration</vt:lpstr>
      <vt:lpstr>Slide 8: MRASCo Entry Processes</vt:lpstr>
      <vt:lpstr>Slide 9: MRASCo and Elexon Qualification interaction</vt:lpstr>
      <vt:lpstr>Slide 10: Extra Considerations</vt:lpstr>
      <vt:lpstr>Slide 11: Additional Information</vt:lpstr>
      <vt:lpstr>Slide 12: Contact details and links</vt:lpstr>
    </vt:vector>
  </TitlesOfParts>
  <Company>ELEXON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SVA Qualification - market entry process video presentation slides</dc:title>
  <dc:creator>Kristina Dyer</dc:creator>
  <cp:lastModifiedBy>Maria Cesa</cp:lastModifiedBy>
  <cp:revision>82</cp:revision>
  <dcterms:created xsi:type="dcterms:W3CDTF">2020-10-22T14:04:27Z</dcterms:created>
  <dcterms:modified xsi:type="dcterms:W3CDTF">2021-10-21T13:36:35Z</dcterms:modified>
</cp:coreProperties>
</file>