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48" r:id="rId2"/>
    <p:sldMasterId id="2147483666" r:id="rId3"/>
    <p:sldMasterId id="2147483670" r:id="rId4"/>
    <p:sldMasterId id="2147483677" r:id="rId5"/>
    <p:sldMasterId id="2147483684" r:id="rId6"/>
    <p:sldMasterId id="2147483691" r:id="rId7"/>
    <p:sldMasterId id="2147483698" r:id="rId8"/>
    <p:sldMasterId id="2147483703" r:id="rId9"/>
    <p:sldMasterId id="2147483710" r:id="rId10"/>
    <p:sldMasterId id="2147483715" r:id="rId11"/>
    <p:sldMasterId id="2147483723" r:id="rId12"/>
  </p:sldMasterIdLst>
  <p:notesMasterIdLst>
    <p:notesMasterId r:id="rId55"/>
  </p:notesMasterIdLst>
  <p:handoutMasterIdLst>
    <p:handoutMasterId r:id="rId56"/>
  </p:handoutMasterIdLst>
  <p:sldIdLst>
    <p:sldId id="272" r:id="rId13"/>
    <p:sldId id="380" r:id="rId14"/>
    <p:sldId id="271" r:id="rId15"/>
    <p:sldId id="439" r:id="rId16"/>
    <p:sldId id="476" r:id="rId17"/>
    <p:sldId id="278" r:id="rId18"/>
    <p:sldId id="312" r:id="rId19"/>
    <p:sldId id="314" r:id="rId20"/>
    <p:sldId id="315" r:id="rId21"/>
    <p:sldId id="480" r:id="rId22"/>
    <p:sldId id="481" r:id="rId23"/>
    <p:sldId id="482" r:id="rId24"/>
    <p:sldId id="483" r:id="rId25"/>
    <p:sldId id="336" r:id="rId26"/>
    <p:sldId id="405" r:id="rId27"/>
    <p:sldId id="424" r:id="rId28"/>
    <p:sldId id="477" r:id="rId29"/>
    <p:sldId id="486" r:id="rId30"/>
    <p:sldId id="478" r:id="rId31"/>
    <p:sldId id="394" r:id="rId32"/>
    <p:sldId id="369" r:id="rId33"/>
    <p:sldId id="375" r:id="rId34"/>
    <p:sldId id="376" r:id="rId35"/>
    <p:sldId id="461" r:id="rId36"/>
    <p:sldId id="467" r:id="rId37"/>
    <p:sldId id="468" r:id="rId38"/>
    <p:sldId id="469" r:id="rId39"/>
    <p:sldId id="294" r:id="rId40"/>
    <p:sldId id="456" r:id="rId41"/>
    <p:sldId id="441" r:id="rId42"/>
    <p:sldId id="442" r:id="rId43"/>
    <p:sldId id="443" r:id="rId44"/>
    <p:sldId id="444" r:id="rId45"/>
    <p:sldId id="445" r:id="rId46"/>
    <p:sldId id="446" r:id="rId47"/>
    <p:sldId id="448" r:id="rId48"/>
    <p:sldId id="473" r:id="rId49"/>
    <p:sldId id="449" r:id="rId50"/>
    <p:sldId id="484" r:id="rId51"/>
    <p:sldId id="389" r:id="rId52"/>
    <p:sldId id="419" r:id="rId53"/>
    <p:sldId id="450" r:id="rId54"/>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
          <p15:clr>
            <a:srgbClr val="A4A3A4"/>
          </p15:clr>
        </p15:guide>
        <p15:guide id="2" orient="horz" pos="4220">
          <p15:clr>
            <a:srgbClr val="A4A3A4"/>
          </p15:clr>
        </p15:guide>
        <p15:guide id="3" orient="horz" pos="728">
          <p15:clr>
            <a:srgbClr val="A4A3A4"/>
          </p15:clr>
        </p15:guide>
        <p15:guide id="4" pos="250">
          <p15:clr>
            <a:srgbClr val="A4A3A4"/>
          </p15:clr>
        </p15:guide>
        <p15:guide id="5" pos="648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Routier" initials="T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CAE"/>
    <a:srgbClr val="FF99FF"/>
    <a:srgbClr val="CCCCFF"/>
    <a:srgbClr val="009999"/>
    <a:srgbClr val="FFCCFF"/>
    <a:srgbClr val="008080"/>
    <a:srgbClr val="9900CC"/>
    <a:srgbClr val="9933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85000" autoAdjust="0"/>
  </p:normalViewPr>
  <p:slideViewPr>
    <p:cSldViewPr snapToGrid="0" snapToObjects="1">
      <p:cViewPr varScale="1">
        <p:scale>
          <a:sx n="89" d="100"/>
          <a:sy n="89" d="100"/>
        </p:scale>
        <p:origin x="1824" y="84"/>
      </p:cViewPr>
      <p:guideLst>
        <p:guide orient="horz" pos="170"/>
        <p:guide orient="horz" pos="4220"/>
        <p:guide orient="horz" pos="728"/>
        <p:guide pos="250"/>
        <p:guide pos="6486"/>
      </p:guideLst>
    </p:cSldViewPr>
  </p:slideViewPr>
  <p:notesTextViewPr>
    <p:cViewPr>
      <p:scale>
        <a:sx n="1" d="1"/>
        <a:sy n="1" d="1"/>
      </p:scale>
      <p:origin x="0" y="0"/>
    </p:cViewPr>
  </p:notesTextViewPr>
  <p:notesViewPr>
    <p:cSldViewPr snapToGrid="0" snapToObjects="1">
      <p:cViewPr varScale="1">
        <p:scale>
          <a:sx n="71" d="100"/>
          <a:sy n="71" d="100"/>
        </p:scale>
        <p:origin x="-197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t>Imbalance Prices on 4 March 2020</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9.8539094599368993E-2"/>
          <c:y val="9.1999682562888541E-2"/>
          <c:w val="0.85183459378528437"/>
          <c:h val="0.75081518181652462"/>
        </c:manualLayout>
      </c:layout>
      <c:lineChart>
        <c:grouping val="stacked"/>
        <c:varyColors val="0"/>
        <c:ser>
          <c:idx val="0"/>
          <c:order val="0"/>
          <c:tx>
            <c:strRef>
              <c:f>'[prices (72).xls]Sheet1'!$B$4</c:f>
              <c:strCache>
                <c:ptCount val="1"/>
                <c:pt idx="0">
                  <c:v>Imbalance Price (£/MWh)</c:v>
                </c:pt>
              </c:strCache>
            </c:strRef>
          </c:tx>
          <c:spPr>
            <a:ln w="57150" cap="rnd">
              <a:solidFill>
                <a:srgbClr val="008DA8"/>
              </a:solidFill>
              <a:round/>
            </a:ln>
            <a:effectLst/>
          </c:spPr>
          <c:marker>
            <c:symbol val="none"/>
          </c:marker>
          <c:cat>
            <c:numRef>
              <c:f>'[prices (72).xls]Sheet1'!$A$5:$A$52</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'[prices (72).xls]Sheet1'!$B$5:$B$52</c:f>
              <c:numCache>
                <c:formatCode>General</c:formatCode>
                <c:ptCount val="48"/>
                <c:pt idx="0">
                  <c:v>42</c:v>
                </c:pt>
                <c:pt idx="1">
                  <c:v>8.1</c:v>
                </c:pt>
                <c:pt idx="2">
                  <c:v>42</c:v>
                </c:pt>
                <c:pt idx="3">
                  <c:v>42</c:v>
                </c:pt>
                <c:pt idx="4">
                  <c:v>41</c:v>
                </c:pt>
                <c:pt idx="5">
                  <c:v>41</c:v>
                </c:pt>
                <c:pt idx="6">
                  <c:v>41</c:v>
                </c:pt>
                <c:pt idx="7">
                  <c:v>41</c:v>
                </c:pt>
                <c:pt idx="8">
                  <c:v>34.86</c:v>
                </c:pt>
                <c:pt idx="9">
                  <c:v>41</c:v>
                </c:pt>
                <c:pt idx="10">
                  <c:v>39.85</c:v>
                </c:pt>
                <c:pt idx="11">
                  <c:v>20.25</c:v>
                </c:pt>
                <c:pt idx="12">
                  <c:v>20.25</c:v>
                </c:pt>
                <c:pt idx="13">
                  <c:v>47.08</c:v>
                </c:pt>
                <c:pt idx="14">
                  <c:v>21</c:v>
                </c:pt>
                <c:pt idx="15">
                  <c:v>66</c:v>
                </c:pt>
                <c:pt idx="16">
                  <c:v>22.5</c:v>
                </c:pt>
                <c:pt idx="17">
                  <c:v>22.25</c:v>
                </c:pt>
                <c:pt idx="18">
                  <c:v>22.3</c:v>
                </c:pt>
                <c:pt idx="19">
                  <c:v>22.55</c:v>
                </c:pt>
                <c:pt idx="20">
                  <c:v>39.353000000000002</c:v>
                </c:pt>
                <c:pt idx="21">
                  <c:v>22.61</c:v>
                </c:pt>
                <c:pt idx="22">
                  <c:v>0</c:v>
                </c:pt>
                <c:pt idx="23">
                  <c:v>0</c:v>
                </c:pt>
                <c:pt idx="24">
                  <c:v>22.8</c:v>
                </c:pt>
                <c:pt idx="25">
                  <c:v>37.35</c:v>
                </c:pt>
                <c:pt idx="26">
                  <c:v>72</c:v>
                </c:pt>
                <c:pt idx="27">
                  <c:v>38.597999999999999</c:v>
                </c:pt>
                <c:pt idx="28">
                  <c:v>38.35</c:v>
                </c:pt>
                <c:pt idx="29">
                  <c:v>23.35</c:v>
                </c:pt>
                <c:pt idx="30">
                  <c:v>23.35</c:v>
                </c:pt>
                <c:pt idx="31">
                  <c:v>23.47</c:v>
                </c:pt>
                <c:pt idx="32">
                  <c:v>125</c:v>
                </c:pt>
                <c:pt idx="33">
                  <c:v>125</c:v>
                </c:pt>
                <c:pt idx="34">
                  <c:v>119.14</c:v>
                </c:pt>
                <c:pt idx="35">
                  <c:v>144.13999999999999</c:v>
                </c:pt>
                <c:pt idx="36">
                  <c:v>2242.3069999999998</c:v>
                </c:pt>
                <c:pt idx="37">
                  <c:v>1708.0519999999999</c:v>
                </c:pt>
                <c:pt idx="38">
                  <c:v>23.35</c:v>
                </c:pt>
                <c:pt idx="39">
                  <c:v>0</c:v>
                </c:pt>
                <c:pt idx="40">
                  <c:v>25.05</c:v>
                </c:pt>
                <c:pt idx="41">
                  <c:v>66.5</c:v>
                </c:pt>
                <c:pt idx="42">
                  <c:v>104</c:v>
                </c:pt>
                <c:pt idx="43">
                  <c:v>45</c:v>
                </c:pt>
                <c:pt idx="44">
                  <c:v>50</c:v>
                </c:pt>
                <c:pt idx="45">
                  <c:v>55</c:v>
                </c:pt>
                <c:pt idx="46">
                  <c:v>23.5</c:v>
                </c:pt>
                <c:pt idx="47">
                  <c:v>23.5</c:v>
                </c:pt>
              </c:numCache>
            </c:numRef>
          </c:val>
          <c:smooth val="0"/>
          <c:extLst>
            <c:ext xmlns:c16="http://schemas.microsoft.com/office/drawing/2014/chart" uri="{C3380CC4-5D6E-409C-BE32-E72D297353CC}">
              <c16:uniqueId val="{00000000-E72F-4CBD-B3A1-BA9A9AF76671}"/>
            </c:ext>
          </c:extLst>
        </c:ser>
        <c:dLbls>
          <c:showLegendKey val="0"/>
          <c:showVal val="0"/>
          <c:showCatName val="0"/>
          <c:showSerName val="0"/>
          <c:showPercent val="0"/>
          <c:showBubbleSize val="0"/>
        </c:dLbls>
        <c:smooth val="0"/>
        <c:axId val="328385592"/>
        <c:axId val="328385920"/>
      </c:lineChart>
      <c:catAx>
        <c:axId val="3283855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t>Settlement Period</a:t>
                </a:r>
              </a:p>
            </c:rich>
          </c:tx>
          <c:layout>
            <c:manualLayout>
              <c:xMode val="edge"/>
              <c:yMode val="edge"/>
              <c:x val="0.42778680120272072"/>
              <c:y val="0.957406163177773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328385920"/>
        <c:crosses val="autoZero"/>
        <c:auto val="1"/>
        <c:lblAlgn val="ctr"/>
        <c:lblOffset val="100"/>
        <c:noMultiLvlLbl val="0"/>
      </c:catAx>
      <c:valAx>
        <c:axId val="32838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t>Imbalance Price (£/MWh)</a:t>
                </a:r>
              </a:p>
            </c:rich>
          </c:tx>
          <c:layout>
            <c:manualLayout>
              <c:xMode val="edge"/>
              <c:yMode val="edge"/>
              <c:x val="8.6857780995135258E-3"/>
              <c:y val="0.2705414862133048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328385592"/>
        <c:crosses val="autoZero"/>
        <c:crossBetween val="between"/>
        <c:majorUnit val="250"/>
      </c:valAx>
      <c:spPr>
        <a:noFill/>
        <a:ln>
          <a:noFill/>
        </a:ln>
        <a:effectLst/>
      </c:spPr>
    </c:plotArea>
    <c:plotVisOnly val="1"/>
    <c:dispBlanksAs val="zero"/>
    <c:showDLblsOverMax val="0"/>
  </c:chart>
  <c:spPr>
    <a:noFill/>
    <a:ln>
      <a:solidFill>
        <a:schemeClr val="bg1">
          <a:lumMod val="65000"/>
        </a:schemeClr>
      </a:solidFill>
    </a:ln>
    <a:effectLst/>
  </c:spPr>
  <c:txPr>
    <a:bodyPr/>
    <a:lstStyle/>
    <a:p>
      <a:pPr>
        <a:defRPr sz="14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4388" y="797258"/>
            <a:ext cx="6208900" cy="625300"/>
          </a:xfrm>
          <a:prstGeom prst="rect">
            <a:avLst/>
          </a:prstGeom>
        </p:spPr>
        <p:txBody>
          <a:bodyPr vert="horz" lIns="0" tIns="0" rIns="0" bIns="0" rtlCol="0"/>
          <a:lstStyle>
            <a:lvl1pPr algn="l">
              <a:defRPr sz="1200"/>
            </a:lvl1pPr>
          </a:lstStyle>
          <a:p>
            <a:endParaRPr lang="en-GB" sz="2600" b="1" dirty="0">
              <a:solidFill>
                <a:schemeClr val="tx2"/>
              </a:solidFill>
              <a:latin typeface="+mj-lt"/>
            </a:endParaRPr>
          </a:p>
        </p:txBody>
      </p:sp>
      <p:sp>
        <p:nvSpPr>
          <p:cNvPr id="3" name="Date Placeholder 2"/>
          <p:cNvSpPr>
            <a:spLocks noGrp="1"/>
          </p:cNvSpPr>
          <p:nvPr>
            <p:ph type="dt" sz="quarter" idx="1"/>
          </p:nvPr>
        </p:nvSpPr>
        <p:spPr>
          <a:xfrm>
            <a:off x="5422969" y="9431609"/>
            <a:ext cx="1070500" cy="260542"/>
          </a:xfrm>
          <a:prstGeom prst="rect">
            <a:avLst/>
          </a:prstGeom>
        </p:spPr>
        <p:txBody>
          <a:bodyPr vert="horz" lIns="0" tIns="0" rIns="0" bIns="0" rtlCol="0" anchor="t" anchorCtr="0"/>
          <a:lstStyle>
            <a:lvl1pPr algn="r">
              <a:defRPr sz="1200"/>
            </a:lvl1pPr>
          </a:lstStyle>
          <a:p>
            <a:fld id="{B3E4FAFB-B20E-4AC5-84D6-161DBA86B9F0}" type="datetimeFigureOut">
              <a:rPr lang="en-GB" sz="900" smtClean="0">
                <a:solidFill>
                  <a:schemeClr val="tx1">
                    <a:lumMod val="50000"/>
                    <a:lumOff val="50000"/>
                  </a:schemeClr>
                </a:solidFill>
              </a:rPr>
              <a:t>05/10/2020</a:t>
            </a:fld>
            <a:endParaRPr lang="en-GB" dirty="0">
              <a:solidFill>
                <a:schemeClr val="tx1">
                  <a:lumMod val="50000"/>
                  <a:lumOff val="50000"/>
                </a:schemeClr>
              </a:solidFill>
            </a:endParaRPr>
          </a:p>
        </p:txBody>
      </p:sp>
      <p:sp>
        <p:nvSpPr>
          <p:cNvPr id="4" name="Footer Placeholder 3"/>
          <p:cNvSpPr>
            <a:spLocks noGrp="1"/>
          </p:cNvSpPr>
          <p:nvPr>
            <p:ph type="ftr" sz="quarter" idx="2"/>
          </p:nvPr>
        </p:nvSpPr>
        <p:spPr>
          <a:xfrm>
            <a:off x="1140969" y="9431609"/>
            <a:ext cx="2945659" cy="260542"/>
          </a:xfrm>
          <a:prstGeom prst="rect">
            <a:avLst/>
          </a:prstGeom>
        </p:spPr>
        <p:txBody>
          <a:bodyPr vert="horz" lIns="0" tIns="0" rIns="0" bIns="0" rtlCol="0" anchor="t" anchorCtr="0"/>
          <a:lstStyle>
            <a:lvl1pPr algn="l">
              <a:defRPr sz="1200"/>
            </a:lvl1pPr>
          </a:lstStyle>
          <a:p>
            <a:endParaRPr lang="en-GB" sz="900" dirty="0">
              <a:solidFill>
                <a:schemeClr val="tx1">
                  <a:lumMod val="50000"/>
                  <a:lumOff val="50000"/>
                </a:schemeClr>
              </a:solidFill>
            </a:endParaRPr>
          </a:p>
        </p:txBody>
      </p:sp>
      <p:sp>
        <p:nvSpPr>
          <p:cNvPr id="5" name="Slide Number Placeholder 4"/>
          <p:cNvSpPr>
            <a:spLocks noGrp="1"/>
          </p:cNvSpPr>
          <p:nvPr>
            <p:ph type="sldNum" sz="quarter" idx="3"/>
          </p:nvPr>
        </p:nvSpPr>
        <p:spPr>
          <a:xfrm>
            <a:off x="294388" y="9431609"/>
            <a:ext cx="733292" cy="260542"/>
          </a:xfrm>
          <a:prstGeom prst="rect">
            <a:avLst/>
          </a:prstGeom>
        </p:spPr>
        <p:txBody>
          <a:bodyPr vert="horz" lIns="0" tIns="0" rIns="0" bIns="0" rtlCol="0" anchor="t" anchorCtr="0"/>
          <a:lstStyle>
            <a:lvl1pPr algn="r">
              <a:defRPr sz="1200"/>
            </a:lvl1pPr>
          </a:lstStyle>
          <a:p>
            <a:pPr algn="l"/>
            <a:fld id="{3ED7F555-8884-4715-8AC8-5CE417A67BC4}" type="slidenum">
              <a:rPr lang="en-GB" sz="900" smtClean="0">
                <a:solidFill>
                  <a:schemeClr val="tx1">
                    <a:lumMod val="50000"/>
                    <a:lumOff val="50000"/>
                  </a:schemeClr>
                </a:solidFill>
              </a:rPr>
              <a:pPr algn="l"/>
              <a:t>‹#›</a:t>
            </a:fld>
            <a:endParaRPr lang="en-GB" dirty="0">
              <a:solidFill>
                <a:schemeClr val="tx1">
                  <a:lumMod val="50000"/>
                  <a:lumOff val="50000"/>
                </a:schemeClr>
              </a:solidFill>
            </a:endParaRPr>
          </a:p>
        </p:txBody>
      </p:sp>
      <p:sp>
        <p:nvSpPr>
          <p:cNvPr id="21" name="Rectangle 20"/>
          <p:cNvSpPr/>
          <p:nvPr/>
        </p:nvSpPr>
        <p:spPr>
          <a:xfrm>
            <a:off x="295038" y="9103326"/>
            <a:ext cx="733292" cy="7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40969" y="9103326"/>
            <a:ext cx="5352500" cy="7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95038" y="573193"/>
            <a:ext cx="6208900" cy="7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66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94388" y="797258"/>
            <a:ext cx="6208900" cy="625300"/>
          </a:xfrm>
          <a:prstGeom prst="rect">
            <a:avLst/>
          </a:prstGeom>
        </p:spPr>
        <p:txBody>
          <a:bodyPr vert="horz" lIns="0" tIns="0" rIns="0" bIns="0" rtlCol="0"/>
          <a:lstStyle>
            <a:lvl1pPr algn="l">
              <a:defRPr sz="2600" b="1">
                <a:solidFill>
                  <a:schemeClr val="tx2"/>
                </a:solidFill>
              </a:defRPr>
            </a:lvl1pPr>
          </a:lstStyle>
          <a:p>
            <a:endParaRPr lang="en-GB" dirty="0"/>
          </a:p>
        </p:txBody>
      </p:sp>
      <p:sp>
        <p:nvSpPr>
          <p:cNvPr id="3" name="Date Placeholder 2"/>
          <p:cNvSpPr>
            <a:spLocks noGrp="1"/>
          </p:cNvSpPr>
          <p:nvPr>
            <p:ph type="dt" idx="1"/>
          </p:nvPr>
        </p:nvSpPr>
        <p:spPr>
          <a:xfrm>
            <a:off x="5422969" y="9431609"/>
            <a:ext cx="1070500" cy="260542"/>
          </a:xfrm>
          <a:prstGeom prst="rect">
            <a:avLst/>
          </a:prstGeom>
        </p:spPr>
        <p:txBody>
          <a:bodyPr vert="horz" lIns="0" tIns="0" rIns="0" bIns="0" rtlCol="0"/>
          <a:lstStyle>
            <a:lvl1pPr algn="r">
              <a:defRPr sz="900">
                <a:solidFill>
                  <a:schemeClr val="tx1">
                    <a:lumMod val="50000"/>
                    <a:lumOff val="50000"/>
                  </a:schemeClr>
                </a:solidFill>
              </a:defRPr>
            </a:lvl1pPr>
          </a:lstStyle>
          <a:p>
            <a:fld id="{9006FE8C-9FAB-41F5-88FC-732F6B53842C}" type="datetimeFigureOut">
              <a:rPr lang="en-GB" smtClean="0"/>
              <a:pPr/>
              <a:t>05/10/2020</a:t>
            </a:fld>
            <a:endParaRPr lang="en-GB" dirty="0"/>
          </a:p>
        </p:txBody>
      </p:sp>
      <p:sp>
        <p:nvSpPr>
          <p:cNvPr id="4" name="Slide Image Placeholder 3"/>
          <p:cNvSpPr>
            <a:spLocks noGrp="1" noRot="1" noChangeAspect="1"/>
          </p:cNvSpPr>
          <p:nvPr>
            <p:ph type="sldImg" idx="2"/>
          </p:nvPr>
        </p:nvSpPr>
        <p:spPr>
          <a:xfrm>
            <a:off x="766763" y="1757363"/>
            <a:ext cx="52641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94388" y="5917055"/>
            <a:ext cx="6208900" cy="291806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140083" y="9431609"/>
            <a:ext cx="2945659" cy="260542"/>
          </a:xfrm>
          <a:prstGeom prst="rect">
            <a:avLst/>
          </a:prstGeom>
        </p:spPr>
        <p:txBody>
          <a:bodyPr vert="horz" lIns="0" tIns="0" rIns="0" bIns="0" rtlCol="0" anchor="t" anchorCtr="0"/>
          <a:lstStyle>
            <a:lvl1pPr algn="l">
              <a:defRPr sz="900">
                <a:solidFill>
                  <a:schemeClr val="tx1">
                    <a:lumMod val="50000"/>
                    <a:lumOff val="50000"/>
                  </a:schemeClr>
                </a:solidFill>
              </a:defRPr>
            </a:lvl1pPr>
          </a:lstStyle>
          <a:p>
            <a:endParaRPr lang="en-GB" dirty="0"/>
          </a:p>
        </p:txBody>
      </p:sp>
      <p:sp>
        <p:nvSpPr>
          <p:cNvPr id="7" name="Slide Number Placeholder 6"/>
          <p:cNvSpPr>
            <a:spLocks noGrp="1"/>
          </p:cNvSpPr>
          <p:nvPr>
            <p:ph type="sldNum" sz="quarter" idx="5"/>
          </p:nvPr>
        </p:nvSpPr>
        <p:spPr>
          <a:xfrm>
            <a:off x="294388" y="9431609"/>
            <a:ext cx="733292" cy="260542"/>
          </a:xfrm>
          <a:prstGeom prst="rect">
            <a:avLst/>
          </a:prstGeom>
        </p:spPr>
        <p:txBody>
          <a:bodyPr vert="horz" lIns="0" tIns="0" rIns="0" bIns="0" rtlCol="0" anchor="t" anchorCtr="0"/>
          <a:lstStyle>
            <a:lvl1pPr algn="l">
              <a:defRPr sz="900">
                <a:solidFill>
                  <a:schemeClr val="tx1">
                    <a:lumMod val="50000"/>
                    <a:lumOff val="50000"/>
                  </a:schemeClr>
                </a:solidFill>
              </a:defRPr>
            </a:lvl1pPr>
          </a:lstStyle>
          <a:p>
            <a:fld id="{7AA0B687-4A7F-4B5A-B0FC-0514D0236F50}" type="slidenum">
              <a:rPr lang="en-GB" smtClean="0"/>
              <a:pPr/>
              <a:t>‹#›</a:t>
            </a:fld>
            <a:endParaRPr lang="en-GB" dirty="0"/>
          </a:p>
        </p:txBody>
      </p:sp>
      <p:sp>
        <p:nvSpPr>
          <p:cNvPr id="10" name="Rectangle 9"/>
          <p:cNvSpPr/>
          <p:nvPr/>
        </p:nvSpPr>
        <p:spPr>
          <a:xfrm>
            <a:off x="295038" y="9103978"/>
            <a:ext cx="733292" cy="7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40969" y="9103978"/>
            <a:ext cx="5352500" cy="7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5038" y="572162"/>
            <a:ext cx="6208900" cy="7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228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itchFamily="34" charset="0"/>
                <a:ea typeface="ＭＳ Ｐゴシック"/>
                <a:cs typeface="Arial" pitchFamily="34" charset="0"/>
              </a:rPr>
              <a:t>This presentation is going to take you through the basics of imbalance pricing – the principles behind the pricing arrangements, the key terminology and an overview of how the prices are calculated and applied.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itchFamily="34" charset="0"/>
                <a:ea typeface="ＭＳ Ｐゴシック"/>
                <a:cs typeface="Arial" pitchFamily="34" charset="0"/>
              </a:rPr>
              <a:t>Unapologetic Beginner’s Guide – will provide links at end to further detail.</a:t>
            </a:r>
          </a:p>
        </p:txBody>
      </p:sp>
      <p:sp>
        <p:nvSpPr>
          <p:cNvPr id="4" name="Slide Number Placeholder 3"/>
          <p:cNvSpPr>
            <a:spLocks noGrp="1"/>
          </p:cNvSpPr>
          <p:nvPr>
            <p:ph type="sldNum" sz="quarter" idx="10"/>
          </p:nvPr>
        </p:nvSpPr>
        <p:spPr/>
        <p:txBody>
          <a:bodyPr/>
          <a:lstStyle/>
          <a:p>
            <a:fld id="{7AA0B687-4A7F-4B5A-B0FC-0514D0236F50}" type="slidenum">
              <a:rPr lang="en-GB" smtClean="0"/>
              <a:pPr/>
              <a:t>1</a:t>
            </a:fld>
            <a:endParaRPr lang="en-GB" dirty="0"/>
          </a:p>
        </p:txBody>
      </p:sp>
    </p:spTree>
    <p:extLst>
      <p:ext uri="{BB962C8B-B14F-4D97-AF65-F5344CB8AC3E}">
        <p14:creationId xmlns:p14="http://schemas.microsoft.com/office/powerpoint/2010/main" val="269638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02038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9869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955823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I move onto the next section of the presentation</a:t>
            </a:r>
            <a:r>
              <a:rPr lang="en-GB" baseline="0" dirty="0" smtClean="0"/>
              <a:t> does anybody have any questions </a:t>
            </a:r>
          </a:p>
          <a:p>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14</a:t>
            </a:fld>
            <a:endParaRPr lang="en-GB" dirty="0"/>
          </a:p>
        </p:txBody>
      </p:sp>
    </p:spTree>
    <p:extLst>
      <p:ext uri="{BB962C8B-B14F-4D97-AF65-F5344CB8AC3E}">
        <p14:creationId xmlns:p14="http://schemas.microsoft.com/office/powerpoint/2010/main" val="105970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a:t>
            </a:r>
            <a:r>
              <a:rPr lang="en-GB" baseline="0" dirty="0" smtClean="0"/>
              <a:t> this section of the presentation we will recap the balancing mechanism </a:t>
            </a:r>
          </a:p>
          <a:p>
            <a:pPr marL="171450" indent="-171450">
              <a:buFont typeface="Arial" panose="020B0604020202020204" pitchFamily="34" charset="0"/>
              <a:buChar char="•"/>
            </a:pPr>
            <a:r>
              <a:rPr lang="en-GB" baseline="0" dirty="0" smtClean="0"/>
              <a:t>We will go through system vs energy balancing actions </a:t>
            </a:r>
          </a:p>
          <a:p>
            <a:pPr marL="171450" indent="-171450">
              <a:buFont typeface="Arial" panose="020B0604020202020204" pitchFamily="34" charset="0"/>
              <a:buChar char="•"/>
            </a:pPr>
            <a:r>
              <a:rPr lang="en-GB" baseline="0" dirty="0" smtClean="0"/>
              <a:t>The flagging and tagging process </a:t>
            </a:r>
          </a:p>
          <a:p>
            <a:pPr marL="171450" indent="-171450">
              <a:buFont typeface="Arial" panose="020B0604020202020204" pitchFamily="34" charset="0"/>
              <a:buChar char="•"/>
            </a:pPr>
            <a:r>
              <a:rPr lang="en-GB" baseline="0" dirty="0" smtClean="0"/>
              <a:t>And an example to tie everything together </a:t>
            </a:r>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15</a:t>
            </a:fld>
            <a:endParaRPr lang="en-GB" dirty="0"/>
          </a:p>
        </p:txBody>
      </p:sp>
    </p:spTree>
    <p:extLst>
      <p:ext uri="{BB962C8B-B14F-4D97-AF65-F5344CB8AC3E}">
        <p14:creationId xmlns:p14="http://schemas.microsoft.com/office/powerpoint/2010/main" val="3664132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National Grids</a:t>
            </a:r>
            <a:r>
              <a:rPr lang="en-GB" baseline="0" dirty="0" smtClean="0"/>
              <a:t> job is to balance the system using Bids and Offers. The imbalance price is then based on the cost of national grid to do this. </a:t>
            </a:r>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16</a:t>
            </a:fld>
            <a:endParaRPr lang="en-GB" dirty="0"/>
          </a:p>
        </p:txBody>
      </p:sp>
    </p:spTree>
    <p:extLst>
      <p:ext uri="{BB962C8B-B14F-4D97-AF65-F5344CB8AC3E}">
        <p14:creationId xmlns:p14="http://schemas.microsoft.com/office/powerpoint/2010/main" val="48959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ahoma" pitchFamily="34" charset="0"/>
                <a:ea typeface="Tahoma" pitchFamily="34" charset="0"/>
                <a:cs typeface="Tahoma" pitchFamily="34" charset="0"/>
              </a:rPr>
              <a:t>During the morning</a:t>
            </a:r>
            <a:r>
              <a:rPr lang="en-US" sz="1200" baseline="0" dirty="0" smtClean="0">
                <a:latin typeface="Tahoma" pitchFamily="34" charset="0"/>
                <a:ea typeface="Tahoma" pitchFamily="34" charset="0"/>
                <a:cs typeface="Tahoma" pitchFamily="34" charset="0"/>
              </a:rPr>
              <a:t> presentation, we mentioned Bids and Offer, they are Parties’ willingness to adjust their levels of output from FPN (Final Physical Notification) at a certain price.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National Grid accepts bids/offers in via Balancing Mechanism to help balance demand and generation on the System prior and in real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ELEXON will adjust Parties’ contracted position if they accepts any bids/offers to ensure they are not exposed to imbalance from bids/offers.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7AA0B687-4A7F-4B5A-B0FC-0514D0236F50}" type="slidenum">
              <a:rPr lang="en-GB" smtClean="0">
                <a:solidFill>
                  <a:prstClr val="black"/>
                </a:solidFill>
                <a:latin typeface="Calibri"/>
              </a:rPr>
              <a:pPr/>
              <a:t>17</a:t>
            </a:fld>
            <a:endParaRPr lang="en-GB" dirty="0">
              <a:solidFill>
                <a:prstClr val="black"/>
              </a:solidFill>
              <a:latin typeface="Calibri"/>
            </a:endParaRPr>
          </a:p>
        </p:txBody>
      </p:sp>
    </p:spTree>
    <p:extLst>
      <p:ext uri="{BB962C8B-B14F-4D97-AF65-F5344CB8AC3E}">
        <p14:creationId xmlns:p14="http://schemas.microsoft.com/office/powerpoint/2010/main" val="63239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ahoma" pitchFamily="34" charset="0"/>
                <a:ea typeface="Tahoma" pitchFamily="34" charset="0"/>
                <a:cs typeface="Tahoma" pitchFamily="34" charset="0"/>
              </a:rPr>
              <a:t>During the morning</a:t>
            </a:r>
            <a:r>
              <a:rPr lang="en-US" sz="1200" baseline="0" dirty="0" smtClean="0">
                <a:latin typeface="Tahoma" pitchFamily="34" charset="0"/>
                <a:ea typeface="Tahoma" pitchFamily="34" charset="0"/>
                <a:cs typeface="Tahoma" pitchFamily="34" charset="0"/>
              </a:rPr>
              <a:t> presentation, we mentioned Bids and Offer, they are Parties’ willingness to adjust their levels of output from FPN (Final Physical Notification) at a certain price.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National Grid accepts bids/offers in via Balancing Mechanism to help balance demand and generation on the System prior and in real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ELEXON will adjust Parties’ contracted position if they accepts any bids/offers to ensure they are not exposed to imbalance from bids/offers.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7AA0B687-4A7F-4B5A-B0FC-0514D0236F50}" type="slidenum">
              <a:rPr lang="en-GB" smtClean="0">
                <a:solidFill>
                  <a:prstClr val="black"/>
                </a:solidFill>
                <a:latin typeface="Calibri"/>
              </a:rPr>
              <a:pPr/>
              <a:t>18</a:t>
            </a:fld>
            <a:endParaRPr lang="en-GB" dirty="0">
              <a:solidFill>
                <a:prstClr val="black"/>
              </a:solidFill>
              <a:latin typeface="Calibri"/>
            </a:endParaRPr>
          </a:p>
        </p:txBody>
      </p:sp>
    </p:spTree>
    <p:extLst>
      <p:ext uri="{BB962C8B-B14F-4D97-AF65-F5344CB8AC3E}">
        <p14:creationId xmlns:p14="http://schemas.microsoft.com/office/powerpoint/2010/main" val="419731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Specifically the Imbalance Prices are intended to reflect the costs of balancing imbalances in Party’s energy accounts.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However, National Grid accept actions from Parties to balance the system because of constraints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System constraints are caused because the transmission is a physical network with limited capacity. We have a single price zone in GB – so physical constraints are stripped out. Therefore, in addition to balancing the overall levels of supply and demand, National Grid must also balance the use of the network geographically to avoid system faults.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Because the Imbalance Prices are intended to reflect the costs of balancing the overall levels of energy supply and demand, the Main Price calculation seeks to exclude or at least limit the impact of System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balancing the system national grid take both system and energy balancing actions. However we do not use all balancing actions in the same way since national grid doesn’t take all balancing actions for the same reasons. Some actions are taken purely to balance the half hourly energy imbalance of the Transmission System. (these are called energy balancing actions) But some actions, system balancing actions are taken for non energy reasons and they are simply taken to manage the system. The purpose of the imbalance price calculation is to remove system balancing as they could distort the imbalance price.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7AA0B687-4A7F-4B5A-B0FC-0514D0236F50}" type="slidenum">
              <a:rPr lang="en-GB" smtClean="0"/>
              <a:pPr/>
              <a:t>20</a:t>
            </a:fld>
            <a:endParaRPr lang="en-GB" dirty="0"/>
          </a:p>
        </p:txBody>
      </p:sp>
      <p:sp>
        <p:nvSpPr>
          <p:cNvPr id="5" name="Footer Placeholder 4"/>
          <p:cNvSpPr>
            <a:spLocks noGrp="1"/>
          </p:cNvSpPr>
          <p:nvPr>
            <p:ph type="ftr" sz="quarter" idx="11"/>
          </p:nvPr>
        </p:nvSpPr>
        <p:spPr/>
        <p:txBody>
          <a:bodyPr/>
          <a:lstStyle/>
          <a:p>
            <a:r>
              <a:rPr lang="en-GB" smtClean="0"/>
              <a:t>Imbalance Pricing</a:t>
            </a:r>
            <a:endParaRPr lang="en-GB" dirty="0"/>
          </a:p>
        </p:txBody>
      </p:sp>
    </p:spTree>
    <p:extLst>
      <p:ext uri="{BB962C8B-B14F-4D97-AF65-F5344CB8AC3E}">
        <p14:creationId xmlns:p14="http://schemas.microsoft.com/office/powerpoint/2010/main" val="317292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Specifically the Imbalance Prices are intended to reflect the costs of balancing imbalances in Party’s energy accounts.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However, National Grid accept actions from Parties to balance the system because of constraints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System constraints are caused because the transmission is a physical network with limited capacity. We have a single price zone in GB – so physical constraints are stripped out. Therefore, in addition to balancing the overall levels of supply and demand, National Grid must also balance the use of the network geographically to avoid system faults.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Because the Imbalance Prices are intended to reflect the costs of balancing the overall levels of energy supply and demand, the Main Price calculation seeks to exclude or at least limit the impact of System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7AA0B687-4A7F-4B5A-B0FC-0514D0236F50}" type="slidenum">
              <a:rPr lang="en-GB" smtClean="0"/>
              <a:pPr/>
              <a:t>21</a:t>
            </a:fld>
            <a:endParaRPr lang="en-GB" dirty="0"/>
          </a:p>
        </p:txBody>
      </p:sp>
    </p:spTree>
    <p:extLst>
      <p:ext uri="{BB962C8B-B14F-4D97-AF65-F5344CB8AC3E}">
        <p14:creationId xmlns:p14="http://schemas.microsoft.com/office/powerpoint/2010/main" val="317292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To</a:t>
            </a:r>
            <a:r>
              <a:rPr lang="en-GB" baseline="0" dirty="0" smtClean="0"/>
              <a:t> recap from this mornings imbalance settlement presentation…</a:t>
            </a:r>
          </a:p>
          <a:p>
            <a:pPr marL="171450" indent="-171450">
              <a:buFont typeface="Arial" panose="020B0604020202020204" pitchFamily="34" charset="0"/>
              <a:buChar char="•"/>
            </a:pPr>
            <a:r>
              <a:rPr lang="en-GB" baseline="0" dirty="0" smtClean="0"/>
              <a:t>The Process occurs as follows: the parties notify their energy contracts…</a:t>
            </a:r>
          </a:p>
          <a:p>
            <a:pPr marL="171450" indent="-171450">
              <a:buFont typeface="Arial" panose="020B0604020202020204" pitchFamily="34" charset="0"/>
              <a:buChar char="•"/>
            </a:pPr>
            <a:r>
              <a:rPr lang="en-GB" baseline="0" dirty="0" smtClean="0"/>
              <a:t>The imbalance volumes are then settled at …</a:t>
            </a:r>
            <a:endParaRPr lang="en-GB" dirty="0" smtClean="0"/>
          </a:p>
        </p:txBody>
      </p:sp>
      <p:sp>
        <p:nvSpPr>
          <p:cNvPr id="4" name="Slide Number Placeholder 3"/>
          <p:cNvSpPr>
            <a:spLocks noGrp="1"/>
          </p:cNvSpPr>
          <p:nvPr>
            <p:ph type="sldNum" sz="quarter" idx="10"/>
          </p:nvPr>
        </p:nvSpPr>
        <p:spPr/>
        <p:txBody>
          <a:bodyPr/>
          <a:lstStyle/>
          <a:p>
            <a:fld id="{7AA0B687-4A7F-4B5A-B0FC-0514D0236F50}" type="slidenum">
              <a:rPr lang="en-GB" smtClean="0"/>
              <a:pPr/>
              <a:t>3</a:t>
            </a:fld>
            <a:endParaRPr lang="en-GB" dirty="0"/>
          </a:p>
        </p:txBody>
      </p:sp>
    </p:spTree>
    <p:extLst>
      <p:ext uri="{BB962C8B-B14F-4D97-AF65-F5344CB8AC3E}">
        <p14:creationId xmlns:p14="http://schemas.microsoft.com/office/powerpoint/2010/main" val="2153578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r>
              <a:rPr lang="en-US" dirty="0" smtClean="0"/>
              <a:t>As well as understanding the difference between energy-balancing</a:t>
            </a:r>
            <a:r>
              <a:rPr lang="en-US" baseline="0" dirty="0" smtClean="0"/>
              <a:t> actions and system-balancing actions there are some other key parameters used in the Main Price calculation.</a:t>
            </a:r>
            <a:endParaRPr lang="en-US" dirty="0" smtClean="0"/>
          </a:p>
          <a:p>
            <a:r>
              <a:rPr lang="en-US" dirty="0" smtClean="0"/>
              <a:t>At the end of the calculation, a Buy Price Adjustment (BPA) is added when the system is short and the Sell Price Adjustment (SPA) is added when the system is long.  Part of BSAD.</a:t>
            </a:r>
            <a:r>
              <a:rPr lang="en-US" baseline="0" dirty="0" smtClean="0"/>
              <a:t> </a:t>
            </a:r>
            <a:r>
              <a:rPr lang="en-US" dirty="0" smtClean="0"/>
              <a:t>Reflects long-term bilateral contracts between National Grid and Parties outside the BSC (e.g. to provide reserve generation under STOR or ‘run warm’ under BM Start-Up).</a:t>
            </a:r>
          </a:p>
          <a:p>
            <a:r>
              <a:rPr lang="en-GB" dirty="0" smtClean="0"/>
              <a:t>Note that CADL, DMAT and PAR set</a:t>
            </a:r>
            <a:r>
              <a:rPr lang="en-GB" baseline="0" dirty="0" smtClean="0"/>
              <a:t> by the BSC Panel and are the same for each Settlement Period.  BPA/SPA set by National Grid for each Settlement Period.</a:t>
            </a:r>
            <a:endParaRPr lang="en-GB" dirty="0" smtClean="0"/>
          </a:p>
        </p:txBody>
      </p:sp>
      <p:sp>
        <p:nvSpPr>
          <p:cNvPr id="4" name="Slide Number Placeholder 3"/>
          <p:cNvSpPr>
            <a:spLocks noGrp="1"/>
          </p:cNvSpPr>
          <p:nvPr>
            <p:ph type="sldNum" sz="quarter" idx="10"/>
          </p:nvPr>
        </p:nvSpPr>
        <p:spPr/>
        <p:txBody>
          <a:bodyPr/>
          <a:lstStyle/>
          <a:p>
            <a:fld id="{7AA0B687-4A7F-4B5A-B0FC-0514D0236F50}" type="slidenum">
              <a:rPr lang="en-GB" smtClean="0"/>
              <a:pPr/>
              <a:t>22</a:t>
            </a:fld>
            <a:endParaRPr lang="en-GB" dirty="0"/>
          </a:p>
        </p:txBody>
      </p:sp>
    </p:spTree>
    <p:extLst>
      <p:ext uri="{BB962C8B-B14F-4D97-AF65-F5344CB8AC3E}">
        <p14:creationId xmlns:p14="http://schemas.microsoft.com/office/powerpoint/2010/main" val="317292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r>
              <a:rPr lang="en-US" dirty="0" smtClean="0"/>
              <a:t>As well as understanding the difference between energy-balancing</a:t>
            </a:r>
            <a:r>
              <a:rPr lang="en-US" baseline="0" dirty="0" smtClean="0"/>
              <a:t> actions and system-balancing actions there are some other key parameters used in the Main Price calculation.</a:t>
            </a:r>
            <a:endParaRPr lang="en-US" dirty="0" smtClean="0"/>
          </a:p>
          <a:p>
            <a:r>
              <a:rPr lang="en-US" dirty="0" smtClean="0"/>
              <a:t>At the end of the calculation, a Buy Price Adjustment (BPA) is added when the system is short and the Sell Price Adjustment (SPA) is added when the system is long.  Part of BSAD.</a:t>
            </a:r>
            <a:r>
              <a:rPr lang="en-US" baseline="0" dirty="0" smtClean="0"/>
              <a:t> </a:t>
            </a:r>
            <a:r>
              <a:rPr lang="en-US" dirty="0" smtClean="0"/>
              <a:t>Reflects long-term bilateral contracts between National Grid and Parties outside the BSC (e.g. to provide reserve generation under STOR or ‘run warm’ under BM Start-Up).</a:t>
            </a:r>
          </a:p>
          <a:p>
            <a:r>
              <a:rPr lang="en-GB" dirty="0" smtClean="0"/>
              <a:t>Note that CADL, DMAT and PAR set</a:t>
            </a:r>
            <a:r>
              <a:rPr lang="en-GB" baseline="0" dirty="0" smtClean="0"/>
              <a:t> by the BSC Panel and are the same for each Settlement Period.  BPA/SPA set by National Grid for each Settlement Period.</a:t>
            </a:r>
            <a:endParaRPr lang="en-GB" dirty="0" smtClean="0"/>
          </a:p>
        </p:txBody>
      </p:sp>
      <p:sp>
        <p:nvSpPr>
          <p:cNvPr id="4" name="Slide Number Placeholder 3"/>
          <p:cNvSpPr>
            <a:spLocks noGrp="1"/>
          </p:cNvSpPr>
          <p:nvPr>
            <p:ph type="sldNum" sz="quarter" idx="10"/>
          </p:nvPr>
        </p:nvSpPr>
        <p:spPr/>
        <p:txBody>
          <a:bodyPr/>
          <a:lstStyle/>
          <a:p>
            <a:fld id="{7AA0B687-4A7F-4B5A-B0FC-0514D0236F50}" type="slidenum">
              <a:rPr lang="en-GB" smtClean="0"/>
              <a:pPr/>
              <a:t>23</a:t>
            </a:fld>
            <a:endParaRPr lang="en-GB" dirty="0"/>
          </a:p>
        </p:txBody>
      </p:sp>
    </p:spTree>
    <p:extLst>
      <p:ext uri="{BB962C8B-B14F-4D97-AF65-F5344CB8AC3E}">
        <p14:creationId xmlns:p14="http://schemas.microsoft.com/office/powerpoint/2010/main" val="317292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itchFamily="34" charset="0"/>
                <a:ea typeface="ＭＳ Ｐゴシック"/>
                <a:cs typeface="Arial" pitchFamily="34" charset="0"/>
              </a:rPr>
              <a:t>Now for the Main Price, which is based on NG balancing actions…</a:t>
            </a:r>
          </a:p>
        </p:txBody>
      </p:sp>
      <p:sp>
        <p:nvSpPr>
          <p:cNvPr id="4" name="Slide Number Placeholder 3"/>
          <p:cNvSpPr>
            <a:spLocks noGrp="1"/>
          </p:cNvSpPr>
          <p:nvPr>
            <p:ph type="sldNum" sz="quarter" idx="10"/>
          </p:nvPr>
        </p:nvSpPr>
        <p:spPr/>
        <p:txBody>
          <a:bodyPr/>
          <a:lstStyle/>
          <a:p>
            <a:fld id="{7AA0B687-4A7F-4B5A-B0FC-0514D0236F50}" type="slidenum">
              <a:rPr lang="en-GB" smtClean="0"/>
              <a:pPr/>
              <a:t>28</a:t>
            </a:fld>
            <a:endParaRPr lang="en-GB" dirty="0"/>
          </a:p>
        </p:txBody>
      </p:sp>
    </p:spTree>
    <p:extLst>
      <p:ext uri="{BB962C8B-B14F-4D97-AF65-F5344CB8AC3E}">
        <p14:creationId xmlns:p14="http://schemas.microsoft.com/office/powerpoint/2010/main" val="1233683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National Grid takes care of the two first steps, removing the system-balancing actions, and ELEXON undertakes the remaining stages of the calculation, including….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Emergency Instructions can feed in as BOAs or be tagged out as system-balancing.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sng"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Arbitrage tagging </a:t>
            </a: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 </a:t>
            </a:r>
            <a:r>
              <a:rPr kumimoji="0" lang="en-US"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actions which have no effect on the energy balancing of the system but lead to an overall financial benefit for the System Operator.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sng"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NIV tagging: </a:t>
            </a:r>
            <a:r>
              <a:rPr kumimoji="0" lang="en-US"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Separate Buy and Sell action stacks which are then netted off, leaving either a net volume of Buy actions or a net volume of Sell actions.  This is the Net Imbalance Volume or NIV (Excess of Offers =&gt; system short=&gt; NIV negative when and Excess of Bids =&gt; system long=&gt; NIV positive).</a:t>
            </a: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29</a:t>
            </a:fld>
            <a:endParaRPr lang="en-GB" dirty="0"/>
          </a:p>
        </p:txBody>
      </p:sp>
    </p:spTree>
    <p:extLst>
      <p:ext uri="{BB962C8B-B14F-4D97-AF65-F5344CB8AC3E}">
        <p14:creationId xmlns:p14="http://schemas.microsoft.com/office/powerpoint/2010/main" val="391969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pPr defTabSz="914320">
              <a:defRPr/>
            </a:pPr>
            <a:r>
              <a:rPr lang="en-US" b="1" dirty="0"/>
              <a:t>Value of Lost Load (</a:t>
            </a:r>
            <a:r>
              <a:rPr lang="en-US" b="1" dirty="0" err="1"/>
              <a:t>VoLL</a:t>
            </a:r>
            <a:r>
              <a:rPr lang="en-US" b="1" dirty="0"/>
              <a:t>) is an administrative value to reflect customers security of supply (</a:t>
            </a:r>
            <a:r>
              <a:rPr lang="en-US" b="1" dirty="0" err="1"/>
              <a:t>ie</a:t>
            </a:r>
            <a:r>
              <a:rPr lang="en-US" b="1" dirty="0"/>
              <a:t> the ‘price of disconnections’). It is currently set at £3,000/MWh</a:t>
            </a:r>
          </a:p>
          <a:p>
            <a:pPr defTabSz="914320">
              <a:defRPr/>
            </a:pPr>
            <a:r>
              <a:rPr lang="en-US" b="1" dirty="0"/>
              <a:t>Supplementary balancing reserve (SBR) and DSBR would also be included at </a:t>
            </a:r>
            <a:r>
              <a:rPr lang="en-US" b="1" dirty="0" err="1"/>
              <a:t>VoLL</a:t>
            </a:r>
            <a:r>
              <a:rPr lang="en-US" b="1" dirty="0"/>
              <a:t> </a:t>
            </a:r>
          </a:p>
          <a:p>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30</a:t>
            </a:fld>
            <a:endParaRPr lang="en-GB" dirty="0"/>
          </a:p>
        </p:txBody>
      </p:sp>
      <p:sp>
        <p:nvSpPr>
          <p:cNvPr id="5" name="Footer Placeholder 4"/>
          <p:cNvSpPr>
            <a:spLocks noGrp="1"/>
          </p:cNvSpPr>
          <p:nvPr>
            <p:ph type="ftr" sz="quarter" idx="11"/>
          </p:nvPr>
        </p:nvSpPr>
        <p:spPr/>
        <p:txBody>
          <a:bodyPr/>
          <a:lstStyle/>
          <a:p>
            <a:r>
              <a:rPr lang="en-GB" smtClean="0"/>
              <a:t>Imbalance Pricing</a:t>
            </a:r>
            <a:endParaRPr lang="en-GB" dirty="0"/>
          </a:p>
        </p:txBody>
      </p:sp>
    </p:spTree>
    <p:extLst>
      <p:ext uri="{BB962C8B-B14F-4D97-AF65-F5344CB8AC3E}">
        <p14:creationId xmlns:p14="http://schemas.microsoft.com/office/powerpoint/2010/main" val="169980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r>
              <a:rPr lang="en-GB" dirty="0" smtClean="0"/>
              <a:t>To determine</a:t>
            </a:r>
            <a:r>
              <a:rPr lang="en-GB" baseline="0" dirty="0" smtClean="0"/>
              <a:t> the overall imbalance </a:t>
            </a:r>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solidFill>
                  <a:prstClr val="black"/>
                </a:solidFill>
                <a:latin typeface="Calibri"/>
              </a:rPr>
              <a:pPr/>
              <a:t>33</a:t>
            </a:fld>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smtClean="0">
                <a:solidFill>
                  <a:prstClr val="black"/>
                </a:solidFill>
                <a:latin typeface="Calibri"/>
              </a:rPr>
              <a:t>Imbalance Pricing</a:t>
            </a:r>
            <a:endParaRPr lang="en-GB" dirty="0">
              <a:solidFill>
                <a:prstClr val="black"/>
              </a:solidFill>
              <a:latin typeface="Calibri"/>
            </a:endParaRPr>
          </a:p>
        </p:txBody>
      </p:sp>
    </p:spTree>
    <p:extLst>
      <p:ext uri="{BB962C8B-B14F-4D97-AF65-F5344CB8AC3E}">
        <p14:creationId xmlns:p14="http://schemas.microsoft.com/office/powerpoint/2010/main" val="2078232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r>
              <a:rPr lang="en-GB" dirty="0" smtClean="0"/>
              <a:t>Flagged </a:t>
            </a:r>
            <a:r>
              <a:rPr lang="en-GB" baseline="0" dirty="0" smtClean="0"/>
              <a:t>actions are potentially system balancing – but still part of the NIV</a:t>
            </a:r>
          </a:p>
          <a:p>
            <a:r>
              <a:rPr lang="en-GB" baseline="0" dirty="0" smtClean="0"/>
              <a:t>SO flagging for locational constraint </a:t>
            </a:r>
          </a:p>
          <a:p>
            <a:r>
              <a:rPr lang="en-GB" baseline="0" dirty="0" smtClean="0"/>
              <a:t>Only want to re-price flagged actions where they would distort the price </a:t>
            </a:r>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solidFill>
                  <a:prstClr val="black"/>
                </a:solidFill>
                <a:latin typeface="Calibri"/>
              </a:rPr>
              <a:pPr/>
              <a:t>35</a:t>
            </a:fld>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smtClean="0">
                <a:solidFill>
                  <a:prstClr val="black"/>
                </a:solidFill>
                <a:latin typeface="Calibri"/>
              </a:rPr>
              <a:t>Imbalance Pricing</a:t>
            </a:r>
            <a:endParaRPr lang="en-GB" dirty="0">
              <a:solidFill>
                <a:prstClr val="black"/>
              </a:solidFill>
              <a:latin typeface="Calibri"/>
            </a:endParaRPr>
          </a:p>
        </p:txBody>
      </p:sp>
    </p:spTree>
    <p:extLst>
      <p:ext uri="{BB962C8B-B14F-4D97-AF65-F5344CB8AC3E}">
        <p14:creationId xmlns:p14="http://schemas.microsoft.com/office/powerpoint/2010/main" val="2212949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r>
              <a:rPr lang="en-GB" dirty="0" smtClean="0"/>
              <a:t>Back</a:t>
            </a:r>
            <a:r>
              <a:rPr lang="en-GB" baseline="0" dirty="0" smtClean="0"/>
              <a:t> to our simple example</a:t>
            </a:r>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solidFill>
                  <a:prstClr val="black"/>
                </a:solidFill>
                <a:latin typeface="Calibri"/>
              </a:rPr>
              <a:pPr/>
              <a:t>36</a:t>
            </a:fld>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smtClean="0">
                <a:solidFill>
                  <a:prstClr val="black"/>
                </a:solidFill>
                <a:latin typeface="Calibri"/>
              </a:rPr>
              <a:t>Imbalance Pricing</a:t>
            </a:r>
            <a:endParaRPr lang="en-GB" dirty="0">
              <a:solidFill>
                <a:prstClr val="black"/>
              </a:solidFill>
              <a:latin typeface="Calibri"/>
            </a:endParaRPr>
          </a:p>
        </p:txBody>
      </p:sp>
    </p:spTree>
    <p:extLst>
      <p:ext uri="{BB962C8B-B14F-4D97-AF65-F5344CB8AC3E}">
        <p14:creationId xmlns:p14="http://schemas.microsoft.com/office/powerpoint/2010/main" val="2069226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solidFill>
                  <a:prstClr val="black"/>
                </a:solidFill>
                <a:latin typeface="Calibri"/>
              </a:rPr>
              <a:t>Imbalance Pricing</a:t>
            </a:r>
            <a:endParaRPr lang="en-GB" dirty="0">
              <a:solidFill>
                <a:prstClr val="black"/>
              </a:solidFill>
              <a:latin typeface="Calibri"/>
            </a:endParaRPr>
          </a:p>
        </p:txBody>
      </p:sp>
      <p:sp>
        <p:nvSpPr>
          <p:cNvPr id="5" name="Slide Number Placeholder 4"/>
          <p:cNvSpPr>
            <a:spLocks noGrp="1"/>
          </p:cNvSpPr>
          <p:nvPr>
            <p:ph type="sldNum" sz="quarter" idx="11"/>
          </p:nvPr>
        </p:nvSpPr>
        <p:spPr/>
        <p:txBody>
          <a:bodyPr/>
          <a:lstStyle/>
          <a:p>
            <a:fld id="{7AA0B687-4A7F-4B5A-B0FC-0514D0236F50}" type="slidenum">
              <a:rPr lang="en-GB" smtClean="0">
                <a:solidFill>
                  <a:prstClr val="black"/>
                </a:solidFill>
                <a:latin typeface="Calibri"/>
              </a:rPr>
              <a:pPr/>
              <a:t>37</a:t>
            </a:fld>
            <a:endParaRPr lang="en-GB" dirty="0">
              <a:solidFill>
                <a:prstClr val="black"/>
              </a:solidFill>
              <a:latin typeface="Calibri"/>
            </a:endParaRPr>
          </a:p>
        </p:txBody>
      </p:sp>
    </p:spTree>
    <p:extLst>
      <p:ext uri="{BB962C8B-B14F-4D97-AF65-F5344CB8AC3E}">
        <p14:creationId xmlns:p14="http://schemas.microsoft.com/office/powerpoint/2010/main" val="1001210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defTabSz="914320" eaLnBrk="0" fontAlgn="base" hangingPunct="0">
              <a:spcBef>
                <a:spcPct val="30000"/>
              </a:spcBef>
              <a:spcAft>
                <a:spcPct val="0"/>
              </a:spcAft>
              <a:defRPr/>
            </a:pPr>
            <a:r>
              <a:rPr lang="en-GB" dirty="0"/>
              <a:t>For anyone who wants to get into the detail of the calculation, we publish a comprehensive overview on our website.  This also contains links to the actual calculations and rules in the BSC.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38</a:t>
            </a:fld>
            <a:endParaRPr lang="en-GB" dirty="0"/>
          </a:p>
        </p:txBody>
      </p:sp>
    </p:spTree>
    <p:extLst>
      <p:ext uri="{BB962C8B-B14F-4D97-AF65-F5344CB8AC3E}">
        <p14:creationId xmlns:p14="http://schemas.microsoft.com/office/powerpoint/2010/main" val="376934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During that presentation, I will often refer to short or long, refereeing either to Parties or system. Let’s get Imbalance Settlement terminology right… </a:t>
            </a:r>
            <a:r>
              <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Could be different to trading terminologies.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long (‘surplus’ of energy)  the price calculation is based on actions taken by National Grid to reduce generation or increase demand which is a BID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short (so there's a deficit of energy) then National Grid takes actions to increase generation or reduce demand which is an OFFER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7AA0B687-4A7F-4B5A-B0FC-0514D0236F50}" type="slidenum">
              <a:rPr lang="en-GB" smtClean="0"/>
              <a:pPr/>
              <a:t>4</a:t>
            </a:fld>
            <a:endParaRPr lang="en-GB" dirty="0"/>
          </a:p>
        </p:txBody>
      </p:sp>
    </p:spTree>
    <p:extLst>
      <p:ext uri="{BB962C8B-B14F-4D97-AF65-F5344CB8AC3E}">
        <p14:creationId xmlns:p14="http://schemas.microsoft.com/office/powerpoint/2010/main" val="2011512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A0B687-4A7F-4B5A-B0FC-0514D0236F50}" type="slidenum">
              <a:rPr lang="en-GB" smtClean="0"/>
              <a:pPr/>
              <a:t>40</a:t>
            </a:fld>
            <a:endParaRPr lang="en-GB" dirty="0"/>
          </a:p>
        </p:txBody>
      </p:sp>
    </p:spTree>
    <p:extLst>
      <p:ext uri="{BB962C8B-B14F-4D97-AF65-F5344CB8AC3E}">
        <p14:creationId xmlns:p14="http://schemas.microsoft.com/office/powerpoint/2010/main" val="51545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42</a:t>
            </a:fld>
            <a:endParaRPr lang="en-GB" dirty="0"/>
          </a:p>
        </p:txBody>
      </p:sp>
    </p:spTree>
    <p:extLst>
      <p:ext uri="{BB962C8B-B14F-4D97-AF65-F5344CB8AC3E}">
        <p14:creationId xmlns:p14="http://schemas.microsoft.com/office/powerpoint/2010/main" val="24947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During that presentation, I will often refer to short or long, refereeing either to Parties or system. Let’s get Imbalance Settlement terminology right… </a:t>
            </a:r>
            <a:r>
              <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Could be different to trading terminologies.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long (‘surplus’ of energy)  the price calculation is based on actions taken by National Grid to reduce generation or increase demand which is a BID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short (so there's a deficit of energy) then National Grid takes actions to increase generation or reduce demand which is an OFFER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7AA0B687-4A7F-4B5A-B0FC-0514D0236F50}" type="slidenum">
              <a:rPr lang="en-GB" smtClean="0"/>
              <a:pPr/>
              <a:t>5</a:t>
            </a:fld>
            <a:endParaRPr lang="en-GB" dirty="0"/>
          </a:p>
        </p:txBody>
      </p:sp>
    </p:spTree>
    <p:extLst>
      <p:ext uri="{BB962C8B-B14F-4D97-AF65-F5344CB8AC3E}">
        <p14:creationId xmlns:p14="http://schemas.microsoft.com/office/powerpoint/2010/main" val="247944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This is an example illustrating when a party is long. So the party have Bilateral contract of 75 MWhs (hence they’ve sold 75 MWh) but they’ve generation 100MWh so here generation is more than what they have sold. Hence there will be a surplus of energy left over after the trading takes place </a:t>
            </a:r>
          </a:p>
        </p:txBody>
      </p:sp>
      <p:sp>
        <p:nvSpPr>
          <p:cNvPr id="4" name="Slide Number Placeholder 3"/>
          <p:cNvSpPr>
            <a:spLocks noGrp="1"/>
          </p:cNvSpPr>
          <p:nvPr>
            <p:ph type="sldNum" sz="quarter" idx="10"/>
          </p:nvPr>
        </p:nvSpPr>
        <p:spPr/>
        <p:txBody>
          <a:bodyPr/>
          <a:lstStyle/>
          <a:p>
            <a:fld id="{7AA0B687-4A7F-4B5A-B0FC-0514D0236F50}" type="slidenum">
              <a:rPr lang="en-GB" smtClean="0"/>
              <a:pPr/>
              <a:t>6</a:t>
            </a:fld>
            <a:endParaRPr lang="en-GB" dirty="0"/>
          </a:p>
        </p:txBody>
      </p:sp>
    </p:spTree>
    <p:extLst>
      <p:ext uri="{BB962C8B-B14F-4D97-AF65-F5344CB8AC3E}">
        <p14:creationId xmlns:p14="http://schemas.microsoft.com/office/powerpoint/2010/main" val="362639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This surplus of energy is 25 MWhs, which will be sold at the Imbalance Price. So 25 multiplied by the Imbalance Price </a:t>
            </a:r>
          </a:p>
        </p:txBody>
      </p:sp>
      <p:sp>
        <p:nvSpPr>
          <p:cNvPr id="4" name="Slide Number Placeholder 3"/>
          <p:cNvSpPr>
            <a:spLocks noGrp="1"/>
          </p:cNvSpPr>
          <p:nvPr>
            <p:ph type="sldNum" sz="quarter" idx="10"/>
          </p:nvPr>
        </p:nvSpPr>
        <p:spPr/>
        <p:txBody>
          <a:bodyPr/>
          <a:lstStyle/>
          <a:p>
            <a:fld id="{7AA0B687-4A7F-4B5A-B0FC-0514D0236F50}" type="slidenum">
              <a:rPr lang="en-GB" smtClean="0"/>
              <a:pPr/>
              <a:t>7</a:t>
            </a:fld>
            <a:endParaRPr lang="en-GB" dirty="0"/>
          </a:p>
        </p:txBody>
      </p:sp>
    </p:spTree>
    <p:extLst>
      <p:ext uri="{BB962C8B-B14F-4D97-AF65-F5344CB8AC3E}">
        <p14:creationId xmlns:p14="http://schemas.microsoft.com/office/powerpoint/2010/main" val="362639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This example is illustrating when a party is short. So here the party has a bilateral contract of 100 MWh (essentially sold 100MWh) But they’ve generated only 75 MWhs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So there is a deficit of energy on the system and hence the party is short </a:t>
            </a:r>
          </a:p>
        </p:txBody>
      </p:sp>
      <p:sp>
        <p:nvSpPr>
          <p:cNvPr id="4" name="Slide Number Placeholder 3"/>
          <p:cNvSpPr>
            <a:spLocks noGrp="1"/>
          </p:cNvSpPr>
          <p:nvPr>
            <p:ph type="sldNum" sz="quarter" idx="10"/>
          </p:nvPr>
        </p:nvSpPr>
        <p:spPr/>
        <p:txBody>
          <a:bodyPr/>
          <a:lstStyle/>
          <a:p>
            <a:fld id="{7AA0B687-4A7F-4B5A-B0FC-0514D0236F50}" type="slidenum">
              <a:rPr lang="en-GB" smtClean="0"/>
              <a:pPr/>
              <a:t>8</a:t>
            </a:fld>
            <a:endParaRPr lang="en-GB" dirty="0"/>
          </a:p>
        </p:txBody>
      </p:sp>
    </p:spTree>
    <p:extLst>
      <p:ext uri="{BB962C8B-B14F-4D97-AF65-F5344CB8AC3E}">
        <p14:creationId xmlns:p14="http://schemas.microsoft.com/office/powerpoint/2010/main" val="362639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The deficit of energy is -25 MWh which the party will need to pay for at the Imbalance Price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The price to paid will be -25 MWh multiplied by the Imbalance Price at that particular settlement period </a:t>
            </a:r>
          </a:p>
        </p:txBody>
      </p:sp>
      <p:sp>
        <p:nvSpPr>
          <p:cNvPr id="4" name="Slide Number Placeholder 3"/>
          <p:cNvSpPr>
            <a:spLocks noGrp="1"/>
          </p:cNvSpPr>
          <p:nvPr>
            <p:ph type="sldNum" sz="quarter" idx="10"/>
          </p:nvPr>
        </p:nvSpPr>
        <p:spPr/>
        <p:txBody>
          <a:bodyPr/>
          <a:lstStyle/>
          <a:p>
            <a:fld id="{7AA0B687-4A7F-4B5A-B0FC-0514D0236F50}" type="slidenum">
              <a:rPr lang="en-GB" smtClean="0"/>
              <a:pPr/>
              <a:t>9</a:t>
            </a:fld>
            <a:endParaRPr lang="en-GB" dirty="0"/>
          </a:p>
        </p:txBody>
      </p:sp>
    </p:spTree>
    <p:extLst>
      <p:ext uri="{BB962C8B-B14F-4D97-AF65-F5344CB8AC3E}">
        <p14:creationId xmlns:p14="http://schemas.microsoft.com/office/powerpoint/2010/main" val="36263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579040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08" y="1110"/>
            <a:ext cx="7790180" cy="7558768"/>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6336001" y="5161550"/>
            <a:ext cx="3960000" cy="324000"/>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6337301" y="3969544"/>
            <a:ext cx="396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6336001" y="5485550"/>
            <a:ext cx="3960000" cy="324000"/>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6337301" y="416590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24496050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08" y="1110"/>
            <a:ext cx="7790180" cy="7558768"/>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6336001" y="5161550"/>
            <a:ext cx="3960000" cy="324000"/>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6337301" y="3969544"/>
            <a:ext cx="396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6336001" y="5485550"/>
            <a:ext cx="3960000" cy="324000"/>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6337301" y="416590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46067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7154132" cy="7560000"/>
          </a:xfrm>
          <a:prstGeom prst="rect">
            <a:avLst/>
          </a:prstGeom>
        </p:spPr>
      </p:pic>
      <p:sp>
        <p:nvSpPr>
          <p:cNvPr id="2" name="Title 1"/>
          <p:cNvSpPr>
            <a:spLocks noGrp="1"/>
          </p:cNvSpPr>
          <p:nvPr>
            <p:ph type="title"/>
          </p:nvPr>
        </p:nvSpPr>
        <p:spPr>
          <a:xfrm>
            <a:off x="6336001" y="2905200"/>
            <a:ext cx="3960000" cy="936000"/>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6337301" y="419743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31101134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1" y="0"/>
            <a:ext cx="10692000" cy="7558768"/>
          </a:xfrm>
          <a:prstGeom prst="rect">
            <a:avLst/>
          </a:prstGeom>
        </p:spPr>
      </p:pic>
    </p:spTree>
    <p:extLst>
      <p:ext uri="{BB962C8B-B14F-4D97-AF65-F5344CB8AC3E}">
        <p14:creationId xmlns:p14="http://schemas.microsoft.com/office/powerpoint/2010/main" val="328461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945280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7153524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9817584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0749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48620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rgbClr val="0090AB"/>
                </a:solidFill>
              </a:rPr>
              <a:t>Health &amp; Safety</a:t>
            </a:r>
            <a:endParaRPr lang="en-GB" sz="2600" b="1" dirty="0">
              <a:solidFill>
                <a:srgbClr val="0090AB"/>
              </a:solidFill>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4302688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4498835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7154132" cy="7560000"/>
          </a:xfrm>
          <a:prstGeom prst="rect">
            <a:avLst/>
          </a:prstGeom>
        </p:spPr>
      </p:pic>
      <p:sp>
        <p:nvSpPr>
          <p:cNvPr id="2" name="Title 1"/>
          <p:cNvSpPr>
            <a:spLocks noGrp="1"/>
          </p:cNvSpPr>
          <p:nvPr>
            <p:ph type="title"/>
          </p:nvPr>
        </p:nvSpPr>
        <p:spPr>
          <a:xfrm>
            <a:off x="6336001" y="2905200"/>
            <a:ext cx="3960000" cy="936000"/>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6337301" y="419743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9496197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8889954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8871527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936682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3906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rgbClr val="0090AB"/>
                </a:solidFill>
              </a:rPr>
              <a:t>Health &amp; Safety</a:t>
            </a:r>
            <a:endParaRPr lang="en-GB" sz="2600" b="1" dirty="0">
              <a:solidFill>
                <a:srgbClr val="0090AB"/>
              </a:solidFill>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3922658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7640567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3477756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7353791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159631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3402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1" y="0"/>
            <a:ext cx="10692000" cy="7558768"/>
          </a:xfrm>
          <a:prstGeom prst="rect">
            <a:avLst/>
          </a:prstGeom>
        </p:spPr>
      </p:pic>
    </p:spTree>
    <p:extLst>
      <p:ext uri="{BB962C8B-B14F-4D97-AF65-F5344CB8AC3E}">
        <p14:creationId xmlns:p14="http://schemas.microsoft.com/office/powerpoint/2010/main" val="1266681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rgbClr val="0090AB"/>
                </a:solidFill>
              </a:rPr>
              <a:t>Health &amp; Safety</a:t>
            </a:r>
            <a:endParaRPr lang="en-GB" sz="2600" b="1" dirty="0">
              <a:solidFill>
                <a:srgbClr val="0090AB"/>
              </a:solidFill>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2922137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4180964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6622569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6994381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19369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99356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rgbClr val="0090AB"/>
                </a:solidFill>
              </a:rPr>
              <a:t>Health &amp; Safety</a:t>
            </a:r>
            <a:endParaRPr lang="en-GB" sz="2600" b="1" dirty="0">
              <a:solidFill>
                <a:srgbClr val="0090AB"/>
              </a:solidFill>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910392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08" y="1110"/>
            <a:ext cx="7790180" cy="7558768"/>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6336001" y="5161550"/>
            <a:ext cx="3960000" cy="324000"/>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6337301" y="3969544"/>
            <a:ext cx="396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6336001" y="5485550"/>
            <a:ext cx="3960000" cy="324000"/>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6337301" y="4165903"/>
            <a:ext cx="3960000" cy="648000"/>
          </a:xfrm>
        </p:spPr>
        <p:txBody>
          <a:bodyPr/>
          <a:lstStyle>
            <a:lvl1pPr>
              <a:lnSpc>
                <a:spcPct val="100000"/>
              </a:lnSpc>
              <a:defRPr baseline="0"/>
            </a:lvl1pPr>
          </a:lstStyle>
          <a:p>
            <a:pPr lvl="0"/>
            <a:r>
              <a:rPr lang="en-US" dirty="0" smtClean="0"/>
              <a:t>[Subtitle]</a:t>
            </a:r>
          </a:p>
        </p:txBody>
      </p:sp>
      <p:sp>
        <p:nvSpPr>
          <p:cNvPr id="11" name="Text Placeholder 5"/>
          <p:cNvSpPr>
            <a:spLocks noGrp="1"/>
          </p:cNvSpPr>
          <p:nvPr>
            <p:ph type="body" sz="quarter" idx="15" hasCustomPrompt="1"/>
          </p:nvPr>
        </p:nvSpPr>
        <p:spPr>
          <a:xfrm>
            <a:off x="6336001" y="830123"/>
            <a:ext cx="3959999" cy="1026386"/>
          </a:xfrm>
        </p:spPr>
        <p:txBody>
          <a:bodyPr/>
          <a:lstStyle>
            <a:lvl1pPr>
              <a:lnSpc>
                <a:spcPct val="100000"/>
              </a:lnSpc>
              <a:defRPr baseline="0"/>
            </a:lvl1pPr>
          </a:lstStyle>
          <a:p>
            <a:pPr lvl="0"/>
            <a:r>
              <a:rPr lang="en-US" dirty="0" smtClean="0"/>
              <a:t>[Classification - Choose from: Restricted, Commercial in confidence, Confidential, Public]</a:t>
            </a:r>
          </a:p>
        </p:txBody>
      </p:sp>
    </p:spTree>
    <p:extLst>
      <p:ext uri="{BB962C8B-B14F-4D97-AF65-F5344CB8AC3E}">
        <p14:creationId xmlns:p14="http://schemas.microsoft.com/office/powerpoint/2010/main" val="22063901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7154132" cy="7560000"/>
          </a:xfrm>
          <a:prstGeom prst="rect">
            <a:avLst/>
          </a:prstGeom>
        </p:spPr>
      </p:pic>
      <p:sp>
        <p:nvSpPr>
          <p:cNvPr id="2" name="Title 1"/>
          <p:cNvSpPr>
            <a:spLocks noGrp="1"/>
          </p:cNvSpPr>
          <p:nvPr>
            <p:ph type="title"/>
          </p:nvPr>
        </p:nvSpPr>
        <p:spPr>
          <a:xfrm>
            <a:off x="6336001" y="2905200"/>
            <a:ext cx="3960000" cy="936000"/>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6337301" y="419743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479495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1" y="0"/>
            <a:ext cx="10692000" cy="7558768"/>
          </a:xfrm>
          <a:prstGeom prst="rect">
            <a:avLst/>
          </a:prstGeom>
        </p:spPr>
      </p:pic>
    </p:spTree>
    <p:extLst>
      <p:ext uri="{BB962C8B-B14F-4D97-AF65-F5344CB8AC3E}">
        <p14:creationId xmlns:p14="http://schemas.microsoft.com/office/powerpoint/2010/main" val="64859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509301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a:xfrm>
            <a:off x="396875" y="7172325"/>
            <a:ext cx="986400" cy="180000"/>
          </a:xfrm>
          <a:prstGeom prst="rect">
            <a:avLst/>
          </a:prstGeom>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1390029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14452496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3292829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29107153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79557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06422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rgbClr val="0090AB"/>
                </a:solidFill>
              </a:rPr>
              <a:t>Health &amp; Safety</a:t>
            </a:r>
            <a:endParaRPr lang="en-GB" sz="2600" b="1" dirty="0">
              <a:solidFill>
                <a:srgbClr val="0090AB"/>
              </a:solidFill>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879193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08" y="1110"/>
            <a:ext cx="7790180" cy="7558768"/>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6336001" y="5161550"/>
            <a:ext cx="3960000" cy="324000"/>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6337301" y="3969544"/>
            <a:ext cx="396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6336001" y="5485550"/>
            <a:ext cx="3960000" cy="324000"/>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6337301" y="4165903"/>
            <a:ext cx="3960000" cy="648000"/>
          </a:xfrm>
        </p:spPr>
        <p:txBody>
          <a:bodyPr/>
          <a:lstStyle>
            <a:lvl1pPr>
              <a:lnSpc>
                <a:spcPct val="100000"/>
              </a:lnSpc>
              <a:defRPr baseline="0"/>
            </a:lvl1pPr>
          </a:lstStyle>
          <a:p>
            <a:pPr lvl="0"/>
            <a:r>
              <a:rPr lang="en-US" dirty="0" smtClean="0"/>
              <a:t>[Subtitle]</a:t>
            </a:r>
          </a:p>
        </p:txBody>
      </p:sp>
      <p:sp>
        <p:nvSpPr>
          <p:cNvPr id="11" name="Text Placeholder 5"/>
          <p:cNvSpPr>
            <a:spLocks noGrp="1"/>
          </p:cNvSpPr>
          <p:nvPr>
            <p:ph type="body" sz="quarter" idx="15" hasCustomPrompt="1"/>
          </p:nvPr>
        </p:nvSpPr>
        <p:spPr>
          <a:xfrm>
            <a:off x="6336001" y="830123"/>
            <a:ext cx="3959999" cy="1026386"/>
          </a:xfrm>
        </p:spPr>
        <p:txBody>
          <a:bodyPr/>
          <a:lstStyle>
            <a:lvl1pPr>
              <a:lnSpc>
                <a:spcPct val="100000"/>
              </a:lnSpc>
              <a:defRPr baseline="0"/>
            </a:lvl1pPr>
          </a:lstStyle>
          <a:p>
            <a:pPr lvl="0"/>
            <a:r>
              <a:rPr lang="en-US" dirty="0" smtClean="0"/>
              <a:t>[Classification - Choose from: Restricted, Commercial in confidence, Confidential, Public]</a:t>
            </a:r>
          </a:p>
        </p:txBody>
      </p:sp>
    </p:spTree>
    <p:extLst>
      <p:ext uri="{BB962C8B-B14F-4D97-AF65-F5344CB8AC3E}">
        <p14:creationId xmlns:p14="http://schemas.microsoft.com/office/powerpoint/2010/main" val="20299631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7154132" cy="7560000"/>
          </a:xfrm>
          <a:prstGeom prst="rect">
            <a:avLst/>
          </a:prstGeom>
        </p:spPr>
      </p:pic>
      <p:sp>
        <p:nvSpPr>
          <p:cNvPr id="2" name="Title 1"/>
          <p:cNvSpPr>
            <a:spLocks noGrp="1"/>
          </p:cNvSpPr>
          <p:nvPr>
            <p:ph type="title"/>
          </p:nvPr>
        </p:nvSpPr>
        <p:spPr>
          <a:xfrm>
            <a:off x="6336001" y="2905200"/>
            <a:ext cx="3960000" cy="936000"/>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6337301" y="419743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37182793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1" y="0"/>
            <a:ext cx="10692000" cy="7558768"/>
          </a:xfrm>
          <a:prstGeom prst="rect">
            <a:avLst/>
          </a:prstGeom>
        </p:spPr>
      </p:pic>
    </p:spTree>
    <p:extLst>
      <p:ext uri="{BB962C8B-B14F-4D97-AF65-F5344CB8AC3E}">
        <p14:creationId xmlns:p14="http://schemas.microsoft.com/office/powerpoint/2010/main" val="418761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652793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a:xfrm>
            <a:off x="396875" y="7172325"/>
            <a:ext cx="986400" cy="180000"/>
          </a:xfrm>
          <a:prstGeom prst="rect">
            <a:avLst/>
          </a:prstGeom>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5458703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395999" y="1155700"/>
            <a:ext cx="990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46835841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6" y="1155700"/>
            <a:ext cx="4770000" cy="55435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5526001" y="1155698"/>
            <a:ext cx="4770000" cy="5543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4338855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60099585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77563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19763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rgbClr val="0090AB"/>
                </a:solidFill>
              </a:rPr>
              <a:t>Health &amp; Safety</a:t>
            </a:r>
            <a:endParaRPr lang="en-GB" sz="2600" b="1" dirty="0">
              <a:solidFill>
                <a:srgbClr val="0090AB"/>
              </a:solidFill>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22944210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7154132" cy="7560000"/>
          </a:xfrm>
          <a:prstGeom prst="rect">
            <a:avLst/>
          </a:prstGeom>
        </p:spPr>
      </p:pic>
      <p:sp>
        <p:nvSpPr>
          <p:cNvPr id="2" name="Title 1"/>
          <p:cNvSpPr>
            <a:spLocks noGrp="1"/>
          </p:cNvSpPr>
          <p:nvPr>
            <p:ph type="title"/>
          </p:nvPr>
        </p:nvSpPr>
        <p:spPr>
          <a:xfrm>
            <a:off x="6336001" y="2905200"/>
            <a:ext cx="3960000" cy="936000"/>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6337301" y="419743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86350816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2480" y="633800"/>
            <a:ext cx="9748593" cy="1665669"/>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7110244" y="5777644"/>
            <a:ext cx="3304387" cy="689663"/>
          </a:xfrm>
          <a:prstGeom prst="rect">
            <a:avLst/>
          </a:prstGeom>
        </p:spPr>
        <p:txBody>
          <a:bodyPr>
            <a:noAutofit/>
          </a:bodyPr>
          <a:lstStyle>
            <a:lvl1pPr marL="6755" marR="2702" indent="0" algn="l" defTabSz="802020" rtl="0" eaLnBrk="1" latinLnBrk="0" hangingPunct="1">
              <a:lnSpc>
                <a:spcPts val="1446"/>
              </a:lnSpc>
              <a:spcBef>
                <a:spcPts val="1128"/>
              </a:spcBef>
              <a:buNone/>
              <a:defRPr lang="en-US" sz="1272" kern="1200" spc="8" dirty="0">
                <a:solidFill>
                  <a:schemeClr val="bg1"/>
                </a:solidFill>
                <a:latin typeface="Arial"/>
                <a:ea typeface="+mn-ea"/>
                <a:cs typeface="Arial"/>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smtClean="0"/>
              <a:t>Click to edit Master subtitle style</a:t>
            </a:r>
            <a:endParaRPr lang="en-US" dirty="0"/>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7110244" y="6538540"/>
            <a:ext cx="3304387" cy="195759"/>
          </a:xfrm>
        </p:spPr>
        <p:txBody>
          <a:bodyPr/>
          <a:lstStyle>
            <a:lvl1pPr marL="6755" algn="l" defTabSz="802020" rtl="0" eaLnBrk="1" latinLnBrk="0" hangingPunct="1">
              <a:defRPr lang="en-US" sz="1272" kern="1200" spc="-32" smtClean="0">
                <a:solidFill>
                  <a:schemeClr val="bg1"/>
                </a:solidFill>
                <a:latin typeface="Arial"/>
                <a:ea typeface="+mn-ea"/>
                <a:cs typeface="Arial"/>
              </a:defRPr>
            </a:lvl1pPr>
          </a:lstStyle>
          <a:p>
            <a:r>
              <a:rPr lang="en-US" smtClean="0"/>
              <a:t>6 October 2020</a:t>
            </a:r>
            <a:endParaRPr lang="en-GB" dirty="0"/>
          </a:p>
        </p:txBody>
      </p:sp>
      <p:sp>
        <p:nvSpPr>
          <p:cNvPr id="15" name="object 20">
            <a:extLst>
              <a:ext uri="{FF2B5EF4-FFF2-40B4-BE49-F238E27FC236}">
                <a16:creationId xmlns:a16="http://schemas.microsoft.com/office/drawing/2014/main" id="{86072FC2-12BB-47CF-AEF4-F60DCAD0B904}"/>
              </a:ext>
            </a:extLst>
          </p:cNvPr>
          <p:cNvSpPr/>
          <p:nvPr/>
        </p:nvSpPr>
        <p:spPr>
          <a:xfrm>
            <a:off x="7110244" y="5666193"/>
            <a:ext cx="3304387"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81">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7110244" y="4898285"/>
            <a:ext cx="3304387" cy="689663"/>
          </a:xfrm>
          <a:prstGeom prst="rect">
            <a:avLst/>
          </a:prstGeom>
        </p:spPr>
        <p:txBody>
          <a:bodyPr anchor="t" anchorCtr="0">
            <a:noAutofit/>
          </a:bodyPr>
          <a:lstStyle>
            <a:lvl1pPr marL="6755" algn="l" defTabSz="802020" rtl="0" eaLnBrk="1" latinLnBrk="0" hangingPunct="1">
              <a:spcBef>
                <a:spcPts val="64"/>
              </a:spcBef>
              <a:defRPr lang="en-US" sz="1272" b="1" kern="1200" spc="-3" dirty="0">
                <a:solidFill>
                  <a:schemeClr val="bg1"/>
                </a:solidFill>
                <a:latin typeface="Arial"/>
                <a:ea typeface="+mn-ea"/>
                <a:cs typeface="Arial"/>
              </a:defRPr>
            </a:lvl1pPr>
          </a:lstStyle>
          <a:p>
            <a:r>
              <a:rPr lang="en-US" smtClean="0"/>
              <a:t>Click to edit Master title style</a:t>
            </a:r>
            <a:endParaRPr lang="en-US" dirty="0"/>
          </a:p>
        </p:txBody>
      </p:sp>
      <p:sp>
        <p:nvSpPr>
          <p:cNvPr id="18" name="object 19">
            <a:extLst>
              <a:ext uri="{FF2B5EF4-FFF2-40B4-BE49-F238E27FC236}">
                <a16:creationId xmlns:a16="http://schemas.microsoft.com/office/drawing/2014/main" id="{6656C1D5-9FCB-407D-8EA3-19DDFB251770}"/>
              </a:ext>
            </a:extLst>
          </p:cNvPr>
          <p:cNvSpPr/>
          <p:nvPr/>
        </p:nvSpPr>
        <p:spPr>
          <a:xfrm>
            <a:off x="7110244" y="4801168"/>
            <a:ext cx="3304387"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81">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7110244" y="6902625"/>
            <a:ext cx="3304387" cy="292852"/>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42909100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7110244" y="5550994"/>
            <a:ext cx="3304387" cy="479279"/>
          </a:xfrm>
          <a:prstGeom prst="rect">
            <a:avLst/>
          </a:prstGeom>
        </p:spPr>
        <p:txBody>
          <a:bodyPr anchor="t" anchorCtr="0">
            <a:noAutofit/>
          </a:bodyPr>
          <a:lstStyle>
            <a:lvl1pPr marL="6755" algn="l" defTabSz="802020" rtl="0" eaLnBrk="1" latinLnBrk="0" hangingPunct="1">
              <a:spcBef>
                <a:spcPts val="64"/>
              </a:spcBef>
              <a:defRPr lang="en-US" sz="1272" b="1" kern="1200" spc="-3" dirty="0">
                <a:solidFill>
                  <a:srgbClr val="00008B"/>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7110244" y="6141729"/>
            <a:ext cx="3304387" cy="689663"/>
          </a:xfrm>
          <a:prstGeom prst="rect">
            <a:avLst/>
          </a:prstGeom>
        </p:spPr>
        <p:txBody>
          <a:bodyPr>
            <a:noAutofit/>
          </a:bodyPr>
          <a:lstStyle>
            <a:lvl1pPr marL="6755" marR="2702" indent="0" algn="l" defTabSz="802020" rtl="0" eaLnBrk="1" latinLnBrk="0" hangingPunct="1">
              <a:lnSpc>
                <a:spcPts val="1446"/>
              </a:lnSpc>
              <a:spcBef>
                <a:spcPts val="1128"/>
              </a:spcBef>
              <a:buNone/>
              <a:defRPr lang="en-US" sz="1272" kern="1200" spc="8" dirty="0">
                <a:solidFill>
                  <a:srgbClr val="00008B"/>
                </a:solidFill>
                <a:latin typeface="Arial"/>
                <a:ea typeface="+mn-ea"/>
                <a:cs typeface="Arial"/>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dirty="0"/>
              <a:t>Address</a:t>
            </a:r>
          </a:p>
        </p:txBody>
      </p:sp>
      <p:sp>
        <p:nvSpPr>
          <p:cNvPr id="9" name="object 19">
            <a:extLst>
              <a:ext uri="{FF2B5EF4-FFF2-40B4-BE49-F238E27FC236}">
                <a16:creationId xmlns:a16="http://schemas.microsoft.com/office/drawing/2014/main" id="{7E6C22DF-EDA8-40FE-9B51-D41FA644D5D5}"/>
              </a:ext>
            </a:extLst>
          </p:cNvPr>
          <p:cNvSpPr/>
          <p:nvPr/>
        </p:nvSpPr>
        <p:spPr>
          <a:xfrm>
            <a:off x="7110244" y="5494726"/>
            <a:ext cx="3304387"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581"/>
          </a:p>
        </p:txBody>
      </p:sp>
      <p:sp>
        <p:nvSpPr>
          <p:cNvPr id="10" name="object 20">
            <a:extLst>
              <a:ext uri="{FF2B5EF4-FFF2-40B4-BE49-F238E27FC236}">
                <a16:creationId xmlns:a16="http://schemas.microsoft.com/office/drawing/2014/main" id="{1B6B39F8-1772-49CF-8698-C6F962F4FA55}"/>
              </a:ext>
            </a:extLst>
          </p:cNvPr>
          <p:cNvSpPr/>
          <p:nvPr/>
        </p:nvSpPr>
        <p:spPr>
          <a:xfrm>
            <a:off x="7110244" y="6030278"/>
            <a:ext cx="3304387"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581"/>
          </a:p>
        </p:txBody>
      </p:sp>
      <p:pic>
        <p:nvPicPr>
          <p:cNvPr id="5" name="Graphic 4">
            <a:extLst>
              <a:ext uri="{FF2B5EF4-FFF2-40B4-BE49-F238E27FC236}">
                <a16:creationId xmlns:a16="http://schemas.microsoft.com/office/drawing/2014/main" id="{FFE96069-1D3B-4EEB-8A87-D0EF1F08A8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054055" y="633801"/>
            <a:ext cx="4955376" cy="846687"/>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p:nvSpPr>
        <p:spPr>
          <a:xfrm>
            <a:off x="2998474" y="3373841"/>
            <a:ext cx="5066538" cy="763084"/>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3158" dirty="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7110244" y="6902625"/>
            <a:ext cx="3304387" cy="292852"/>
          </a:xfrm>
        </p:spPr>
        <p:txBody>
          <a:bodyPr/>
          <a:lstStyle>
            <a:lvl1pPr>
              <a:defRPr/>
            </a:lvl1pPr>
          </a:lstStyle>
          <a:p>
            <a:pPr lvl="0"/>
            <a:r>
              <a:rPr lang="en-US" dirty="0"/>
              <a:t>Insert date</a:t>
            </a:r>
          </a:p>
        </p:txBody>
      </p:sp>
    </p:spTree>
    <p:extLst>
      <p:ext uri="{BB962C8B-B14F-4D97-AF65-F5344CB8AC3E}">
        <p14:creationId xmlns:p14="http://schemas.microsoft.com/office/powerpoint/2010/main" val="189727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396876" y="424800"/>
            <a:ext cx="9899649" cy="43200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sz="quarter" idx="13"/>
          </p:nvPr>
        </p:nvSpPr>
        <p:spPr>
          <a:xfrm>
            <a:off x="396875" y="1155700"/>
            <a:ext cx="9899649" cy="554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8394701" y="6837450"/>
            <a:ext cx="1906588" cy="466725"/>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2549982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7110244" y="5550994"/>
            <a:ext cx="3304387" cy="479279"/>
          </a:xfrm>
          <a:prstGeom prst="rect">
            <a:avLst/>
          </a:prstGeom>
        </p:spPr>
        <p:txBody>
          <a:bodyPr anchor="t" anchorCtr="0">
            <a:noAutofit/>
          </a:bodyPr>
          <a:lstStyle>
            <a:lvl1pPr marL="6755" algn="l" defTabSz="802020" rtl="0" eaLnBrk="1" latinLnBrk="0" hangingPunct="1">
              <a:spcBef>
                <a:spcPts val="64"/>
              </a:spcBef>
              <a:defRPr lang="en-US" sz="1272" b="1" kern="1200" spc="-3" dirty="0">
                <a:solidFill>
                  <a:schemeClr val="bg1"/>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7110244" y="6141729"/>
            <a:ext cx="3304387" cy="689663"/>
          </a:xfrm>
          <a:prstGeom prst="rect">
            <a:avLst/>
          </a:prstGeom>
        </p:spPr>
        <p:txBody>
          <a:bodyPr>
            <a:noAutofit/>
          </a:bodyPr>
          <a:lstStyle>
            <a:lvl1pPr marL="6755" marR="2702" indent="0" algn="l" defTabSz="802020" rtl="0" eaLnBrk="1" latinLnBrk="0" hangingPunct="1">
              <a:lnSpc>
                <a:spcPts val="1446"/>
              </a:lnSpc>
              <a:spcBef>
                <a:spcPts val="1128"/>
              </a:spcBef>
              <a:buNone/>
              <a:defRPr lang="en-US" sz="1272" kern="1200" spc="8" dirty="0">
                <a:solidFill>
                  <a:schemeClr val="bg1"/>
                </a:solidFill>
                <a:latin typeface="Arial"/>
                <a:ea typeface="+mn-ea"/>
                <a:cs typeface="Arial"/>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dirty="0"/>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054055" y="633801"/>
            <a:ext cx="4955376" cy="846687"/>
          </a:xfrm>
          <a:prstGeom prst="rect">
            <a:avLst/>
          </a:prstGeom>
        </p:spPr>
      </p:pic>
      <p:sp>
        <p:nvSpPr>
          <p:cNvPr id="9" name="object 19">
            <a:extLst>
              <a:ext uri="{FF2B5EF4-FFF2-40B4-BE49-F238E27FC236}">
                <a16:creationId xmlns:a16="http://schemas.microsoft.com/office/drawing/2014/main" id="{7E6C22DF-EDA8-40FE-9B51-D41FA644D5D5}"/>
              </a:ext>
            </a:extLst>
          </p:cNvPr>
          <p:cNvSpPr/>
          <p:nvPr/>
        </p:nvSpPr>
        <p:spPr>
          <a:xfrm>
            <a:off x="7110244" y="5494726"/>
            <a:ext cx="3304387"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81">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p:nvSpPr>
        <p:spPr>
          <a:xfrm>
            <a:off x="7110244" y="6030278"/>
            <a:ext cx="3304387"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81">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p:nvSpPr>
        <p:spPr>
          <a:xfrm>
            <a:off x="2998474" y="3373841"/>
            <a:ext cx="5066538" cy="763084"/>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802020" rtl="0" eaLnBrk="1" latinLnBrk="0" hangingPunct="1">
              <a:tabLst>
                <a:tab pos="946008" algn="l"/>
                <a:tab pos="1293880" algn="l"/>
                <a:tab pos="2104794" algn="l"/>
                <a:tab pos="2297305" algn="l"/>
                <a:tab pos="3205149" algn="l"/>
              </a:tabLst>
            </a:pPr>
            <a:r>
              <a:rPr lang="en-GB" sz="4400" dirty="0" smtClean="0">
                <a:solidFill>
                  <a:schemeClr val="bg1"/>
                </a:solidFill>
              </a:rPr>
              <a:t>Any questions?</a:t>
            </a:r>
            <a:endParaRPr lang="en-US" sz="4000" b="0" kern="1200" cap="all" spc="351" baseline="0" dirty="0">
              <a:solidFill>
                <a:schemeClr val="bg1"/>
              </a:solidFill>
              <a:latin typeface="Arial"/>
              <a:ea typeface="+mn-ea"/>
              <a:cs typeface="Arial"/>
            </a:endParaRP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7110244" y="6902625"/>
            <a:ext cx="3304387" cy="292852"/>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26405040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17462" y="3401926"/>
            <a:ext cx="10058478" cy="758119"/>
          </a:xfrm>
          <a:prstGeom prst="rect">
            <a:avLst/>
          </a:prstGeom>
        </p:spPr>
        <p:txBody>
          <a:bodyPr anchor="t" anchorCtr="0">
            <a:noAutofit/>
          </a:bodyPr>
          <a:lstStyle>
            <a:lvl1pPr marL="0" algn="ctr" defTabSz="802020" rtl="0" eaLnBrk="1" latinLnBrk="0" hangingPunct="1">
              <a:spcBef>
                <a:spcPts val="64"/>
              </a:spcBef>
              <a:tabLst>
                <a:tab pos="3033915" algn="l"/>
              </a:tabLst>
              <a:defRPr lang="en-US" sz="3859" b="0" i="0" kern="0" cap="all" spc="439"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Tree>
    <p:extLst>
      <p:ext uri="{BB962C8B-B14F-4D97-AF65-F5344CB8AC3E}">
        <p14:creationId xmlns:p14="http://schemas.microsoft.com/office/powerpoint/2010/main" val="34114097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17462" y="3401926"/>
            <a:ext cx="10058478" cy="758119"/>
          </a:xfrm>
          <a:prstGeom prst="rect">
            <a:avLst/>
          </a:prstGeom>
        </p:spPr>
        <p:txBody>
          <a:bodyPr anchor="t" anchorCtr="0">
            <a:noAutofit/>
          </a:bodyPr>
          <a:lstStyle>
            <a:lvl1pPr marL="0" algn="ctr" defTabSz="802020" rtl="0" eaLnBrk="1" latinLnBrk="0" hangingPunct="1">
              <a:spcBef>
                <a:spcPts val="64"/>
              </a:spcBef>
              <a:tabLst>
                <a:tab pos="3033915" algn="l"/>
              </a:tabLst>
              <a:defRPr lang="en-US" sz="3859" b="0" i="0" kern="0" cap="all" spc="439"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Tree>
    <p:extLst>
      <p:ext uri="{BB962C8B-B14F-4D97-AF65-F5344CB8AC3E}">
        <p14:creationId xmlns:p14="http://schemas.microsoft.com/office/powerpoint/2010/main" val="3420243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17462" y="3401926"/>
            <a:ext cx="10058478" cy="758119"/>
          </a:xfrm>
          <a:prstGeom prst="rect">
            <a:avLst/>
          </a:prstGeom>
        </p:spPr>
        <p:txBody>
          <a:bodyPr anchor="t" anchorCtr="0">
            <a:noAutofit/>
          </a:bodyPr>
          <a:lstStyle>
            <a:lvl1pPr marL="0" algn="ctr" defTabSz="802020" rtl="0" eaLnBrk="1" latinLnBrk="0" hangingPunct="1">
              <a:spcBef>
                <a:spcPts val="64"/>
              </a:spcBef>
              <a:tabLst>
                <a:tab pos="3033915" algn="l"/>
              </a:tabLst>
              <a:defRPr lang="en-US" sz="3859" b="0" i="0" kern="0" cap="all" spc="439"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Tree>
    <p:extLst>
      <p:ext uri="{BB962C8B-B14F-4D97-AF65-F5344CB8AC3E}">
        <p14:creationId xmlns:p14="http://schemas.microsoft.com/office/powerpoint/2010/main" val="1887634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17462" y="3401926"/>
            <a:ext cx="10058478" cy="758119"/>
          </a:xfrm>
          <a:prstGeom prst="rect">
            <a:avLst/>
          </a:prstGeom>
        </p:spPr>
        <p:txBody>
          <a:bodyPr anchor="t" anchorCtr="0">
            <a:noAutofit/>
          </a:bodyPr>
          <a:lstStyle>
            <a:lvl1pPr marL="0" algn="ctr" defTabSz="802020" rtl="0" eaLnBrk="1" latinLnBrk="0" hangingPunct="1">
              <a:spcBef>
                <a:spcPts val="64"/>
              </a:spcBef>
              <a:tabLst>
                <a:tab pos="3033915" algn="l"/>
              </a:tabLst>
              <a:defRPr lang="en-US" sz="3859" b="0" i="0" kern="0" cap="all" spc="439"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Tree>
    <p:extLst>
      <p:ext uri="{BB962C8B-B14F-4D97-AF65-F5344CB8AC3E}">
        <p14:creationId xmlns:p14="http://schemas.microsoft.com/office/powerpoint/2010/main" val="1461822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p:nvSpPr>
        <p:spPr>
          <a:xfrm>
            <a:off x="5069680" y="0"/>
            <a:ext cx="5623339" cy="7560733"/>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581"/>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5346700" cy="7560733"/>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5623901" y="2841776"/>
            <a:ext cx="4752038" cy="1878419"/>
          </a:xfrm>
          <a:prstGeom prst="rect">
            <a:avLst/>
          </a:prstGeom>
        </p:spPr>
        <p:txBody>
          <a:bodyPr anchor="ctr" anchorCtr="0">
            <a:noAutofit/>
          </a:bodyPr>
          <a:lstStyle>
            <a:lvl1pPr marL="0" algn="ctr" defTabSz="802020" rtl="0" eaLnBrk="1" latinLnBrk="0" hangingPunct="1">
              <a:spcBef>
                <a:spcPts val="64"/>
              </a:spcBef>
              <a:tabLst>
                <a:tab pos="3033915" algn="l"/>
              </a:tabLst>
              <a:defRPr lang="en-US" sz="3158" b="0" i="0" kern="0" cap="all" spc="439"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Tree>
    <p:extLst>
      <p:ext uri="{BB962C8B-B14F-4D97-AF65-F5344CB8AC3E}">
        <p14:creationId xmlns:p14="http://schemas.microsoft.com/office/powerpoint/2010/main" val="2039811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p:nvSpPr>
        <p:spPr>
          <a:xfrm>
            <a:off x="5069680" y="0"/>
            <a:ext cx="5623339" cy="7560733"/>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581"/>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5346700" cy="7560733"/>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5623901" y="2841776"/>
            <a:ext cx="4752038" cy="1878419"/>
          </a:xfrm>
          <a:prstGeom prst="rect">
            <a:avLst/>
          </a:prstGeom>
        </p:spPr>
        <p:txBody>
          <a:bodyPr anchor="ctr" anchorCtr="0">
            <a:noAutofit/>
          </a:bodyPr>
          <a:lstStyle>
            <a:lvl1pPr marL="0" algn="ctr" defTabSz="802020" rtl="0" eaLnBrk="1" latinLnBrk="0" hangingPunct="1">
              <a:spcBef>
                <a:spcPts val="64"/>
              </a:spcBef>
              <a:tabLst>
                <a:tab pos="3033915" algn="l"/>
              </a:tabLst>
              <a:defRPr lang="en-US" sz="3158" b="0" i="0" kern="0" cap="all" spc="439"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Tree>
    <p:extLst>
      <p:ext uri="{BB962C8B-B14F-4D97-AF65-F5344CB8AC3E}">
        <p14:creationId xmlns:p14="http://schemas.microsoft.com/office/powerpoint/2010/main" val="2767619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278474" y="1226954"/>
            <a:ext cx="10136452" cy="56044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a:xfrm>
            <a:off x="278505" y="7103806"/>
            <a:ext cx="1142439" cy="184666"/>
          </a:xfrm>
        </p:spPr>
        <p:txBody>
          <a:bodyPr/>
          <a:lstStyle>
            <a:lvl1pPr>
              <a:defRPr sz="1200"/>
            </a:lvl1pPr>
          </a:lstStyle>
          <a:p>
            <a:r>
              <a:rPr lang="en-US" smtClean="0"/>
              <a:t>6 October 2020</a:t>
            </a:r>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lvl1pPr>
              <a:defRPr sz="1200"/>
            </a:lvl1pPr>
          </a:lstStyle>
          <a:p>
            <a:pPr algn="l"/>
            <a:r>
              <a:rPr lang="en-GB" smtClean="0"/>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474904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a:xfrm>
            <a:off x="278505" y="7103806"/>
            <a:ext cx="1142439" cy="184666"/>
          </a:xfrm>
        </p:spPr>
        <p:txBody>
          <a:bodyPr/>
          <a:lstStyle>
            <a:lvl1pPr>
              <a:defRPr sz="1200"/>
            </a:lvl1pPr>
          </a:lstStyle>
          <a:p>
            <a:r>
              <a:rPr lang="en-US" smtClean="0"/>
              <a:t>6 October 2020</a:t>
            </a:r>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lvl1pPr>
              <a:defRPr sz="1200"/>
            </a:lvl1pPr>
          </a:lstStyle>
          <a:p>
            <a:pPr algn="l"/>
            <a:r>
              <a:rPr lang="en-GB" smtClean="0"/>
              <a:t>Page </a:t>
            </a:r>
            <a:fld id="{5A91C5AB-1EE9-3746-A212-CC3460B1ECCE}" type="slidenum">
              <a:rPr lang="en-US" smtClean="0"/>
              <a:pPr algn="l"/>
              <a:t>‹#›</a:t>
            </a:fld>
            <a:endParaRPr lang="en-US" dirty="0"/>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278505" y="1226954"/>
            <a:ext cx="10136064" cy="5604464"/>
          </a:xfrm>
        </p:spPr>
        <p:txBody>
          <a:bodyPr/>
          <a:lstStyle>
            <a:lvl4pPr marL="0" indent="0">
              <a:buNone/>
              <a:defRPr/>
            </a:lvl4pPr>
            <a:lvl5pPr marL="130885" indent="-4178">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4568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278474" y="1226954"/>
            <a:ext cx="5068226" cy="56044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5346342" y="1226954"/>
            <a:ext cx="5068226" cy="5604464"/>
          </a:xfrm>
        </p:spPr>
        <p:txBody>
          <a:bodyPr anchor="ctr"/>
          <a:lstStyle>
            <a:lvl1pPr algn="ctr">
              <a:defRPr/>
            </a:lvl1pPr>
          </a:lstStyle>
          <a:p>
            <a:r>
              <a:rPr lang="en-US" smtClean="0"/>
              <a:t>Click icon to add picture</a:t>
            </a:r>
            <a:endParaRPr lang="en-US"/>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r>
              <a:rPr lang="en-US" smtClean="0"/>
              <a:t>6 October 2020</a:t>
            </a:r>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45190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6490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5346342" y="1226954"/>
            <a:ext cx="5068226" cy="5604464"/>
          </a:xfrm>
        </p:spPr>
        <p:txBody>
          <a:bodyPr anchor="ctr"/>
          <a:lstStyle>
            <a:lvl1pPr algn="ctr">
              <a:defRPr/>
            </a:lvl1pPr>
          </a:lstStyle>
          <a:p>
            <a:r>
              <a:rPr lang="en-US" smtClean="0"/>
              <a:t>Click icon to add picture</a:t>
            </a:r>
            <a:endParaRPr lang="en-US" dirty="0"/>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r>
              <a:rPr lang="en-US" smtClean="0"/>
              <a:t>6 October 2020</a:t>
            </a:r>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278474" y="1226954"/>
            <a:ext cx="5068226" cy="5604464"/>
          </a:xfrm>
        </p:spPr>
        <p:txBody>
          <a:bodyPr/>
          <a:lstStyle>
            <a:lvl4pPr marL="0" indent="0">
              <a:buNone/>
              <a:defRPr/>
            </a:lvl4pPr>
            <a:lvl5pPr marL="130885" indent="-4178">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7868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278474" y="1226956"/>
            <a:ext cx="5068226" cy="56044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5346536" y="1226956"/>
            <a:ext cx="5068226" cy="56044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52105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o 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278474" y="1226956"/>
            <a:ext cx="5068226" cy="5604436"/>
          </a:xfrm>
        </p:spPr>
        <p:txBody>
          <a:bodyPr/>
          <a:lstStyle>
            <a:lvl4pPr marL="0" indent="0">
              <a:buNone/>
              <a:defRPr/>
            </a:lvl4pPr>
            <a:lvl5pPr marL="130885" indent="-4178">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5345308" y="1226956"/>
            <a:ext cx="5068226" cy="5604436"/>
          </a:xfrm>
        </p:spPr>
        <p:txBody>
          <a:bodyPr/>
          <a:lstStyle>
            <a:lvl4pPr marL="0" indent="0">
              <a:buNone/>
              <a:defRPr/>
            </a:lvl4pPr>
            <a:lvl5pPr marL="130885" indent="-4178">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730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7" name="object 24">
            <a:extLst>
              <a:ext uri="{FF2B5EF4-FFF2-40B4-BE49-F238E27FC236}">
                <a16:creationId xmlns:a16="http://schemas.microsoft.com/office/drawing/2014/main" id="{D1067830-7B39-4467-96B5-D507AEF95676}"/>
              </a:ext>
            </a:extLst>
          </p:cNvPr>
          <p:cNvSpPr/>
          <p:nvPr/>
        </p:nvSpPr>
        <p:spPr>
          <a:xfrm>
            <a:off x="278830" y="253641"/>
            <a:ext cx="10136064"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81"/>
          </a:p>
        </p:txBody>
      </p:sp>
      <p:sp>
        <p:nvSpPr>
          <p:cNvPr id="10" name="object 25">
            <a:extLst>
              <a:ext uri="{FF2B5EF4-FFF2-40B4-BE49-F238E27FC236}">
                <a16:creationId xmlns:a16="http://schemas.microsoft.com/office/drawing/2014/main" id="{B5C2459B-F2AD-4484-A7BB-FA64C3E95070}"/>
              </a:ext>
            </a:extLst>
          </p:cNvPr>
          <p:cNvSpPr/>
          <p:nvPr/>
        </p:nvSpPr>
        <p:spPr>
          <a:xfrm>
            <a:off x="278830" y="796194"/>
            <a:ext cx="10136064"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81"/>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278505" y="1226954"/>
            <a:ext cx="10136064" cy="560446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31702" y="7142918"/>
            <a:ext cx="1484019" cy="253562"/>
          </a:xfrm>
          <a:prstGeom prst="rect">
            <a:avLst/>
          </a:prstGeom>
        </p:spPr>
      </p:pic>
      <p:sp>
        <p:nvSpPr>
          <p:cNvPr id="6" name="Date Placeholder 5">
            <a:extLst>
              <a:ext uri="{FF2B5EF4-FFF2-40B4-BE49-F238E27FC236}">
                <a16:creationId xmlns:a16="http://schemas.microsoft.com/office/drawing/2014/main" id="{6AC51183-2ACB-48C3-A95A-F5CEF41E9BDE}"/>
              </a:ext>
            </a:extLst>
          </p:cNvPr>
          <p:cNvSpPr>
            <a:spLocks noGrp="1"/>
          </p:cNvSpPr>
          <p:nvPr>
            <p:ph type="dt" sz="half" idx="11"/>
          </p:nvPr>
        </p:nvSpPr>
        <p:spPr/>
        <p:txBody>
          <a:bodyPr/>
          <a:lstStyle>
            <a:lvl1pPr>
              <a:defRPr>
                <a:solidFill>
                  <a:schemeClr val="tx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p:txBody>
          <a:bodyPr/>
          <a:lstStyle>
            <a:lvl1pPr>
              <a:defRPr>
                <a:solidFill>
                  <a:schemeClr val="tx1"/>
                </a:solidFill>
              </a:defRPr>
            </a:lvl1pPr>
          </a:lstStyle>
          <a:p>
            <a:endParaRPr lang="en-GB" dirty="0"/>
          </a:p>
        </p:txBody>
      </p:sp>
      <p:sp>
        <p:nvSpPr>
          <p:cNvPr id="11" name="Slide Number Placeholder 10">
            <a:extLst>
              <a:ext uri="{FF2B5EF4-FFF2-40B4-BE49-F238E27FC236}">
                <a16:creationId xmlns:a16="http://schemas.microsoft.com/office/drawing/2014/main" id="{41BD572C-6383-4938-9781-2D8F3FD47FB9}"/>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388510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7" name="object 24">
            <a:extLst>
              <a:ext uri="{FF2B5EF4-FFF2-40B4-BE49-F238E27FC236}">
                <a16:creationId xmlns:a16="http://schemas.microsoft.com/office/drawing/2014/main" id="{D1067830-7B39-4467-96B5-D507AEF95676}"/>
              </a:ext>
            </a:extLst>
          </p:cNvPr>
          <p:cNvSpPr/>
          <p:nvPr/>
        </p:nvSpPr>
        <p:spPr>
          <a:xfrm>
            <a:off x="278830" y="253641"/>
            <a:ext cx="10136064"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81"/>
          </a:p>
        </p:txBody>
      </p:sp>
      <p:sp>
        <p:nvSpPr>
          <p:cNvPr id="10" name="object 25">
            <a:extLst>
              <a:ext uri="{FF2B5EF4-FFF2-40B4-BE49-F238E27FC236}">
                <a16:creationId xmlns:a16="http://schemas.microsoft.com/office/drawing/2014/main" id="{B5C2459B-F2AD-4484-A7BB-FA64C3E95070}"/>
              </a:ext>
            </a:extLst>
          </p:cNvPr>
          <p:cNvSpPr/>
          <p:nvPr/>
        </p:nvSpPr>
        <p:spPr>
          <a:xfrm>
            <a:off x="278830" y="796194"/>
            <a:ext cx="10136064"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81"/>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278505" y="1226954"/>
            <a:ext cx="10136064" cy="5604464"/>
          </a:xfrm>
        </p:spPr>
        <p:txBody>
          <a:bodyPr/>
          <a:lstStyle>
            <a:lvl4pPr marL="0" indent="0">
              <a:buNone/>
              <a:defRPr/>
            </a:lvl4pPr>
            <a:lvl5pPr marL="130885" indent="-4178">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p:txBody>
          <a:bodyPr/>
          <a:lstStyle>
            <a:lvl1pPr>
              <a:defRPr>
                <a:solidFill>
                  <a:schemeClr val="tx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p:txBody>
          <a:bodyPr/>
          <a:lstStyle>
            <a:lvl1pPr>
              <a:defRPr>
                <a:solidFill>
                  <a:schemeClr val="tx1"/>
                </a:solidFill>
              </a:defRPr>
            </a:lvl1pPr>
          </a:lstStyle>
          <a:p>
            <a:endParaRPr lang="en-GB" dirty="0"/>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447224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6485265" y="1207702"/>
            <a:ext cx="3925355" cy="5602686"/>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r>
              <a:rPr lang="en-US" smtClean="0"/>
              <a:t>6 October 2020</a:t>
            </a:r>
            <a:endParaRPr lang="en-GB"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272075" y="1207192"/>
            <a:ext cx="2437087" cy="5603197"/>
          </a:xfrm>
        </p:spPr>
        <p:txBody>
          <a:bodyPr>
            <a:normAutofit/>
          </a:bodyPr>
          <a:lstStyle>
            <a:lvl1pPr>
              <a:defRPr sz="1009"/>
            </a:lvl1pPr>
            <a:lvl2pPr>
              <a:defRPr sz="1009"/>
            </a:lvl2pPr>
            <a:lvl3pPr>
              <a:defRPr sz="1009"/>
            </a:lvl3pPr>
            <a:lvl4pPr>
              <a:defRPr sz="1009"/>
            </a:lvl4pPr>
            <a:lvl5pPr>
              <a:defRPr sz="1009"/>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062807" y="1207193"/>
            <a:ext cx="2437087" cy="5603195"/>
          </a:xfrm>
        </p:spPr>
        <p:txBody>
          <a:bodyPr>
            <a:normAutofit/>
          </a:bodyPr>
          <a:lstStyle>
            <a:lvl1pPr>
              <a:defRPr sz="1009"/>
            </a:lvl1pPr>
            <a:lvl2pPr>
              <a:defRPr sz="1009"/>
            </a:lvl2pPr>
            <a:lvl3pPr>
              <a:defRPr sz="1009"/>
            </a:lvl3pPr>
            <a:lvl4pPr>
              <a:defRPr sz="1009"/>
            </a:lvl4pPr>
            <a:lvl5pPr>
              <a:defRPr sz="1009"/>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558153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6485265" y="1207702"/>
            <a:ext cx="3925355" cy="5602686"/>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lvl1pPr>
              <a:defRPr sz="2400"/>
            </a:lvl1p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a:xfrm>
            <a:off x="278505" y="7103806"/>
            <a:ext cx="1142439" cy="184666"/>
          </a:xfrm>
        </p:spPr>
        <p:txBody>
          <a:bodyPr/>
          <a:lstStyle>
            <a:lvl1pPr>
              <a:defRPr sz="1200"/>
            </a:lvl1pPr>
          </a:lstStyle>
          <a:p>
            <a:r>
              <a:rPr lang="en-US" smtClean="0"/>
              <a:t>6 October 2020</a:t>
            </a:r>
            <a:endParaRPr lang="en-GB"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272075" y="1207192"/>
            <a:ext cx="2437087" cy="5603197"/>
          </a:xfrm>
        </p:spPr>
        <p:txBody>
          <a:bodyPr>
            <a:normAutofit/>
          </a:bodyPr>
          <a:lstStyle>
            <a:lvl1pPr>
              <a:defRPr sz="1009"/>
            </a:lvl1pPr>
            <a:lvl2pPr>
              <a:defRPr sz="1009"/>
            </a:lvl2pPr>
            <a:lvl3pPr marL="150379" indent="-150379">
              <a:buNone/>
              <a:defRPr lang="en-US" sz="1009" dirty="0" smtClean="0">
                <a:latin typeface="+mn-lt"/>
                <a:ea typeface="+mn-ea"/>
                <a:cs typeface="+mn-cs"/>
              </a:defRPr>
            </a:lvl3pPr>
            <a:lvl4pPr>
              <a:buNone/>
              <a:defRPr lang="en-US" sz="1009" dirty="0" smtClean="0">
                <a:latin typeface="+mn-lt"/>
                <a:ea typeface="+mn-ea"/>
                <a:cs typeface="+mn-cs"/>
              </a:defRPr>
            </a:lvl4pPr>
            <a:lvl5pPr>
              <a:buNone/>
              <a:defRPr lang="en-US" sz="1009" dirty="0">
                <a:latin typeface="+mn-lt"/>
                <a:ea typeface="+mn-ea"/>
                <a:cs typeface="+mn-c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062807" y="1207193"/>
            <a:ext cx="2437087" cy="5603195"/>
          </a:xfrm>
        </p:spPr>
        <p:txBody>
          <a:bodyPr>
            <a:normAutofit/>
          </a:bodyPr>
          <a:lstStyle>
            <a:lvl1pPr>
              <a:defRPr sz="1009"/>
            </a:lvl1pPr>
            <a:lvl2pPr>
              <a:defRPr sz="1009"/>
            </a:lvl2pPr>
            <a:lvl3pPr marL="0" indent="0">
              <a:buNone/>
              <a:defRPr sz="1009"/>
            </a:lvl3pPr>
            <a:lvl4pPr>
              <a:buNone/>
              <a:defRPr sz="1009"/>
            </a:lvl4pPr>
            <a:lvl5pPr>
              <a:buNone/>
              <a:defRPr sz="1009"/>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lvl1pPr>
              <a:defRPr sz="1200"/>
            </a:lvl1pPr>
          </a:lstStyle>
          <a:p>
            <a:pPr algn="l"/>
            <a:r>
              <a:rPr lang="en-GB" smtClean="0"/>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1474433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sp>
        <p:nvSpPr>
          <p:cNvPr id="4" name="Slide Number Placeholder 3">
            <a:extLst>
              <a:ext uri="{FF2B5EF4-FFF2-40B4-BE49-F238E27FC236}">
                <a16:creationId xmlns:a16="http://schemas.microsoft.com/office/drawing/2014/main" id="{4DE17E92-7BCE-784B-8485-4B576E32CB40}"/>
              </a:ext>
            </a:extLst>
          </p:cNvPr>
          <p:cNvSpPr>
            <a:spLocks noGrp="1"/>
          </p:cNvSpPr>
          <p:nvPr>
            <p:ph type="sldNum" sz="quarter" idx="10"/>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145262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pic>
        <p:nvPicPr>
          <p:cNvPr id="6" name="Graphic 5">
            <a:extLst>
              <a:ext uri="{FF2B5EF4-FFF2-40B4-BE49-F238E27FC236}">
                <a16:creationId xmlns:a16="http://schemas.microsoft.com/office/drawing/2014/main" id="{5A6C1E21-EC70-4E6E-928F-3C204D1B44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
        <p:nvSpPr>
          <p:cNvPr id="7" name="Date Placeholder 6">
            <a:extLst>
              <a:ext uri="{FF2B5EF4-FFF2-40B4-BE49-F238E27FC236}">
                <a16:creationId xmlns:a16="http://schemas.microsoft.com/office/drawing/2014/main" id="{3DDE5E3A-B0F5-46FD-AC12-362F1CB81877}"/>
              </a:ext>
            </a:extLst>
          </p:cNvPr>
          <p:cNvSpPr>
            <a:spLocks noGrp="1"/>
          </p:cNvSpPr>
          <p:nvPr>
            <p:ph type="dt" sz="half" idx="10"/>
          </p:nvPr>
        </p:nvSpPr>
        <p:spPr/>
        <p:txBody>
          <a:bodyPr/>
          <a:lstStyle>
            <a:lvl1pPr>
              <a:defRPr>
                <a:solidFill>
                  <a:schemeClr val="tx1"/>
                </a:solidFill>
              </a:defRPr>
            </a:lvl1pPr>
          </a:lstStyle>
          <a:p>
            <a:r>
              <a:rPr lang="en-US" smtClean="0"/>
              <a:t>6 October 2020</a:t>
            </a:r>
            <a:endParaRPr lang="en-GB" dirty="0"/>
          </a:p>
        </p:txBody>
      </p:sp>
      <p:sp>
        <p:nvSpPr>
          <p:cNvPr id="8" name="Footer Placeholder 7">
            <a:extLst>
              <a:ext uri="{FF2B5EF4-FFF2-40B4-BE49-F238E27FC236}">
                <a16:creationId xmlns:a16="http://schemas.microsoft.com/office/drawing/2014/main" id="{21205C35-4792-4551-89E5-6D0B7D041346}"/>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D4213F41-54E0-43CD-B958-E1BE8133D62A}"/>
              </a:ext>
            </a:extLst>
          </p:cNvPr>
          <p:cNvSpPr>
            <a:spLocks noGrp="1"/>
          </p:cNvSpPr>
          <p:nvPr>
            <p:ph type="sldNum" sz="quarter" idx="12"/>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5366361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7" name="object 24">
            <a:extLst>
              <a:ext uri="{FF2B5EF4-FFF2-40B4-BE49-F238E27FC236}">
                <a16:creationId xmlns:a16="http://schemas.microsoft.com/office/drawing/2014/main" id="{91F0D03E-6ED5-488D-A6CB-BF652E9448F5}"/>
              </a:ext>
            </a:extLst>
          </p:cNvPr>
          <p:cNvSpPr/>
          <p:nvPr/>
        </p:nvSpPr>
        <p:spPr>
          <a:xfrm>
            <a:off x="278830" y="253641"/>
            <a:ext cx="10136064"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581"/>
          </a:p>
        </p:txBody>
      </p:sp>
      <p:sp>
        <p:nvSpPr>
          <p:cNvPr id="8" name="object 25">
            <a:extLst>
              <a:ext uri="{FF2B5EF4-FFF2-40B4-BE49-F238E27FC236}">
                <a16:creationId xmlns:a16="http://schemas.microsoft.com/office/drawing/2014/main" id="{040CA4F4-4000-48A6-8A75-842CC0AD0992}"/>
              </a:ext>
            </a:extLst>
          </p:cNvPr>
          <p:cNvSpPr/>
          <p:nvPr/>
        </p:nvSpPr>
        <p:spPr>
          <a:xfrm>
            <a:off x="278830" y="796194"/>
            <a:ext cx="10136064"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581"/>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51606" y="7142918"/>
            <a:ext cx="764115" cy="130558"/>
          </a:xfrm>
          <a:prstGeom prst="rect">
            <a:avLst/>
          </a:prstGeom>
        </p:spPr>
      </p:pic>
      <p:sp>
        <p:nvSpPr>
          <p:cNvPr id="6" name="Date Placeholder 5">
            <a:extLst>
              <a:ext uri="{FF2B5EF4-FFF2-40B4-BE49-F238E27FC236}">
                <a16:creationId xmlns:a16="http://schemas.microsoft.com/office/drawing/2014/main" id="{A2FDCEAE-2026-498F-9568-57F7990768BA}"/>
              </a:ext>
            </a:extLst>
          </p:cNvPr>
          <p:cNvSpPr>
            <a:spLocks noGrp="1"/>
          </p:cNvSpPr>
          <p:nvPr>
            <p:ph type="dt" sz="half" idx="10"/>
          </p:nvPr>
        </p:nvSpPr>
        <p:spPr/>
        <p:txBody>
          <a:bodyPr/>
          <a:lstStyle>
            <a:lvl1pPr>
              <a:defRPr>
                <a:solidFill>
                  <a:schemeClr val="bg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69D3B978-1A72-4AE5-9081-6812A3BC8FE7}"/>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C30E0B89-7FE9-4DF8-9A34-77CC07C3F600}"/>
              </a:ext>
            </a:extLst>
          </p:cNvPr>
          <p:cNvSpPr>
            <a:spLocks noGrp="1"/>
          </p:cNvSpPr>
          <p:nvPr>
            <p:ph type="sldNum" sz="quarter" idx="12"/>
          </p:nvPr>
        </p:nvSpPr>
        <p:spPr/>
        <p:txBody>
          <a:bodyPr/>
          <a:lstStyle>
            <a:lvl1pPr>
              <a:defRPr>
                <a:solidFill>
                  <a:schemeClr val="bg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34598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396875" y="6588125"/>
            <a:ext cx="9899650" cy="7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396875" y="395288"/>
            <a:ext cx="9899650" cy="7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5167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rofile P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481716" y="1169168"/>
            <a:ext cx="1376801" cy="1824841"/>
          </a:xfrm>
        </p:spPr>
        <p:txBody>
          <a:bodyPr anchor="ctr"/>
          <a:lstStyle>
            <a:lvl1pPr algn="ctr">
              <a:defRPr/>
            </a:lvl1pPr>
          </a:lstStyle>
          <a:p>
            <a:r>
              <a:rPr lang="en-US" smtClean="0"/>
              <a:t>Click icon to add picture</a:t>
            </a:r>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5345308" y="1169168"/>
            <a:ext cx="1376801" cy="1824841"/>
          </a:xfrm>
        </p:spPr>
        <p:txBody>
          <a:bodyPr anchor="ctr"/>
          <a:lstStyle>
            <a:lvl1pPr algn="ctr">
              <a:defRPr/>
            </a:lvl1pPr>
          </a:lstStyle>
          <a:p>
            <a:r>
              <a:rPr lang="en-US" smtClean="0"/>
              <a:t>Click icon to add picture</a:t>
            </a:r>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8211689" y="1169168"/>
            <a:ext cx="1376801" cy="1824841"/>
          </a:xfrm>
        </p:spPr>
        <p:txBody>
          <a:bodyPr anchor="ctr"/>
          <a:lstStyle>
            <a:lvl1pPr algn="ctr">
              <a:defRPr/>
            </a:lvl1pPr>
          </a:lstStyle>
          <a:p>
            <a:r>
              <a:rPr lang="en-US" smtClean="0"/>
              <a:t>Click icon to add picture</a:t>
            </a:r>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481716" y="3134024"/>
            <a:ext cx="1376801" cy="1824841"/>
          </a:xfrm>
        </p:spPr>
        <p:txBody>
          <a:bodyPr anchor="ctr"/>
          <a:lstStyle>
            <a:lvl1pPr algn="ctr">
              <a:defRPr/>
            </a:lvl1pPr>
          </a:lstStyle>
          <a:p>
            <a:r>
              <a:rPr lang="en-US" smtClean="0"/>
              <a:t>Click icon to add picture</a:t>
            </a:r>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5345308" y="3134024"/>
            <a:ext cx="1376801" cy="1824841"/>
          </a:xfrm>
        </p:spPr>
        <p:txBody>
          <a:bodyPr anchor="ctr"/>
          <a:lstStyle>
            <a:lvl1pPr algn="ctr">
              <a:defRPr/>
            </a:lvl1pPr>
          </a:lstStyle>
          <a:p>
            <a:r>
              <a:rPr lang="en-US" smtClean="0"/>
              <a:t>Click icon to add picture</a:t>
            </a:r>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8211689" y="3134024"/>
            <a:ext cx="1376801" cy="1824841"/>
          </a:xfrm>
        </p:spPr>
        <p:txBody>
          <a:bodyPr anchor="ctr"/>
          <a:lstStyle>
            <a:lvl1pPr algn="ctr">
              <a:defRPr/>
            </a:lvl1pPr>
          </a:lstStyle>
          <a:p>
            <a:r>
              <a:rPr lang="en-US" smtClean="0"/>
              <a:t>Click icon to add picture</a:t>
            </a:r>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481716" y="5098878"/>
            <a:ext cx="1376801" cy="1824841"/>
          </a:xfrm>
        </p:spPr>
        <p:txBody>
          <a:bodyPr anchor="ctr"/>
          <a:lstStyle>
            <a:lvl1pPr algn="ctr">
              <a:defRPr/>
            </a:lvl1pPr>
          </a:lstStyle>
          <a:p>
            <a:r>
              <a:rPr lang="en-US" smtClean="0"/>
              <a:t>Click icon to add picture</a:t>
            </a:r>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5345308" y="5098878"/>
            <a:ext cx="1376801" cy="1824841"/>
          </a:xfrm>
        </p:spPr>
        <p:txBody>
          <a:bodyPr anchor="ctr"/>
          <a:lstStyle>
            <a:lvl1pPr algn="ctr">
              <a:defRPr/>
            </a:lvl1pPr>
          </a:lstStyle>
          <a:p>
            <a:r>
              <a:rPr lang="en-US" smtClean="0"/>
              <a:t>Click icon to add picture</a:t>
            </a:r>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8211689" y="5098878"/>
            <a:ext cx="1376801" cy="1824841"/>
          </a:xfrm>
        </p:spPr>
        <p:txBody>
          <a:bodyPr anchor="ctr"/>
          <a:lstStyle>
            <a:lvl1pPr algn="ctr">
              <a:defRPr/>
            </a:lvl1pPr>
          </a:lstStyle>
          <a:p>
            <a:r>
              <a:rPr lang="en-US" smtClean="0"/>
              <a:t>Click icon to add picture</a:t>
            </a:r>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104910" y="1169168"/>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104910" y="3134024"/>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104910" y="5098878"/>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3968502" y="1169168"/>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3968502" y="3134024"/>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3968502" y="5098878"/>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6832100" y="1169168"/>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6832100" y="3134024"/>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6832100" y="5098878"/>
            <a:ext cx="1376801" cy="1824841"/>
          </a:xfrm>
          <a:solidFill>
            <a:schemeClr val="accent4"/>
          </a:solidFill>
        </p:spPr>
        <p:txBody>
          <a:bodyPr anchor="ctr"/>
          <a:lstStyle>
            <a:lvl1pPr algn="ctr">
              <a:defRPr b="1"/>
            </a:lvl1pPr>
            <a:lvl2pPr algn="ctr">
              <a:spcBef>
                <a:spcPts val="1053"/>
              </a:spcBef>
              <a:defRPr sz="1009" b="0">
                <a:solidFill>
                  <a:schemeClr val="tx1"/>
                </a:solidFill>
              </a:defRPr>
            </a:lvl2pPr>
          </a:lstStyle>
          <a:p>
            <a:pPr lvl="0"/>
            <a:r>
              <a:rPr lang="en-US" dirty="0"/>
              <a:t>Name</a:t>
            </a:r>
          </a:p>
          <a:p>
            <a:pPr lvl="1"/>
            <a:r>
              <a:rPr lang="en-US" dirty="0"/>
              <a:t>Job Title</a:t>
            </a:r>
          </a:p>
        </p:txBody>
      </p:sp>
      <p:sp>
        <p:nvSpPr>
          <p:cNvPr id="4" name="Slide Number Placeholder 3">
            <a:extLst>
              <a:ext uri="{FF2B5EF4-FFF2-40B4-BE49-F238E27FC236}">
                <a16:creationId xmlns:a16="http://schemas.microsoft.com/office/drawing/2014/main" id="{530358BF-FBD7-F84D-B466-42FA254837E0}"/>
              </a:ext>
            </a:extLst>
          </p:cNvPr>
          <p:cNvSpPr>
            <a:spLocks noGrp="1"/>
          </p:cNvSpPr>
          <p:nvPr>
            <p:ph type="sldNum" sz="quarter" idx="28"/>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2884195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08" y="1110"/>
            <a:ext cx="7790180" cy="7558768"/>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6336001" y="5161550"/>
            <a:ext cx="3960000" cy="324000"/>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6337301" y="3969544"/>
            <a:ext cx="396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6336001" y="5485550"/>
            <a:ext cx="3960000" cy="324000"/>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6337301" y="416590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59144427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7154132" cy="7560000"/>
          </a:xfrm>
          <a:prstGeom prst="rect">
            <a:avLst/>
          </a:prstGeom>
        </p:spPr>
      </p:pic>
      <p:sp>
        <p:nvSpPr>
          <p:cNvPr id="2" name="Title 1"/>
          <p:cNvSpPr>
            <a:spLocks noGrp="1"/>
          </p:cNvSpPr>
          <p:nvPr>
            <p:ph type="title"/>
          </p:nvPr>
        </p:nvSpPr>
        <p:spPr>
          <a:xfrm>
            <a:off x="6336001" y="2905200"/>
            <a:ext cx="3960000" cy="936000"/>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6337301" y="4197433"/>
            <a:ext cx="3960000" cy="64800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5458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8394701" y="6818314"/>
            <a:ext cx="1998663" cy="466725"/>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3" y="1428302"/>
            <a:ext cx="9954000" cy="4896929"/>
          </a:xfrm>
          <a:prstGeom prst="rect">
            <a:avLst/>
          </a:prstGeom>
        </p:spPr>
      </p:pic>
      <p:sp>
        <p:nvSpPr>
          <p:cNvPr id="24" name="TextBox 23"/>
          <p:cNvSpPr txBox="1"/>
          <p:nvPr userDrawn="1"/>
        </p:nvSpPr>
        <p:spPr>
          <a:xfrm>
            <a:off x="373066" y="424800"/>
            <a:ext cx="9899649" cy="432000"/>
          </a:xfrm>
          <a:prstGeom prst="rect">
            <a:avLst/>
          </a:prstGeom>
          <a:noFill/>
        </p:spPr>
        <p:txBody>
          <a:bodyPr wrap="square" lIns="0" tIns="0" rIns="0" bIns="0" rtlCol="0">
            <a:noAutofit/>
          </a:bodyPr>
          <a:lstStyle/>
          <a:p>
            <a:r>
              <a:rPr lang="en-GB" sz="2600" b="1" dirty="0" smtClean="0">
                <a:solidFill>
                  <a:schemeClr val="tx2"/>
                </a:solidFill>
                <a:latin typeface="+mj-lt"/>
              </a:rPr>
              <a:t>Health</a:t>
            </a:r>
            <a:r>
              <a:rPr lang="en-GB" sz="2600" b="1" baseline="0" dirty="0" smtClean="0">
                <a:solidFill>
                  <a:schemeClr val="tx2"/>
                </a:solidFill>
                <a:latin typeface="+mj-lt"/>
              </a:rPr>
              <a:t> &amp; Safety</a:t>
            </a:r>
            <a:endParaRPr lang="en-GB" sz="2600" b="1" dirty="0">
              <a:solidFill>
                <a:schemeClr val="tx2"/>
              </a:solidFill>
              <a:latin typeface="+mj-lt"/>
            </a:endParaRPr>
          </a:p>
        </p:txBody>
      </p:sp>
      <p:grpSp>
        <p:nvGrpSpPr>
          <p:cNvPr id="25" name="Group 24"/>
          <p:cNvGrpSpPr/>
          <p:nvPr userDrawn="1"/>
        </p:nvGrpSpPr>
        <p:grpSpPr>
          <a:xfrm>
            <a:off x="8394701" y="6837450"/>
            <a:ext cx="1906588" cy="466725"/>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072750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10.xml"/><Relationship Id="rId4"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theme" Target="../theme/theme12.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image" Target="../media/image2.sv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8.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9.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7301" y="2880000"/>
            <a:ext cx="3960000" cy="936000"/>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336526" y="4477612"/>
            <a:ext cx="3960000" cy="324000"/>
          </a:xfrm>
          <a:prstGeom prst="rect">
            <a:avLst/>
          </a:prstGeom>
        </p:spPr>
        <p:txBody>
          <a:bodyPr vert="horz" lIns="0" tIns="0" rIns="0" bIns="0" rtlCol="0">
            <a:noAutofit/>
          </a:bodyPr>
          <a:lstStyle/>
          <a:p>
            <a:pPr lvl="0"/>
            <a:r>
              <a:rPr lang="en-US" dirty="0" smtClean="0"/>
              <a:t>Click to edit Master text styles</a:t>
            </a:r>
          </a:p>
        </p:txBody>
      </p:sp>
      <p:sp>
        <p:nvSpPr>
          <p:cNvPr id="5" name="Footer Placeholder 4"/>
          <p:cNvSpPr>
            <a:spLocks noGrp="1"/>
          </p:cNvSpPr>
          <p:nvPr>
            <p:ph type="ftr" sz="quarter" idx="3"/>
          </p:nvPr>
        </p:nvSpPr>
        <p:spPr>
          <a:xfrm>
            <a:off x="6336001" y="4800865"/>
            <a:ext cx="3960000" cy="612000"/>
          </a:xfrm>
          <a:prstGeom prst="rect">
            <a:avLst/>
          </a:prstGeom>
        </p:spPr>
        <p:txBody>
          <a:bodyPr vert="horz" lIns="0" tIns="0" rIns="0" bIns="0" rtlCol="0" anchor="t" anchorCtr="0"/>
          <a:lstStyle>
            <a:lvl1pPr algn="r">
              <a:lnSpc>
                <a:spcPts val="2550"/>
              </a:lnSpc>
              <a:defRPr sz="2000">
                <a:solidFill>
                  <a:schemeClr val="accent4"/>
                </a:solidFill>
              </a:defRPr>
            </a:lvl1pPr>
          </a:lstStyle>
          <a:p>
            <a:endParaRPr lang="en-GB" dirty="0"/>
          </a:p>
        </p:txBody>
      </p:sp>
      <p:sp>
        <p:nvSpPr>
          <p:cNvPr id="4" name="Date Placeholder 3"/>
          <p:cNvSpPr>
            <a:spLocks noGrp="1"/>
          </p:cNvSpPr>
          <p:nvPr>
            <p:ph type="dt" sz="half" idx="2"/>
          </p:nvPr>
        </p:nvSpPr>
        <p:spPr>
          <a:xfrm>
            <a:off x="6336001" y="4158000"/>
            <a:ext cx="3960000" cy="306000"/>
          </a:xfrm>
          <a:prstGeom prst="rect">
            <a:avLst/>
          </a:prstGeom>
        </p:spPr>
        <p:txBody>
          <a:bodyPr vert="horz" lIns="0" tIns="0" rIns="0" bIns="0" rtlCol="0" anchor="t" anchorCtr="0"/>
          <a:lstStyle>
            <a:lvl1pPr algn="r">
              <a:lnSpc>
                <a:spcPct val="100000"/>
              </a:lnSpc>
              <a:defRPr sz="2000">
                <a:solidFill>
                  <a:schemeClr val="accent4"/>
                </a:solidFill>
              </a:defRPr>
            </a:lvl1pPr>
          </a:lstStyle>
          <a:p>
            <a:r>
              <a:rPr lang="en-US" smtClean="0"/>
              <a:t>6 October 2020</a:t>
            </a:r>
            <a:endParaRPr lang="en-GB" dirty="0"/>
          </a:p>
        </p:txBody>
      </p:sp>
      <p:grpSp>
        <p:nvGrpSpPr>
          <p:cNvPr id="15" name="Group 14"/>
          <p:cNvGrpSpPr/>
          <p:nvPr/>
        </p:nvGrpSpPr>
        <p:grpSpPr>
          <a:xfrm>
            <a:off x="8394701" y="6837450"/>
            <a:ext cx="1906588" cy="466725"/>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23913928"/>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9" r:id="rId3"/>
  </p:sldLayoutIdLst>
  <p:timing>
    <p:tnLst>
      <p:par>
        <p:cTn id="1" dur="indefinite" restart="never" nodeType="tmRoot"/>
      </p:par>
    </p:tnLst>
  </p:timing>
  <p:hf sldNum="0" hdr="0" ftr="0" dt="0"/>
  <p:txStyles>
    <p:titleStyle>
      <a:lvl1pPr algn="r" defTabSz="1043056" rtl="0" eaLnBrk="1" latinLnBrk="0" hangingPunct="1">
        <a:lnSpc>
          <a:spcPts val="3570"/>
        </a:lnSpc>
        <a:spcBef>
          <a:spcPct val="0"/>
        </a:spcBef>
        <a:buNone/>
        <a:defRPr sz="3200" b="1" kern="1200">
          <a:solidFill>
            <a:schemeClr val="tx2"/>
          </a:solidFill>
          <a:latin typeface="+mj-lt"/>
          <a:ea typeface="+mj-ea"/>
          <a:cs typeface="+mj-cs"/>
        </a:defRPr>
      </a:lvl1pPr>
    </p:titleStyle>
    <p:bodyStyle>
      <a:lvl1pPr marL="0" indent="0" algn="r" defTabSz="1043056" rtl="0" eaLnBrk="1" latinLnBrk="0" hangingPunct="1">
        <a:lnSpc>
          <a:spcPct val="100000"/>
        </a:lnSpc>
        <a:spcBef>
          <a:spcPts val="0"/>
        </a:spcBef>
        <a:spcAft>
          <a:spcPts val="0"/>
        </a:spcAft>
        <a:buClr>
          <a:schemeClr val="tx2"/>
        </a:buClr>
        <a:buFont typeface="Proxima Nova Rg"/>
        <a:buNone/>
        <a:defRPr sz="2000" kern="1200">
          <a:solidFill>
            <a:schemeClr val="accent4"/>
          </a:solidFill>
          <a:latin typeface="+mn-lt"/>
          <a:ea typeface="+mn-ea"/>
          <a:cs typeface="+mn-cs"/>
        </a:defRPr>
      </a:lvl1pPr>
      <a:lvl2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2pPr>
      <a:lvl3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3pPr>
      <a:lvl4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4pPr>
      <a:lvl5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5pPr>
      <a:lvl6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6pPr>
      <a:lvl7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7pPr>
      <a:lvl8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8pPr>
      <a:lvl9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7301" y="2880000"/>
            <a:ext cx="3960000" cy="936000"/>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336526" y="4477612"/>
            <a:ext cx="3960000" cy="324000"/>
          </a:xfrm>
          <a:prstGeom prst="rect">
            <a:avLst/>
          </a:prstGeom>
        </p:spPr>
        <p:txBody>
          <a:bodyPr vert="horz" lIns="0" tIns="0" rIns="0" bIns="0" rtlCol="0">
            <a:noAutofit/>
          </a:bodyPr>
          <a:lstStyle/>
          <a:p>
            <a:pPr lvl="0"/>
            <a:r>
              <a:rPr lang="en-US" dirty="0" smtClean="0"/>
              <a:t>Click to edit Master text styles</a:t>
            </a:r>
          </a:p>
        </p:txBody>
      </p:sp>
      <p:sp>
        <p:nvSpPr>
          <p:cNvPr id="5" name="Footer Placeholder 4"/>
          <p:cNvSpPr>
            <a:spLocks noGrp="1"/>
          </p:cNvSpPr>
          <p:nvPr>
            <p:ph type="ftr" sz="quarter" idx="3"/>
          </p:nvPr>
        </p:nvSpPr>
        <p:spPr>
          <a:xfrm>
            <a:off x="6336001" y="4800865"/>
            <a:ext cx="3960000" cy="612000"/>
          </a:xfrm>
          <a:prstGeom prst="rect">
            <a:avLst/>
          </a:prstGeom>
        </p:spPr>
        <p:txBody>
          <a:bodyPr vert="horz" lIns="0" tIns="0" rIns="0" bIns="0" rtlCol="0" anchor="t" anchorCtr="0"/>
          <a:lstStyle>
            <a:lvl1pPr algn="r">
              <a:lnSpc>
                <a:spcPts val="2550"/>
              </a:lnSpc>
              <a:defRPr sz="2000">
                <a:solidFill>
                  <a:schemeClr val="accent4"/>
                </a:solidFill>
              </a:defRPr>
            </a:lvl1pPr>
          </a:lstStyle>
          <a:p>
            <a:endParaRPr lang="en-GB" dirty="0">
              <a:solidFill>
                <a:srgbClr val="00A7DE"/>
              </a:solidFill>
            </a:endParaRPr>
          </a:p>
        </p:txBody>
      </p:sp>
      <p:sp>
        <p:nvSpPr>
          <p:cNvPr id="4" name="Date Placeholder 3"/>
          <p:cNvSpPr>
            <a:spLocks noGrp="1"/>
          </p:cNvSpPr>
          <p:nvPr>
            <p:ph type="dt" sz="half" idx="2"/>
          </p:nvPr>
        </p:nvSpPr>
        <p:spPr>
          <a:xfrm>
            <a:off x="6336001" y="4158000"/>
            <a:ext cx="3960000" cy="306000"/>
          </a:xfrm>
          <a:prstGeom prst="rect">
            <a:avLst/>
          </a:prstGeom>
        </p:spPr>
        <p:txBody>
          <a:bodyPr vert="horz" lIns="0" tIns="0" rIns="0" bIns="0" rtlCol="0" anchor="t" anchorCtr="0"/>
          <a:lstStyle>
            <a:lvl1pPr algn="r">
              <a:lnSpc>
                <a:spcPct val="100000"/>
              </a:lnSpc>
              <a:defRPr sz="2000">
                <a:solidFill>
                  <a:schemeClr val="accent4"/>
                </a:solidFill>
              </a:defRPr>
            </a:lvl1pPr>
          </a:lstStyle>
          <a:p>
            <a:r>
              <a:rPr lang="en-US" smtClean="0">
                <a:solidFill>
                  <a:srgbClr val="00A7DE"/>
                </a:solidFill>
              </a:rPr>
              <a:t>6 October 2020</a:t>
            </a:r>
            <a:endParaRPr lang="en-GB" dirty="0">
              <a:solidFill>
                <a:srgbClr val="00A7DE"/>
              </a:solidFill>
            </a:endParaRPr>
          </a:p>
        </p:txBody>
      </p:sp>
      <p:grpSp>
        <p:nvGrpSpPr>
          <p:cNvPr id="15" name="Group 14"/>
          <p:cNvGrpSpPr/>
          <p:nvPr/>
        </p:nvGrpSpPr>
        <p:grpSpPr>
          <a:xfrm>
            <a:off x="8394701" y="6837450"/>
            <a:ext cx="1906588" cy="466725"/>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166699223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iming>
    <p:tnLst>
      <p:par>
        <p:cTn id="1" dur="indefinite" restart="never" nodeType="tmRoot"/>
      </p:par>
    </p:tnLst>
  </p:timing>
  <p:hf sldNum="0" hdr="0" ftr="0" dt="0"/>
  <p:txStyles>
    <p:titleStyle>
      <a:lvl1pPr algn="r" defTabSz="1043056" rtl="0" eaLnBrk="1" latinLnBrk="0" hangingPunct="1">
        <a:lnSpc>
          <a:spcPts val="3570"/>
        </a:lnSpc>
        <a:spcBef>
          <a:spcPct val="0"/>
        </a:spcBef>
        <a:buNone/>
        <a:defRPr sz="3200" b="1" kern="1200">
          <a:solidFill>
            <a:schemeClr val="tx2"/>
          </a:solidFill>
          <a:latin typeface="+mj-lt"/>
          <a:ea typeface="+mj-ea"/>
          <a:cs typeface="+mj-cs"/>
        </a:defRPr>
      </a:lvl1pPr>
    </p:titleStyle>
    <p:bodyStyle>
      <a:lvl1pPr marL="0" indent="0" algn="r" defTabSz="1043056" rtl="0" eaLnBrk="1" latinLnBrk="0" hangingPunct="1">
        <a:lnSpc>
          <a:spcPct val="100000"/>
        </a:lnSpc>
        <a:spcBef>
          <a:spcPts val="0"/>
        </a:spcBef>
        <a:spcAft>
          <a:spcPts val="0"/>
        </a:spcAft>
        <a:buClr>
          <a:schemeClr val="tx2"/>
        </a:buClr>
        <a:buFont typeface="Proxima Nova Rg"/>
        <a:buNone/>
        <a:defRPr sz="2000" kern="1200">
          <a:solidFill>
            <a:schemeClr val="accent4"/>
          </a:solidFill>
          <a:latin typeface="+mn-lt"/>
          <a:ea typeface="+mn-ea"/>
          <a:cs typeface="+mn-cs"/>
        </a:defRPr>
      </a:lvl1pPr>
      <a:lvl2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2pPr>
      <a:lvl3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3pPr>
      <a:lvl4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4pPr>
      <a:lvl5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5pPr>
      <a:lvl6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6pPr>
      <a:lvl7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7pPr>
      <a:lvl8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8pPr>
      <a:lvl9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smtClean="0">
              <a:solidFill>
                <a:prstClr val="black">
                  <a:lumMod val="65000"/>
                  <a:lumOff val="35000"/>
                </a:prstClr>
              </a:solidFill>
            </a:endParaRPr>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7340440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ct val="110000"/>
        </a:lnSpc>
        <a:spcBef>
          <a:spcPts val="0"/>
        </a:spcBef>
        <a:spcAft>
          <a:spcPts val="1135"/>
        </a:spcAft>
        <a:buClr>
          <a:schemeClr val="tx2"/>
        </a:buClr>
        <a:buFont typeface="Proxima Nova Rg"/>
        <a:buChar char="■"/>
        <a:defRPr sz="2000" kern="1200">
          <a:solidFill>
            <a:schemeClr val="tx1"/>
          </a:solidFill>
          <a:latin typeface="+mn-lt"/>
          <a:ea typeface="+mn-ea"/>
          <a:cs typeface="+mn-cs"/>
        </a:defRPr>
      </a:lvl1pPr>
      <a:lvl2pPr marL="54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2pPr>
      <a:lvl3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3pPr>
      <a:lvl4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4pPr>
      <a:lvl5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5pPr>
      <a:lvl6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6pPr>
      <a:lvl7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7pPr>
      <a:lvl8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8pPr>
      <a:lvl9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635756" y="7103806"/>
            <a:ext cx="3421888" cy="134973"/>
          </a:xfrm>
          <a:prstGeom prst="rect">
            <a:avLst/>
          </a:prstGeom>
        </p:spPr>
        <p:txBody>
          <a:bodyPr wrap="square" lIns="0" tIns="0" rIns="0" bIns="0">
            <a:spAutoFit/>
          </a:bodyPr>
          <a:lstStyle>
            <a:lvl1pPr algn="ctr">
              <a:defRPr lang="en-US" sz="877" kern="1200" spc="-32" dirty="0">
                <a:solidFill>
                  <a:schemeClr val="tx1">
                    <a:tint val="75000"/>
                  </a:schemeClr>
                </a:solidFill>
                <a:latin typeface="Arial"/>
                <a:ea typeface="+mn-ea"/>
                <a:cs typeface="Arial"/>
              </a:defRPr>
            </a:lvl1pPr>
          </a:lstStyle>
          <a:p>
            <a:endParaRPr lang="en-GB" dirty="0"/>
          </a:p>
        </p:txBody>
      </p:sp>
      <p:sp>
        <p:nvSpPr>
          <p:cNvPr id="5" name="Holder 5"/>
          <p:cNvSpPr>
            <a:spLocks noGrp="1"/>
          </p:cNvSpPr>
          <p:nvPr>
            <p:ph type="dt" sz="half" idx="6"/>
          </p:nvPr>
        </p:nvSpPr>
        <p:spPr>
          <a:xfrm>
            <a:off x="278505" y="7103806"/>
            <a:ext cx="1142439" cy="184666"/>
          </a:xfrm>
          <a:prstGeom prst="rect">
            <a:avLst/>
          </a:prstGeom>
        </p:spPr>
        <p:txBody>
          <a:bodyPr wrap="square" lIns="0" tIns="0" rIns="0" bIns="0">
            <a:spAutoFit/>
          </a:bodyPr>
          <a:lstStyle>
            <a:lvl1pPr marL="0" algn="l" defTabSz="802020" rtl="0" eaLnBrk="1" latinLnBrk="0" hangingPunct="1">
              <a:defRPr lang="en-GB" sz="1200" kern="1200" spc="-32" smtClean="0">
                <a:solidFill>
                  <a:schemeClr val="tx1">
                    <a:tint val="75000"/>
                  </a:schemeClr>
                </a:solidFill>
                <a:latin typeface="Arial"/>
                <a:ea typeface="+mn-ea"/>
                <a:cs typeface="Arial"/>
              </a:defRPr>
            </a:lvl1pPr>
          </a:lstStyle>
          <a:p>
            <a:r>
              <a:rPr lang="en-US" smtClean="0"/>
              <a:t>6 October 2020</a:t>
            </a:r>
            <a:endParaRPr lang="en-GB" dirty="0"/>
          </a:p>
        </p:txBody>
      </p:sp>
      <p:sp>
        <p:nvSpPr>
          <p:cNvPr id="7" name="object 24">
            <a:extLst>
              <a:ext uri="{FF2B5EF4-FFF2-40B4-BE49-F238E27FC236}">
                <a16:creationId xmlns:a16="http://schemas.microsoft.com/office/drawing/2014/main" id="{809A4345-4CCA-4F50-B81A-82131514BF31}"/>
              </a:ext>
            </a:extLst>
          </p:cNvPr>
          <p:cNvSpPr/>
          <p:nvPr/>
        </p:nvSpPr>
        <p:spPr>
          <a:xfrm>
            <a:off x="278830" y="253641"/>
            <a:ext cx="10136064"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581" dirty="0"/>
          </a:p>
        </p:txBody>
      </p:sp>
      <p:sp>
        <p:nvSpPr>
          <p:cNvPr id="8" name="object 25">
            <a:extLst>
              <a:ext uri="{FF2B5EF4-FFF2-40B4-BE49-F238E27FC236}">
                <a16:creationId xmlns:a16="http://schemas.microsoft.com/office/drawing/2014/main" id="{4916F970-7AEE-4582-A1BC-A483CFE01F68}"/>
              </a:ext>
            </a:extLst>
          </p:cNvPr>
          <p:cNvSpPr/>
          <p:nvPr/>
        </p:nvSpPr>
        <p:spPr>
          <a:xfrm>
            <a:off x="278830" y="796194"/>
            <a:ext cx="10136064"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581"/>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278505" y="302450"/>
            <a:ext cx="10136064" cy="493745"/>
          </a:xfrm>
          <a:prstGeom prst="rect">
            <a:avLst/>
          </a:prstGeom>
        </p:spPr>
        <p:txBody>
          <a:bodyPr vert="horz" lIns="0" tIns="0" rIns="0" bIns="0" rtlCol="0" anchor="t">
            <a:noAutofit/>
          </a:bodyPr>
          <a:lstStyle/>
          <a:p>
            <a:r>
              <a:rPr lang="en-US" smtClean="0"/>
              <a:t>Click to edit Master title style</a:t>
            </a:r>
            <a:endParaRPr lang="en-US" dirty="0"/>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278505" y="1207192"/>
            <a:ext cx="10136064" cy="5603196"/>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p:nvPicPr>
        <p:blipFill>
          <a:blip r:embed="rId27">
            <a:extLst>
              <a:ext uri="{96DAC541-7B7A-43D3-8B79-37D633B846F1}">
                <asvg:svgBlip xmlns="" xmlns:asvg="http://schemas.microsoft.com/office/drawing/2016/SVG/main" r:embed="rId28"/>
              </a:ext>
            </a:extLst>
          </a:blip>
          <a:stretch>
            <a:fillRect/>
          </a:stretch>
        </p:blipFill>
        <p:spPr>
          <a:xfrm>
            <a:off x="8931702" y="7142918"/>
            <a:ext cx="1484019" cy="253562"/>
          </a:xfrm>
          <a:prstGeom prst="rect">
            <a:avLst/>
          </a:prstGeom>
        </p:spPr>
      </p:pic>
      <p:sp>
        <p:nvSpPr>
          <p:cNvPr id="2" name="Slide Number Placeholder 1">
            <a:extLst>
              <a:ext uri="{FF2B5EF4-FFF2-40B4-BE49-F238E27FC236}">
                <a16:creationId xmlns:a16="http://schemas.microsoft.com/office/drawing/2014/main" id="{CC27B0AD-2FA3-2949-9759-77F23EC7D21D}"/>
              </a:ext>
            </a:extLst>
          </p:cNvPr>
          <p:cNvSpPr>
            <a:spLocks noGrp="1"/>
          </p:cNvSpPr>
          <p:nvPr>
            <p:ph type="sldNum" sz="quarter" idx="4"/>
          </p:nvPr>
        </p:nvSpPr>
        <p:spPr>
          <a:xfrm>
            <a:off x="1420943" y="7103806"/>
            <a:ext cx="1386074" cy="169669"/>
          </a:xfrm>
          <a:prstGeom prst="rect">
            <a:avLst/>
          </a:prstGeom>
        </p:spPr>
        <p:txBody>
          <a:bodyPr vert="horz" lIns="91440" tIns="45720" rIns="91440" bIns="45720" rtlCol="0" anchor="ctr"/>
          <a:lstStyle>
            <a:lvl1pPr marL="0" algn="ctr" defTabSz="802020" rtl="0" eaLnBrk="1" latinLnBrk="0" hangingPunct="1">
              <a:defRPr lang="en-GB" sz="1200" kern="1200" spc="-32" smtClean="0">
                <a:solidFill>
                  <a:schemeClr val="tx1">
                    <a:tint val="75000"/>
                  </a:schemeClr>
                </a:solidFill>
                <a:latin typeface="Arial"/>
                <a:ea typeface="+mn-ea"/>
                <a:cs typeface="Arial"/>
              </a:defRPr>
            </a:lvl1pPr>
          </a:lstStyle>
          <a:p>
            <a:pPr algn="l"/>
            <a:r>
              <a:rPr lang="en-GB" smtClean="0"/>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45834997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Lst>
  <p:hf sldNum="0" hdr="0" ftr="0" dt="0"/>
  <p:txStyles>
    <p:titleStyle>
      <a:lvl1pPr marL="0" eaLnBrk="1" hangingPunct="1">
        <a:defRPr lang="en-GB" sz="2400" b="1" kern="0" dirty="0">
          <a:solidFill>
            <a:schemeClr val="tx1"/>
          </a:solidFill>
          <a:latin typeface="+mj-lt"/>
          <a:ea typeface="+mj-ea"/>
          <a:cs typeface="+mj-cs"/>
        </a:defRPr>
      </a:lvl1pPr>
    </p:titleStyle>
    <p:bodyStyle>
      <a:lvl1pPr marL="6755" algn="l" defTabSz="802020" rtl="0" eaLnBrk="1" latinLnBrk="0" hangingPunct="1">
        <a:spcBef>
          <a:spcPts val="64"/>
        </a:spcBef>
        <a:defRPr lang="en-US" sz="1228" b="0" kern="1200" spc="13" dirty="0" smtClean="0">
          <a:solidFill>
            <a:srgbClr val="00008B"/>
          </a:solidFill>
          <a:latin typeface="Arial"/>
          <a:ea typeface="+mn-ea"/>
          <a:cs typeface="Arial"/>
        </a:defRPr>
      </a:lvl1pPr>
      <a:lvl2pPr marL="0" indent="0" eaLnBrk="1" hangingPunct="1">
        <a:defRPr sz="1228" b="1">
          <a:latin typeface="+mn-lt"/>
          <a:ea typeface="+mn-ea"/>
          <a:cs typeface="+mn-cs"/>
        </a:defRPr>
      </a:lvl2pPr>
      <a:lvl3pPr marL="122531" indent="-122531" eaLnBrk="1" hangingPunct="1">
        <a:buFont typeface="Arial" panose="020B0604020202020204" pitchFamily="34" charset="0"/>
        <a:buChar char="•"/>
        <a:defRPr sz="1228">
          <a:latin typeface="+mn-lt"/>
          <a:ea typeface="+mn-ea"/>
          <a:cs typeface="+mn-cs"/>
        </a:defRPr>
      </a:lvl3pPr>
      <a:lvl4pPr marL="314682" indent="-181012" eaLnBrk="1" hangingPunct="1">
        <a:buFont typeface="Arial" panose="020B0604020202020204" pitchFamily="34" charset="0"/>
        <a:buChar char="•"/>
        <a:defRPr sz="1228">
          <a:latin typeface="+mn-lt"/>
          <a:ea typeface="+mn-ea"/>
          <a:cs typeface="+mn-cs"/>
        </a:defRPr>
      </a:lvl4pPr>
      <a:lvl5pPr marL="473415" indent="-158733" eaLnBrk="1" hangingPunct="1">
        <a:buFont typeface="Arial" panose="020B0604020202020204" pitchFamily="34" charset="0"/>
        <a:buChar char="•"/>
        <a:defRPr sz="1228">
          <a:latin typeface="+mn-lt"/>
          <a:ea typeface="+mn-ea"/>
          <a:cs typeface="+mn-cs"/>
        </a:defRPr>
      </a:lvl5pPr>
      <a:lvl6pPr marL="1215862" eaLnBrk="1" hangingPunct="1">
        <a:defRPr>
          <a:latin typeface="+mn-lt"/>
          <a:ea typeface="+mn-ea"/>
          <a:cs typeface="+mn-cs"/>
        </a:defRPr>
      </a:lvl6pPr>
      <a:lvl7pPr marL="1459035" eaLnBrk="1" hangingPunct="1">
        <a:defRPr>
          <a:latin typeface="+mn-lt"/>
          <a:ea typeface="+mn-ea"/>
          <a:cs typeface="+mn-cs"/>
        </a:defRPr>
      </a:lvl7pPr>
      <a:lvl8pPr marL="1702208" eaLnBrk="1" hangingPunct="1">
        <a:defRPr>
          <a:latin typeface="+mn-lt"/>
          <a:ea typeface="+mn-ea"/>
          <a:cs typeface="+mn-cs"/>
        </a:defRPr>
      </a:lvl8pPr>
      <a:lvl9pPr marL="1945381" eaLnBrk="1" hangingPunct="1">
        <a:defRPr>
          <a:latin typeface="+mn-lt"/>
          <a:ea typeface="+mn-ea"/>
          <a:cs typeface="+mn-cs"/>
        </a:defRPr>
      </a:lvl9pPr>
    </p:bodyStyle>
    <p:otherStyle>
      <a:lvl1pPr marL="0" eaLnBrk="1" hangingPunct="1">
        <a:defRPr>
          <a:latin typeface="+mn-lt"/>
          <a:ea typeface="+mn-ea"/>
          <a:cs typeface="+mn-cs"/>
        </a:defRPr>
      </a:lvl1pPr>
      <a:lvl2pPr marL="243172" eaLnBrk="1" hangingPunct="1">
        <a:defRPr>
          <a:latin typeface="+mn-lt"/>
          <a:ea typeface="+mn-ea"/>
          <a:cs typeface="+mn-cs"/>
        </a:defRPr>
      </a:lvl2pPr>
      <a:lvl3pPr marL="486345" eaLnBrk="1" hangingPunct="1">
        <a:defRPr>
          <a:latin typeface="+mn-lt"/>
          <a:ea typeface="+mn-ea"/>
          <a:cs typeface="+mn-cs"/>
        </a:defRPr>
      </a:lvl3pPr>
      <a:lvl4pPr marL="729517" eaLnBrk="1" hangingPunct="1">
        <a:defRPr>
          <a:latin typeface="+mn-lt"/>
          <a:ea typeface="+mn-ea"/>
          <a:cs typeface="+mn-cs"/>
        </a:defRPr>
      </a:lvl4pPr>
      <a:lvl5pPr marL="972690" eaLnBrk="1" hangingPunct="1">
        <a:defRPr>
          <a:latin typeface="+mn-lt"/>
          <a:ea typeface="+mn-ea"/>
          <a:cs typeface="+mn-cs"/>
        </a:defRPr>
      </a:lvl5pPr>
      <a:lvl6pPr marL="1215862" eaLnBrk="1" hangingPunct="1">
        <a:defRPr>
          <a:latin typeface="+mn-lt"/>
          <a:ea typeface="+mn-ea"/>
          <a:cs typeface="+mn-cs"/>
        </a:defRPr>
      </a:lvl6pPr>
      <a:lvl7pPr marL="1459035" eaLnBrk="1" hangingPunct="1">
        <a:defRPr>
          <a:latin typeface="+mn-lt"/>
          <a:ea typeface="+mn-ea"/>
          <a:cs typeface="+mn-cs"/>
        </a:defRPr>
      </a:lvl7pPr>
      <a:lvl8pPr marL="1702208" eaLnBrk="1" hangingPunct="1">
        <a:defRPr>
          <a:latin typeface="+mn-lt"/>
          <a:ea typeface="+mn-ea"/>
          <a:cs typeface="+mn-cs"/>
        </a:defRPr>
      </a:lvl8pPr>
      <a:lvl9pPr marL="1945381" eaLnBrk="1" hangingPunct="1">
        <a:defRPr>
          <a:latin typeface="+mn-lt"/>
          <a:ea typeface="+mn-ea"/>
          <a:cs typeface="+mn-cs"/>
        </a:defRPr>
      </a:lvl9pPr>
    </p:otherStyle>
  </p:txStyles>
  <p:extLst mod="1">
    <p:ext uri="{27BBF7A9-308A-43DC-89C8-2F10F3537804}">
      <p15:sldGuideLst xmlns:p15="http://schemas.microsoft.com/office/powerpoint/2012/main">
        <p15:guide id="1" orient="horz" pos="701">
          <p15:clr>
            <a:srgbClr val="F26B43"/>
          </p15:clr>
        </p15:guide>
        <p15:guide id="2" orient="horz" pos="3903">
          <p15:clr>
            <a:srgbClr val="F26B43"/>
          </p15:clr>
        </p15:guide>
        <p15:guide id="3" pos="3839">
          <p15:clr>
            <a:srgbClr val="F26B43"/>
          </p15:clr>
        </p15:guide>
        <p15:guide id="4" pos="7479">
          <p15:clr>
            <a:srgbClr val="F26B43"/>
          </p15:clr>
        </p15:guide>
        <p15:guide id="5" pos="20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smtClean="0"/>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pPr/>
              <a:t>‹#›</a:t>
            </a:fld>
            <a:endParaRPr lang="en-GB" dirty="0"/>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85239"/>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5" r:id="rId3"/>
    <p:sldLayoutId id="2147483664" r:id="rId4"/>
    <p:sldLayoutId id="2147483665" r:id="rId5"/>
    <p:sldLayoutId id="2147483656" r:id="rId6"/>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7301" y="2880000"/>
            <a:ext cx="3960000" cy="936000"/>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336526" y="4477612"/>
            <a:ext cx="3960000" cy="324000"/>
          </a:xfrm>
          <a:prstGeom prst="rect">
            <a:avLst/>
          </a:prstGeom>
        </p:spPr>
        <p:txBody>
          <a:bodyPr vert="horz" lIns="0" tIns="0" rIns="0" bIns="0" rtlCol="0">
            <a:noAutofit/>
          </a:bodyPr>
          <a:lstStyle/>
          <a:p>
            <a:pPr lvl="0"/>
            <a:r>
              <a:rPr lang="en-US" dirty="0" smtClean="0"/>
              <a:t>Click to edit Master text styles</a:t>
            </a:r>
          </a:p>
        </p:txBody>
      </p:sp>
      <p:sp>
        <p:nvSpPr>
          <p:cNvPr id="5" name="Footer Placeholder 4"/>
          <p:cNvSpPr>
            <a:spLocks noGrp="1"/>
          </p:cNvSpPr>
          <p:nvPr>
            <p:ph type="ftr" sz="quarter" idx="3"/>
          </p:nvPr>
        </p:nvSpPr>
        <p:spPr>
          <a:xfrm>
            <a:off x="6336001" y="4800865"/>
            <a:ext cx="3960000" cy="612000"/>
          </a:xfrm>
          <a:prstGeom prst="rect">
            <a:avLst/>
          </a:prstGeom>
        </p:spPr>
        <p:txBody>
          <a:bodyPr vert="horz" lIns="0" tIns="0" rIns="0" bIns="0" rtlCol="0" anchor="t" anchorCtr="0"/>
          <a:lstStyle>
            <a:lvl1pPr algn="r">
              <a:lnSpc>
                <a:spcPts val="2550"/>
              </a:lnSpc>
              <a:defRPr sz="2000">
                <a:solidFill>
                  <a:schemeClr val="accent4"/>
                </a:solidFill>
              </a:defRPr>
            </a:lvl1pPr>
          </a:lstStyle>
          <a:p>
            <a:endParaRPr lang="en-GB" dirty="0">
              <a:solidFill>
                <a:srgbClr val="00A7DE"/>
              </a:solidFill>
            </a:endParaRPr>
          </a:p>
        </p:txBody>
      </p:sp>
      <p:sp>
        <p:nvSpPr>
          <p:cNvPr id="4" name="Date Placeholder 3"/>
          <p:cNvSpPr>
            <a:spLocks noGrp="1"/>
          </p:cNvSpPr>
          <p:nvPr>
            <p:ph type="dt" sz="half" idx="2"/>
          </p:nvPr>
        </p:nvSpPr>
        <p:spPr>
          <a:xfrm>
            <a:off x="6336001" y="4158000"/>
            <a:ext cx="3960000" cy="306000"/>
          </a:xfrm>
          <a:prstGeom prst="rect">
            <a:avLst/>
          </a:prstGeom>
        </p:spPr>
        <p:txBody>
          <a:bodyPr vert="horz" lIns="0" tIns="0" rIns="0" bIns="0" rtlCol="0" anchor="t" anchorCtr="0"/>
          <a:lstStyle>
            <a:lvl1pPr algn="r">
              <a:lnSpc>
                <a:spcPct val="100000"/>
              </a:lnSpc>
              <a:defRPr sz="2000">
                <a:solidFill>
                  <a:schemeClr val="accent4"/>
                </a:solidFill>
              </a:defRPr>
            </a:lvl1pPr>
          </a:lstStyle>
          <a:p>
            <a:r>
              <a:rPr lang="en-US" smtClean="0">
                <a:solidFill>
                  <a:srgbClr val="00A7DE"/>
                </a:solidFill>
              </a:rPr>
              <a:t>6 October 2020</a:t>
            </a:r>
            <a:endParaRPr lang="en-GB" dirty="0">
              <a:solidFill>
                <a:srgbClr val="00A7DE"/>
              </a:solidFill>
            </a:endParaRPr>
          </a:p>
        </p:txBody>
      </p:sp>
      <p:grpSp>
        <p:nvGrpSpPr>
          <p:cNvPr id="15" name="Group 14"/>
          <p:cNvGrpSpPr/>
          <p:nvPr/>
        </p:nvGrpSpPr>
        <p:grpSpPr>
          <a:xfrm>
            <a:off x="8394701" y="6837450"/>
            <a:ext cx="1906588" cy="466725"/>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3369583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iming>
    <p:tnLst>
      <p:par>
        <p:cTn id="1" dur="indefinite" restart="never" nodeType="tmRoot"/>
      </p:par>
    </p:tnLst>
  </p:timing>
  <p:hf sldNum="0" hdr="0" ftr="0" dt="0"/>
  <p:txStyles>
    <p:titleStyle>
      <a:lvl1pPr algn="r" defTabSz="1043056" rtl="0" eaLnBrk="1" latinLnBrk="0" hangingPunct="1">
        <a:lnSpc>
          <a:spcPts val="3570"/>
        </a:lnSpc>
        <a:spcBef>
          <a:spcPct val="0"/>
        </a:spcBef>
        <a:buNone/>
        <a:defRPr sz="3200" b="1" kern="1200">
          <a:solidFill>
            <a:schemeClr val="tx2"/>
          </a:solidFill>
          <a:latin typeface="+mj-lt"/>
          <a:ea typeface="+mj-ea"/>
          <a:cs typeface="+mj-cs"/>
        </a:defRPr>
      </a:lvl1pPr>
    </p:titleStyle>
    <p:bodyStyle>
      <a:lvl1pPr marL="0" indent="0" algn="r" defTabSz="1043056" rtl="0" eaLnBrk="1" latinLnBrk="0" hangingPunct="1">
        <a:lnSpc>
          <a:spcPct val="100000"/>
        </a:lnSpc>
        <a:spcBef>
          <a:spcPts val="0"/>
        </a:spcBef>
        <a:spcAft>
          <a:spcPts val="0"/>
        </a:spcAft>
        <a:buClr>
          <a:schemeClr val="tx2"/>
        </a:buClr>
        <a:buFont typeface="Proxima Nova Rg"/>
        <a:buNone/>
        <a:defRPr sz="2000" kern="1200">
          <a:solidFill>
            <a:schemeClr val="accent4"/>
          </a:solidFill>
          <a:latin typeface="+mn-lt"/>
          <a:ea typeface="+mn-ea"/>
          <a:cs typeface="+mn-cs"/>
        </a:defRPr>
      </a:lvl1pPr>
      <a:lvl2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2pPr>
      <a:lvl3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3pPr>
      <a:lvl4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4pPr>
      <a:lvl5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5pPr>
      <a:lvl6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6pPr>
      <a:lvl7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7pPr>
      <a:lvl8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8pPr>
      <a:lvl9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smtClean="0">
              <a:solidFill>
                <a:prstClr val="black">
                  <a:lumMod val="65000"/>
                  <a:lumOff val="35000"/>
                </a:prstClr>
              </a:solidFill>
            </a:endParaRPr>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5601664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10628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smtClean="0">
              <a:solidFill>
                <a:prstClr val="black">
                  <a:lumMod val="65000"/>
                  <a:lumOff val="35000"/>
                </a:prstClr>
              </a:solidFill>
            </a:endParaRPr>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09756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smtClean="0">
              <a:solidFill>
                <a:prstClr val="black">
                  <a:lumMod val="65000"/>
                  <a:lumOff val="35000"/>
                </a:prstClr>
              </a:solidFill>
            </a:endParaRPr>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4321376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7301" y="2880000"/>
            <a:ext cx="3960000" cy="936000"/>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336526" y="4477612"/>
            <a:ext cx="3960000" cy="324000"/>
          </a:xfrm>
          <a:prstGeom prst="rect">
            <a:avLst/>
          </a:prstGeom>
        </p:spPr>
        <p:txBody>
          <a:bodyPr vert="horz" lIns="0" tIns="0" rIns="0" bIns="0" rtlCol="0">
            <a:noAutofit/>
          </a:bodyPr>
          <a:lstStyle/>
          <a:p>
            <a:pPr lvl="0"/>
            <a:r>
              <a:rPr lang="en-US" dirty="0" smtClean="0"/>
              <a:t>Click to edit Master text styles</a:t>
            </a:r>
          </a:p>
        </p:txBody>
      </p:sp>
      <p:sp>
        <p:nvSpPr>
          <p:cNvPr id="5" name="Footer Placeholder 4"/>
          <p:cNvSpPr>
            <a:spLocks noGrp="1"/>
          </p:cNvSpPr>
          <p:nvPr>
            <p:ph type="ftr" sz="quarter" idx="3"/>
          </p:nvPr>
        </p:nvSpPr>
        <p:spPr>
          <a:xfrm>
            <a:off x="6336001" y="4800865"/>
            <a:ext cx="3960000" cy="612000"/>
          </a:xfrm>
          <a:prstGeom prst="rect">
            <a:avLst/>
          </a:prstGeom>
        </p:spPr>
        <p:txBody>
          <a:bodyPr vert="horz" lIns="0" tIns="0" rIns="0" bIns="0" rtlCol="0" anchor="t" anchorCtr="0"/>
          <a:lstStyle>
            <a:lvl1pPr algn="r">
              <a:lnSpc>
                <a:spcPts val="2550"/>
              </a:lnSpc>
              <a:defRPr sz="2000">
                <a:solidFill>
                  <a:schemeClr val="accent4"/>
                </a:solidFill>
              </a:defRPr>
            </a:lvl1pPr>
          </a:lstStyle>
          <a:p>
            <a:endParaRPr lang="en-GB" dirty="0">
              <a:solidFill>
                <a:srgbClr val="00A7DE"/>
              </a:solidFill>
            </a:endParaRPr>
          </a:p>
        </p:txBody>
      </p:sp>
      <p:sp>
        <p:nvSpPr>
          <p:cNvPr id="4" name="Date Placeholder 3"/>
          <p:cNvSpPr>
            <a:spLocks noGrp="1"/>
          </p:cNvSpPr>
          <p:nvPr>
            <p:ph type="dt" sz="half" idx="2"/>
          </p:nvPr>
        </p:nvSpPr>
        <p:spPr>
          <a:xfrm>
            <a:off x="6336001" y="4158000"/>
            <a:ext cx="3960000" cy="306000"/>
          </a:xfrm>
          <a:prstGeom prst="rect">
            <a:avLst/>
          </a:prstGeom>
        </p:spPr>
        <p:txBody>
          <a:bodyPr vert="horz" lIns="0" tIns="0" rIns="0" bIns="0" rtlCol="0" anchor="t" anchorCtr="0"/>
          <a:lstStyle>
            <a:lvl1pPr algn="r">
              <a:lnSpc>
                <a:spcPct val="100000"/>
              </a:lnSpc>
              <a:defRPr sz="2000">
                <a:solidFill>
                  <a:schemeClr val="accent4"/>
                </a:solidFill>
              </a:defRPr>
            </a:lvl1pPr>
          </a:lstStyle>
          <a:p>
            <a:r>
              <a:rPr lang="en-US" smtClean="0">
                <a:solidFill>
                  <a:srgbClr val="00A7DE"/>
                </a:solidFill>
              </a:rPr>
              <a:t>6 October 2020</a:t>
            </a:r>
            <a:endParaRPr lang="en-GB" dirty="0">
              <a:solidFill>
                <a:srgbClr val="00A7DE"/>
              </a:solidFill>
            </a:endParaRPr>
          </a:p>
        </p:txBody>
      </p:sp>
      <p:grpSp>
        <p:nvGrpSpPr>
          <p:cNvPr id="15" name="Group 14"/>
          <p:cNvGrpSpPr/>
          <p:nvPr/>
        </p:nvGrpSpPr>
        <p:grpSpPr>
          <a:xfrm>
            <a:off x="8394701" y="6837450"/>
            <a:ext cx="1906588" cy="466725"/>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42389685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iming>
    <p:tnLst>
      <p:par>
        <p:cTn id="1" dur="indefinite" restart="never" nodeType="tmRoot"/>
      </p:par>
    </p:tnLst>
  </p:timing>
  <p:hf sldNum="0" hdr="0" ftr="0" dt="0"/>
  <p:txStyles>
    <p:titleStyle>
      <a:lvl1pPr algn="r" defTabSz="1043056" rtl="0" eaLnBrk="1" latinLnBrk="0" hangingPunct="1">
        <a:lnSpc>
          <a:spcPts val="3570"/>
        </a:lnSpc>
        <a:spcBef>
          <a:spcPct val="0"/>
        </a:spcBef>
        <a:buNone/>
        <a:defRPr sz="3200" b="1" kern="1200">
          <a:solidFill>
            <a:schemeClr val="tx2"/>
          </a:solidFill>
          <a:latin typeface="+mj-lt"/>
          <a:ea typeface="+mj-ea"/>
          <a:cs typeface="+mj-cs"/>
        </a:defRPr>
      </a:lvl1pPr>
    </p:titleStyle>
    <p:bodyStyle>
      <a:lvl1pPr marL="0" indent="0" algn="r" defTabSz="1043056" rtl="0" eaLnBrk="1" latinLnBrk="0" hangingPunct="1">
        <a:lnSpc>
          <a:spcPct val="100000"/>
        </a:lnSpc>
        <a:spcBef>
          <a:spcPts val="0"/>
        </a:spcBef>
        <a:spcAft>
          <a:spcPts val="0"/>
        </a:spcAft>
        <a:buClr>
          <a:schemeClr val="tx2"/>
        </a:buClr>
        <a:buFont typeface="Proxima Nova Rg"/>
        <a:buNone/>
        <a:defRPr sz="2000" kern="1200">
          <a:solidFill>
            <a:schemeClr val="accent4"/>
          </a:solidFill>
          <a:latin typeface="+mn-lt"/>
          <a:ea typeface="+mn-ea"/>
          <a:cs typeface="+mn-cs"/>
        </a:defRPr>
      </a:lvl1pPr>
      <a:lvl2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2pPr>
      <a:lvl3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3pPr>
      <a:lvl4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4pPr>
      <a:lvl5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5pPr>
      <a:lvl6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a:solidFill>
            <a:schemeClr val="accent4"/>
          </a:solidFill>
          <a:latin typeface="+mn-lt"/>
          <a:ea typeface="+mn-ea"/>
          <a:cs typeface="+mn-cs"/>
        </a:defRPr>
      </a:lvl6pPr>
      <a:lvl7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7pPr>
      <a:lvl8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8pPr>
      <a:lvl9pPr marL="0" indent="0" algn="r" defTabSz="1043056" rtl="0" eaLnBrk="1" latinLnBrk="0" hangingPunct="1">
        <a:lnSpc>
          <a:spcPts val="2550"/>
        </a:lnSpc>
        <a:spcBef>
          <a:spcPts val="0"/>
        </a:spcBef>
        <a:spcAft>
          <a:spcPts val="0"/>
        </a:spcAft>
        <a:buClr>
          <a:schemeClr val="tx2"/>
        </a:buClr>
        <a:buFont typeface="Arial" panose="020B0604020202020204" pitchFamily="34" charset="0"/>
        <a:buNone/>
        <a:defRPr sz="2000" kern="1200" baseline="0">
          <a:solidFill>
            <a:schemeClr val="accent4"/>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876" y="424800"/>
            <a:ext cx="9899649" cy="43200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6000" y="1152000"/>
            <a:ext cx="9900000" cy="5547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533600" y="7171675"/>
            <a:ext cx="63000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endParaRPr lang="en-GB" dirty="0" smtClean="0">
              <a:solidFill>
                <a:prstClr val="black">
                  <a:lumMod val="65000"/>
                  <a:lumOff val="35000"/>
                </a:prstClr>
              </a:solidFill>
            </a:endParaRPr>
          </a:p>
        </p:txBody>
      </p:sp>
      <p:sp>
        <p:nvSpPr>
          <p:cNvPr id="6" name="Slide Number Placeholder 5"/>
          <p:cNvSpPr>
            <a:spLocks noGrp="1"/>
          </p:cNvSpPr>
          <p:nvPr>
            <p:ph type="sldNum" sz="quarter" idx="4"/>
          </p:nvPr>
        </p:nvSpPr>
        <p:spPr>
          <a:xfrm>
            <a:off x="396875" y="7172325"/>
            <a:ext cx="986400" cy="180000"/>
          </a:xfrm>
          <a:prstGeom prst="rect">
            <a:avLst/>
          </a:prstGeom>
        </p:spPr>
        <p:txBody>
          <a:bodyPr vert="horz" lIns="0" tIns="0" rIns="0" bIns="0" rtlCol="0" anchor="t" anchorCtr="0"/>
          <a:lstStyle>
            <a:lvl1pPr algn="l">
              <a:defRPr sz="900">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396876" y="927062"/>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96876" y="270000"/>
            <a:ext cx="990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576665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hf sldNum="0" hdr="0" ftr="0" dt="0"/>
  <p:txStyles>
    <p:titleStyle>
      <a:lvl1pPr algn="l" defTabSz="1043056" rtl="0" eaLnBrk="1" latinLnBrk="0" hangingPunct="1">
        <a:spcBef>
          <a:spcPct val="0"/>
        </a:spcBef>
        <a:buNone/>
        <a:defRPr sz="2600" b="1" kern="1200">
          <a:solidFill>
            <a:schemeClr val="tx2"/>
          </a:solidFill>
          <a:latin typeface="+mj-lt"/>
          <a:ea typeface="+mj-ea"/>
          <a:cs typeface="+mj-cs"/>
        </a:defRPr>
      </a:lvl1pPr>
    </p:titleStyle>
    <p:bodyStyle>
      <a:lvl1pPr marL="360000" indent="-360000" algn="l" defTabSz="1043056" rtl="0" eaLnBrk="1" latinLnBrk="0" hangingPunct="1">
        <a:lnSpc>
          <a:spcPct val="110000"/>
        </a:lnSpc>
        <a:spcBef>
          <a:spcPts val="0"/>
        </a:spcBef>
        <a:spcAft>
          <a:spcPts val="1135"/>
        </a:spcAft>
        <a:buClr>
          <a:schemeClr val="tx2"/>
        </a:buClr>
        <a:buFont typeface="Proxima Nova Rg"/>
        <a:buChar char="■"/>
        <a:defRPr sz="2000" kern="1200">
          <a:solidFill>
            <a:schemeClr val="tx1"/>
          </a:solidFill>
          <a:latin typeface="+mn-lt"/>
          <a:ea typeface="+mn-ea"/>
          <a:cs typeface="+mn-cs"/>
        </a:defRPr>
      </a:lvl1pPr>
      <a:lvl2pPr marL="54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2pPr>
      <a:lvl3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3pPr>
      <a:lvl4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4pPr>
      <a:lvl5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5pPr>
      <a:lvl6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6pPr>
      <a:lvl7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7pPr>
      <a:lvl8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8pPr>
      <a:lvl9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lexon.co.uk/data/key-data-reports/system-prices-analysis-report/" TargetMode="External"/><Relationship Id="rId1" Type="http://schemas.openxmlformats.org/officeDocument/2006/relationships/slideLayout" Target="../slideLayouts/slideLayout6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1800" dirty="0" smtClean="0"/>
              <a:t>Angus Fairbairn</a:t>
            </a:r>
          </a:p>
          <a:p>
            <a:r>
              <a:rPr lang="en-GB" sz="1800" dirty="0" smtClean="0"/>
              <a:t>Market Analyst</a:t>
            </a:r>
            <a:endParaRPr lang="en-GB" sz="1800" dirty="0"/>
          </a:p>
        </p:txBody>
      </p:sp>
      <p:sp>
        <p:nvSpPr>
          <p:cNvPr id="2" name="Title 1"/>
          <p:cNvSpPr>
            <a:spLocks noGrp="1"/>
          </p:cNvSpPr>
          <p:nvPr>
            <p:ph type="ctrTitle"/>
          </p:nvPr>
        </p:nvSpPr>
        <p:spPr>
          <a:xfrm>
            <a:off x="6990348" y="4898285"/>
            <a:ext cx="3424284" cy="689663"/>
          </a:xfrm>
        </p:spPr>
        <p:txBody>
          <a:bodyPr/>
          <a:lstStyle/>
          <a:p>
            <a:r>
              <a:rPr lang="en-GB" sz="3200" dirty="0" smtClean="0"/>
              <a:t>Imbalance Prices</a:t>
            </a:r>
            <a:endParaRPr lang="en-GB" sz="3200" dirty="0"/>
          </a:p>
        </p:txBody>
      </p:sp>
      <p:sp>
        <p:nvSpPr>
          <p:cNvPr id="4" name="Text Placeholder 3"/>
          <p:cNvSpPr>
            <a:spLocks noGrp="1"/>
          </p:cNvSpPr>
          <p:nvPr>
            <p:ph type="body" sz="quarter" idx="11"/>
          </p:nvPr>
        </p:nvSpPr>
        <p:spPr/>
        <p:txBody>
          <a:bodyPr/>
          <a:lstStyle/>
          <a:p>
            <a:r>
              <a:rPr lang="en-GB" dirty="0" smtClean="0"/>
              <a:t>7</a:t>
            </a:r>
            <a:r>
              <a:rPr lang="en-GB" dirty="0" smtClean="0"/>
              <a:t> </a:t>
            </a:r>
            <a:r>
              <a:rPr lang="en-GB" dirty="0" smtClean="0"/>
              <a:t>October 2020</a:t>
            </a:r>
            <a:endParaRPr lang="en-GB" dirty="0"/>
          </a:p>
        </p:txBody>
      </p:sp>
      <p:sp>
        <p:nvSpPr>
          <p:cNvPr id="5" name="Text Placeholder 4"/>
          <p:cNvSpPr>
            <a:spLocks noGrp="1"/>
          </p:cNvSpPr>
          <p:nvPr>
            <p:ph type="body" sz="quarter" idx="4294967295"/>
          </p:nvPr>
        </p:nvSpPr>
        <p:spPr>
          <a:xfrm>
            <a:off x="6734175" y="4165600"/>
            <a:ext cx="3959225" cy="647700"/>
          </a:xfrm>
          <a:prstGeom prst="rect">
            <a:avLst/>
          </a:prstGeom>
        </p:spPr>
        <p:txBody>
          <a:bodyPr/>
          <a:lstStyle/>
          <a:p>
            <a:r>
              <a:rPr lang="en-GB" dirty="0" smtClean="0"/>
              <a:t>Angus Fairbairn</a:t>
            </a:r>
          </a:p>
          <a:p>
            <a:r>
              <a:rPr lang="en-GB" dirty="0" smtClean="0"/>
              <a:t>Market Analyst</a:t>
            </a:r>
          </a:p>
        </p:txBody>
      </p:sp>
    </p:spTree>
    <p:extLst>
      <p:ext uri="{BB962C8B-B14F-4D97-AF65-F5344CB8AC3E}">
        <p14:creationId xmlns:p14="http://schemas.microsoft.com/office/powerpoint/2010/main" val="106850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have Imbalance </a:t>
            </a:r>
            <a:r>
              <a:rPr lang="en-GB" dirty="0" err="1"/>
              <a:t>C</a:t>
            </a:r>
            <a:r>
              <a:rPr lang="en-GB" dirty="0" err="1" smtClean="0"/>
              <a:t>ashflow</a:t>
            </a:r>
            <a:r>
              <a:rPr lang="en-GB" dirty="0" smtClean="0"/>
              <a:t>?</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Content Placeholder 4"/>
          <p:cNvSpPr>
            <a:spLocks noGrp="1"/>
          </p:cNvSpPr>
          <p:nvPr>
            <p:ph sz="quarter" idx="4294967295"/>
          </p:nvPr>
        </p:nvSpPr>
        <p:spPr>
          <a:xfrm>
            <a:off x="0" y="1201738"/>
            <a:ext cx="9899650" cy="3608387"/>
          </a:xfrm>
        </p:spPr>
        <p:txBody>
          <a:bodyPr/>
          <a:lstStyle/>
          <a:p>
            <a:pPr lvl="1">
              <a:lnSpc>
                <a:spcPct val="100000"/>
              </a:lnSpc>
            </a:pPr>
            <a:endParaRPr lang="en-GB" sz="2200" dirty="0"/>
          </a:p>
          <a:p>
            <a:pPr marL="360612" lvl="1" indent="0">
              <a:lnSpc>
                <a:spcPct val="100000"/>
              </a:lnSpc>
              <a:buNone/>
            </a:pPr>
            <a:r>
              <a:rPr lang="en-GB" sz="2200" dirty="0" smtClean="0"/>
              <a:t> </a:t>
            </a:r>
          </a:p>
          <a:p>
            <a:endParaRPr lang="en-GB" sz="2400" dirty="0"/>
          </a:p>
        </p:txBody>
      </p:sp>
      <p:sp>
        <p:nvSpPr>
          <p:cNvPr id="6" name="Content Placeholder 4"/>
          <p:cNvSpPr>
            <a:spLocks noGrp="1"/>
          </p:cNvSpPr>
          <p:nvPr>
            <p:ph sz="quarter" idx="4294967295"/>
          </p:nvPr>
        </p:nvSpPr>
        <p:spPr>
          <a:xfrm>
            <a:off x="561975" y="2769768"/>
            <a:ext cx="4370972" cy="2413000"/>
          </a:xfrm>
        </p:spPr>
        <p:txBody>
          <a:bodyPr/>
          <a:lstStyle/>
          <a:p>
            <a:pPr marL="349655" indent="-342900">
              <a:lnSpc>
                <a:spcPct val="150000"/>
              </a:lnSpc>
              <a:buFont typeface="Arial" panose="020B0604020202020204" pitchFamily="34" charset="0"/>
              <a:buChar char="•"/>
            </a:pPr>
            <a:r>
              <a:rPr lang="en-GB" sz="2000" dirty="0" smtClean="0"/>
              <a:t>The energy deficit is still used by customers</a:t>
            </a:r>
          </a:p>
          <a:p>
            <a:pPr marL="349655" indent="-342900">
              <a:lnSpc>
                <a:spcPct val="150000"/>
              </a:lnSpc>
              <a:buFont typeface="Arial" panose="020B0604020202020204" pitchFamily="34" charset="0"/>
              <a:buChar char="•"/>
            </a:pPr>
            <a:r>
              <a:rPr lang="en-GB" sz="2000" dirty="0" smtClean="0"/>
              <a:t>The energy has to be produced from a different source</a:t>
            </a:r>
          </a:p>
          <a:p>
            <a:pPr marL="349655" indent="-342900">
              <a:lnSpc>
                <a:spcPct val="150000"/>
              </a:lnSpc>
              <a:buFont typeface="Arial" panose="020B0604020202020204" pitchFamily="34" charset="0"/>
              <a:buChar char="•"/>
            </a:pPr>
            <a:r>
              <a:rPr lang="en-GB" sz="2000" dirty="0" smtClean="0"/>
              <a:t>The Party must pay a fair price</a:t>
            </a:r>
          </a:p>
        </p:txBody>
      </p:sp>
      <p:sp>
        <p:nvSpPr>
          <p:cNvPr id="11" name="Content Placeholder 4"/>
          <p:cNvSpPr>
            <a:spLocks noGrp="1"/>
          </p:cNvSpPr>
          <p:nvPr>
            <p:ph sz="quarter" idx="4294967295"/>
          </p:nvPr>
        </p:nvSpPr>
        <p:spPr>
          <a:xfrm>
            <a:off x="5615272" y="2895711"/>
            <a:ext cx="4724400" cy="2266950"/>
          </a:xfrm>
        </p:spPr>
        <p:txBody>
          <a:bodyPr>
            <a:normAutofit/>
          </a:bodyPr>
          <a:lstStyle/>
          <a:p>
            <a:pPr marL="349655" indent="-342900">
              <a:lnSpc>
                <a:spcPct val="100000"/>
              </a:lnSpc>
              <a:spcAft>
                <a:spcPts val="500"/>
              </a:spcAft>
              <a:buFont typeface="Arial" panose="020B0604020202020204" pitchFamily="34" charset="0"/>
              <a:buChar char="•"/>
            </a:pPr>
            <a:r>
              <a:rPr lang="en-GB" sz="2000" dirty="0" smtClean="0"/>
              <a:t>The energy surplus is still generated </a:t>
            </a:r>
          </a:p>
          <a:p>
            <a:pPr marL="342900" indent="-342900">
              <a:lnSpc>
                <a:spcPct val="100000"/>
              </a:lnSpc>
              <a:spcAft>
                <a:spcPts val="500"/>
              </a:spcAft>
              <a:buFont typeface="Arial" panose="020B0604020202020204" pitchFamily="34" charset="0"/>
              <a:buChar char="•"/>
            </a:pPr>
            <a:endParaRPr lang="en-GB" sz="2000" dirty="0" smtClean="0"/>
          </a:p>
          <a:p>
            <a:pPr marL="349655" indent="-342900">
              <a:lnSpc>
                <a:spcPct val="100000"/>
              </a:lnSpc>
              <a:spcAft>
                <a:spcPts val="500"/>
              </a:spcAft>
              <a:buFont typeface="Arial" panose="020B0604020202020204" pitchFamily="34" charset="0"/>
              <a:buChar char="•"/>
            </a:pPr>
            <a:r>
              <a:rPr lang="en-GB" sz="2000" dirty="0" smtClean="0"/>
              <a:t>The energy is used by end consumers</a:t>
            </a:r>
          </a:p>
          <a:p>
            <a:pPr marL="342900" indent="-342900">
              <a:lnSpc>
                <a:spcPct val="100000"/>
              </a:lnSpc>
              <a:spcAft>
                <a:spcPts val="500"/>
              </a:spcAft>
              <a:buFont typeface="Arial" panose="020B0604020202020204" pitchFamily="34" charset="0"/>
              <a:buChar char="•"/>
            </a:pPr>
            <a:endParaRPr lang="en-GB" sz="2000" dirty="0" smtClean="0"/>
          </a:p>
          <a:p>
            <a:pPr marL="349655" indent="-342900">
              <a:lnSpc>
                <a:spcPct val="100000"/>
              </a:lnSpc>
              <a:spcAft>
                <a:spcPts val="500"/>
              </a:spcAft>
              <a:buFont typeface="Arial" panose="020B0604020202020204" pitchFamily="34" charset="0"/>
              <a:buChar char="•"/>
            </a:pPr>
            <a:r>
              <a:rPr lang="en-GB" sz="2000" dirty="0"/>
              <a:t>The Party must </a:t>
            </a:r>
            <a:r>
              <a:rPr lang="en-GB" sz="2000" dirty="0" smtClean="0"/>
              <a:t>be paid </a:t>
            </a:r>
            <a:r>
              <a:rPr lang="en-GB" sz="2000" dirty="0"/>
              <a:t>a fair price</a:t>
            </a:r>
          </a:p>
          <a:p>
            <a:pPr marL="360612" lvl="1">
              <a:lnSpc>
                <a:spcPct val="100000"/>
              </a:lnSpc>
            </a:pPr>
            <a:endParaRPr lang="en-GB" sz="2200" dirty="0" smtClean="0"/>
          </a:p>
          <a:p>
            <a:pPr marL="349655" indent="-342900">
              <a:buFont typeface="Arial" panose="020B0604020202020204" pitchFamily="34" charset="0"/>
              <a:buChar char="•"/>
            </a:pPr>
            <a:endParaRPr lang="en-GB" sz="2400" dirty="0"/>
          </a:p>
        </p:txBody>
      </p:sp>
      <p:sp>
        <p:nvSpPr>
          <p:cNvPr id="8" name="Flowchart: Magnetic Disk 7"/>
          <p:cNvSpPr/>
          <p:nvPr/>
        </p:nvSpPr>
        <p:spPr>
          <a:xfrm>
            <a:off x="6925356" y="1525791"/>
            <a:ext cx="1894114" cy="1195823"/>
          </a:xfrm>
          <a:prstGeom prst="flowChartMagneticDisk">
            <a:avLst/>
          </a:prstGeom>
          <a:solidFill>
            <a:schemeClr val="accent1">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Tahoma"/>
                <a:ea typeface="+mn-ea"/>
                <a:cs typeface="+mn-cs"/>
              </a:rPr>
              <a:t>Imbalance Volume</a:t>
            </a:r>
          </a:p>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Tahoma"/>
                <a:ea typeface="+mn-ea"/>
                <a:cs typeface="+mn-cs"/>
              </a:rPr>
              <a:t>‘surplus’</a:t>
            </a:r>
            <a:endParaRPr kumimoji="0" lang="en-GB" sz="1600" b="0" i="0" u="none" strike="noStrike" kern="1200" cap="none" spc="0" normalizeH="0" baseline="0" noProof="0" dirty="0">
              <a:ln>
                <a:noFill/>
              </a:ln>
              <a:solidFill>
                <a:prstClr val="white"/>
              </a:solidFill>
              <a:effectLst/>
              <a:uLnTx/>
              <a:uFillTx/>
              <a:latin typeface="Tahoma"/>
              <a:ea typeface="+mn-ea"/>
              <a:cs typeface="+mn-cs"/>
            </a:endParaRPr>
          </a:p>
        </p:txBody>
      </p:sp>
      <p:sp>
        <p:nvSpPr>
          <p:cNvPr id="9" name="Flowchart: Magnetic Disk 8"/>
          <p:cNvSpPr/>
          <p:nvPr/>
        </p:nvSpPr>
        <p:spPr>
          <a:xfrm>
            <a:off x="1732357" y="1525791"/>
            <a:ext cx="1894114" cy="1195200"/>
          </a:xfrm>
          <a:prstGeom prst="flowChartMagneticDisk">
            <a:avLst/>
          </a:prstGeom>
          <a:solidFill>
            <a:schemeClr val="accent3">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Tahoma"/>
                <a:ea typeface="+mn-ea"/>
                <a:cs typeface="+mn-cs"/>
              </a:rPr>
              <a:t>Imbalance Volume</a:t>
            </a:r>
          </a:p>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Tahoma"/>
                <a:ea typeface="+mn-ea"/>
                <a:cs typeface="+mn-cs"/>
              </a:rPr>
              <a:t>‘deficit’</a:t>
            </a:r>
            <a:endParaRPr kumimoji="0" lang="en-GB" sz="1600" b="0" i="0" u="none" strike="noStrike" kern="1200" cap="none" spc="0" normalizeH="0" baseline="0" noProof="0" dirty="0">
              <a:ln>
                <a:noFill/>
              </a:ln>
              <a:solidFill>
                <a:prstClr val="white"/>
              </a:solidFill>
              <a:effectLst/>
              <a:uLnTx/>
              <a:uFillTx/>
              <a:latin typeface="Tahoma"/>
              <a:ea typeface="+mn-ea"/>
              <a:cs typeface="+mn-cs"/>
            </a:endParaRPr>
          </a:p>
        </p:txBody>
      </p:sp>
      <p:sp>
        <p:nvSpPr>
          <p:cNvPr id="3" name="TextBox 2"/>
          <p:cNvSpPr txBox="1"/>
          <p:nvPr/>
        </p:nvSpPr>
        <p:spPr>
          <a:xfrm>
            <a:off x="561975" y="5392939"/>
            <a:ext cx="9734550" cy="430887"/>
          </a:xfrm>
          <a:prstGeom prst="rect">
            <a:avLst/>
          </a:prstGeom>
          <a:noFill/>
        </p:spPr>
        <p:txBody>
          <a:bodyPr wrap="square" lIns="0" tIns="0" rIns="0" bIns="0" rtlCol="0">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GB"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Imbalance Price </a:t>
            </a:r>
            <a:r>
              <a:rPr kumimoji="0" lang="en-GB"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represents the cost of this </a:t>
            </a:r>
            <a:r>
              <a:rPr kumimoji="0" lang="en-GB"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energy</a:t>
            </a:r>
            <a:endParaRPr kumimoji="0" lang="en-GB" sz="2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889376074"/>
              </p:ext>
            </p:extLst>
          </p:nvPr>
        </p:nvGraphicFramePr>
        <p:xfrm>
          <a:off x="396874" y="1299064"/>
          <a:ext cx="9899651" cy="54309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smtClean="0"/>
              <a:t>Why are Imbalance Prices important?</a:t>
            </a:r>
            <a:endParaRPr lang="en-GB" dirty="0"/>
          </a:p>
        </p:txBody>
      </p:sp>
      <p:sp>
        <p:nvSpPr>
          <p:cNvPr id="4" name="TextBox 3"/>
          <p:cNvSpPr txBox="1"/>
          <p:nvPr/>
        </p:nvSpPr>
        <p:spPr>
          <a:xfrm>
            <a:off x="3540701" y="5448739"/>
            <a:ext cx="1302328"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400" b="1" i="0" u="none" strike="noStrike" kern="1200" cap="none" spc="0" normalizeH="0" baseline="0" noProof="0" dirty="0" smtClean="0">
                <a:ln>
                  <a:noFill/>
                </a:ln>
                <a:solidFill>
                  <a:schemeClr val="accent3"/>
                </a:solidFill>
                <a:effectLst/>
                <a:uLnTx/>
                <a:uFillTx/>
                <a:latin typeface="Tahoma"/>
                <a:ea typeface="+mn-ea"/>
                <a:cs typeface="+mn-cs"/>
              </a:rPr>
              <a:t>£21/MWh</a:t>
            </a:r>
          </a:p>
        </p:txBody>
      </p:sp>
      <p:sp>
        <p:nvSpPr>
          <p:cNvPr id="7" name="TextBox 6"/>
          <p:cNvSpPr txBox="1"/>
          <p:nvPr/>
        </p:nvSpPr>
        <p:spPr>
          <a:xfrm>
            <a:off x="7280044" y="1839985"/>
            <a:ext cx="1302328"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400" b="1" i="0" u="none" strike="noStrike" kern="1200" cap="none" spc="0" normalizeH="0" baseline="0" noProof="0" dirty="0" smtClean="0">
                <a:ln>
                  <a:noFill/>
                </a:ln>
                <a:solidFill>
                  <a:schemeClr val="accent3"/>
                </a:solidFill>
                <a:effectLst/>
                <a:uLnTx/>
                <a:uFillTx/>
                <a:latin typeface="Tahoma"/>
                <a:ea typeface="+mn-ea"/>
                <a:cs typeface="+mn-cs"/>
              </a:rPr>
              <a:t>£2,242/MWh</a:t>
            </a:r>
          </a:p>
        </p:txBody>
      </p:sp>
    </p:spTree>
    <p:extLst>
      <p:ext uri="{BB962C8B-B14F-4D97-AF65-F5344CB8AC3E}">
        <p14:creationId xmlns:p14="http://schemas.microsoft.com/office/powerpoint/2010/main" val="1968135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a:t>
            </a:r>
            <a:r>
              <a:rPr lang="en-GB" dirty="0" smtClean="0"/>
              <a:t>Imbalance </a:t>
            </a:r>
            <a:r>
              <a:rPr lang="en-GB" dirty="0"/>
              <a:t>Prices important</a:t>
            </a:r>
            <a:r>
              <a:rPr lang="en-GB" dirty="0" smtClean="0"/>
              <a:t>? </a:t>
            </a:r>
            <a:endParaRPr lang="en-GB" dirty="0"/>
          </a:p>
        </p:txBody>
      </p:sp>
      <p:sp>
        <p:nvSpPr>
          <p:cNvPr id="4" name="Content Placeholder 3"/>
          <p:cNvSpPr>
            <a:spLocks noGrp="1"/>
          </p:cNvSpPr>
          <p:nvPr>
            <p:ph sz="quarter" idx="4294967295"/>
          </p:nvPr>
        </p:nvSpPr>
        <p:spPr>
          <a:xfrm>
            <a:off x="589547" y="1155700"/>
            <a:ext cx="9442452" cy="5543550"/>
          </a:xfrm>
        </p:spPr>
        <p:txBody>
          <a:bodyPr/>
          <a:lstStyle/>
          <a:p>
            <a:pPr marL="349655" indent="-342900">
              <a:buFont typeface="Arial" panose="020B0604020202020204" pitchFamily="34" charset="0"/>
              <a:buChar char="•"/>
            </a:pPr>
            <a:r>
              <a:rPr lang="en-GB" sz="2000" dirty="0" smtClean="0"/>
              <a:t>Applying 4 March 2020 Imbalance Prices to our Short Party example:</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873363479"/>
              </p:ext>
            </p:extLst>
          </p:nvPr>
        </p:nvGraphicFramePr>
        <p:xfrm>
          <a:off x="1782231" y="2464434"/>
          <a:ext cx="7128936" cy="2926080"/>
        </p:xfrm>
        <a:graphic>
          <a:graphicData uri="http://schemas.openxmlformats.org/drawingml/2006/table">
            <a:tbl>
              <a:tblPr firstRow="1" bandRow="1">
                <a:tableStyleId>{5C22544A-7EE6-4342-B048-85BDC9FD1C3A}</a:tableStyleId>
              </a:tblPr>
              <a:tblGrid>
                <a:gridCol w="2376312">
                  <a:extLst>
                    <a:ext uri="{9D8B030D-6E8A-4147-A177-3AD203B41FA5}">
                      <a16:colId xmlns:a16="http://schemas.microsoft.com/office/drawing/2014/main" val="1102113677"/>
                    </a:ext>
                  </a:extLst>
                </a:gridCol>
                <a:gridCol w="2376312">
                  <a:extLst>
                    <a:ext uri="{9D8B030D-6E8A-4147-A177-3AD203B41FA5}">
                      <a16:colId xmlns:a16="http://schemas.microsoft.com/office/drawing/2014/main" val="3712789614"/>
                    </a:ext>
                  </a:extLst>
                </a:gridCol>
                <a:gridCol w="2376312">
                  <a:extLst>
                    <a:ext uri="{9D8B030D-6E8A-4147-A177-3AD203B41FA5}">
                      <a16:colId xmlns:a16="http://schemas.microsoft.com/office/drawing/2014/main" val="1909222988"/>
                    </a:ext>
                  </a:extLst>
                </a:gridCol>
              </a:tblGrid>
              <a:tr h="731520">
                <a:tc>
                  <a:txBody>
                    <a:bodyPr/>
                    <a:lstStyle/>
                    <a:p>
                      <a:pPr algn="ctr"/>
                      <a:r>
                        <a:rPr lang="en-GB" b="1" dirty="0" smtClean="0"/>
                        <a:t>Settlement Period</a:t>
                      </a:r>
                      <a:endParaRPr lang="en-GB" b="1" dirty="0"/>
                    </a:p>
                  </a:txBody>
                  <a:tcPr anchor="ctr">
                    <a:solidFill>
                      <a:schemeClr val="accent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GB" baseline="0" dirty="0" smtClean="0"/>
                        <a:t>15</a:t>
                      </a:r>
                      <a:endParaRPr lang="en-GB" dirty="0" smtClean="0"/>
                    </a:p>
                  </a:txBody>
                  <a:tcPr anchor="ctr">
                    <a:solidFill>
                      <a:schemeClr val="accent1"/>
                    </a:solidFill>
                  </a:tcPr>
                </a:tc>
                <a:tc>
                  <a:txBody>
                    <a:bodyPr/>
                    <a:lstStyle/>
                    <a:p>
                      <a:pPr algn="ctr"/>
                      <a:r>
                        <a:rPr lang="en-GB" baseline="0" dirty="0" smtClean="0"/>
                        <a:t>37</a:t>
                      </a:r>
                      <a:endParaRPr lang="en-GB" dirty="0"/>
                    </a:p>
                  </a:txBody>
                  <a:tcPr anchor="ctr">
                    <a:solidFill>
                      <a:schemeClr val="accent1"/>
                    </a:solidFill>
                  </a:tcPr>
                </a:tc>
                <a:extLst>
                  <a:ext uri="{0D108BD9-81ED-4DB2-BD59-A6C34878D82A}">
                    <a16:rowId xmlns:a16="http://schemas.microsoft.com/office/drawing/2014/main" val="3501708949"/>
                  </a:ext>
                </a:extLst>
              </a:tr>
              <a:tr h="731520">
                <a:tc>
                  <a:txBody>
                    <a:bodyPr/>
                    <a:lstStyle/>
                    <a:p>
                      <a:pPr algn="ctr"/>
                      <a:r>
                        <a:rPr lang="en-GB" b="1" dirty="0" smtClean="0"/>
                        <a:t>Imbalance Volume</a:t>
                      </a:r>
                      <a:endParaRPr lang="en-GB" b="1" dirty="0"/>
                    </a:p>
                  </a:txBody>
                  <a:tcPr anchor="ctr"/>
                </a:tc>
                <a:tc>
                  <a:txBody>
                    <a:bodyPr/>
                    <a:lstStyle/>
                    <a:p>
                      <a:pPr algn="ctr"/>
                      <a:r>
                        <a:rPr lang="en-GB" dirty="0" smtClean="0"/>
                        <a:t>-25MWh</a:t>
                      </a:r>
                      <a:endParaRPr lang="en-GB" dirty="0"/>
                    </a:p>
                  </a:txBody>
                  <a:tcPr anchor="ctr"/>
                </a:tc>
                <a:tc>
                  <a:txBody>
                    <a:bodyPr/>
                    <a:lstStyle/>
                    <a:p>
                      <a:pPr algn="ctr"/>
                      <a:r>
                        <a:rPr lang="en-GB" smtClean="0"/>
                        <a:t>-25MWh</a:t>
                      </a:r>
                      <a:endParaRPr lang="en-GB" dirty="0"/>
                    </a:p>
                  </a:txBody>
                  <a:tcPr anchor="ctr"/>
                </a:tc>
                <a:extLst>
                  <a:ext uri="{0D108BD9-81ED-4DB2-BD59-A6C34878D82A}">
                    <a16:rowId xmlns:a16="http://schemas.microsoft.com/office/drawing/2014/main" val="4016938947"/>
                  </a:ext>
                </a:extLst>
              </a:tr>
              <a:tr h="731520">
                <a:tc>
                  <a:txBody>
                    <a:bodyPr/>
                    <a:lstStyle/>
                    <a:p>
                      <a:pPr algn="ctr"/>
                      <a:r>
                        <a:rPr lang="en-GB" b="1" dirty="0" smtClean="0"/>
                        <a:t>Imbalance</a:t>
                      </a:r>
                      <a:r>
                        <a:rPr lang="en-GB" b="1" baseline="0" dirty="0" smtClean="0"/>
                        <a:t> Price</a:t>
                      </a:r>
                      <a:endParaRPr lang="en-GB" b="1" dirty="0"/>
                    </a:p>
                  </a:txBody>
                  <a:tcPr anchor="ctr"/>
                </a:tc>
                <a:tc>
                  <a:txBody>
                    <a:bodyPr/>
                    <a:lstStyle/>
                    <a:p>
                      <a:pPr algn="ctr"/>
                      <a:r>
                        <a:rPr lang="en-GB" dirty="0" smtClean="0"/>
                        <a:t>£21/MWh</a:t>
                      </a:r>
                      <a:endParaRPr lang="en-GB" dirty="0"/>
                    </a:p>
                  </a:txBody>
                  <a:tcPr anchor="ctr"/>
                </a:tc>
                <a:tc>
                  <a:txBody>
                    <a:bodyPr/>
                    <a:lstStyle/>
                    <a:p>
                      <a:pPr algn="ctr"/>
                      <a:r>
                        <a:rPr lang="en-GB" dirty="0" smtClean="0"/>
                        <a:t>£2,242/MWh</a:t>
                      </a:r>
                      <a:endParaRPr lang="en-GB" dirty="0"/>
                    </a:p>
                  </a:txBody>
                  <a:tcPr anchor="ctr"/>
                </a:tc>
                <a:extLst>
                  <a:ext uri="{0D108BD9-81ED-4DB2-BD59-A6C34878D82A}">
                    <a16:rowId xmlns:a16="http://schemas.microsoft.com/office/drawing/2014/main" val="3966701414"/>
                  </a:ext>
                </a:extLst>
              </a:tr>
              <a:tr h="731520">
                <a:tc>
                  <a:txBody>
                    <a:bodyPr/>
                    <a:lstStyle/>
                    <a:p>
                      <a:pPr algn="ctr"/>
                      <a:r>
                        <a:rPr lang="en-GB" b="1" dirty="0" smtClean="0"/>
                        <a:t>Imbalance </a:t>
                      </a:r>
                      <a:r>
                        <a:rPr lang="en-GB" b="1" dirty="0" err="1" smtClean="0"/>
                        <a:t>Cashflow</a:t>
                      </a:r>
                      <a:endParaRPr lang="en-GB" b="1" dirty="0"/>
                    </a:p>
                  </a:txBody>
                  <a:tcPr anchor="ctr"/>
                </a:tc>
                <a:tc>
                  <a:txBody>
                    <a:bodyPr/>
                    <a:lstStyle/>
                    <a:p>
                      <a:pPr algn="ctr"/>
                      <a:r>
                        <a:rPr lang="en-GB" b="1" dirty="0" smtClean="0">
                          <a:solidFill>
                            <a:srgbClr val="FF0000"/>
                          </a:solidFill>
                        </a:rPr>
                        <a:t>-£525</a:t>
                      </a:r>
                      <a:endParaRPr lang="en-GB" b="1" dirty="0">
                        <a:solidFill>
                          <a:srgbClr val="FF0000"/>
                        </a:solidFill>
                      </a:endParaRPr>
                    </a:p>
                  </a:txBody>
                  <a:tcPr anchor="ctr"/>
                </a:tc>
                <a:tc>
                  <a:txBody>
                    <a:bodyPr/>
                    <a:lstStyle/>
                    <a:p>
                      <a:pPr algn="ctr"/>
                      <a:r>
                        <a:rPr lang="en-GB" b="1" dirty="0" smtClean="0">
                          <a:solidFill>
                            <a:srgbClr val="FF0000"/>
                          </a:solidFill>
                        </a:rPr>
                        <a:t>-£56,050</a:t>
                      </a:r>
                      <a:endParaRPr lang="en-GB" b="1" dirty="0">
                        <a:solidFill>
                          <a:srgbClr val="FF0000"/>
                        </a:solidFill>
                      </a:endParaRPr>
                    </a:p>
                  </a:txBody>
                  <a:tcPr anchor="ctr"/>
                </a:tc>
                <a:extLst>
                  <a:ext uri="{0D108BD9-81ED-4DB2-BD59-A6C34878D82A}">
                    <a16:rowId xmlns:a16="http://schemas.microsoft.com/office/drawing/2014/main" val="1736190953"/>
                  </a:ext>
                </a:extLst>
              </a:tr>
            </a:tbl>
          </a:graphicData>
        </a:graphic>
      </p:graphicFrame>
    </p:spTree>
    <p:extLst>
      <p:ext uri="{BB962C8B-B14F-4D97-AF65-F5344CB8AC3E}">
        <p14:creationId xmlns:p14="http://schemas.microsoft.com/office/powerpoint/2010/main" val="3001085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n 17"/>
          <p:cNvSpPr/>
          <p:nvPr/>
        </p:nvSpPr>
        <p:spPr>
          <a:xfrm>
            <a:off x="4315425" y="3178964"/>
            <a:ext cx="2492818" cy="2080744"/>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dirty="0"/>
          </a:p>
        </p:txBody>
      </p:sp>
      <p:sp>
        <p:nvSpPr>
          <p:cNvPr id="17" name="Can 16"/>
          <p:cNvSpPr/>
          <p:nvPr/>
        </p:nvSpPr>
        <p:spPr>
          <a:xfrm>
            <a:off x="1084476" y="2605966"/>
            <a:ext cx="2509745" cy="2676348"/>
          </a:xfrm>
          <a:prstGeom prst="ca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600" b="1" dirty="0"/>
          </a:p>
        </p:txBody>
      </p:sp>
      <p:sp>
        <p:nvSpPr>
          <p:cNvPr id="2" name="Title 1"/>
          <p:cNvSpPr>
            <a:spLocks noGrp="1"/>
          </p:cNvSpPr>
          <p:nvPr>
            <p:ph type="title"/>
          </p:nvPr>
        </p:nvSpPr>
        <p:spPr/>
        <p:txBody>
          <a:bodyPr/>
          <a:lstStyle/>
          <a:p>
            <a:r>
              <a:rPr lang="en-GB" dirty="0" smtClean="0"/>
              <a:t>Where does the imbalance </a:t>
            </a:r>
            <a:r>
              <a:rPr lang="en-GB" dirty="0" err="1" smtClean="0"/>
              <a:t>cashflow</a:t>
            </a:r>
            <a:r>
              <a:rPr lang="en-GB" dirty="0" smtClean="0"/>
              <a:t> go?</a:t>
            </a:r>
            <a:endParaRPr lang="en-GB" dirty="0"/>
          </a:p>
        </p:txBody>
      </p:sp>
      <p:sp>
        <p:nvSpPr>
          <p:cNvPr id="8" name="Rectangle 7"/>
          <p:cNvSpPr/>
          <p:nvPr/>
        </p:nvSpPr>
        <p:spPr>
          <a:xfrm>
            <a:off x="1247034" y="1832355"/>
            <a:ext cx="2185214" cy="633635"/>
          </a:xfrm>
          <a:prstGeom prst="rect">
            <a:avLst/>
          </a:prstGeom>
        </p:spPr>
        <p:txBody>
          <a:bodyPr wrap="none">
            <a:spAutoFit/>
          </a:bodyPr>
          <a:lstStyle/>
          <a:p>
            <a:pPr marL="0" marR="0" lvl="0" indent="0" algn="ctr" defTabSz="1043056" rtl="0" eaLnBrk="1" fontAlgn="auto" latinLnBrk="0" hangingPunct="1">
              <a:lnSpc>
                <a:spcPts val="2100"/>
              </a:lnSpc>
              <a:spcBef>
                <a:spcPts val="0"/>
              </a:spcBef>
              <a:spcAft>
                <a:spcPts val="560"/>
              </a:spcAft>
              <a:buClrTx/>
              <a:buSzTx/>
              <a:buFontTx/>
              <a:buNone/>
              <a:tabLst/>
              <a:defRPr/>
            </a:pPr>
            <a:r>
              <a:rPr kumimoji="0" lang="en-GB"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Short Parties </a:t>
            </a:r>
            <a:br>
              <a:rPr kumimoji="0" lang="en-GB"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n-GB"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paid</a:t>
            </a:r>
            <a:endPar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Rectangle 8"/>
          <p:cNvSpPr/>
          <p:nvPr/>
        </p:nvSpPr>
        <p:spPr>
          <a:xfrm>
            <a:off x="4386126" y="1832355"/>
            <a:ext cx="2351416" cy="630942"/>
          </a:xfrm>
          <a:prstGeom prst="rect">
            <a:avLst/>
          </a:prstGeom>
        </p:spPr>
        <p:txBody>
          <a:bodyPr wrap="square">
            <a:spAutoFit/>
          </a:bodyPr>
          <a:lstStyle/>
          <a:p>
            <a:pPr marL="0" marR="0" lvl="0" indent="0" algn="ctr" defTabSz="1043056" rtl="0" eaLnBrk="1" fontAlgn="auto" latinLnBrk="0" hangingPunct="1">
              <a:lnSpc>
                <a:spcPts val="2100"/>
              </a:lnSpc>
              <a:spcBef>
                <a:spcPts val="0"/>
              </a:spcBef>
              <a:spcAft>
                <a:spcPts val="56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 </a:t>
            </a:r>
            <a:r>
              <a:rPr kumimoji="0" lang="en-GB"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Parties were paid</a:t>
            </a:r>
            <a:endPar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Rectangle 9"/>
          <p:cNvSpPr/>
          <p:nvPr/>
        </p:nvSpPr>
        <p:spPr>
          <a:xfrm>
            <a:off x="7649420" y="2010003"/>
            <a:ext cx="1484701" cy="364331"/>
          </a:xfrm>
          <a:prstGeom prst="rect">
            <a:avLst/>
          </a:prstGeom>
        </p:spPr>
        <p:txBody>
          <a:bodyPr wrap="none">
            <a:spAutoFit/>
          </a:bodyPr>
          <a:lstStyle/>
          <a:p>
            <a:pPr marL="0" marR="0" lvl="0" indent="0" algn="ctr" defTabSz="1043056" rtl="0" eaLnBrk="1" fontAlgn="auto" latinLnBrk="0" hangingPunct="1">
              <a:lnSpc>
                <a:spcPts val="2100"/>
              </a:lnSpc>
              <a:spcBef>
                <a:spcPts val="0"/>
              </a:spcBef>
              <a:spcAft>
                <a:spcPts val="56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Left over</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87" y="2472552"/>
            <a:ext cx="2033080" cy="92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67649" y="4363593"/>
            <a:ext cx="1758247" cy="286232"/>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2400" b="1" i="0" u="none" strike="noStrike" kern="1200" cap="none" spc="0" normalizeH="0" baseline="0" noProof="0" dirty="0" smtClean="0">
                <a:ln>
                  <a:noFill/>
                </a:ln>
                <a:effectLst/>
                <a:uLnTx/>
                <a:uFillTx/>
                <a:latin typeface="Tahoma"/>
                <a:ea typeface="+mn-ea"/>
                <a:cs typeface="+mn-cs"/>
              </a:rPr>
              <a:t> </a:t>
            </a:r>
            <a:r>
              <a:rPr kumimoji="0" lang="en-GB" sz="3200" b="1" i="0" u="none" strike="noStrike" kern="1200" cap="none" spc="0" normalizeH="0" baseline="0" noProof="0" dirty="0" smtClean="0">
                <a:ln>
                  <a:noFill/>
                </a:ln>
                <a:effectLst/>
                <a:uLnTx/>
                <a:uFillTx/>
                <a:latin typeface="Tahoma"/>
                <a:ea typeface="+mn-ea"/>
                <a:cs typeface="+mn-cs"/>
              </a:rPr>
              <a:t>£8.9M</a:t>
            </a:r>
            <a:endParaRPr kumimoji="0" lang="en-GB" sz="2800" b="1" i="0" u="none" strike="noStrike" kern="1200" cap="none" spc="0" normalizeH="0" baseline="0" noProof="0" dirty="0" smtClean="0">
              <a:ln>
                <a:noFill/>
              </a:ln>
              <a:effectLst/>
              <a:uLnTx/>
              <a:uFillTx/>
              <a:latin typeface="Tahoma"/>
              <a:ea typeface="+mn-ea"/>
              <a:cs typeface="+mn-cs"/>
            </a:endParaRPr>
          </a:p>
        </p:txBody>
      </p:sp>
      <p:sp>
        <p:nvSpPr>
          <p:cNvPr id="14" name="TextBox 13"/>
          <p:cNvSpPr txBox="1"/>
          <p:nvPr/>
        </p:nvSpPr>
        <p:spPr>
          <a:xfrm>
            <a:off x="7844060" y="2909660"/>
            <a:ext cx="1095422"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2400" b="1" i="0" u="none" strike="noStrike" kern="1200" cap="none" spc="0" normalizeH="0" baseline="0" noProof="0" dirty="0" smtClean="0">
                <a:ln>
                  <a:noFill/>
                </a:ln>
                <a:effectLst/>
                <a:uLnTx/>
                <a:uFillTx/>
                <a:latin typeface="Tahoma"/>
                <a:ea typeface="+mn-ea"/>
                <a:cs typeface="+mn-cs"/>
              </a:rPr>
              <a:t>£</a:t>
            </a:r>
            <a:r>
              <a:rPr kumimoji="0" lang="en-GB"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840K</a:t>
            </a: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910" y="3429757"/>
            <a:ext cx="1306582" cy="226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rot="16200000">
            <a:off x="7148409" y="4137225"/>
            <a:ext cx="2417583" cy="584775"/>
          </a:xfrm>
          <a:prstGeom prst="rect">
            <a:avLst/>
          </a:prstGeom>
        </p:spPr>
        <p:txBody>
          <a:bodyPr wrap="square">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Tahoma"/>
                <a:ea typeface="+mn-ea"/>
                <a:cs typeface="+mn-cs"/>
              </a:rPr>
              <a:t>RCRC</a:t>
            </a:r>
            <a:r>
              <a:rPr kumimoji="0" lang="en-GB" sz="1600" b="1" i="0" u="none" strike="noStrike" kern="1200" cap="none" spc="0" normalizeH="0" baseline="0" noProof="0" dirty="0">
                <a:ln>
                  <a:noFill/>
                </a:ln>
                <a:solidFill>
                  <a:prstClr val="black"/>
                </a:solidFill>
                <a:effectLst/>
                <a:uLnTx/>
                <a:uFillTx/>
                <a:latin typeface="Tahoma"/>
                <a:ea typeface="+mn-ea"/>
                <a:cs typeface="+mn-cs"/>
              </a:rPr>
              <a:t> </a:t>
            </a:r>
            <a:r>
              <a:rPr kumimoji="0" lang="en-GB" sz="1600" b="1" i="0" u="none" strike="noStrike" kern="1200" cap="none" spc="0" normalizeH="0" baseline="0" noProof="0" dirty="0">
                <a:ln>
                  <a:noFill/>
                </a:ln>
                <a:effectLst/>
                <a:uLnTx/>
                <a:uFillTx/>
                <a:latin typeface="Tahoma"/>
                <a:ea typeface="+mn-ea"/>
                <a:cs typeface="+mn-cs"/>
              </a:rPr>
              <a:t>REDISTRIBUTED</a:t>
            </a:r>
          </a:p>
        </p:txBody>
      </p:sp>
      <p:sp>
        <p:nvSpPr>
          <p:cNvPr id="3" name="TextBox 2"/>
          <p:cNvSpPr txBox="1"/>
          <p:nvPr/>
        </p:nvSpPr>
        <p:spPr>
          <a:xfrm>
            <a:off x="1707521" y="3749818"/>
            <a:ext cx="2291012" cy="293670"/>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3200" b="1" i="0" u="none" strike="noStrike" kern="1200" cap="none" spc="0" normalizeH="0" baseline="0" noProof="0" dirty="0" smtClean="0">
                <a:ln>
                  <a:noFill/>
                </a:ln>
                <a:effectLst/>
                <a:uLnTx/>
                <a:uFillTx/>
                <a:latin typeface="Tahoma"/>
                <a:ea typeface="+mn-ea"/>
                <a:cs typeface="+mn-cs"/>
              </a:rPr>
              <a:t>£</a:t>
            </a:r>
            <a:r>
              <a:rPr kumimoji="0" lang="en-GB"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9.7M</a:t>
            </a:r>
          </a:p>
        </p:txBody>
      </p:sp>
      <p:sp>
        <p:nvSpPr>
          <p:cNvPr id="7" name="TextBox 6"/>
          <p:cNvSpPr txBox="1"/>
          <p:nvPr/>
        </p:nvSpPr>
        <p:spPr>
          <a:xfrm>
            <a:off x="821517" y="1237899"/>
            <a:ext cx="8117965"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For Settlement Period </a:t>
            </a: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a:t>
            </a:r>
            <a:r>
              <a:rPr kumimoji="0" lang="en-GB"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7 on 4 March 2020:</a:t>
            </a:r>
          </a:p>
        </p:txBody>
      </p:sp>
      <p:sp>
        <p:nvSpPr>
          <p:cNvPr id="19" name="Rounded Rectangle 18"/>
          <p:cNvSpPr/>
          <p:nvPr/>
        </p:nvSpPr>
        <p:spPr>
          <a:xfrm>
            <a:off x="592666" y="6045200"/>
            <a:ext cx="9465733" cy="739749"/>
          </a:xfrm>
          <a:prstGeom prst="roundRect">
            <a:avLst/>
          </a:prstGeom>
          <a:ln/>
        </p:spPr>
        <p:style>
          <a:lnRef idx="2">
            <a:schemeClr val="dk1"/>
          </a:lnRef>
          <a:fillRef idx="1">
            <a:schemeClr val="lt1"/>
          </a:fillRef>
          <a:effectRef idx="0">
            <a:schemeClr val="dk1"/>
          </a:effectRef>
          <a:fontRef idx="minor">
            <a:schemeClr val="dk1"/>
          </a:fontRef>
        </p:style>
        <p:txBody>
          <a:bodyPr lIns="108000" tIns="0" rIns="0" bIns="0" anchor="t"/>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Any ‘left over’ money after all the Energy Imbalance </a:t>
            </a:r>
            <a:r>
              <a:rPr kumimoji="0" lang="en-GB" sz="20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Cashflow</a:t>
            </a:r>
            <a:r>
              <a:rPr kumimoji="0" lang="en-GB" sz="20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for a Settlement Period is settled, is either credited or charged to active market participants </a:t>
            </a:r>
            <a:endPar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84328E-6 1.82696E-6 L -0.10641 1.82696E-6 " pathEditMode="relative" rAng="0" ptsTypes="AA">
                                      <p:cBhvr>
                                        <p:cTn id="6" dur="1800" fill="hold"/>
                                        <p:tgtEl>
                                          <p:spTgt spid="17"/>
                                        </p:tgtEl>
                                        <p:attrNameLst>
                                          <p:attrName>ppt_x</p:attrName>
                                          <p:attrName>ppt_y</p:attrName>
                                        </p:attrNameLst>
                                      </p:cBhvr>
                                      <p:rCtr x="-532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84328E-6 1.82696E-6 L -0.10641 1.82696E-6 " pathEditMode="relative" rAng="0" ptsTypes="AA">
                                      <p:cBhvr>
                                        <p:cTn id="10" dur="1800" fill="hold"/>
                                        <p:tgtEl>
                                          <p:spTgt spid="18"/>
                                        </p:tgtEl>
                                        <p:attrNameLst>
                                          <p:attrName>ppt_x</p:attrName>
                                          <p:attrName>ppt_y</p:attrName>
                                        </p:attrNameLst>
                                      </p:cBhvr>
                                      <p:rCtr x="-53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How are they calculated?</a:t>
            </a:r>
            <a:endParaRPr lang="en-GB" dirty="0"/>
          </a:p>
        </p:txBody>
      </p:sp>
    </p:spTree>
    <p:extLst>
      <p:ext uri="{BB962C8B-B14F-4D97-AF65-F5344CB8AC3E}">
        <p14:creationId xmlns:p14="http://schemas.microsoft.com/office/powerpoint/2010/main" val="281205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they </a:t>
            </a:r>
            <a:r>
              <a:rPr lang="en-GB" dirty="0" smtClean="0"/>
              <a:t>calculated?</a:t>
            </a:r>
            <a:endParaRPr lang="en-GB" dirty="0"/>
          </a:p>
        </p:txBody>
      </p:sp>
      <p:sp>
        <p:nvSpPr>
          <p:cNvPr id="5" name="Content Placeholder 4"/>
          <p:cNvSpPr>
            <a:spLocks noGrp="1"/>
          </p:cNvSpPr>
          <p:nvPr>
            <p:ph sz="quarter" idx="4294967295"/>
          </p:nvPr>
        </p:nvSpPr>
        <p:spPr>
          <a:xfrm>
            <a:off x="661736" y="1201738"/>
            <a:ext cx="9237913" cy="3608387"/>
          </a:xfrm>
        </p:spPr>
        <p:txBody>
          <a:bodyPr>
            <a:normAutofit/>
          </a:bodyPr>
          <a:lstStyle/>
          <a:p>
            <a:pPr>
              <a:lnSpc>
                <a:spcPct val="100000"/>
              </a:lnSpc>
            </a:pPr>
            <a:r>
              <a:rPr lang="en-GB" sz="2400" b="1" dirty="0" smtClean="0"/>
              <a:t>We will cover:</a:t>
            </a:r>
          </a:p>
          <a:p>
            <a:pPr>
              <a:lnSpc>
                <a:spcPct val="100000"/>
              </a:lnSpc>
            </a:pPr>
            <a:endParaRPr lang="en-GB" sz="2400" dirty="0" smtClean="0"/>
          </a:p>
          <a:p>
            <a:pPr marL="342900" lvl="1" indent="-342900">
              <a:lnSpc>
                <a:spcPct val="100000"/>
              </a:lnSpc>
              <a:buFont typeface="Arial" panose="020B0604020202020204" pitchFamily="34" charset="0"/>
              <a:buChar char="•"/>
            </a:pPr>
            <a:r>
              <a:rPr lang="en-GB" sz="2200" b="0" dirty="0" smtClean="0">
                <a:solidFill>
                  <a:schemeClr val="tx1"/>
                </a:solidFill>
              </a:rPr>
              <a:t>Bids &amp; Offers</a:t>
            </a:r>
          </a:p>
          <a:p>
            <a:pPr marL="342900" lvl="1" indent="-342900">
              <a:lnSpc>
                <a:spcPct val="100000"/>
              </a:lnSpc>
              <a:buFont typeface="Arial" panose="020B0604020202020204" pitchFamily="34" charset="0"/>
              <a:buChar char="•"/>
            </a:pPr>
            <a:endParaRPr lang="en-GB" sz="2200" b="0" dirty="0">
              <a:solidFill>
                <a:schemeClr val="tx1"/>
              </a:solidFill>
            </a:endParaRPr>
          </a:p>
          <a:p>
            <a:pPr marL="342900" lvl="1" indent="-342900">
              <a:lnSpc>
                <a:spcPct val="100000"/>
              </a:lnSpc>
              <a:buFont typeface="Arial" panose="020B0604020202020204" pitchFamily="34" charset="0"/>
              <a:buChar char="•"/>
            </a:pPr>
            <a:r>
              <a:rPr lang="en-GB" sz="2200" b="0" dirty="0" smtClean="0">
                <a:solidFill>
                  <a:schemeClr val="tx1"/>
                </a:solidFill>
              </a:rPr>
              <a:t>System Vs. Energy balancing actions</a:t>
            </a:r>
          </a:p>
          <a:p>
            <a:pPr marL="342900" lvl="1" indent="-342900">
              <a:lnSpc>
                <a:spcPct val="100000"/>
              </a:lnSpc>
              <a:buFont typeface="Arial" panose="020B0604020202020204" pitchFamily="34" charset="0"/>
              <a:buChar char="•"/>
            </a:pPr>
            <a:endParaRPr lang="en-GB" sz="2200" b="0" dirty="0" smtClean="0">
              <a:solidFill>
                <a:schemeClr val="tx1"/>
              </a:solidFill>
            </a:endParaRPr>
          </a:p>
          <a:p>
            <a:pPr marL="342900" lvl="1" indent="-342900">
              <a:lnSpc>
                <a:spcPct val="100000"/>
              </a:lnSpc>
              <a:buFont typeface="Arial" panose="020B0604020202020204" pitchFamily="34" charset="0"/>
              <a:buChar char="•"/>
            </a:pPr>
            <a:r>
              <a:rPr lang="en-GB" sz="2200" b="0" dirty="0" smtClean="0">
                <a:solidFill>
                  <a:schemeClr val="tx1"/>
                </a:solidFill>
              </a:rPr>
              <a:t>Flagging and </a:t>
            </a:r>
            <a:r>
              <a:rPr lang="en-GB" sz="2200" b="0" dirty="0">
                <a:solidFill>
                  <a:schemeClr val="tx1"/>
                </a:solidFill>
              </a:rPr>
              <a:t>T</a:t>
            </a:r>
            <a:r>
              <a:rPr lang="en-GB" sz="2200" b="0" dirty="0" smtClean="0">
                <a:solidFill>
                  <a:schemeClr val="tx1"/>
                </a:solidFill>
              </a:rPr>
              <a:t>agging processes (these remove or reprice Bids/Offers accepted by National Grid)</a:t>
            </a:r>
          </a:p>
          <a:p>
            <a:pPr marL="342900" lvl="1" indent="-342900">
              <a:lnSpc>
                <a:spcPct val="100000"/>
              </a:lnSpc>
              <a:buFont typeface="Arial" panose="020B0604020202020204" pitchFamily="34" charset="0"/>
              <a:buChar char="•"/>
            </a:pPr>
            <a:endParaRPr lang="en-GB" sz="2200" b="0" dirty="0" smtClean="0">
              <a:solidFill>
                <a:schemeClr val="tx1"/>
              </a:solidFill>
            </a:endParaRPr>
          </a:p>
          <a:p>
            <a:pPr marL="342900" lvl="1" indent="-342900">
              <a:lnSpc>
                <a:spcPct val="100000"/>
              </a:lnSpc>
              <a:buFont typeface="Arial" panose="020B0604020202020204" pitchFamily="34" charset="0"/>
              <a:buChar char="•"/>
            </a:pPr>
            <a:r>
              <a:rPr lang="en-GB" sz="2200" b="0" dirty="0" smtClean="0">
                <a:solidFill>
                  <a:schemeClr val="tx1"/>
                </a:solidFill>
              </a:rPr>
              <a:t>Simplified Working Example</a:t>
            </a:r>
            <a:endParaRPr lang="en-GB" sz="2400" b="0" dirty="0">
              <a:solidFill>
                <a:schemeClr val="tx1"/>
              </a:solidFill>
            </a:endParaRPr>
          </a:p>
        </p:txBody>
      </p:sp>
    </p:spTree>
    <p:extLst>
      <p:ext uri="{BB962C8B-B14F-4D97-AF65-F5344CB8AC3E}">
        <p14:creationId xmlns:p14="http://schemas.microsoft.com/office/powerpoint/2010/main" val="325206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Balancing </a:t>
            </a:r>
            <a:r>
              <a:rPr lang="en-GB" dirty="0"/>
              <a:t>Mechanism</a:t>
            </a:r>
          </a:p>
        </p:txBody>
      </p:sp>
      <p:pic>
        <p:nvPicPr>
          <p:cNvPr id="5" name="Picture 22"/>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l="5686" t="23589" r="34578" b="11827"/>
          <a:stretch/>
        </p:blipFill>
        <p:spPr bwMode="auto">
          <a:xfrm>
            <a:off x="2225851" y="1016000"/>
            <a:ext cx="5607050" cy="340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95999" y="4760962"/>
            <a:ext cx="9899648" cy="1024372"/>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lIns="108000" tIns="0" rIns="0" bIns="0" anchor="t"/>
          <a:lstStyle/>
          <a:p>
            <a:pPr algn="ctr"/>
            <a:r>
              <a:rPr lang="en-GB" sz="2400" dirty="0">
                <a:solidFill>
                  <a:schemeClr val="tx1"/>
                </a:solidFill>
              </a:rPr>
              <a:t>Imbalance </a:t>
            </a:r>
            <a:r>
              <a:rPr lang="en-GB" sz="2400" dirty="0" smtClean="0">
                <a:solidFill>
                  <a:schemeClr val="tx1"/>
                </a:solidFill>
              </a:rPr>
              <a:t>Prices </a:t>
            </a:r>
            <a:r>
              <a:rPr lang="en-GB" sz="2400" dirty="0">
                <a:solidFill>
                  <a:schemeClr val="tx1"/>
                </a:solidFill>
              </a:rPr>
              <a:t>are calculated based on the </a:t>
            </a:r>
            <a:r>
              <a:rPr lang="en-GB" sz="2400" dirty="0" smtClean="0">
                <a:solidFill>
                  <a:schemeClr val="tx1"/>
                </a:solidFill>
              </a:rPr>
              <a:t>cost incurred by National Grid to balance the system using the Balancing Mechanism</a:t>
            </a:r>
            <a:endParaRPr lang="en-GB" sz="2400" b="1" dirty="0">
              <a:solidFill>
                <a:schemeClr val="tx1"/>
              </a:solidFill>
            </a:endParaRPr>
          </a:p>
        </p:txBody>
      </p:sp>
      <p:sp>
        <p:nvSpPr>
          <p:cNvPr id="7" name="Rounded Rectangle 6"/>
          <p:cNvSpPr/>
          <p:nvPr/>
        </p:nvSpPr>
        <p:spPr>
          <a:xfrm>
            <a:off x="395999" y="5890253"/>
            <a:ext cx="9899648" cy="1024372"/>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lIns="108000" tIns="0" rIns="0" bIns="0" anchor="t"/>
          <a:lstStyle/>
          <a:p>
            <a:pPr algn="ctr"/>
            <a:r>
              <a:rPr lang="en-GB" sz="2400" dirty="0">
                <a:solidFill>
                  <a:schemeClr val="tx1"/>
                </a:solidFill>
              </a:rPr>
              <a:t>It is based on the </a:t>
            </a:r>
            <a:r>
              <a:rPr lang="en-GB" sz="2400" b="1" dirty="0">
                <a:solidFill>
                  <a:schemeClr val="tx1"/>
                </a:solidFill>
              </a:rPr>
              <a:t>price of Bids and Offers</a:t>
            </a:r>
            <a:r>
              <a:rPr lang="en-GB" sz="2400" dirty="0">
                <a:solidFill>
                  <a:schemeClr val="tx1"/>
                </a:solidFill>
              </a:rPr>
              <a:t> that National Grid accepts for a Settlement Period</a:t>
            </a:r>
            <a:endParaRPr lang="en-GB" sz="2400" b="1" dirty="0">
              <a:solidFill>
                <a:schemeClr val="tx1"/>
              </a:solidFill>
            </a:endParaRPr>
          </a:p>
        </p:txBody>
      </p:sp>
    </p:spTree>
    <p:extLst>
      <p:ext uri="{BB962C8B-B14F-4D97-AF65-F5344CB8AC3E}">
        <p14:creationId xmlns:p14="http://schemas.microsoft.com/office/powerpoint/2010/main" val="4193181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they calculated - Bids </a:t>
            </a:r>
            <a:r>
              <a:rPr lang="en-GB" dirty="0" smtClean="0"/>
              <a:t>and Offers</a:t>
            </a:r>
            <a:endParaRPr lang="en-GB" dirty="0"/>
          </a:p>
        </p:txBody>
      </p:sp>
      <p:sp>
        <p:nvSpPr>
          <p:cNvPr id="5" name="Text Placeholder 4"/>
          <p:cNvSpPr>
            <a:spLocks noGrp="1"/>
          </p:cNvSpPr>
          <p:nvPr>
            <p:ph type="body" sz="quarter" idx="4294967295"/>
          </p:nvPr>
        </p:nvSpPr>
        <p:spPr>
          <a:xfrm>
            <a:off x="733926" y="1109663"/>
            <a:ext cx="9680642" cy="4983162"/>
          </a:xfrm>
        </p:spPr>
        <p:txBody>
          <a:bodyPr/>
          <a:lstStyle/>
          <a:p>
            <a:pPr marL="349655" indent="-342900">
              <a:lnSpc>
                <a:spcPct val="100000"/>
              </a:lnSpc>
              <a:spcBef>
                <a:spcPts val="1200"/>
              </a:spcBef>
              <a:spcAft>
                <a:spcPts val="1800"/>
              </a:spcAft>
              <a:buFont typeface="Arial" panose="020B0604020202020204" pitchFamily="34" charset="0"/>
              <a:buChar char="•"/>
            </a:pPr>
            <a:r>
              <a:rPr lang="en-US" sz="2000" dirty="0" smtClean="0"/>
              <a:t>Used </a:t>
            </a:r>
            <a:r>
              <a:rPr lang="en-US" sz="2000" dirty="0"/>
              <a:t>by National Grid to balance the </a:t>
            </a:r>
            <a:r>
              <a:rPr lang="en-US" sz="2000" dirty="0" smtClean="0"/>
              <a:t>system as part of the  Balancing Mechanism </a:t>
            </a:r>
          </a:p>
          <a:p>
            <a:pPr marL="349655" indent="-342900">
              <a:lnSpc>
                <a:spcPct val="100000"/>
              </a:lnSpc>
              <a:spcBef>
                <a:spcPts val="1200"/>
              </a:spcBef>
              <a:spcAft>
                <a:spcPts val="1800"/>
              </a:spcAft>
              <a:buFont typeface="Arial" panose="020B0604020202020204" pitchFamily="34" charset="0"/>
              <a:buChar char="•"/>
            </a:pPr>
            <a:r>
              <a:rPr lang="en-US" sz="2000" dirty="0" smtClean="0"/>
              <a:t>Bids </a:t>
            </a:r>
            <a:r>
              <a:rPr lang="en-US" sz="2000" dirty="0"/>
              <a:t>and Offers are a Party’s willingness to deviate from their </a:t>
            </a:r>
            <a:r>
              <a:rPr lang="en-US" sz="2000" dirty="0" smtClean="0"/>
              <a:t>expected position</a:t>
            </a:r>
            <a:endParaRPr lang="en-US" sz="2000" dirty="0"/>
          </a:p>
        </p:txBody>
      </p:sp>
      <p:sp>
        <p:nvSpPr>
          <p:cNvPr id="11" name="Rectangle 10"/>
          <p:cNvSpPr/>
          <p:nvPr/>
        </p:nvSpPr>
        <p:spPr>
          <a:xfrm>
            <a:off x="1377268" y="3209583"/>
            <a:ext cx="3550025" cy="2677656"/>
          </a:xfrm>
          <a:prstGeom prst="rect">
            <a:avLst/>
          </a:prstGeom>
        </p:spPr>
        <p:txBody>
          <a:bodyPr wrap="square">
            <a:spAutoFit/>
          </a:bodyPr>
          <a:lstStyle/>
          <a:p>
            <a:pPr algn="ctr"/>
            <a:r>
              <a:rPr lang="en-US" sz="2400" b="1" dirty="0" smtClean="0"/>
              <a:t>Bid</a:t>
            </a:r>
            <a:r>
              <a:rPr lang="en-US" sz="2400" dirty="0" smtClean="0"/>
              <a:t> </a:t>
            </a:r>
          </a:p>
          <a:p>
            <a:pPr algn="ctr"/>
            <a:r>
              <a:rPr lang="en-US" sz="2400" dirty="0" smtClean="0"/>
              <a:t>to </a:t>
            </a:r>
            <a:r>
              <a:rPr lang="en-US" sz="2400" i="1" dirty="0" smtClean="0"/>
              <a:t>reduce</a:t>
            </a:r>
            <a:r>
              <a:rPr lang="en-US" sz="2400" dirty="0" smtClean="0"/>
              <a:t> the level </a:t>
            </a:r>
            <a:br>
              <a:rPr lang="en-US" sz="2400" dirty="0" smtClean="0"/>
            </a:br>
            <a:r>
              <a:rPr lang="en-US" sz="2400" dirty="0" smtClean="0"/>
              <a:t>of energy on the system:</a:t>
            </a:r>
          </a:p>
          <a:p>
            <a:pPr algn="ctr"/>
            <a:r>
              <a:rPr lang="en-US" sz="2400" dirty="0" smtClean="0"/>
              <a:t>Party pays (or paid) to </a:t>
            </a:r>
            <a:br>
              <a:rPr lang="en-US" sz="2400" dirty="0" smtClean="0"/>
            </a:br>
            <a:r>
              <a:rPr lang="en-US" sz="2400" dirty="0" smtClean="0"/>
              <a:t>↓ </a:t>
            </a:r>
            <a:r>
              <a:rPr lang="en-US" sz="2400" dirty="0"/>
              <a:t>generation </a:t>
            </a:r>
            <a:r>
              <a:rPr lang="en-US" sz="2400" dirty="0" smtClean="0"/>
              <a:t>or </a:t>
            </a:r>
            <a:br>
              <a:rPr lang="en-US" sz="2400" dirty="0" smtClean="0"/>
            </a:br>
            <a:r>
              <a:rPr lang="en-US" sz="2400" dirty="0" smtClean="0"/>
              <a:t>↑ demand</a:t>
            </a:r>
            <a:endParaRPr lang="en-US" sz="2400" dirty="0"/>
          </a:p>
        </p:txBody>
      </p:sp>
      <p:sp>
        <p:nvSpPr>
          <p:cNvPr id="13" name="Rectangle 12"/>
          <p:cNvSpPr/>
          <p:nvPr/>
        </p:nvSpPr>
        <p:spPr>
          <a:xfrm>
            <a:off x="6042168" y="3196602"/>
            <a:ext cx="3207509" cy="2677656"/>
          </a:xfrm>
          <a:prstGeom prst="rect">
            <a:avLst/>
          </a:prstGeom>
        </p:spPr>
        <p:txBody>
          <a:bodyPr wrap="square">
            <a:spAutoFit/>
          </a:bodyPr>
          <a:lstStyle/>
          <a:p>
            <a:pPr algn="ctr"/>
            <a:r>
              <a:rPr lang="en-US" sz="2400" b="1" dirty="0"/>
              <a:t>Offer</a:t>
            </a:r>
            <a:r>
              <a:rPr lang="en-US" sz="2400" dirty="0"/>
              <a:t> </a:t>
            </a:r>
            <a:endParaRPr lang="en-US" sz="2400" dirty="0" smtClean="0"/>
          </a:p>
          <a:p>
            <a:pPr algn="ctr"/>
            <a:r>
              <a:rPr lang="en-US" sz="2400" dirty="0" smtClean="0"/>
              <a:t>to </a:t>
            </a:r>
            <a:r>
              <a:rPr lang="en-US" sz="2400" i="1" dirty="0" smtClean="0"/>
              <a:t>increase</a:t>
            </a:r>
            <a:r>
              <a:rPr lang="en-US" sz="2400" dirty="0" smtClean="0"/>
              <a:t> the level of energy on the system:</a:t>
            </a:r>
            <a:r>
              <a:rPr lang="en-US" sz="2400" dirty="0"/>
              <a:t> </a:t>
            </a:r>
            <a:r>
              <a:rPr lang="en-US" sz="2400" dirty="0" smtClean="0"/>
              <a:t/>
            </a:r>
            <a:br>
              <a:rPr lang="en-US" sz="2400" dirty="0" smtClean="0"/>
            </a:br>
            <a:r>
              <a:rPr lang="en-GB" altLang="zh-CN" sz="2400" dirty="0" smtClean="0">
                <a:cs typeface="Tahoma" pitchFamily="34" charset="0"/>
              </a:rPr>
              <a:t>Party paid to </a:t>
            </a:r>
            <a:br>
              <a:rPr lang="en-GB" altLang="zh-CN" sz="2400" dirty="0" smtClean="0">
                <a:cs typeface="Tahoma" pitchFamily="34" charset="0"/>
              </a:rPr>
            </a:br>
            <a:r>
              <a:rPr lang="en-GB" altLang="zh-CN" sz="2400" dirty="0" smtClean="0">
                <a:cs typeface="Tahoma" pitchFamily="34" charset="0"/>
              </a:rPr>
              <a:t>↑</a:t>
            </a:r>
            <a:r>
              <a:rPr lang="en-US" sz="2400" dirty="0" smtClean="0"/>
              <a:t> </a:t>
            </a:r>
            <a:r>
              <a:rPr lang="en-US" sz="2400" dirty="0"/>
              <a:t>generation </a:t>
            </a:r>
            <a:r>
              <a:rPr lang="en-US" sz="2400" dirty="0" smtClean="0"/>
              <a:t>or </a:t>
            </a:r>
            <a:br>
              <a:rPr lang="en-US" sz="2400" dirty="0" smtClean="0"/>
            </a:br>
            <a:r>
              <a:rPr lang="en-US" sz="2400" dirty="0" smtClean="0"/>
              <a:t>↓ </a:t>
            </a:r>
            <a:r>
              <a:rPr lang="en-US" sz="2400" dirty="0"/>
              <a:t>demand</a:t>
            </a:r>
          </a:p>
        </p:txBody>
      </p:sp>
      <p:sp>
        <p:nvSpPr>
          <p:cNvPr id="14" name="Rectangle 13"/>
          <p:cNvSpPr/>
          <p:nvPr/>
        </p:nvSpPr>
        <p:spPr>
          <a:xfrm>
            <a:off x="1137656" y="2914927"/>
            <a:ext cx="4029250" cy="326696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5684022" y="2901945"/>
            <a:ext cx="3923802" cy="326697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53834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 European Replacement Reserves Exchange</a:t>
            </a:r>
          </a:p>
        </p:txBody>
      </p:sp>
      <p:sp>
        <p:nvSpPr>
          <p:cNvPr id="10" name="Rounded Rectangle 9"/>
          <p:cNvSpPr/>
          <p:nvPr/>
        </p:nvSpPr>
        <p:spPr>
          <a:xfrm>
            <a:off x="686319" y="3010271"/>
            <a:ext cx="4418243" cy="3470916"/>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lIns="108000" tIns="0" rIns="0" bIns="0" anchor="t"/>
          <a:lstStyle/>
          <a:p>
            <a:pPr algn="ctr"/>
            <a:r>
              <a:rPr lang="en-GB" sz="2400" b="1" dirty="0" smtClean="0">
                <a:solidFill>
                  <a:schemeClr val="tx1"/>
                </a:solidFill>
              </a:rPr>
              <a:t>Volume of GB need met (VGB)</a:t>
            </a:r>
          </a:p>
          <a:p>
            <a:pPr algn="ctr"/>
            <a:r>
              <a:rPr lang="en-GB" sz="2400" dirty="0" smtClean="0">
                <a:solidFill>
                  <a:schemeClr val="tx1"/>
                </a:solidFill>
              </a:rPr>
              <a:t>Volume of GB balancing energy need met by TERRE balancing volumes with a volume (MWh) and </a:t>
            </a:r>
            <a:br>
              <a:rPr lang="en-GB" sz="2400" dirty="0" smtClean="0">
                <a:solidFill>
                  <a:schemeClr val="tx1"/>
                </a:solidFill>
              </a:rPr>
            </a:br>
            <a:r>
              <a:rPr lang="en-GB" sz="2400" dirty="0" smtClean="0">
                <a:solidFill>
                  <a:schemeClr val="tx1"/>
                </a:solidFill>
              </a:rPr>
              <a:t>the TERRE clearing price (£/MWh)</a:t>
            </a:r>
            <a:endParaRPr lang="en-GB" sz="2400" dirty="0">
              <a:solidFill>
                <a:schemeClr val="tx1"/>
              </a:solidFill>
            </a:endParaRPr>
          </a:p>
        </p:txBody>
      </p:sp>
      <p:sp>
        <p:nvSpPr>
          <p:cNvPr id="12" name="Rounded Rectangle 11"/>
          <p:cNvSpPr/>
          <p:nvPr/>
        </p:nvSpPr>
        <p:spPr>
          <a:xfrm>
            <a:off x="5685758" y="3010271"/>
            <a:ext cx="4439419" cy="3470916"/>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lIns="108000" tIns="0" rIns="0" bIns="0" anchor="t"/>
          <a:lstStyle/>
          <a:p>
            <a:pPr algn="ctr"/>
            <a:r>
              <a:rPr lang="en-GB" sz="2400" b="1" dirty="0" smtClean="0">
                <a:solidFill>
                  <a:schemeClr val="tx1"/>
                </a:solidFill>
              </a:rPr>
              <a:t>RR Aggregated Unpriced System Actions </a:t>
            </a:r>
            <a:br>
              <a:rPr lang="en-GB" sz="2400" b="1" dirty="0" smtClean="0">
                <a:solidFill>
                  <a:schemeClr val="tx1"/>
                </a:solidFill>
              </a:rPr>
            </a:br>
            <a:r>
              <a:rPr lang="en-GB" sz="2400" b="1" dirty="0" smtClean="0">
                <a:solidFill>
                  <a:schemeClr val="tx1"/>
                </a:solidFill>
              </a:rPr>
              <a:t>(RRAUSS and RRAUSB)</a:t>
            </a:r>
          </a:p>
          <a:p>
            <a:pPr algn="ctr"/>
            <a:r>
              <a:rPr lang="en-GB" sz="2400" dirty="0" smtClean="0">
                <a:solidFill>
                  <a:schemeClr val="tx1"/>
                </a:solidFill>
              </a:rPr>
              <a:t>Energy balancing volumes from TERRE that does not meet GB need with a volume (MWh) and a price of £0/MWh.</a:t>
            </a:r>
            <a:endParaRPr lang="en-GB" sz="2400" dirty="0">
              <a:solidFill>
                <a:schemeClr val="tx1"/>
              </a:solidFill>
            </a:endParaRPr>
          </a:p>
        </p:txBody>
      </p:sp>
      <p:sp>
        <p:nvSpPr>
          <p:cNvPr id="4" name="TextBox 3"/>
          <p:cNvSpPr txBox="1"/>
          <p:nvPr/>
        </p:nvSpPr>
        <p:spPr>
          <a:xfrm>
            <a:off x="278505" y="892885"/>
            <a:ext cx="10136064" cy="1384995"/>
          </a:xfrm>
          <a:prstGeom prst="rect">
            <a:avLst/>
          </a:prstGeom>
          <a:noFill/>
        </p:spPr>
        <p:txBody>
          <a:bodyPr wrap="square" rtlCol="0">
            <a:spAutoFit/>
          </a:bodyPr>
          <a:lstStyle/>
          <a:p>
            <a:pPr marL="342900" indent="-342900">
              <a:buFont typeface="Arial" panose="020B0604020202020204" pitchFamily="34" charset="0"/>
              <a:buChar char="•"/>
            </a:pPr>
            <a:r>
              <a:rPr lang="en-US" dirty="0"/>
              <a:t>TERRE actions are accepted in 15 minute blocks and are aggregated and incorporated into the pricing stack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Introduces two new balancing action types to our pricing stack</a:t>
            </a:r>
          </a:p>
        </p:txBody>
      </p:sp>
    </p:spTree>
    <p:extLst>
      <p:ext uri="{BB962C8B-B14F-4D97-AF65-F5344CB8AC3E}">
        <p14:creationId xmlns:p14="http://schemas.microsoft.com/office/powerpoint/2010/main" val="211598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49272" y="5949611"/>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chemeClr val="tx1"/>
              </a:solidFill>
              <a:effectLst/>
              <a:uLnTx/>
              <a:uFillTx/>
              <a:latin typeface="Tahoma"/>
              <a:ea typeface="+mn-ea"/>
              <a:cs typeface="+mn-cs"/>
            </a:endParaRPr>
          </a:p>
        </p:txBody>
      </p:sp>
      <p:sp>
        <p:nvSpPr>
          <p:cNvPr id="19" name="Rectangle 18"/>
          <p:cNvSpPr/>
          <p:nvPr/>
        </p:nvSpPr>
        <p:spPr>
          <a:xfrm>
            <a:off x="849272" y="5375607"/>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0" name="Rectangle 19"/>
          <p:cNvSpPr/>
          <p:nvPr/>
        </p:nvSpPr>
        <p:spPr>
          <a:xfrm>
            <a:off x="849272" y="4660287"/>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Rectangle 16"/>
          <p:cNvSpPr/>
          <p:nvPr/>
        </p:nvSpPr>
        <p:spPr>
          <a:xfrm>
            <a:off x="849272" y="3738039"/>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chemeClr val="tx1"/>
              </a:solidFill>
              <a:effectLst/>
              <a:uLnTx/>
              <a:uFillTx/>
              <a:latin typeface="Tahoma"/>
              <a:ea typeface="+mn-ea"/>
              <a:cs typeface="+mn-cs"/>
            </a:endParaRPr>
          </a:p>
        </p:txBody>
      </p:sp>
      <p:sp>
        <p:nvSpPr>
          <p:cNvPr id="10" name="Rounded Rectangle 9"/>
          <p:cNvSpPr/>
          <p:nvPr/>
        </p:nvSpPr>
        <p:spPr>
          <a:xfrm>
            <a:off x="508000" y="1103973"/>
            <a:ext cx="9542763" cy="50478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p:cNvSpPr>
            <a:spLocks noGrp="1"/>
          </p:cNvSpPr>
          <p:nvPr>
            <p:ph type="title"/>
          </p:nvPr>
        </p:nvSpPr>
        <p:spPr/>
        <p:txBody>
          <a:bodyPr/>
          <a:lstStyle/>
          <a:p>
            <a:r>
              <a:rPr lang="en-GB" dirty="0" smtClean="0"/>
              <a:t>Ranking actions in merit order</a:t>
            </a:r>
            <a:endParaRPr lang="en-GB" dirty="0"/>
          </a:p>
        </p:txBody>
      </p:sp>
      <p:sp>
        <p:nvSpPr>
          <p:cNvPr id="5" name="Content Placeholder 4"/>
          <p:cNvSpPr>
            <a:spLocks noGrp="1"/>
          </p:cNvSpPr>
          <p:nvPr>
            <p:ph sz="quarter" idx="4294967295"/>
          </p:nvPr>
        </p:nvSpPr>
        <p:spPr>
          <a:xfrm>
            <a:off x="731836" y="2078038"/>
            <a:ext cx="4435037" cy="1268412"/>
          </a:xfrm>
        </p:spPr>
        <p:txBody>
          <a:bodyPr/>
          <a:lstStyle/>
          <a:p>
            <a:r>
              <a:rPr lang="en-GB" sz="3200" b="1" dirty="0" smtClean="0"/>
              <a:t>Offers</a:t>
            </a:r>
          </a:p>
          <a:p>
            <a:pPr lvl="1"/>
            <a:r>
              <a:rPr lang="en-GB" sz="1800" dirty="0" smtClean="0">
                <a:solidFill>
                  <a:schemeClr val="tx1"/>
                </a:solidFill>
              </a:rPr>
              <a:t>National Grid </a:t>
            </a:r>
            <a:r>
              <a:rPr lang="en-GB" sz="1800" b="1" dirty="0" smtClean="0">
                <a:solidFill>
                  <a:schemeClr val="tx1"/>
                </a:solidFill>
              </a:rPr>
              <a:t>pay </a:t>
            </a:r>
            <a:r>
              <a:rPr lang="en-GB" sz="1800" dirty="0" smtClean="0">
                <a:solidFill>
                  <a:schemeClr val="tx1"/>
                </a:solidFill>
              </a:rPr>
              <a:t>to increase the level of energy</a:t>
            </a:r>
            <a:endParaRPr lang="en-GB" sz="1800" dirty="0">
              <a:solidFill>
                <a:schemeClr val="tx1"/>
              </a:solidFill>
            </a:endParaRPr>
          </a:p>
        </p:txBody>
      </p:sp>
      <p:sp>
        <p:nvSpPr>
          <p:cNvPr id="6" name="Content Placeholder 5"/>
          <p:cNvSpPr>
            <a:spLocks noGrp="1"/>
          </p:cNvSpPr>
          <p:nvPr>
            <p:ph sz="quarter" idx="4294967295"/>
          </p:nvPr>
        </p:nvSpPr>
        <p:spPr>
          <a:xfrm>
            <a:off x="5735638" y="2000250"/>
            <a:ext cx="4957762" cy="1714500"/>
          </a:xfrm>
        </p:spPr>
        <p:txBody>
          <a:bodyPr/>
          <a:lstStyle/>
          <a:p>
            <a:r>
              <a:rPr lang="en-GB" sz="3200" b="1" dirty="0" smtClean="0"/>
              <a:t>Bids</a:t>
            </a:r>
          </a:p>
          <a:p>
            <a:pPr lvl="1"/>
            <a:r>
              <a:rPr lang="en-GB" sz="1800" dirty="0" smtClean="0">
                <a:solidFill>
                  <a:schemeClr val="tx1"/>
                </a:solidFill>
              </a:rPr>
              <a:t>National Grid </a:t>
            </a:r>
            <a:r>
              <a:rPr lang="en-GB" sz="1800" b="1" dirty="0" smtClean="0">
                <a:solidFill>
                  <a:schemeClr val="tx1"/>
                </a:solidFill>
              </a:rPr>
              <a:t>are paid </a:t>
            </a:r>
            <a:r>
              <a:rPr lang="en-GB" sz="1800" dirty="0" smtClean="0">
                <a:solidFill>
                  <a:schemeClr val="tx1"/>
                </a:solidFill>
              </a:rPr>
              <a:t>to decrease the level of energy</a:t>
            </a:r>
          </a:p>
          <a:p>
            <a:pPr lvl="1"/>
            <a:r>
              <a:rPr lang="en-GB" sz="1600" b="0" i="1" dirty="0" smtClean="0">
                <a:solidFill>
                  <a:schemeClr val="tx1"/>
                </a:solidFill>
              </a:rPr>
              <a:t>(where the price is negative National Grid Pay)</a:t>
            </a:r>
            <a:endParaRPr lang="en-GB" sz="1600" b="0" i="1" dirty="0">
              <a:solidFill>
                <a:schemeClr val="tx1"/>
              </a:solidFill>
            </a:endParaRPr>
          </a:p>
        </p:txBody>
      </p:sp>
      <p:sp>
        <p:nvSpPr>
          <p:cNvPr id="8" name="Up-Down Arrow 7"/>
          <p:cNvSpPr/>
          <p:nvPr/>
        </p:nvSpPr>
        <p:spPr>
          <a:xfrm>
            <a:off x="2255652" y="3522551"/>
            <a:ext cx="648586" cy="2934586"/>
          </a:xfrm>
          <a:prstGeom prst="upDownArrow">
            <a:avLst/>
          </a:prstGeom>
          <a:gradFill flip="none" rotWithShape="1">
            <a:gsLst>
              <a:gs pos="0">
                <a:schemeClr val="accent3"/>
              </a:gs>
              <a:gs pos="50000">
                <a:schemeClr val="accent3">
                  <a:tint val="44500"/>
                  <a:satMod val="160000"/>
                </a:schemeClr>
              </a:gs>
              <a:gs pos="100000">
                <a:schemeClr val="accent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Tahoma"/>
              <a:ea typeface="+mn-ea"/>
              <a:cs typeface="+mn-cs"/>
            </a:endParaRPr>
          </a:p>
        </p:txBody>
      </p:sp>
      <p:sp>
        <p:nvSpPr>
          <p:cNvPr id="9" name="Content Placeholder 4"/>
          <p:cNvSpPr txBox="1">
            <a:spLocks/>
          </p:cNvSpPr>
          <p:nvPr/>
        </p:nvSpPr>
        <p:spPr>
          <a:xfrm>
            <a:off x="731837" y="1171145"/>
            <a:ext cx="9229725" cy="456756"/>
          </a:xfrm>
          <a:prstGeom prst="rect">
            <a:avLst/>
          </a:prstGeom>
        </p:spPr>
        <p:txBody>
          <a:bodyPr vert="horz" lIns="0" tIns="0" rIns="0" bIns="0" rtlCol="0">
            <a:noAutofit/>
          </a:bodyPr>
          <a:lstStyle>
            <a:lvl1pPr marL="360000" indent="-360000" algn="l" defTabSz="1043056" rtl="0" eaLnBrk="1" latinLnBrk="0" hangingPunct="1">
              <a:lnSpc>
                <a:spcPct val="110000"/>
              </a:lnSpc>
              <a:spcBef>
                <a:spcPts val="0"/>
              </a:spcBef>
              <a:spcAft>
                <a:spcPts val="1135"/>
              </a:spcAft>
              <a:buClr>
                <a:schemeClr val="tx2"/>
              </a:buClr>
              <a:buFont typeface="Proxima Nova Rg"/>
              <a:buChar char="■"/>
              <a:defRPr sz="2000" kern="1200">
                <a:solidFill>
                  <a:schemeClr val="tx1"/>
                </a:solidFill>
                <a:latin typeface="+mn-lt"/>
                <a:ea typeface="+mn-ea"/>
                <a:cs typeface="+mn-cs"/>
              </a:defRPr>
            </a:lvl1pPr>
            <a:lvl2pPr marL="54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2pPr>
            <a:lvl3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3pPr>
            <a:lvl4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4pPr>
            <a:lvl5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5pPr>
            <a:lvl6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6pPr>
            <a:lvl7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7pPr>
            <a:lvl8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8pPr>
            <a:lvl9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9pPr>
          </a:lstStyle>
          <a:p>
            <a:pPr marL="180612" marR="0" lvl="0" indent="0" algn="l" defTabSz="1043056" rtl="0" eaLnBrk="1" fontAlgn="auto" latinLnBrk="0" hangingPunct="1">
              <a:lnSpc>
                <a:spcPct val="110000"/>
              </a:lnSpc>
              <a:spcBef>
                <a:spcPts val="0"/>
              </a:spcBef>
              <a:spcAft>
                <a:spcPts val="1135"/>
              </a:spcAft>
              <a:buClr>
                <a:srgbClr val="0090AB"/>
              </a:buClr>
              <a:buSzTx/>
              <a:buFont typeface="Proxima Nova Rg"/>
              <a:buNone/>
              <a:tabLst/>
              <a:defRPr/>
            </a:pPr>
            <a:r>
              <a:rPr kumimoji="0" lang="en-GB"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Rank Offers and Bids separately by price to create our Pricing Stack</a:t>
            </a:r>
            <a:endPar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878661" y="4700034"/>
            <a:ext cx="1218615" cy="244106"/>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Tahoma"/>
                <a:ea typeface="+mn-ea"/>
                <a:cs typeface="+mn-cs"/>
              </a:rPr>
              <a:t>£70/MWh</a:t>
            </a:r>
          </a:p>
        </p:txBody>
      </p:sp>
      <p:sp>
        <p:nvSpPr>
          <p:cNvPr id="12" name="TextBox 11"/>
          <p:cNvSpPr txBox="1"/>
          <p:nvPr/>
        </p:nvSpPr>
        <p:spPr>
          <a:xfrm>
            <a:off x="878658" y="5949611"/>
            <a:ext cx="1218615"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£40/MWh</a:t>
            </a:r>
          </a:p>
        </p:txBody>
      </p:sp>
      <p:sp>
        <p:nvSpPr>
          <p:cNvPr id="13" name="TextBox 12"/>
          <p:cNvSpPr txBox="1"/>
          <p:nvPr/>
        </p:nvSpPr>
        <p:spPr>
          <a:xfrm>
            <a:off x="878660" y="3748671"/>
            <a:ext cx="1218615"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£100/MWh</a:t>
            </a:r>
          </a:p>
        </p:txBody>
      </p:sp>
      <p:sp>
        <p:nvSpPr>
          <p:cNvPr id="14" name="TextBox 13"/>
          <p:cNvSpPr txBox="1"/>
          <p:nvPr/>
        </p:nvSpPr>
        <p:spPr>
          <a:xfrm>
            <a:off x="878659" y="5415354"/>
            <a:ext cx="1218615" cy="244106"/>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Tahoma"/>
                <a:ea typeface="+mn-ea"/>
                <a:cs typeface="+mn-cs"/>
              </a:rPr>
              <a:t>£50/MWh</a:t>
            </a:r>
          </a:p>
        </p:txBody>
      </p:sp>
      <p:sp>
        <p:nvSpPr>
          <p:cNvPr id="15" name="TextBox 14"/>
          <p:cNvSpPr txBox="1"/>
          <p:nvPr/>
        </p:nvSpPr>
        <p:spPr>
          <a:xfrm>
            <a:off x="3083144" y="3653921"/>
            <a:ext cx="1839730"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800" b="1" i="0" u="none" strike="noStrike" kern="1200" cap="none" spc="0" normalizeH="0" baseline="0" noProof="0" dirty="0" smtClean="0">
                <a:ln>
                  <a:noFill/>
                </a:ln>
                <a:solidFill>
                  <a:schemeClr val="accent3"/>
                </a:solidFill>
                <a:effectLst/>
                <a:uLnTx/>
                <a:uFillTx/>
                <a:latin typeface="Arial" panose="020B0604020202020204" pitchFamily="34" charset="0"/>
                <a:cs typeface="Arial" panose="020B0604020202020204" pitchFamily="34" charset="0"/>
              </a:rPr>
              <a:t>Most expensive</a:t>
            </a:r>
          </a:p>
        </p:txBody>
      </p:sp>
      <p:sp>
        <p:nvSpPr>
          <p:cNvPr id="16" name="TextBox 15"/>
          <p:cNvSpPr txBox="1"/>
          <p:nvPr/>
        </p:nvSpPr>
        <p:spPr>
          <a:xfrm>
            <a:off x="3083143" y="6059065"/>
            <a:ext cx="2083731"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800" b="1" i="0" u="none" strike="noStrike" kern="120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rPr>
              <a:t>Least expensive</a:t>
            </a:r>
          </a:p>
        </p:txBody>
      </p:sp>
      <p:sp>
        <p:nvSpPr>
          <p:cNvPr id="21" name="Rectangle 20"/>
          <p:cNvSpPr/>
          <p:nvPr/>
        </p:nvSpPr>
        <p:spPr>
          <a:xfrm>
            <a:off x="5733161" y="5949611"/>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Tahoma"/>
              <a:ea typeface="+mn-ea"/>
              <a:cs typeface="+mn-cs"/>
            </a:endParaRPr>
          </a:p>
        </p:txBody>
      </p:sp>
      <p:sp>
        <p:nvSpPr>
          <p:cNvPr id="22" name="Rectangle 21"/>
          <p:cNvSpPr/>
          <p:nvPr/>
        </p:nvSpPr>
        <p:spPr>
          <a:xfrm>
            <a:off x="5733158" y="5087288"/>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Tahoma"/>
              <a:ea typeface="+mn-ea"/>
              <a:cs typeface="+mn-cs"/>
            </a:endParaRPr>
          </a:p>
        </p:txBody>
      </p:sp>
      <p:sp>
        <p:nvSpPr>
          <p:cNvPr id="24" name="Rectangle 23"/>
          <p:cNvSpPr/>
          <p:nvPr/>
        </p:nvSpPr>
        <p:spPr>
          <a:xfrm>
            <a:off x="5733161" y="3738039"/>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Tahoma"/>
              <a:ea typeface="+mn-ea"/>
              <a:cs typeface="+mn-cs"/>
            </a:endParaRPr>
          </a:p>
        </p:txBody>
      </p:sp>
      <p:sp>
        <p:nvSpPr>
          <p:cNvPr id="27" name="TextBox 26"/>
          <p:cNvSpPr txBox="1"/>
          <p:nvPr/>
        </p:nvSpPr>
        <p:spPr>
          <a:xfrm>
            <a:off x="5762547" y="5949611"/>
            <a:ext cx="1218615"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-£40/MWh</a:t>
            </a:r>
          </a:p>
        </p:txBody>
      </p:sp>
      <p:sp>
        <p:nvSpPr>
          <p:cNvPr id="28" name="TextBox 27"/>
          <p:cNvSpPr txBox="1"/>
          <p:nvPr/>
        </p:nvSpPr>
        <p:spPr>
          <a:xfrm>
            <a:off x="5762549" y="3748671"/>
            <a:ext cx="1218615"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£30/MWh</a:t>
            </a:r>
          </a:p>
        </p:txBody>
      </p:sp>
      <p:sp>
        <p:nvSpPr>
          <p:cNvPr id="29" name="TextBox 28"/>
          <p:cNvSpPr txBox="1"/>
          <p:nvPr/>
        </p:nvSpPr>
        <p:spPr>
          <a:xfrm>
            <a:off x="5762545" y="5127035"/>
            <a:ext cx="1218615"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£0/MWh</a:t>
            </a:r>
          </a:p>
        </p:txBody>
      </p:sp>
      <p:sp>
        <p:nvSpPr>
          <p:cNvPr id="32" name="Rectangle 31"/>
          <p:cNvSpPr/>
          <p:nvPr/>
        </p:nvSpPr>
        <p:spPr>
          <a:xfrm>
            <a:off x="5733161" y="4498487"/>
            <a:ext cx="1024570" cy="3235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3" name="TextBox 32"/>
          <p:cNvSpPr txBox="1"/>
          <p:nvPr/>
        </p:nvSpPr>
        <p:spPr>
          <a:xfrm>
            <a:off x="5762550" y="4538234"/>
            <a:ext cx="1218615" cy="244106"/>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Tahoma"/>
                <a:ea typeface="+mn-ea"/>
                <a:cs typeface="+mn-cs"/>
              </a:rPr>
              <a:t>£10/MWh</a:t>
            </a:r>
          </a:p>
        </p:txBody>
      </p:sp>
      <p:sp>
        <p:nvSpPr>
          <p:cNvPr id="34" name="Up-Down Arrow 33"/>
          <p:cNvSpPr/>
          <p:nvPr/>
        </p:nvSpPr>
        <p:spPr>
          <a:xfrm>
            <a:off x="7243722" y="3522551"/>
            <a:ext cx="648586" cy="2934586"/>
          </a:xfrm>
          <a:prstGeom prst="upDownArrow">
            <a:avLst/>
          </a:prstGeom>
          <a:gradFill flip="none" rotWithShape="1">
            <a:gsLst>
              <a:gs pos="0">
                <a:schemeClr val="accent3"/>
              </a:gs>
              <a:gs pos="50000">
                <a:schemeClr val="accent3">
                  <a:tint val="44500"/>
                  <a:satMod val="160000"/>
                </a:schemeClr>
              </a:gs>
              <a:gs pos="100000">
                <a:schemeClr val="accent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white"/>
              </a:solidFill>
              <a:effectLst/>
              <a:uLnTx/>
              <a:uFillTx/>
              <a:latin typeface="Tahoma"/>
              <a:ea typeface="+mn-ea"/>
              <a:cs typeface="+mn-cs"/>
            </a:endParaRPr>
          </a:p>
        </p:txBody>
      </p:sp>
      <p:sp>
        <p:nvSpPr>
          <p:cNvPr id="35" name="TextBox 34"/>
          <p:cNvSpPr txBox="1"/>
          <p:nvPr/>
        </p:nvSpPr>
        <p:spPr>
          <a:xfrm>
            <a:off x="8071214" y="3653921"/>
            <a:ext cx="1839730"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800" b="1" i="0" u="none" strike="noStrike" kern="1200" cap="none" spc="0" normalizeH="0" baseline="0" noProof="0" dirty="0" smtClean="0">
                <a:ln>
                  <a:noFill/>
                </a:ln>
                <a:solidFill>
                  <a:schemeClr val="accent3"/>
                </a:solidFill>
                <a:effectLst/>
                <a:uLnTx/>
                <a:uFillTx/>
                <a:latin typeface="Arial" panose="020B0604020202020204" pitchFamily="34" charset="0"/>
                <a:cs typeface="Arial" panose="020B0604020202020204" pitchFamily="34" charset="0"/>
              </a:rPr>
              <a:t>Most expensive</a:t>
            </a:r>
          </a:p>
        </p:txBody>
      </p:sp>
      <p:sp>
        <p:nvSpPr>
          <p:cNvPr id="36" name="TextBox 35"/>
          <p:cNvSpPr txBox="1"/>
          <p:nvPr/>
        </p:nvSpPr>
        <p:spPr>
          <a:xfrm>
            <a:off x="8071213" y="6059065"/>
            <a:ext cx="2083731" cy="269304"/>
          </a:xfrm>
          <a:prstGeom prst="rect">
            <a:avLst/>
          </a:prstGeom>
          <a:noFill/>
        </p:spPr>
        <p:txBody>
          <a:bodyPr wrap="square" lIns="0" tIns="0" rIns="0" bIns="0" rtlCol="0">
            <a:spAutoFit/>
          </a:bodyPr>
          <a:lstStyle/>
          <a:p>
            <a:pPr marL="0" marR="0" lvl="0" indent="0" algn="l" defTabSz="1043056" rtl="0" eaLnBrk="1" fontAlgn="auto" latinLnBrk="0" hangingPunct="1">
              <a:lnSpc>
                <a:spcPts val="2100"/>
              </a:lnSpc>
              <a:spcBef>
                <a:spcPts val="0"/>
              </a:spcBef>
              <a:spcAft>
                <a:spcPts val="560"/>
              </a:spcAft>
              <a:buClrTx/>
              <a:buSzTx/>
              <a:buFontTx/>
              <a:buNone/>
              <a:tabLst/>
              <a:defRPr/>
            </a:pPr>
            <a:r>
              <a:rPr kumimoji="0" lang="en-GB" sz="1800" b="1" i="0" u="none" strike="noStrike" kern="120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rPr>
              <a:t>Least expensive</a:t>
            </a:r>
          </a:p>
        </p:txBody>
      </p:sp>
    </p:spTree>
    <p:extLst>
      <p:ext uri="{BB962C8B-B14F-4D97-AF65-F5344CB8AC3E}">
        <p14:creationId xmlns:p14="http://schemas.microsoft.com/office/powerpoint/2010/main" val="3694965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What you’ll take away</a:t>
            </a:r>
            <a:endParaRPr lang="en-GB" sz="2800" dirty="0"/>
          </a:p>
        </p:txBody>
      </p:sp>
      <p:sp>
        <p:nvSpPr>
          <p:cNvPr id="5" name="Content Placeholder 4"/>
          <p:cNvSpPr>
            <a:spLocks noGrp="1"/>
          </p:cNvSpPr>
          <p:nvPr>
            <p:ph sz="quarter" idx="4294967295"/>
          </p:nvPr>
        </p:nvSpPr>
        <p:spPr>
          <a:xfrm>
            <a:off x="745958" y="1212485"/>
            <a:ext cx="5010150" cy="5543550"/>
          </a:xfrm>
        </p:spPr>
        <p:txBody>
          <a:bodyPr/>
          <a:lstStyle/>
          <a:p>
            <a:endParaRPr lang="en-GB" sz="2400" dirty="0"/>
          </a:p>
          <a:p>
            <a:r>
              <a:rPr lang="en-GB" sz="2000" dirty="0"/>
              <a:t>Imbalance </a:t>
            </a:r>
            <a:r>
              <a:rPr lang="en-GB" sz="2000" dirty="0" smtClean="0"/>
              <a:t>Prices</a:t>
            </a:r>
            <a:r>
              <a:rPr lang="en-GB" sz="2000" dirty="0"/>
              <a:t>:</a:t>
            </a:r>
          </a:p>
          <a:p>
            <a:pPr marL="360612" lvl="1" indent="0">
              <a:buNone/>
            </a:pPr>
            <a:endParaRPr lang="en-GB" sz="2200" dirty="0" smtClean="0"/>
          </a:p>
          <a:p>
            <a:pPr marL="342900" lvl="1" indent="-342900">
              <a:buFont typeface="Arial" panose="020B0604020202020204" pitchFamily="34" charset="0"/>
              <a:buChar char="•"/>
            </a:pPr>
            <a:r>
              <a:rPr lang="en-GB" sz="2200" dirty="0" smtClean="0"/>
              <a:t> </a:t>
            </a:r>
            <a:r>
              <a:rPr lang="en-GB" sz="1800" b="0" dirty="0" smtClean="0">
                <a:solidFill>
                  <a:schemeClr val="tx1"/>
                </a:solidFill>
                <a:latin typeface="Arial" panose="020B0604020202020204" pitchFamily="34" charset="0"/>
                <a:cs typeface="Arial" panose="020B0604020202020204" pitchFamily="34" charset="0"/>
              </a:rPr>
              <a:t>When are Imbalance Prices used?</a:t>
            </a:r>
          </a:p>
          <a:p>
            <a:pPr marL="342900" lvl="1" indent="-342900">
              <a:buFont typeface="Arial" panose="020B0604020202020204" pitchFamily="34" charset="0"/>
              <a:buChar char="•"/>
            </a:pPr>
            <a:endParaRPr lang="en-GB" sz="1800" b="0" dirty="0">
              <a:solidFill>
                <a:schemeClr val="tx1"/>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800" b="0" dirty="0">
                <a:solidFill>
                  <a:schemeClr val="tx1"/>
                </a:solidFill>
                <a:latin typeface="Arial" panose="020B0604020202020204" pitchFamily="34" charset="0"/>
                <a:cs typeface="Arial" panose="020B0604020202020204" pitchFamily="34" charset="0"/>
              </a:rPr>
              <a:t> What does Short and Long </a:t>
            </a:r>
            <a:r>
              <a:rPr lang="en-GB" sz="1800" b="0" dirty="0" smtClean="0">
                <a:solidFill>
                  <a:schemeClr val="tx1"/>
                </a:solidFill>
                <a:latin typeface="Arial" panose="020B0604020202020204" pitchFamily="34" charset="0"/>
                <a:cs typeface="Arial" panose="020B0604020202020204" pitchFamily="34" charset="0"/>
              </a:rPr>
              <a:t>mean?</a:t>
            </a:r>
            <a:endParaRPr lang="en-GB" sz="1800" b="0" dirty="0">
              <a:solidFill>
                <a:schemeClr val="tx1"/>
              </a:solidFill>
              <a:latin typeface="Arial" panose="020B0604020202020204" pitchFamily="34" charset="0"/>
              <a:cs typeface="Arial" panose="020B0604020202020204" pitchFamily="34" charset="0"/>
            </a:endParaRPr>
          </a:p>
          <a:p>
            <a:pPr marL="703512" lvl="1" indent="-342900">
              <a:buFont typeface="Arial" panose="020B0604020202020204" pitchFamily="34" charset="0"/>
              <a:buChar char="•"/>
            </a:pPr>
            <a:endParaRPr lang="en-GB" sz="1800" b="0" dirty="0" smtClean="0">
              <a:solidFill>
                <a:schemeClr val="tx1"/>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 Why </a:t>
            </a:r>
            <a:r>
              <a:rPr lang="en-GB" sz="1800" b="0" dirty="0">
                <a:solidFill>
                  <a:schemeClr val="tx1"/>
                </a:solidFill>
                <a:latin typeface="Arial" panose="020B0604020202020204" pitchFamily="34" charset="0"/>
                <a:cs typeface="Arial" panose="020B0604020202020204" pitchFamily="34" charset="0"/>
              </a:rPr>
              <a:t>are they so important</a:t>
            </a:r>
            <a:r>
              <a:rPr lang="en-GB" sz="1800" b="0" dirty="0" smtClean="0">
                <a:solidFill>
                  <a:schemeClr val="tx1"/>
                </a:solidFill>
                <a:latin typeface="Arial" panose="020B0604020202020204" pitchFamily="34" charset="0"/>
                <a:cs typeface="Arial" panose="020B0604020202020204" pitchFamily="34" charset="0"/>
              </a:rPr>
              <a:t>?</a:t>
            </a:r>
            <a:endParaRPr lang="en-GB" sz="1800" b="0" dirty="0">
              <a:solidFill>
                <a:schemeClr val="tx1"/>
              </a:solidFill>
              <a:latin typeface="Arial" panose="020B0604020202020204" pitchFamily="34" charset="0"/>
              <a:cs typeface="Arial" panose="020B0604020202020204" pitchFamily="34" charset="0"/>
            </a:endParaRPr>
          </a:p>
          <a:p>
            <a:pPr marL="349655" indent="-342900">
              <a:buFont typeface="Arial" panose="020B0604020202020204" pitchFamily="34" charset="0"/>
              <a:buChar char="•"/>
            </a:pPr>
            <a:endParaRPr lang="en-GB" sz="1800" dirty="0">
              <a:solidFill>
                <a:schemeClr val="tx1"/>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 How are they calculated?</a:t>
            </a:r>
          </a:p>
          <a:p>
            <a:pPr marL="342900" lvl="1" indent="-342900">
              <a:buFont typeface="Arial" panose="020B0604020202020204" pitchFamily="34" charset="0"/>
              <a:buChar char="•"/>
            </a:pPr>
            <a:endParaRPr lang="en-GB" sz="1800" b="0" dirty="0">
              <a:solidFill>
                <a:schemeClr val="tx1"/>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GB" sz="1800" b="0" dirty="0" smtClean="0">
                <a:solidFill>
                  <a:schemeClr val="tx1"/>
                </a:solidFill>
                <a:latin typeface="Arial" panose="020B0604020202020204" pitchFamily="34" charset="0"/>
                <a:cs typeface="Arial" panose="020B0604020202020204" pitchFamily="34" charset="0"/>
              </a:rPr>
              <a:t> Price calculation example.</a:t>
            </a:r>
          </a:p>
        </p:txBody>
      </p:sp>
    </p:spTree>
    <p:extLst>
      <p:ext uri="{BB962C8B-B14F-4D97-AF65-F5344CB8AC3E}">
        <p14:creationId xmlns:p14="http://schemas.microsoft.com/office/powerpoint/2010/main" val="3428980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a:stCxn id="23" idx="4"/>
            <a:endCxn id="21" idx="0"/>
          </p:cNvCxnSpPr>
          <p:nvPr/>
        </p:nvCxnSpPr>
        <p:spPr>
          <a:xfrm flipH="1">
            <a:off x="3067695" y="4838401"/>
            <a:ext cx="395505" cy="438432"/>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486424" y="3337839"/>
            <a:ext cx="1953551" cy="1500562"/>
            <a:chOff x="1081088" y="1804988"/>
            <a:chExt cx="2070100" cy="2070100"/>
          </a:xfrm>
        </p:grpSpPr>
        <p:sp>
          <p:nvSpPr>
            <p:cNvPr id="23" name="Oval 22"/>
            <p:cNvSpPr/>
            <p:nvPr/>
          </p:nvSpPr>
          <p:spPr>
            <a:xfrm>
              <a:off x="1081088" y="1804988"/>
              <a:ext cx="2070100" cy="20701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en-US" sz="1600" dirty="0"/>
            </a:p>
          </p:txBody>
        </p:sp>
        <p:sp>
          <p:nvSpPr>
            <p:cNvPr id="24" name="TextBox 11"/>
            <p:cNvSpPr txBox="1">
              <a:spLocks noChangeArrowheads="1"/>
            </p:cNvSpPr>
            <p:nvPr/>
          </p:nvSpPr>
          <p:spPr bwMode="auto">
            <a:xfrm>
              <a:off x="1287464" y="2355290"/>
              <a:ext cx="1706562" cy="101902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eaLnBrk="0" hangingPunct="0"/>
              <a:r>
                <a:rPr lang="en-GB" altLang="zh-CN" sz="1600" b="1" dirty="0" smtClean="0">
                  <a:solidFill>
                    <a:schemeClr val="tx1"/>
                  </a:solidFill>
                  <a:latin typeface="Tahoma" pitchFamily="34" charset="0"/>
                  <a:cs typeface="Tahoma" pitchFamily="34" charset="0"/>
                </a:rPr>
                <a:t>Energy balancing </a:t>
              </a:r>
              <a:r>
                <a:rPr lang="en-GB" altLang="zh-CN" sz="1600" b="1" dirty="0">
                  <a:solidFill>
                    <a:schemeClr val="tx1"/>
                  </a:solidFill>
                  <a:latin typeface="Tahoma" pitchFamily="34" charset="0"/>
                  <a:cs typeface="Tahoma" pitchFamily="34" charset="0"/>
                </a:rPr>
                <a:t>actions</a:t>
              </a:r>
            </a:p>
          </p:txBody>
        </p:sp>
      </p:grpSp>
      <p:grpSp>
        <p:nvGrpSpPr>
          <p:cNvPr id="3" name="Group 2"/>
          <p:cNvGrpSpPr/>
          <p:nvPr/>
        </p:nvGrpSpPr>
        <p:grpSpPr>
          <a:xfrm>
            <a:off x="6184453" y="3337839"/>
            <a:ext cx="1953552" cy="1500562"/>
            <a:chOff x="3579813" y="1804988"/>
            <a:chExt cx="2070101" cy="2070100"/>
          </a:xfrm>
        </p:grpSpPr>
        <p:sp>
          <p:nvSpPr>
            <p:cNvPr id="25" name="Oval 24"/>
            <p:cNvSpPr/>
            <p:nvPr/>
          </p:nvSpPr>
          <p:spPr>
            <a:xfrm>
              <a:off x="3579813" y="1804988"/>
              <a:ext cx="2070101" cy="2070100"/>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eaLnBrk="0" hangingPunct="0">
                <a:defRPr/>
              </a:pPr>
              <a:endParaRPr lang="en-US" sz="1600" dirty="0"/>
            </a:p>
          </p:txBody>
        </p:sp>
        <p:sp>
          <p:nvSpPr>
            <p:cNvPr id="26" name="TextBox 13"/>
            <p:cNvSpPr txBox="1">
              <a:spLocks noChangeArrowheads="1"/>
            </p:cNvSpPr>
            <p:nvPr/>
          </p:nvSpPr>
          <p:spPr bwMode="auto">
            <a:xfrm>
              <a:off x="3786189" y="2355290"/>
              <a:ext cx="1706562" cy="1019024"/>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lIns="0" tIns="0" rIns="0" bIns="0">
              <a:spAutoFit/>
            </a:bodyPr>
            <a:lstStyle/>
            <a:p>
              <a:pPr algn="ctr" eaLnBrk="0" hangingPunct="0"/>
              <a:r>
                <a:rPr lang="en-GB" altLang="zh-CN" sz="1600" b="1" dirty="0" smtClean="0">
                  <a:solidFill>
                    <a:schemeClr val="tx1"/>
                  </a:solidFill>
                  <a:latin typeface="Tahoma" pitchFamily="34" charset="0"/>
                  <a:cs typeface="Tahoma" pitchFamily="34" charset="0"/>
                </a:rPr>
                <a:t>System balancing </a:t>
              </a:r>
              <a:r>
                <a:rPr lang="en-GB" altLang="zh-CN" sz="1600" b="1" dirty="0">
                  <a:solidFill>
                    <a:schemeClr val="tx1"/>
                  </a:solidFill>
                  <a:latin typeface="Tahoma" pitchFamily="34" charset="0"/>
                  <a:cs typeface="Tahoma" pitchFamily="34" charset="0"/>
                </a:rPr>
                <a:t>actions</a:t>
              </a:r>
            </a:p>
          </p:txBody>
        </p:sp>
      </p:grpSp>
      <p:grpSp>
        <p:nvGrpSpPr>
          <p:cNvPr id="6" name="Group 5"/>
          <p:cNvGrpSpPr/>
          <p:nvPr/>
        </p:nvGrpSpPr>
        <p:grpSpPr>
          <a:xfrm>
            <a:off x="1206676" y="5276833"/>
            <a:ext cx="3722037" cy="1540528"/>
            <a:chOff x="-131837" y="4119563"/>
            <a:chExt cx="3944095" cy="1787456"/>
          </a:xfrm>
        </p:grpSpPr>
        <p:sp>
          <p:nvSpPr>
            <p:cNvPr id="21" name="Rounded Rectangle 20"/>
            <p:cNvSpPr/>
            <p:nvPr/>
          </p:nvSpPr>
          <p:spPr>
            <a:xfrm>
              <a:off x="-131837" y="4119563"/>
              <a:ext cx="3944095" cy="1787456"/>
            </a:xfrm>
            <a:prstGeom prst="roundRect">
              <a:avLst>
                <a:gd name="adj" fmla="val 14283"/>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400" dirty="0">
                <a:solidFill>
                  <a:schemeClr val="tx1">
                    <a:lumMod val="75000"/>
                    <a:lumOff val="25000"/>
                  </a:schemeClr>
                </a:solidFill>
                <a:latin typeface="Tahoma"/>
                <a:cs typeface="Tahoma"/>
              </a:endParaRPr>
            </a:p>
          </p:txBody>
        </p:sp>
        <p:sp>
          <p:nvSpPr>
            <p:cNvPr id="27" name="Rectangle 26"/>
            <p:cNvSpPr/>
            <p:nvPr/>
          </p:nvSpPr>
          <p:spPr>
            <a:xfrm>
              <a:off x="-27010" y="4255743"/>
              <a:ext cx="3721226" cy="14998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285750" lvl="2" indent="-285750" defTabSz="1001713">
                <a:spcBef>
                  <a:spcPts val="0"/>
                </a:spcBef>
                <a:spcAft>
                  <a:spcPts val="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Actions taken to maintain gross national half-hourly energy balance</a:t>
              </a:r>
            </a:p>
            <a:p>
              <a:pPr marL="285750" lvl="2" indent="-285750" defTabSz="1001713">
                <a:spcBef>
                  <a:spcPts val="0"/>
                </a:spcBef>
                <a:spcAft>
                  <a:spcPts val="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To match Supply with Demand</a:t>
              </a:r>
            </a:p>
            <a:p>
              <a:pPr marL="285750" lvl="2" indent="-285750" defTabSz="1001713">
                <a:spcBef>
                  <a:spcPts val="0"/>
                </a:spcBef>
                <a:spcAft>
                  <a:spcPts val="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sym typeface="Wingdings" panose="05000000000000000000" pitchFamily="2" charset="2"/>
                </a:rPr>
                <a:t>Market-driven imbalances</a:t>
              </a:r>
            </a:p>
            <a:p>
              <a:pPr marL="285750" lvl="2" indent="-285750" defTabSz="1001713">
                <a:spcBef>
                  <a:spcPts val="0"/>
                </a:spcBef>
                <a:spcAft>
                  <a:spcPts val="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sym typeface="Wingdings" panose="05000000000000000000" pitchFamily="2" charset="2"/>
                </a:rPr>
                <a:t>Costs are </a:t>
              </a:r>
              <a:r>
                <a:rPr lang="en-GB" sz="1400" b="1" dirty="0" smtClean="0">
                  <a:latin typeface="Arial" panose="020B0604020202020204" pitchFamily="34" charset="0"/>
                  <a:cs typeface="Arial" panose="020B0604020202020204" pitchFamily="34" charset="0"/>
                  <a:sym typeface="Wingdings" panose="05000000000000000000" pitchFamily="2" charset="2"/>
                </a:rPr>
                <a:t>reflected in the Imbalance Price</a:t>
              </a:r>
              <a:endParaRPr lang="en-GB" sz="1400" b="1" dirty="0">
                <a:latin typeface="Arial" panose="020B0604020202020204" pitchFamily="34" charset="0"/>
                <a:cs typeface="Arial" panose="020B0604020202020204" pitchFamily="34" charset="0"/>
              </a:endParaRPr>
            </a:p>
          </p:txBody>
        </p:sp>
      </p:grpSp>
      <p:grpSp>
        <p:nvGrpSpPr>
          <p:cNvPr id="5" name="Group 4"/>
          <p:cNvGrpSpPr/>
          <p:nvPr/>
        </p:nvGrpSpPr>
        <p:grpSpPr>
          <a:xfrm>
            <a:off x="5734185" y="5276832"/>
            <a:ext cx="3727490" cy="1449088"/>
            <a:chOff x="3567023" y="4105275"/>
            <a:chExt cx="3949873" cy="1787457"/>
          </a:xfrm>
        </p:grpSpPr>
        <p:sp>
          <p:nvSpPr>
            <p:cNvPr id="20" name="Rounded Rectangle 19"/>
            <p:cNvSpPr/>
            <p:nvPr/>
          </p:nvSpPr>
          <p:spPr>
            <a:xfrm>
              <a:off x="3567023" y="4105275"/>
              <a:ext cx="3949873" cy="1787457"/>
            </a:xfrm>
            <a:prstGeom prst="roundRect">
              <a:avLst>
                <a:gd name="adj" fmla="val 14283"/>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400" dirty="0">
                <a:solidFill>
                  <a:schemeClr val="tx1">
                    <a:lumMod val="75000"/>
                    <a:lumOff val="25000"/>
                  </a:schemeClr>
                </a:solidFill>
                <a:latin typeface="Tahoma"/>
                <a:cs typeface="Tahoma"/>
              </a:endParaRPr>
            </a:p>
          </p:txBody>
        </p:sp>
        <p:sp>
          <p:nvSpPr>
            <p:cNvPr id="28" name="Rectangle 27"/>
            <p:cNvSpPr/>
            <p:nvPr/>
          </p:nvSpPr>
          <p:spPr>
            <a:xfrm>
              <a:off x="3739798" y="4166103"/>
              <a:ext cx="3607477" cy="1580376"/>
            </a:xfrm>
            <a:prstGeom prst="rect">
              <a:avLst/>
            </a:prstGeom>
            <a:ln>
              <a:noFill/>
            </a:ln>
          </p:spPr>
          <p:style>
            <a:lnRef idx="2">
              <a:schemeClr val="accent3"/>
            </a:lnRef>
            <a:fillRef idx="1">
              <a:schemeClr val="lt1"/>
            </a:fillRef>
            <a:effectRef idx="0">
              <a:schemeClr val="accent3"/>
            </a:effectRef>
            <a:fontRef idx="minor">
              <a:schemeClr val="dk1"/>
            </a:fontRef>
          </p:style>
          <p:txBody>
            <a:bodyPr lIns="0" tIns="0" rIns="0" bIns="0" anchor="ctr"/>
            <a:lstStyle/>
            <a:p>
              <a:pPr marL="285750" lvl="2" indent="-285750" defTabSz="1001713" eaLnBrk="0" hangingPunct="0">
                <a:buFont typeface="Arial" panose="020B0604020202020204" pitchFamily="34" charset="0"/>
                <a:buChar char="•"/>
                <a:defRPr/>
              </a:pPr>
              <a:r>
                <a:rPr lang="en-GB" sz="1400" dirty="0">
                  <a:latin typeface="Arial" panose="020B0604020202020204" pitchFamily="34" charset="0"/>
                  <a:cs typeface="Arial" panose="020B0604020202020204" pitchFamily="34" charset="0"/>
                </a:rPr>
                <a:t>To manage constraints on the network</a:t>
              </a:r>
            </a:p>
            <a:p>
              <a:pPr marL="285750" lvl="2" indent="-285750" defTabSz="1001713" eaLnBrk="0" hangingPunct="0">
                <a:spcBef>
                  <a:spcPts val="0"/>
                </a:spcBef>
                <a:spcAft>
                  <a:spcPts val="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Actions </a:t>
              </a:r>
              <a:r>
                <a:rPr lang="en-GB" sz="1400" dirty="0">
                  <a:latin typeface="Arial" panose="020B0604020202020204" pitchFamily="34" charset="0"/>
                  <a:cs typeface="Arial" panose="020B0604020202020204" pitchFamily="34" charset="0"/>
                </a:rPr>
                <a:t>taken to </a:t>
              </a:r>
              <a:r>
                <a:rPr lang="en-GB" sz="1400" dirty="0" smtClean="0">
                  <a:latin typeface="Arial" panose="020B0604020202020204" pitchFamily="34" charset="0"/>
                  <a:cs typeface="Arial" panose="020B0604020202020204" pitchFamily="34" charset="0"/>
                </a:rPr>
                <a:t>balance the </a:t>
              </a:r>
              <a:r>
                <a:rPr lang="en-GB" sz="1400" dirty="0">
                  <a:latin typeface="Arial" panose="020B0604020202020204" pitchFamily="34" charset="0"/>
                  <a:cs typeface="Arial" panose="020B0604020202020204" pitchFamily="34" charset="0"/>
                </a:rPr>
                <a:t>system </a:t>
              </a:r>
              <a:r>
                <a:rPr lang="en-GB" sz="1400" dirty="0" smtClean="0">
                  <a:latin typeface="Arial" panose="020B0604020202020204" pitchFamily="34" charset="0"/>
                  <a:cs typeface="Arial" panose="020B0604020202020204" pitchFamily="34" charset="0"/>
                </a:rPr>
                <a:t>geographically and/or </a:t>
              </a:r>
              <a:r>
                <a:rPr lang="en-GB" sz="1400" dirty="0">
                  <a:latin typeface="Arial" panose="020B0604020202020204" pitchFamily="34" charset="0"/>
                  <a:cs typeface="Arial" panose="020B0604020202020204" pitchFamily="34" charset="0"/>
                </a:rPr>
                <a:t>for </a:t>
              </a:r>
              <a:r>
                <a:rPr lang="en-GB" sz="1400" dirty="0" smtClean="0">
                  <a:latin typeface="Arial" panose="020B0604020202020204" pitchFamily="34" charset="0"/>
                  <a:cs typeface="Arial" panose="020B0604020202020204" pitchFamily="34" charset="0"/>
                </a:rPr>
                <a:t>shorter term </a:t>
              </a:r>
              <a:r>
                <a:rPr lang="en-GB" sz="1400" dirty="0">
                  <a:latin typeface="Arial" panose="020B0604020202020204" pitchFamily="34" charset="0"/>
                  <a:cs typeface="Arial" panose="020B0604020202020204" pitchFamily="34" charset="0"/>
                </a:rPr>
                <a:t>balancing, e.g. frequency </a:t>
              </a:r>
              <a:r>
                <a:rPr lang="en-GB" sz="1400" dirty="0" smtClean="0">
                  <a:latin typeface="Arial" panose="020B0604020202020204" pitchFamily="34" charset="0"/>
                  <a:cs typeface="Arial" panose="020B0604020202020204" pitchFamily="34" charset="0"/>
                </a:rPr>
                <a:t>control</a:t>
              </a:r>
            </a:p>
            <a:p>
              <a:pPr marL="285750" lvl="2" indent="-285750" defTabSz="1001713" eaLnBrk="0" hangingPunct="0">
                <a:spcBef>
                  <a:spcPts val="0"/>
                </a:spcBef>
                <a:spcAft>
                  <a:spcPts val="0"/>
                </a:spcAft>
                <a:buFont typeface="Arial" panose="020B0604020202020204" pitchFamily="34" charset="0"/>
                <a:buChar char="•"/>
                <a:defRPr/>
              </a:pPr>
              <a:r>
                <a:rPr lang="en-GB" sz="1400" b="1" dirty="0" smtClean="0">
                  <a:latin typeface="Arial" panose="020B0604020202020204" pitchFamily="34" charset="0"/>
                  <a:cs typeface="Arial" panose="020B0604020202020204" pitchFamily="34" charset="0"/>
                  <a:sym typeface="Wingdings" panose="05000000000000000000" pitchFamily="2" charset="2"/>
                </a:rPr>
                <a:t>Non-market driven imbalances </a:t>
              </a:r>
            </a:p>
          </p:txBody>
        </p:sp>
      </p:grpSp>
      <p:cxnSp>
        <p:nvCxnSpPr>
          <p:cNvPr id="29" name="Straight Connector 28"/>
          <p:cNvCxnSpPr>
            <a:stCxn id="25" idx="4"/>
            <a:endCxn id="20" idx="0"/>
          </p:cNvCxnSpPr>
          <p:nvPr/>
        </p:nvCxnSpPr>
        <p:spPr>
          <a:xfrm>
            <a:off x="7161229" y="4838401"/>
            <a:ext cx="436701" cy="438431"/>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GB" dirty="0"/>
              <a:t>How are they calculated - Energy </a:t>
            </a:r>
            <a:r>
              <a:rPr lang="en-GB" dirty="0" smtClean="0"/>
              <a:t>versus system balancing</a:t>
            </a:r>
            <a:r>
              <a:rPr lang="en-GB" dirty="0"/>
              <a:t/>
            </a:r>
            <a:br>
              <a:rPr lang="en-GB" dirty="0"/>
            </a:br>
            <a:endParaRPr lang="en-GB" dirty="0"/>
          </a:p>
        </p:txBody>
      </p:sp>
      <p:sp>
        <p:nvSpPr>
          <p:cNvPr id="30" name="Text Placeholder 7"/>
          <p:cNvSpPr txBox="1">
            <a:spLocks/>
          </p:cNvSpPr>
          <p:nvPr/>
        </p:nvSpPr>
        <p:spPr>
          <a:xfrm>
            <a:off x="384176" y="2076317"/>
            <a:ext cx="9900000" cy="1210722"/>
          </a:xfrm>
          <a:prstGeom prst="rect">
            <a:avLst/>
          </a:prstGeom>
        </p:spPr>
        <p:txBody>
          <a:bodyPr/>
          <a:lst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a:lstStyle>
          <a:p>
            <a:pPr marL="0" indent="0">
              <a:buNone/>
            </a:pPr>
            <a:endParaRPr lang="en-GB" sz="1100" dirty="0" smtClean="0"/>
          </a:p>
          <a:p>
            <a:pPr>
              <a:buClr>
                <a:schemeClr val="tx1"/>
              </a:buClr>
            </a:pPr>
            <a:r>
              <a:rPr lang="en-GB" dirty="0" smtClean="0"/>
              <a:t>The SO (National Grid) takes both energy balancing actions and system balancing actions</a:t>
            </a:r>
          </a:p>
          <a:p>
            <a:pPr>
              <a:buClr>
                <a:schemeClr val="tx1"/>
              </a:buClr>
            </a:pPr>
            <a:r>
              <a:rPr lang="en-GB" sz="1600" dirty="0" smtClean="0"/>
              <a:t>Only energy balancing actions will be included in th</a:t>
            </a:r>
            <a:r>
              <a:rPr lang="en-GB" dirty="0" smtClean="0"/>
              <a:t>e Imbalance Price calculation</a:t>
            </a:r>
            <a:endParaRPr lang="en-GB" sz="1600" dirty="0"/>
          </a:p>
        </p:txBody>
      </p:sp>
      <p:sp>
        <p:nvSpPr>
          <p:cNvPr id="31" name="Rounded Rectangle 30"/>
          <p:cNvSpPr/>
          <p:nvPr/>
        </p:nvSpPr>
        <p:spPr>
          <a:xfrm>
            <a:off x="396876" y="1326263"/>
            <a:ext cx="9887300" cy="932932"/>
          </a:xfrm>
          <a:prstGeom prst="roundRect">
            <a:avLst/>
          </a:prstGeom>
          <a:ln w="38100"/>
        </p:spPr>
        <p:style>
          <a:lnRef idx="2">
            <a:schemeClr val="dk1"/>
          </a:lnRef>
          <a:fillRef idx="1">
            <a:schemeClr val="lt1"/>
          </a:fillRef>
          <a:effectRef idx="0">
            <a:schemeClr val="dk1"/>
          </a:effectRef>
          <a:fontRef idx="minor">
            <a:schemeClr val="dk1"/>
          </a:fontRef>
        </p:style>
        <p:txBody>
          <a:bodyPr lIns="108000" tIns="0" rIns="0" bIns="0" anchor="t"/>
          <a:lstStyle/>
          <a:p>
            <a:pPr algn="ctr"/>
            <a:r>
              <a:rPr lang="en-GB" sz="2400" dirty="0">
                <a:solidFill>
                  <a:schemeClr val="tx1"/>
                </a:solidFill>
              </a:rPr>
              <a:t>Imbalance P</a:t>
            </a:r>
            <a:r>
              <a:rPr lang="en-GB" sz="2400" dirty="0" smtClean="0">
                <a:solidFill>
                  <a:schemeClr val="tx1"/>
                </a:solidFill>
              </a:rPr>
              <a:t>rices </a:t>
            </a:r>
            <a:r>
              <a:rPr lang="en-GB" sz="2400" dirty="0">
                <a:solidFill>
                  <a:schemeClr val="tx1"/>
                </a:solidFill>
              </a:rPr>
              <a:t>are calculated based on </a:t>
            </a:r>
            <a:r>
              <a:rPr lang="en-GB" sz="2400" b="1" dirty="0">
                <a:solidFill>
                  <a:schemeClr val="tx1"/>
                </a:solidFill>
              </a:rPr>
              <a:t>the price of                                   </a:t>
            </a:r>
            <a:r>
              <a:rPr lang="en-GB" sz="2400" b="1" dirty="0" smtClean="0">
                <a:solidFill>
                  <a:schemeClr val="tx1"/>
                </a:solidFill>
              </a:rPr>
              <a:t>Bids and Offers</a:t>
            </a:r>
            <a:r>
              <a:rPr lang="en-GB" sz="2400" dirty="0" smtClean="0">
                <a:solidFill>
                  <a:schemeClr val="tx1"/>
                </a:solidFill>
              </a:rPr>
              <a:t> </a:t>
            </a:r>
            <a:r>
              <a:rPr lang="en-GB" sz="2400" dirty="0">
                <a:solidFill>
                  <a:schemeClr val="tx1"/>
                </a:solidFill>
              </a:rPr>
              <a:t>that National Grid accept to </a:t>
            </a:r>
            <a:r>
              <a:rPr lang="en-GB" sz="2400" b="1" dirty="0">
                <a:solidFill>
                  <a:schemeClr val="tx1"/>
                </a:solidFill>
              </a:rPr>
              <a:t>balance the system</a:t>
            </a:r>
            <a:r>
              <a:rPr lang="en-GB" sz="2400" dirty="0">
                <a:solidFill>
                  <a:schemeClr val="tx1"/>
                </a:solidFill>
              </a:rPr>
              <a:t>.</a:t>
            </a:r>
          </a:p>
        </p:txBody>
      </p:sp>
    </p:spTree>
    <p:extLst>
      <p:ext uri="{BB962C8B-B14F-4D97-AF65-F5344CB8AC3E}">
        <p14:creationId xmlns:p14="http://schemas.microsoft.com/office/powerpoint/2010/main" val="2069734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a:stCxn id="23" idx="4"/>
            <a:endCxn id="21" idx="0"/>
          </p:cNvCxnSpPr>
          <p:nvPr/>
        </p:nvCxnSpPr>
        <p:spPr>
          <a:xfrm flipH="1">
            <a:off x="2945001" y="3558912"/>
            <a:ext cx="419100" cy="604837"/>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329051" y="1488812"/>
            <a:ext cx="2070100" cy="2070100"/>
            <a:chOff x="1081088" y="1804988"/>
            <a:chExt cx="2070100" cy="2070100"/>
          </a:xfrm>
        </p:grpSpPr>
        <p:sp>
          <p:nvSpPr>
            <p:cNvPr id="23" name="Oval 22"/>
            <p:cNvSpPr/>
            <p:nvPr/>
          </p:nvSpPr>
          <p:spPr>
            <a:xfrm>
              <a:off x="1081088" y="1804988"/>
              <a:ext cx="2070100" cy="2070100"/>
            </a:xfrm>
            <a:prstGeom prst="ellipse">
              <a:avLst/>
            </a:prstGeom>
            <a:ln w="38100"/>
          </p:spPr>
          <p:style>
            <a:lnRef idx="2">
              <a:schemeClr val="accent6"/>
            </a:lnRef>
            <a:fillRef idx="1">
              <a:schemeClr val="lt1"/>
            </a:fillRef>
            <a:effectRef idx="0">
              <a:schemeClr val="accent6"/>
            </a:effectRef>
            <a:fontRef idx="minor">
              <a:schemeClr val="dk1"/>
            </a:fontRef>
          </p:style>
          <p:txBody>
            <a:bodyPr anchor="ctr"/>
            <a:lstStyle/>
            <a:p>
              <a:pPr algn="ctr" eaLnBrk="0" hangingPunct="0"/>
              <a:endParaRPr lang="en-US" dirty="0"/>
            </a:p>
          </p:txBody>
        </p:sp>
        <p:sp>
          <p:nvSpPr>
            <p:cNvPr id="24" name="TextBox 11"/>
            <p:cNvSpPr txBox="1">
              <a:spLocks noChangeArrowheads="1"/>
            </p:cNvSpPr>
            <p:nvPr/>
          </p:nvSpPr>
          <p:spPr bwMode="auto">
            <a:xfrm>
              <a:off x="1262857" y="2678455"/>
              <a:ext cx="1706562" cy="323165"/>
            </a:xfrm>
            <a:prstGeom prst="rect">
              <a:avLst/>
            </a:prstGeom>
            <a:ln w="38100">
              <a:no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algn="ctr" eaLnBrk="0" hangingPunct="0">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ltLang="zh-CN" b="1" dirty="0">
                  <a:solidFill>
                    <a:schemeClr val="tx1"/>
                  </a:solidFill>
                </a:rPr>
                <a:t>Tagging</a:t>
              </a:r>
            </a:p>
          </p:txBody>
        </p:sp>
      </p:grpSp>
      <p:grpSp>
        <p:nvGrpSpPr>
          <p:cNvPr id="3" name="Group 2"/>
          <p:cNvGrpSpPr/>
          <p:nvPr/>
        </p:nvGrpSpPr>
        <p:grpSpPr>
          <a:xfrm>
            <a:off x="6247705" y="1488812"/>
            <a:ext cx="2070100" cy="2070100"/>
            <a:chOff x="3579813" y="1804988"/>
            <a:chExt cx="2070100" cy="2070100"/>
          </a:xfrm>
        </p:grpSpPr>
        <p:sp>
          <p:nvSpPr>
            <p:cNvPr id="25" name="Oval 24"/>
            <p:cNvSpPr/>
            <p:nvPr/>
          </p:nvSpPr>
          <p:spPr>
            <a:xfrm>
              <a:off x="3579813" y="1804988"/>
              <a:ext cx="2070100" cy="2070100"/>
            </a:xfrm>
            <a:prstGeom prst="ellipse">
              <a:avLst/>
            </a:prstGeom>
            <a:ln w="38100"/>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en-US" dirty="0"/>
            </a:p>
          </p:txBody>
        </p:sp>
        <p:sp>
          <p:nvSpPr>
            <p:cNvPr id="26" name="TextBox 13"/>
            <p:cNvSpPr txBox="1">
              <a:spLocks noChangeArrowheads="1"/>
            </p:cNvSpPr>
            <p:nvPr/>
          </p:nvSpPr>
          <p:spPr bwMode="auto">
            <a:xfrm>
              <a:off x="3786188" y="2678454"/>
              <a:ext cx="1706562" cy="323165"/>
            </a:xfrm>
            <a:prstGeom prst="rect">
              <a:avLst/>
            </a:prstGeom>
            <a:ln w="38100">
              <a:noFill/>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eaLnBrk="0" hangingPunct="0"/>
              <a:r>
                <a:rPr lang="en-GB" altLang="zh-CN" b="1" dirty="0" smtClean="0">
                  <a:solidFill>
                    <a:schemeClr val="tx1"/>
                  </a:solidFill>
                  <a:latin typeface="Arial" panose="020B0604020202020204" pitchFamily="34" charset="0"/>
                  <a:cs typeface="Arial" panose="020B0604020202020204" pitchFamily="34" charset="0"/>
                </a:rPr>
                <a:t>Flagging</a:t>
              </a:r>
              <a:r>
                <a:rPr lang="en-GB" altLang="zh-CN" b="1" dirty="0" smtClean="0">
                  <a:solidFill>
                    <a:schemeClr val="tx1"/>
                  </a:solidFill>
                  <a:latin typeface="Tahoma" pitchFamily="34" charset="0"/>
                  <a:cs typeface="Tahoma" pitchFamily="34" charset="0"/>
                </a:rPr>
                <a:t> </a:t>
              </a:r>
              <a:endParaRPr lang="en-GB" altLang="zh-CN" b="1" dirty="0">
                <a:solidFill>
                  <a:schemeClr val="tx1"/>
                </a:solidFill>
                <a:latin typeface="Tahoma" pitchFamily="34" charset="0"/>
                <a:cs typeface="Tahoma" pitchFamily="34" charset="0"/>
              </a:endParaRPr>
            </a:p>
          </p:txBody>
        </p:sp>
      </p:grpSp>
      <p:sp>
        <p:nvSpPr>
          <p:cNvPr id="21" name="Rounded Rectangle 20"/>
          <p:cNvSpPr/>
          <p:nvPr/>
        </p:nvSpPr>
        <p:spPr>
          <a:xfrm>
            <a:off x="972953" y="4163749"/>
            <a:ext cx="3944095" cy="1787456"/>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buClr>
                <a:schemeClr val="bg1"/>
              </a:buClr>
              <a:buSzPct val="100000"/>
            </a:pPr>
            <a:endParaRPr lang="en-GB" sz="2000" dirty="0">
              <a:solidFill>
                <a:schemeClr val="tx1"/>
              </a:solidFill>
              <a:latin typeface="Tahoma"/>
              <a:cs typeface="Tahoma"/>
            </a:endParaRPr>
          </a:p>
        </p:txBody>
      </p:sp>
      <p:grpSp>
        <p:nvGrpSpPr>
          <p:cNvPr id="5" name="Group 4"/>
          <p:cNvGrpSpPr/>
          <p:nvPr/>
        </p:nvGrpSpPr>
        <p:grpSpPr>
          <a:xfrm>
            <a:off x="5770574" y="4163749"/>
            <a:ext cx="3949873" cy="1787457"/>
            <a:chOff x="3567023" y="4105275"/>
            <a:chExt cx="3949873" cy="1787457"/>
          </a:xfrm>
        </p:grpSpPr>
        <p:sp>
          <p:nvSpPr>
            <p:cNvPr id="20" name="Rounded Rectangle 19"/>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2000" dirty="0">
                <a:solidFill>
                  <a:schemeClr val="tx1">
                    <a:lumMod val="75000"/>
                    <a:lumOff val="25000"/>
                  </a:schemeClr>
                </a:solidFill>
                <a:latin typeface="Tahoma"/>
                <a:cs typeface="Tahoma"/>
              </a:endParaRPr>
            </a:p>
          </p:txBody>
        </p:sp>
        <p:sp>
          <p:nvSpPr>
            <p:cNvPr id="28" name="Rectangle 27"/>
            <p:cNvSpPr/>
            <p:nvPr/>
          </p:nvSpPr>
          <p:spPr>
            <a:xfrm>
              <a:off x="3567024" y="4229100"/>
              <a:ext cx="3834050" cy="1547446"/>
            </a:xfrm>
            <a:prstGeom prst="rect">
              <a:avLst/>
            </a:prstGeom>
          </p:spPr>
          <p:txBody>
            <a:bodyPr lIns="0" tIns="0" rIns="0" bIns="0" anchor="ctr"/>
            <a:lstStyle/>
            <a:p>
              <a:pPr marL="342900" lvl="0" indent="-216000">
                <a:buFont typeface="Arial" panose="020B0604020202020204" pitchFamily="34" charset="0"/>
                <a:buChar char="•"/>
              </a:pPr>
              <a:r>
                <a:rPr lang="en-GB" sz="1900" dirty="0">
                  <a:latin typeface="Arial" panose="020B0604020202020204" pitchFamily="34" charset="0"/>
                  <a:cs typeface="Arial" panose="020B0604020202020204" pitchFamily="34" charset="0"/>
                </a:rPr>
                <a:t>To prevent </a:t>
              </a:r>
              <a:r>
                <a:rPr lang="en-GB" sz="1900" dirty="0" smtClean="0">
                  <a:latin typeface="Arial" panose="020B0604020202020204" pitchFamily="34" charset="0"/>
                  <a:cs typeface="Arial" panose="020B0604020202020204" pitchFamily="34" charset="0"/>
                </a:rPr>
                <a:t>some actions from distorting </a:t>
              </a:r>
              <a:r>
                <a:rPr lang="en-GB" sz="1900" dirty="0">
                  <a:latin typeface="Arial" panose="020B0604020202020204" pitchFamily="34" charset="0"/>
                  <a:cs typeface="Arial" panose="020B0604020202020204" pitchFamily="34" charset="0"/>
                </a:rPr>
                <a:t>the </a:t>
              </a:r>
              <a:r>
                <a:rPr lang="en-GB" sz="1900" dirty="0" smtClean="0">
                  <a:latin typeface="Arial" panose="020B0604020202020204" pitchFamily="34" charset="0"/>
                  <a:cs typeface="Arial" panose="020B0604020202020204" pitchFamily="34" charset="0"/>
                </a:rPr>
                <a:t>price</a:t>
              </a:r>
            </a:p>
            <a:p>
              <a:pPr marL="342900" lvl="0" indent="-2160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Does not remove volume </a:t>
              </a:r>
            </a:p>
            <a:p>
              <a:pPr marL="342900" lvl="0" indent="-216000">
                <a:buFont typeface="Arial" panose="020B0604020202020204" pitchFamily="34" charset="0"/>
                <a:buChar char="•"/>
              </a:pPr>
              <a:r>
                <a:rPr lang="en-GB" sz="1900" dirty="0" smtClean="0">
                  <a:latin typeface="Arial" panose="020B0604020202020204" pitchFamily="34" charset="0"/>
                  <a:cs typeface="Arial" panose="020B0604020202020204" pitchFamily="34" charset="0"/>
                </a:rPr>
                <a:t>Flagged actions </a:t>
              </a:r>
              <a:r>
                <a:rPr lang="en-GB" sz="1900" b="1" dirty="0" smtClean="0">
                  <a:latin typeface="Arial" panose="020B0604020202020204" pitchFamily="34" charset="0"/>
                  <a:cs typeface="Arial" panose="020B0604020202020204" pitchFamily="34" charset="0"/>
                </a:rPr>
                <a:t>may be re-priced</a:t>
              </a:r>
              <a:endParaRPr lang="en-GB" sz="1900" b="1" dirty="0">
                <a:latin typeface="Arial" panose="020B0604020202020204" pitchFamily="34" charset="0"/>
                <a:cs typeface="Arial" panose="020B0604020202020204" pitchFamily="34" charset="0"/>
              </a:endParaRPr>
            </a:p>
          </p:txBody>
        </p:sp>
      </p:grpSp>
      <p:cxnSp>
        <p:nvCxnSpPr>
          <p:cNvPr id="29" name="Straight Connector 28"/>
          <p:cNvCxnSpPr>
            <a:stCxn id="25" idx="4"/>
            <a:endCxn id="20" idx="0"/>
          </p:cNvCxnSpPr>
          <p:nvPr/>
        </p:nvCxnSpPr>
        <p:spPr>
          <a:xfrm>
            <a:off x="7282755" y="3558912"/>
            <a:ext cx="462756" cy="604837"/>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GB" dirty="0"/>
              <a:t>How are they calculated </a:t>
            </a:r>
            <a:r>
              <a:rPr lang="en-GB" dirty="0" smtClean="0"/>
              <a:t>– Tagging and Flagging</a:t>
            </a:r>
            <a:endParaRPr lang="en-GB" dirty="0"/>
          </a:p>
        </p:txBody>
      </p:sp>
      <p:sp>
        <p:nvSpPr>
          <p:cNvPr id="17" name="Rectangle 16"/>
          <p:cNvSpPr/>
          <p:nvPr/>
        </p:nvSpPr>
        <p:spPr>
          <a:xfrm>
            <a:off x="1090246" y="4324831"/>
            <a:ext cx="3834050" cy="1547446"/>
          </a:xfrm>
          <a:prstGeom prst="rect">
            <a:avLst/>
          </a:prstGeom>
        </p:spPr>
        <p:txBody>
          <a:bodyPr lIns="0" tIns="0" rIns="0" bIns="0" anchor="ctr"/>
          <a:lstStyle/>
          <a:p>
            <a:pPr marL="342900" lvl="0" indent="-216000">
              <a:buFont typeface="Arial" panose="020B0604020202020204" pitchFamily="34" charset="0"/>
              <a:buChar char="•"/>
            </a:pPr>
            <a:r>
              <a:rPr lang="en-GB" sz="1900" dirty="0" smtClean="0">
                <a:latin typeface="Arial" panose="020B0604020202020204" pitchFamily="34" charset="0"/>
                <a:cs typeface="Arial" panose="020B0604020202020204" pitchFamily="34" charset="0"/>
              </a:rPr>
              <a:t>To remove </a:t>
            </a:r>
            <a:r>
              <a:rPr lang="en-GB" sz="1900" b="1" u="sng" dirty="0" smtClean="0">
                <a:latin typeface="Arial" panose="020B0604020202020204" pitchFamily="34" charset="0"/>
                <a:cs typeface="Arial" panose="020B0604020202020204" pitchFamily="34" charset="0"/>
              </a:rPr>
              <a:t>volumes </a:t>
            </a:r>
            <a:r>
              <a:rPr lang="en-GB" sz="1900" dirty="0" smtClean="0">
                <a:latin typeface="Arial" panose="020B0604020202020204" pitchFamily="34" charset="0"/>
                <a:cs typeface="Arial" panose="020B0604020202020204" pitchFamily="34" charset="0"/>
              </a:rPr>
              <a:t>of actions we don’t want in the calculation</a:t>
            </a:r>
            <a:endParaRPr lang="en-GB"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0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45675" y="2721064"/>
            <a:ext cx="2070100" cy="2070100"/>
            <a:chOff x="1081088" y="1804988"/>
            <a:chExt cx="2070100" cy="2070100"/>
          </a:xfrm>
        </p:grpSpPr>
        <p:sp>
          <p:nvSpPr>
            <p:cNvPr id="23" name="Oval 22"/>
            <p:cNvSpPr/>
            <p:nvPr/>
          </p:nvSpPr>
          <p:spPr>
            <a:xfrm>
              <a:off x="1081088" y="1804988"/>
              <a:ext cx="2070100" cy="2070100"/>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0" hangingPunct="0"/>
              <a:endParaRPr lang="en-US" dirty="0"/>
            </a:p>
          </p:txBody>
        </p:sp>
        <p:sp>
          <p:nvSpPr>
            <p:cNvPr id="24" name="TextBox 11"/>
            <p:cNvSpPr txBox="1">
              <a:spLocks noChangeArrowheads="1"/>
            </p:cNvSpPr>
            <p:nvPr/>
          </p:nvSpPr>
          <p:spPr bwMode="auto">
            <a:xfrm>
              <a:off x="1262857" y="2653924"/>
              <a:ext cx="1706562" cy="41696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algn="ctr" eaLnBrk="0" hangingPunct="0">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ltLang="zh-CN" b="1" dirty="0" smtClean="0">
                  <a:solidFill>
                    <a:schemeClr val="tx1"/>
                  </a:solidFill>
                </a:rPr>
                <a:t>Tagging</a:t>
              </a:r>
            </a:p>
            <a:p>
              <a:r>
                <a:rPr lang="en-GB" altLang="zh-CN" sz="1400" dirty="0" smtClean="0">
                  <a:solidFill>
                    <a:schemeClr val="tx1"/>
                  </a:solidFill>
                  <a:latin typeface="Arial" panose="020B0604020202020204" pitchFamily="34" charset="0"/>
                  <a:cs typeface="Arial" panose="020B0604020202020204" pitchFamily="34" charset="0"/>
                </a:rPr>
                <a:t>(removes volumes)</a:t>
              </a:r>
              <a:endParaRPr lang="en-GB" altLang="zh-CN" sz="1400" dirty="0">
                <a:solidFill>
                  <a:schemeClr val="tx1"/>
                </a:solidFill>
                <a:latin typeface="Arial" panose="020B0604020202020204" pitchFamily="34" charset="0"/>
                <a:cs typeface="Arial" panose="020B0604020202020204" pitchFamily="34" charset="0"/>
              </a:endParaRPr>
            </a:p>
          </p:txBody>
        </p:sp>
      </p:grpSp>
      <p:grpSp>
        <p:nvGrpSpPr>
          <p:cNvPr id="3" name="Group 2"/>
          <p:cNvGrpSpPr/>
          <p:nvPr/>
        </p:nvGrpSpPr>
        <p:grpSpPr>
          <a:xfrm>
            <a:off x="5503766" y="2696534"/>
            <a:ext cx="2070100" cy="2070100"/>
            <a:chOff x="3579813" y="1804988"/>
            <a:chExt cx="2070100" cy="2070100"/>
          </a:xfrm>
        </p:grpSpPr>
        <p:sp>
          <p:nvSpPr>
            <p:cNvPr id="25" name="Oval 24"/>
            <p:cNvSpPr/>
            <p:nvPr/>
          </p:nvSpPr>
          <p:spPr>
            <a:xfrm>
              <a:off x="3579813" y="1804988"/>
              <a:ext cx="2070100" cy="2070100"/>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en-US" dirty="0"/>
            </a:p>
          </p:txBody>
        </p:sp>
        <p:sp>
          <p:nvSpPr>
            <p:cNvPr id="26" name="TextBox 13"/>
            <p:cNvSpPr txBox="1">
              <a:spLocks noChangeArrowheads="1"/>
            </p:cNvSpPr>
            <p:nvPr/>
          </p:nvSpPr>
          <p:spPr bwMode="auto">
            <a:xfrm>
              <a:off x="3786188" y="2583858"/>
              <a:ext cx="1706562" cy="538609"/>
            </a:xfrm>
            <a:prstGeom prst="rect">
              <a:avLst/>
            </a:prstGeom>
            <a:noFill/>
            <a:ln w="9525">
              <a:noFill/>
              <a:miter lim="800000"/>
              <a:headEnd/>
              <a:tailEnd/>
            </a:ln>
          </p:spPr>
          <p:txBody>
            <a:bodyPr lIns="0" tIns="0" rIns="0" bIns="0">
              <a:spAutoFit/>
            </a:bodyPr>
            <a:lstStyle/>
            <a:p>
              <a:pPr algn="ctr" eaLnBrk="0" hangingPunct="0"/>
              <a:r>
                <a:rPr lang="en-GB" altLang="zh-CN" b="1" dirty="0" smtClean="0">
                  <a:latin typeface="Arial" panose="020B0604020202020204" pitchFamily="34" charset="0"/>
                  <a:cs typeface="Arial" panose="020B0604020202020204" pitchFamily="34" charset="0"/>
                </a:rPr>
                <a:t>Flagging</a:t>
              </a:r>
            </a:p>
            <a:p>
              <a:pPr algn="ctr" eaLnBrk="0" hangingPunct="0"/>
              <a:r>
                <a:rPr lang="en-GB" altLang="zh-CN" sz="1400" dirty="0" smtClean="0">
                  <a:latin typeface="Arial" panose="020B0604020202020204" pitchFamily="34" charset="0"/>
                  <a:cs typeface="Arial" panose="020B0604020202020204" pitchFamily="34" charset="0"/>
                </a:rPr>
                <a:t>(prevent distortion) </a:t>
              </a:r>
              <a:endParaRPr lang="en-GB" altLang="zh-CN" sz="1400" dirty="0">
                <a:latin typeface="Arial" panose="020B0604020202020204" pitchFamily="34" charset="0"/>
                <a:cs typeface="Arial" panose="020B0604020202020204" pitchFamily="34" charset="0"/>
              </a:endParaRPr>
            </a:p>
          </p:txBody>
        </p:sp>
      </p:grpSp>
      <p:sp>
        <p:nvSpPr>
          <p:cNvPr id="7" name="Title 6"/>
          <p:cNvSpPr>
            <a:spLocks noGrp="1"/>
          </p:cNvSpPr>
          <p:nvPr>
            <p:ph type="title"/>
          </p:nvPr>
        </p:nvSpPr>
        <p:spPr/>
        <p:txBody>
          <a:bodyPr/>
          <a:lstStyle/>
          <a:p>
            <a:r>
              <a:rPr lang="en-GB" dirty="0"/>
              <a:t>How are they calculated </a:t>
            </a:r>
            <a:r>
              <a:rPr lang="en-GB" dirty="0" smtClean="0"/>
              <a:t>– </a:t>
            </a:r>
            <a:r>
              <a:rPr lang="en-GB" dirty="0"/>
              <a:t>T</a:t>
            </a:r>
            <a:r>
              <a:rPr lang="en-GB" dirty="0" smtClean="0"/>
              <a:t>agging and Flagging</a:t>
            </a:r>
            <a:endParaRPr lang="en-GB" dirty="0"/>
          </a:p>
        </p:txBody>
      </p:sp>
      <p:cxnSp>
        <p:nvCxnSpPr>
          <p:cNvPr id="36" name="Straight Connector 35"/>
          <p:cNvCxnSpPr>
            <a:stCxn id="23" idx="1"/>
          </p:cNvCxnSpPr>
          <p:nvPr/>
        </p:nvCxnSpPr>
        <p:spPr>
          <a:xfrm flipH="1" flipV="1">
            <a:off x="2601049" y="2383764"/>
            <a:ext cx="847785" cy="640459"/>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3" idx="4"/>
          </p:cNvCxnSpPr>
          <p:nvPr/>
        </p:nvCxnSpPr>
        <p:spPr>
          <a:xfrm flipH="1">
            <a:off x="2625275" y="4791164"/>
            <a:ext cx="1555450" cy="1824142"/>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3" idx="3"/>
          </p:cNvCxnSpPr>
          <p:nvPr/>
        </p:nvCxnSpPr>
        <p:spPr>
          <a:xfrm flipH="1">
            <a:off x="2625275" y="4488005"/>
            <a:ext cx="823559" cy="503863"/>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416703" y="2653395"/>
            <a:ext cx="590156" cy="488388"/>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5" idx="1"/>
          </p:cNvCxnSpPr>
          <p:nvPr/>
        </p:nvCxnSpPr>
        <p:spPr>
          <a:xfrm>
            <a:off x="7069605" y="4669890"/>
            <a:ext cx="959919" cy="1040708"/>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1" idx="1"/>
          </p:cNvCxnSpPr>
          <p:nvPr/>
        </p:nvCxnSpPr>
        <p:spPr>
          <a:xfrm flipH="1" flipV="1">
            <a:off x="7573866" y="3933954"/>
            <a:ext cx="455658" cy="61744"/>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2601051" y="3441564"/>
            <a:ext cx="489467" cy="128436"/>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8029524" y="1547547"/>
            <a:ext cx="2484000" cy="1224000"/>
            <a:chOff x="3567023" y="4105275"/>
            <a:chExt cx="3949873" cy="1787457"/>
          </a:xfrm>
        </p:grpSpPr>
        <p:sp>
          <p:nvSpPr>
            <p:cNvPr id="39" name="Rounded Rectangle 38"/>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43" name="Rectangle 42"/>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CADL flagging</a:t>
              </a:r>
              <a:r>
                <a:rPr lang="en-GB" sz="1600" dirty="0" smtClean="0">
                  <a:solidFill>
                    <a:schemeClr val="tx1"/>
                  </a:solidFill>
                  <a:latin typeface="Arial" panose="020B0604020202020204" pitchFamily="34" charset="0"/>
                  <a:cs typeface="Arial" panose="020B0604020202020204" pitchFamily="34" charset="0"/>
                </a:rPr>
                <a:t>(De </a:t>
              </a:r>
              <a:r>
                <a:rPr lang="en-GB" sz="1600" dirty="0">
                  <a:solidFill>
                    <a:schemeClr val="tx1"/>
                  </a:solidFill>
                  <a:latin typeface="Arial" panose="020B0604020202020204" pitchFamily="34" charset="0"/>
                  <a:cs typeface="Arial" panose="020B0604020202020204" pitchFamily="34" charset="0"/>
                </a:rPr>
                <a:t>Minimis Acceptance </a:t>
              </a:r>
              <a:r>
                <a:rPr lang="en-GB" sz="1600" dirty="0" smtClean="0">
                  <a:solidFill>
                    <a:schemeClr val="tx1"/>
                  </a:solidFill>
                  <a:latin typeface="Arial" panose="020B0604020202020204" pitchFamily="34" charset="0"/>
                  <a:cs typeface="Arial" panose="020B0604020202020204" pitchFamily="34" charset="0"/>
                </a:rPr>
                <a:t>Threshold) </a:t>
              </a:r>
              <a:r>
                <a:rPr lang="en-GB" sz="1600" dirty="0">
                  <a:solidFill>
                    <a:schemeClr val="tx1"/>
                  </a:solidFill>
                  <a:latin typeface="Arial" panose="020B0604020202020204" pitchFamily="34" charset="0"/>
                  <a:cs typeface="Arial" panose="020B0604020202020204" pitchFamily="34" charset="0"/>
                </a:rPr>
                <a:t>–</a:t>
              </a:r>
              <a:r>
                <a:rPr lang="en-GB" sz="1600" dirty="0" smtClean="0">
                  <a:solidFill>
                    <a:schemeClr val="tx1"/>
                  </a:solidFill>
                  <a:latin typeface="Arial" panose="020B0604020202020204" pitchFamily="34" charset="0"/>
                  <a:cs typeface="Arial" panose="020B0604020202020204" pitchFamily="34" charset="0"/>
                </a:rPr>
                <a:t> actions less than 15 minutes </a:t>
              </a:r>
              <a:endParaRPr lang="en-GB" sz="1600" dirty="0">
                <a:solidFill>
                  <a:schemeClr val="tx1"/>
                </a:solidFill>
                <a:latin typeface="Arial" panose="020B0604020202020204" pitchFamily="34" charset="0"/>
                <a:cs typeface="Arial" panose="020B0604020202020204" pitchFamily="34" charset="0"/>
              </a:endParaRPr>
            </a:p>
          </p:txBody>
        </p:sp>
      </p:grpSp>
      <p:grpSp>
        <p:nvGrpSpPr>
          <p:cNvPr id="50" name="Group 49"/>
          <p:cNvGrpSpPr/>
          <p:nvPr/>
        </p:nvGrpSpPr>
        <p:grpSpPr>
          <a:xfrm>
            <a:off x="153467" y="1241521"/>
            <a:ext cx="2484000" cy="1224000"/>
            <a:chOff x="3567023" y="4105275"/>
            <a:chExt cx="3949873" cy="1787457"/>
          </a:xfrm>
        </p:grpSpPr>
        <p:sp>
          <p:nvSpPr>
            <p:cNvPr id="52" name="Rounded Rectangle 51"/>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54" name="Rectangle 53"/>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DMAT tagging </a:t>
              </a:r>
            </a:p>
            <a:p>
              <a:pPr lvl="0" algn="ctr"/>
              <a:r>
                <a:rPr lang="en-GB" sz="1600" dirty="0" smtClean="0">
                  <a:solidFill>
                    <a:schemeClr val="tx1"/>
                  </a:solidFill>
                  <a:latin typeface="Arial" panose="020B0604020202020204" pitchFamily="34" charset="0"/>
                  <a:cs typeface="Arial" panose="020B0604020202020204" pitchFamily="34" charset="0"/>
                </a:rPr>
                <a:t>(De Minimis Acceptance Threshold)</a:t>
              </a:r>
              <a:r>
                <a:rPr lang="en-GB" sz="1600" b="1" dirty="0" smtClean="0">
                  <a:solidFill>
                    <a:schemeClr val="tx1"/>
                  </a:solidFill>
                  <a:latin typeface="Arial" panose="020B0604020202020204" pitchFamily="34" charset="0"/>
                  <a:cs typeface="Arial" panose="020B0604020202020204" pitchFamily="34" charset="0"/>
                </a:rPr>
                <a:t> </a:t>
              </a:r>
              <a:r>
                <a:rPr lang="en-GB" sz="1600" dirty="0" smtClean="0">
                  <a:solidFill>
                    <a:schemeClr val="tx1"/>
                  </a:solidFill>
                  <a:latin typeface="Arial" panose="020B0604020202020204" pitchFamily="34" charset="0"/>
                  <a:cs typeface="Arial" panose="020B0604020202020204" pitchFamily="34" charset="0"/>
                </a:rPr>
                <a:t>– Removing actions less than 1MWh</a:t>
              </a:r>
              <a:endParaRPr lang="en-GB" sz="1600" dirty="0">
                <a:solidFill>
                  <a:schemeClr val="tx1"/>
                </a:solidFill>
                <a:latin typeface="Arial" panose="020B0604020202020204" pitchFamily="34" charset="0"/>
                <a:cs typeface="Arial" panose="020B0604020202020204" pitchFamily="34" charset="0"/>
              </a:endParaRPr>
            </a:p>
          </p:txBody>
        </p:sp>
      </p:grpSp>
      <p:sp>
        <p:nvSpPr>
          <p:cNvPr id="55" name="Rounded Rectangle 54"/>
          <p:cNvSpPr/>
          <p:nvPr/>
        </p:nvSpPr>
        <p:spPr>
          <a:xfrm>
            <a:off x="153467" y="4415909"/>
            <a:ext cx="2484000" cy="1175098"/>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a:buClr>
                <a:schemeClr val="tx2"/>
              </a:buClr>
            </a:pPr>
            <a:r>
              <a:rPr lang="en-GB" sz="1600" b="1" dirty="0">
                <a:solidFill>
                  <a:schemeClr val="tx1"/>
                </a:solidFill>
                <a:latin typeface="Arial" panose="020B0604020202020204" pitchFamily="34" charset="0"/>
                <a:cs typeface="Arial" panose="020B0604020202020204" pitchFamily="34" charset="0"/>
              </a:rPr>
              <a:t>NIV </a:t>
            </a:r>
            <a:r>
              <a:rPr lang="en-GB" sz="1600" b="1" dirty="0" smtClean="0">
                <a:solidFill>
                  <a:schemeClr val="tx1"/>
                </a:solidFill>
                <a:latin typeface="Arial" panose="020B0604020202020204" pitchFamily="34" charset="0"/>
                <a:cs typeface="Arial" panose="020B0604020202020204" pitchFamily="34" charset="0"/>
              </a:rPr>
              <a:t>tagging </a:t>
            </a:r>
            <a:r>
              <a:rPr lang="en-GB" sz="1600" dirty="0">
                <a:solidFill>
                  <a:schemeClr val="tx1"/>
                </a:solidFill>
                <a:latin typeface="Arial" panose="020B0604020202020204" pitchFamily="34" charset="0"/>
                <a:cs typeface="Arial" panose="020B0604020202020204" pitchFamily="34" charset="0"/>
              </a:rPr>
              <a:t>(Net Imbalance Volume</a:t>
            </a:r>
            <a:r>
              <a:rPr lang="en-GB" sz="1600" dirty="0" smtClean="0">
                <a:solidFill>
                  <a:schemeClr val="tx1"/>
                </a:solidFill>
                <a:latin typeface="Arial" panose="020B0604020202020204" pitchFamily="34" charset="0"/>
                <a:cs typeface="Arial" panose="020B0604020202020204" pitchFamily="34" charset="0"/>
              </a:rPr>
              <a:t>) – to determine overall imbalance </a:t>
            </a:r>
            <a:endParaRPr lang="en-GB" sz="1600" dirty="0">
              <a:solidFill>
                <a:schemeClr val="tx1"/>
              </a:solidFill>
              <a:latin typeface="Arial" panose="020B0604020202020204" pitchFamily="34" charset="0"/>
              <a:cs typeface="Arial" panose="020B0604020202020204" pitchFamily="34" charset="0"/>
            </a:endParaRPr>
          </a:p>
        </p:txBody>
      </p:sp>
      <p:sp>
        <p:nvSpPr>
          <p:cNvPr id="56" name="Rounded Rectangle 55"/>
          <p:cNvSpPr/>
          <p:nvPr/>
        </p:nvSpPr>
        <p:spPr>
          <a:xfrm>
            <a:off x="141275" y="5921829"/>
            <a:ext cx="2484000" cy="1386953"/>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a:buClr>
                <a:schemeClr val="tx2"/>
              </a:buClr>
            </a:pPr>
            <a:r>
              <a:rPr lang="en-GB" sz="1600" b="1" dirty="0" smtClean="0">
                <a:solidFill>
                  <a:schemeClr val="tx1"/>
                </a:solidFill>
                <a:latin typeface="Arial" panose="020B0604020202020204" pitchFamily="34" charset="0"/>
                <a:cs typeface="Arial" panose="020B0604020202020204" pitchFamily="34" charset="0"/>
              </a:rPr>
              <a:t>PAR tagging </a:t>
            </a:r>
            <a:r>
              <a:rPr lang="en-GB" sz="1600" dirty="0" smtClean="0">
                <a:solidFill>
                  <a:schemeClr val="tx1"/>
                </a:solidFill>
                <a:latin typeface="Arial" panose="020B0604020202020204" pitchFamily="34" charset="0"/>
                <a:cs typeface="Arial" panose="020B0604020202020204" pitchFamily="34" charset="0"/>
              </a:rPr>
              <a:t>(Price Average Reference) – ‘marginal’ price. Only keep the </a:t>
            </a:r>
            <a:r>
              <a:rPr lang="en-GB" sz="1600" dirty="0">
                <a:solidFill>
                  <a:schemeClr val="tx1"/>
                </a:solidFill>
                <a:latin typeface="Arial" panose="020B0604020202020204" pitchFamily="34" charset="0"/>
                <a:cs typeface="Arial" panose="020B0604020202020204" pitchFamily="34" charset="0"/>
              </a:rPr>
              <a:t>1</a:t>
            </a:r>
            <a:r>
              <a:rPr lang="en-GB" sz="1600" dirty="0" smtClean="0">
                <a:solidFill>
                  <a:schemeClr val="tx1"/>
                </a:solidFill>
                <a:latin typeface="Arial" panose="020B0604020202020204" pitchFamily="34" charset="0"/>
                <a:cs typeface="Arial" panose="020B0604020202020204" pitchFamily="34" charset="0"/>
              </a:rPr>
              <a:t>MWh most expensive actions. </a:t>
            </a:r>
            <a:endParaRPr lang="en-GB" sz="1600" dirty="0">
              <a:solidFill>
                <a:schemeClr val="tx1"/>
              </a:solidFill>
              <a:latin typeface="Arial" panose="020B0604020202020204" pitchFamily="34" charset="0"/>
              <a:cs typeface="Arial" panose="020B0604020202020204" pitchFamily="34" charset="0"/>
            </a:endParaRPr>
          </a:p>
        </p:txBody>
      </p:sp>
      <p:grpSp>
        <p:nvGrpSpPr>
          <p:cNvPr id="57" name="Group 56"/>
          <p:cNvGrpSpPr/>
          <p:nvPr/>
        </p:nvGrpSpPr>
        <p:grpSpPr>
          <a:xfrm>
            <a:off x="8029524" y="3383698"/>
            <a:ext cx="2484000" cy="1224000"/>
            <a:chOff x="3567023" y="4105275"/>
            <a:chExt cx="3949873" cy="1787457"/>
          </a:xfrm>
        </p:grpSpPr>
        <p:sp>
          <p:nvSpPr>
            <p:cNvPr id="60" name="Rounded Rectangle 59"/>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61" name="Rectangle 60"/>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SO flagging</a:t>
              </a:r>
              <a:r>
                <a:rPr lang="en-GB" sz="1600" dirty="0" smtClean="0">
                  <a:solidFill>
                    <a:schemeClr val="tx1"/>
                  </a:solidFill>
                  <a:latin typeface="Arial" panose="020B0604020202020204" pitchFamily="34" charset="0"/>
                  <a:cs typeface="Arial" panose="020B0604020202020204" pitchFamily="34" charset="0"/>
                </a:rPr>
                <a:t> (System Operator) – physical constraint related actions </a:t>
              </a:r>
              <a:endParaRPr lang="en-GB" sz="1600" dirty="0">
                <a:solidFill>
                  <a:schemeClr val="tx1"/>
                </a:solidFill>
                <a:latin typeface="Arial" panose="020B0604020202020204" pitchFamily="34" charset="0"/>
                <a:cs typeface="Arial" panose="020B0604020202020204" pitchFamily="34" charset="0"/>
              </a:endParaRPr>
            </a:p>
          </p:txBody>
        </p:sp>
      </p:grpSp>
      <p:grpSp>
        <p:nvGrpSpPr>
          <p:cNvPr id="62" name="Group 61"/>
          <p:cNvGrpSpPr/>
          <p:nvPr/>
        </p:nvGrpSpPr>
        <p:grpSpPr>
          <a:xfrm>
            <a:off x="8029524" y="5098598"/>
            <a:ext cx="2484000" cy="1224000"/>
            <a:chOff x="3567023" y="4105275"/>
            <a:chExt cx="3949873" cy="1787457"/>
          </a:xfrm>
        </p:grpSpPr>
        <p:sp>
          <p:nvSpPr>
            <p:cNvPr id="63" name="Rounded Rectangle 62"/>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64" name="Rectangle 63"/>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STOR Provider flagging </a:t>
              </a:r>
              <a:r>
                <a:rPr lang="en-GB" sz="1600" dirty="0" smtClean="0">
                  <a:solidFill>
                    <a:schemeClr val="tx1"/>
                  </a:solidFill>
                  <a:latin typeface="Arial" panose="020B0604020202020204" pitchFamily="34" charset="0"/>
                  <a:cs typeface="Arial" panose="020B0604020202020204" pitchFamily="34" charset="0"/>
                </a:rPr>
                <a:t>(Short Term Operating Response)</a:t>
              </a:r>
              <a:r>
                <a:rPr lang="en-GB" sz="1600" b="1" dirty="0" smtClean="0">
                  <a:solidFill>
                    <a:schemeClr val="tx1"/>
                  </a:solidFill>
                  <a:latin typeface="Arial" panose="020B0604020202020204" pitchFamily="34" charset="0"/>
                  <a:cs typeface="Arial" panose="020B0604020202020204" pitchFamily="34" charset="0"/>
                </a:rPr>
                <a:t> </a:t>
              </a:r>
              <a:r>
                <a:rPr lang="en-GB" sz="1600" dirty="0" smtClean="0">
                  <a:solidFill>
                    <a:schemeClr val="tx1"/>
                  </a:solidFill>
                  <a:latin typeface="Arial" panose="020B0604020202020204" pitchFamily="34" charset="0"/>
                  <a:cs typeface="Arial" panose="020B0604020202020204" pitchFamily="34" charset="0"/>
                </a:rPr>
                <a:t>– actions from STOR plants</a:t>
              </a:r>
              <a:endParaRPr lang="en-GB" sz="1600" dirty="0">
                <a:solidFill>
                  <a:schemeClr val="tx1"/>
                </a:solidFill>
                <a:latin typeface="Arial" panose="020B0604020202020204" pitchFamily="34" charset="0"/>
                <a:cs typeface="Arial" panose="020B0604020202020204" pitchFamily="34" charset="0"/>
              </a:endParaRPr>
            </a:p>
          </p:txBody>
        </p:sp>
      </p:grpSp>
      <p:sp>
        <p:nvSpPr>
          <p:cNvPr id="65" name="Rounded Rectangle 64"/>
          <p:cNvSpPr/>
          <p:nvPr/>
        </p:nvSpPr>
        <p:spPr>
          <a:xfrm>
            <a:off x="153467" y="2825292"/>
            <a:ext cx="2484000" cy="1224000"/>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a:buClr>
                <a:schemeClr val="tx2"/>
              </a:buClr>
            </a:pPr>
            <a:r>
              <a:rPr lang="en-GB" sz="1600" b="1" dirty="0" smtClean="0">
                <a:solidFill>
                  <a:schemeClr val="tx1"/>
                </a:solidFill>
                <a:latin typeface="Arial" panose="020B0604020202020204" pitchFamily="34" charset="0"/>
                <a:cs typeface="Arial" panose="020B0604020202020204" pitchFamily="34" charset="0"/>
              </a:rPr>
              <a:t>Arbitrage tagging </a:t>
            </a:r>
            <a:r>
              <a:rPr lang="en-GB" sz="1600" dirty="0" smtClean="0">
                <a:solidFill>
                  <a:schemeClr val="tx1"/>
                </a:solidFill>
                <a:latin typeface="Arial" panose="020B0604020202020204" pitchFamily="34" charset="0"/>
                <a:cs typeface="Arial" panose="020B0604020202020204" pitchFamily="34" charset="0"/>
              </a:rPr>
              <a:t>– removing actions which wouldn’t have happened in an efficient market</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561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6739829" y="5232181"/>
            <a:ext cx="3223657" cy="1201994"/>
          </a:xfrm>
          <a:prstGeom prst="roundRect">
            <a:avLst>
              <a:gd name="adj" fmla="val 9985"/>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anchor="ctr"/>
          <a:lstStyle/>
          <a:p>
            <a:pPr marL="0" lvl="1" eaLnBrk="0" hangingPunct="0">
              <a:spcAft>
                <a:spcPts val="0"/>
              </a:spcAft>
              <a:defRPr/>
            </a:pPr>
            <a:endParaRPr lang="en-GB" sz="1800" dirty="0">
              <a:solidFill>
                <a:srgbClr val="167895"/>
              </a:solidFill>
              <a:latin typeface="Tahoma"/>
              <a:cs typeface="Tahoma"/>
            </a:endParaRPr>
          </a:p>
        </p:txBody>
      </p:sp>
      <p:sp>
        <p:nvSpPr>
          <p:cNvPr id="52" name="Rounded Rectangle 51"/>
          <p:cNvSpPr/>
          <p:nvPr/>
        </p:nvSpPr>
        <p:spPr>
          <a:xfrm>
            <a:off x="6776899" y="2523917"/>
            <a:ext cx="3223657" cy="1201994"/>
          </a:xfrm>
          <a:prstGeom prst="roundRect">
            <a:avLst>
              <a:gd name="adj" fmla="val 9985"/>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anchor="ctr"/>
          <a:lstStyle/>
          <a:p>
            <a:pPr marL="0" lvl="1" eaLnBrk="0" hangingPunct="0">
              <a:spcAft>
                <a:spcPts val="0"/>
              </a:spcAft>
              <a:defRPr/>
            </a:pPr>
            <a:endParaRPr lang="en-GB" sz="1800" dirty="0">
              <a:solidFill>
                <a:srgbClr val="167895"/>
              </a:solidFill>
              <a:latin typeface="Tahoma"/>
              <a:cs typeface="Tahoma"/>
            </a:endParaRPr>
          </a:p>
        </p:txBody>
      </p:sp>
      <p:grpSp>
        <p:nvGrpSpPr>
          <p:cNvPr id="3" name="Group 2"/>
          <p:cNvGrpSpPr/>
          <p:nvPr/>
        </p:nvGrpSpPr>
        <p:grpSpPr>
          <a:xfrm>
            <a:off x="800792" y="2795158"/>
            <a:ext cx="2070100" cy="2070100"/>
            <a:chOff x="3579813" y="1804988"/>
            <a:chExt cx="2070100" cy="2070100"/>
          </a:xfrm>
        </p:grpSpPr>
        <p:sp>
          <p:nvSpPr>
            <p:cNvPr id="25" name="Oval 24"/>
            <p:cNvSpPr/>
            <p:nvPr/>
          </p:nvSpPr>
          <p:spPr>
            <a:xfrm>
              <a:off x="3579813" y="1804988"/>
              <a:ext cx="2070100" cy="2070100"/>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en-US" dirty="0"/>
            </a:p>
          </p:txBody>
        </p:sp>
        <p:sp>
          <p:nvSpPr>
            <p:cNvPr id="26" name="TextBox 13"/>
            <p:cNvSpPr txBox="1">
              <a:spLocks noChangeArrowheads="1"/>
            </p:cNvSpPr>
            <p:nvPr/>
          </p:nvSpPr>
          <p:spPr bwMode="auto">
            <a:xfrm>
              <a:off x="3786188" y="2570733"/>
              <a:ext cx="1706562" cy="538609"/>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eaLnBrk="0" hangingPunct="0"/>
              <a:r>
                <a:rPr lang="en-GB" altLang="zh-CN" b="1" dirty="0" smtClean="0">
                  <a:solidFill>
                    <a:schemeClr val="tx1"/>
                  </a:solidFill>
                  <a:latin typeface="Arial" panose="020B0604020202020204" pitchFamily="34" charset="0"/>
                  <a:cs typeface="Arial" panose="020B0604020202020204" pitchFamily="34" charset="0"/>
                </a:rPr>
                <a:t>Flagging</a:t>
              </a:r>
            </a:p>
            <a:p>
              <a:pPr algn="ctr" eaLnBrk="0" hangingPunct="0"/>
              <a:r>
                <a:rPr lang="en-GB" altLang="zh-CN" sz="1400" dirty="0" smtClean="0">
                  <a:solidFill>
                    <a:schemeClr val="tx1"/>
                  </a:solidFill>
                  <a:latin typeface="Arial" panose="020B0604020202020204" pitchFamily="34" charset="0"/>
                  <a:cs typeface="Arial" panose="020B0604020202020204" pitchFamily="34" charset="0"/>
                </a:rPr>
                <a:t>(prevent distortion) </a:t>
              </a:r>
              <a:endParaRPr lang="en-GB" altLang="zh-CN" sz="1400" dirty="0">
                <a:solidFill>
                  <a:schemeClr val="tx1"/>
                </a:solidFill>
                <a:latin typeface="Arial" panose="020B0604020202020204" pitchFamily="34" charset="0"/>
                <a:cs typeface="Arial" panose="020B0604020202020204" pitchFamily="34" charset="0"/>
              </a:endParaRPr>
            </a:p>
          </p:txBody>
        </p:sp>
      </p:grpSp>
      <p:sp>
        <p:nvSpPr>
          <p:cNvPr id="7" name="Title 6"/>
          <p:cNvSpPr>
            <a:spLocks noGrp="1"/>
          </p:cNvSpPr>
          <p:nvPr>
            <p:ph type="title"/>
          </p:nvPr>
        </p:nvSpPr>
        <p:spPr/>
        <p:txBody>
          <a:bodyPr/>
          <a:lstStyle/>
          <a:p>
            <a:r>
              <a:rPr lang="en-GB" dirty="0"/>
              <a:t>How are they calculated </a:t>
            </a:r>
            <a:r>
              <a:rPr lang="en-GB" dirty="0" smtClean="0"/>
              <a:t>– Flagging  </a:t>
            </a:r>
            <a:endParaRPr lang="en-GB" dirty="0"/>
          </a:p>
        </p:txBody>
      </p:sp>
      <p:grpSp>
        <p:nvGrpSpPr>
          <p:cNvPr id="19" name="Group 18"/>
          <p:cNvGrpSpPr/>
          <p:nvPr/>
        </p:nvGrpSpPr>
        <p:grpSpPr>
          <a:xfrm>
            <a:off x="3326549" y="1456604"/>
            <a:ext cx="2572445" cy="1594236"/>
            <a:chOff x="3567023" y="4105275"/>
            <a:chExt cx="3949873" cy="1787457"/>
          </a:xfrm>
        </p:grpSpPr>
        <p:sp>
          <p:nvSpPr>
            <p:cNvPr id="30" name="Rounded Rectangle 29"/>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31" name="Rectangle 30"/>
            <p:cNvSpPr/>
            <p:nvPr/>
          </p:nvSpPr>
          <p:spPr>
            <a:xfrm>
              <a:off x="3682841"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latin typeface="Arial" panose="020B0604020202020204" pitchFamily="34" charset="0"/>
                  <a:cs typeface="Arial" panose="020B0604020202020204" pitchFamily="34" charset="0"/>
                </a:rPr>
                <a:t>CADL flagging </a:t>
              </a:r>
              <a:r>
                <a:rPr lang="en-GB" sz="1600" dirty="0" smtClean="0">
                  <a:latin typeface="Arial" panose="020B0604020202020204" pitchFamily="34" charset="0"/>
                  <a:cs typeface="Arial" panose="020B0604020202020204" pitchFamily="34" charset="0"/>
                </a:rPr>
                <a:t>– currently actions less than 10 minutes. Was reduced from 15 minutes 1 April 2019.</a:t>
              </a:r>
              <a:endParaRPr lang="en-GB" sz="1600" dirty="0">
                <a:latin typeface="Arial" panose="020B0604020202020204" pitchFamily="34" charset="0"/>
                <a:cs typeface="Arial" panose="020B0604020202020204" pitchFamily="34" charset="0"/>
              </a:endParaRPr>
            </a:p>
          </p:txBody>
        </p:sp>
      </p:grpSp>
      <p:grpSp>
        <p:nvGrpSpPr>
          <p:cNvPr id="40" name="Group 39"/>
          <p:cNvGrpSpPr/>
          <p:nvPr/>
        </p:nvGrpSpPr>
        <p:grpSpPr>
          <a:xfrm>
            <a:off x="3326550" y="3339331"/>
            <a:ext cx="2484000" cy="1224000"/>
            <a:chOff x="3567023" y="4105275"/>
            <a:chExt cx="3949873" cy="1787457"/>
          </a:xfrm>
        </p:grpSpPr>
        <p:sp>
          <p:nvSpPr>
            <p:cNvPr id="41" name="Rounded Rectangle 40"/>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42" name="Rectangle 41"/>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SO flagging</a:t>
              </a:r>
              <a:r>
                <a:rPr lang="en-GB" sz="1600" dirty="0" smtClean="0">
                  <a:solidFill>
                    <a:schemeClr val="tx1"/>
                  </a:solidFill>
                  <a:latin typeface="Arial" panose="020B0604020202020204" pitchFamily="34" charset="0"/>
                  <a:cs typeface="Arial" panose="020B0604020202020204" pitchFamily="34" charset="0"/>
                </a:rPr>
                <a:t> – physical constraint related actions </a:t>
              </a:r>
              <a:endParaRPr lang="en-GB" sz="1600" dirty="0">
                <a:solidFill>
                  <a:schemeClr val="tx1"/>
                </a:solidFill>
                <a:latin typeface="Arial" panose="020B0604020202020204" pitchFamily="34" charset="0"/>
                <a:cs typeface="Arial" panose="020B0604020202020204" pitchFamily="34" charset="0"/>
              </a:endParaRPr>
            </a:p>
          </p:txBody>
        </p:sp>
      </p:grpSp>
      <p:grpSp>
        <p:nvGrpSpPr>
          <p:cNvPr id="44" name="Group 43"/>
          <p:cNvGrpSpPr/>
          <p:nvPr/>
        </p:nvGrpSpPr>
        <p:grpSpPr>
          <a:xfrm>
            <a:off x="3326550" y="5197222"/>
            <a:ext cx="2484000" cy="1224000"/>
            <a:chOff x="3567023" y="4105275"/>
            <a:chExt cx="3949873" cy="1787457"/>
          </a:xfrm>
        </p:grpSpPr>
        <p:sp>
          <p:nvSpPr>
            <p:cNvPr id="45" name="Rounded Rectangle 44"/>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46" name="Rectangle 45"/>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STOR Provider </a:t>
              </a:r>
              <a:r>
                <a:rPr lang="en-GB" sz="1600" b="1" dirty="0">
                  <a:solidFill>
                    <a:schemeClr val="tx1"/>
                  </a:solidFill>
                  <a:latin typeface="Arial" panose="020B0604020202020204" pitchFamily="34" charset="0"/>
                  <a:cs typeface="Arial" panose="020B0604020202020204" pitchFamily="34" charset="0"/>
                </a:rPr>
                <a:t>f</a:t>
              </a:r>
              <a:r>
                <a:rPr lang="en-GB" sz="1600" b="1" dirty="0" smtClean="0">
                  <a:solidFill>
                    <a:schemeClr val="tx1"/>
                  </a:solidFill>
                  <a:latin typeface="Arial" panose="020B0604020202020204" pitchFamily="34" charset="0"/>
                  <a:cs typeface="Arial" panose="020B0604020202020204" pitchFamily="34" charset="0"/>
                </a:rPr>
                <a:t>lagging </a:t>
              </a:r>
              <a:r>
                <a:rPr lang="en-GB" sz="1600" dirty="0" smtClean="0">
                  <a:solidFill>
                    <a:schemeClr val="tx1"/>
                  </a:solidFill>
                  <a:latin typeface="Arial" panose="020B0604020202020204" pitchFamily="34" charset="0"/>
                  <a:cs typeface="Arial" panose="020B0604020202020204" pitchFamily="34" charset="0"/>
                </a:rPr>
                <a:t>– actions from STOR plant</a:t>
              </a:r>
              <a:endParaRPr lang="en-GB" sz="1600" dirty="0">
                <a:solidFill>
                  <a:schemeClr val="tx1"/>
                </a:solidFill>
                <a:latin typeface="Arial" panose="020B0604020202020204" pitchFamily="34" charset="0"/>
                <a:cs typeface="Arial" panose="020B0604020202020204" pitchFamily="34" charset="0"/>
              </a:endParaRPr>
            </a:p>
          </p:txBody>
        </p:sp>
      </p:grpSp>
      <p:cxnSp>
        <p:nvCxnSpPr>
          <p:cNvPr id="49" name="Straight Connector 48"/>
          <p:cNvCxnSpPr/>
          <p:nvPr/>
        </p:nvCxnSpPr>
        <p:spPr>
          <a:xfrm flipV="1">
            <a:off x="2713729" y="2752019"/>
            <a:ext cx="590156" cy="488388"/>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5" idx="1"/>
          </p:cNvCxnSpPr>
          <p:nvPr/>
        </p:nvCxnSpPr>
        <p:spPr>
          <a:xfrm>
            <a:off x="2366631" y="4768514"/>
            <a:ext cx="959919" cy="1040708"/>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1" idx="1"/>
          </p:cNvCxnSpPr>
          <p:nvPr/>
        </p:nvCxnSpPr>
        <p:spPr>
          <a:xfrm flipH="1">
            <a:off x="2870892" y="3951331"/>
            <a:ext cx="455658" cy="0"/>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ight Brace 1"/>
          <p:cNvSpPr/>
          <p:nvPr/>
        </p:nvSpPr>
        <p:spPr>
          <a:xfrm>
            <a:off x="5980670" y="1734990"/>
            <a:ext cx="494270" cy="2760891"/>
          </a:xfrm>
          <a:prstGeom prst="rightBrace">
            <a:avLst/>
          </a:prstGeom>
          <a:ln>
            <a:solidFill>
              <a:srgbClr val="156E9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Right Brace 31"/>
          <p:cNvSpPr/>
          <p:nvPr/>
        </p:nvSpPr>
        <p:spPr>
          <a:xfrm>
            <a:off x="5980670" y="5282014"/>
            <a:ext cx="494270" cy="1059647"/>
          </a:xfrm>
          <a:prstGeom prst="rightBrace">
            <a:avLst/>
          </a:prstGeom>
          <a:ln>
            <a:solidFill>
              <a:srgbClr val="156E9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Rectangle 38"/>
          <p:cNvSpPr/>
          <p:nvPr/>
        </p:nvSpPr>
        <p:spPr>
          <a:xfrm>
            <a:off x="6776900" y="2785887"/>
            <a:ext cx="2470101" cy="658175"/>
          </a:xfrm>
          <a:prstGeom prst="rect">
            <a:avLst/>
          </a:prstGeom>
        </p:spPr>
        <p:txBody>
          <a:bodyPr lIns="0" tIns="0" rIns="0" bIns="0" anchor="ctr"/>
          <a:lstStyle/>
          <a:p>
            <a:pPr lvl="0" algn="ctr"/>
            <a:r>
              <a:rPr lang="en-GB" sz="1600" dirty="0" smtClean="0">
                <a:solidFill>
                  <a:schemeClr val="bg2"/>
                </a:solidFill>
                <a:latin typeface="Arial" panose="020B0604020202020204" pitchFamily="34" charset="0"/>
                <a:cs typeface="Arial" panose="020B0604020202020204" pitchFamily="34" charset="0"/>
              </a:rPr>
              <a:t>Actions potentially </a:t>
            </a:r>
            <a:br>
              <a:rPr lang="en-GB" sz="1600" dirty="0" smtClean="0">
                <a:solidFill>
                  <a:schemeClr val="bg2"/>
                </a:solidFill>
                <a:latin typeface="Arial" panose="020B0604020202020204" pitchFamily="34" charset="0"/>
                <a:cs typeface="Arial" panose="020B0604020202020204" pitchFamily="34" charset="0"/>
              </a:rPr>
            </a:br>
            <a:r>
              <a:rPr lang="en-GB" sz="1600" dirty="0" smtClean="0">
                <a:solidFill>
                  <a:schemeClr val="bg2"/>
                </a:solidFill>
                <a:latin typeface="Arial" panose="020B0604020202020204" pitchFamily="34" charset="0"/>
                <a:cs typeface="Arial" panose="020B0604020202020204" pitchFamily="34" charset="0"/>
              </a:rPr>
              <a:t>re-priced downwards for the price calculation  </a:t>
            </a:r>
            <a:endParaRPr lang="en-GB" sz="1600" dirty="0">
              <a:solidFill>
                <a:schemeClr val="bg2"/>
              </a:solidFill>
              <a:latin typeface="Arial" panose="020B0604020202020204" pitchFamily="34" charset="0"/>
              <a:cs typeface="Arial" panose="020B0604020202020204" pitchFamily="34" charset="0"/>
            </a:endParaRPr>
          </a:p>
        </p:txBody>
      </p:sp>
      <p:sp>
        <p:nvSpPr>
          <p:cNvPr id="43" name="Rectangle 42"/>
          <p:cNvSpPr/>
          <p:nvPr/>
        </p:nvSpPr>
        <p:spPr>
          <a:xfrm>
            <a:off x="6776900" y="5509598"/>
            <a:ext cx="2338325" cy="647160"/>
          </a:xfrm>
          <a:prstGeom prst="rect">
            <a:avLst/>
          </a:prstGeom>
        </p:spPr>
        <p:txBody>
          <a:bodyPr lIns="0" tIns="0" rIns="0" bIns="0" anchor="ctr"/>
          <a:lstStyle/>
          <a:p>
            <a:pPr lvl="0" algn="ctr"/>
            <a:r>
              <a:rPr lang="en-GB" sz="1600" dirty="0" smtClean="0">
                <a:solidFill>
                  <a:schemeClr val="bg2"/>
                </a:solidFill>
                <a:latin typeface="Arial" panose="020B0604020202020204" pitchFamily="34" charset="0"/>
                <a:cs typeface="Arial" panose="020B0604020202020204" pitchFamily="34" charset="0"/>
              </a:rPr>
              <a:t>Actions potentially </a:t>
            </a:r>
            <a:br>
              <a:rPr lang="en-GB" sz="1600" dirty="0" smtClean="0">
                <a:solidFill>
                  <a:schemeClr val="bg2"/>
                </a:solidFill>
                <a:latin typeface="Arial" panose="020B0604020202020204" pitchFamily="34" charset="0"/>
                <a:cs typeface="Arial" panose="020B0604020202020204" pitchFamily="34" charset="0"/>
              </a:rPr>
            </a:br>
            <a:r>
              <a:rPr lang="en-GB" sz="1600" dirty="0" smtClean="0">
                <a:solidFill>
                  <a:schemeClr val="bg2"/>
                </a:solidFill>
                <a:latin typeface="Arial" panose="020B0604020202020204" pitchFamily="34" charset="0"/>
                <a:cs typeface="Arial" panose="020B0604020202020204" pitchFamily="34" charset="0"/>
              </a:rPr>
              <a:t>re-priced upwards for the price calculation </a:t>
            </a:r>
            <a:endParaRPr lang="en-GB" sz="1600" dirty="0">
              <a:solidFill>
                <a:schemeClr val="bg2"/>
              </a:solidFill>
              <a:latin typeface="Arial" panose="020B0604020202020204" pitchFamily="34" charset="0"/>
              <a:cs typeface="Arial" panose="020B0604020202020204" pitchFamily="34" charset="0"/>
            </a:endParaRPr>
          </a:p>
        </p:txBody>
      </p:sp>
      <p:sp>
        <p:nvSpPr>
          <p:cNvPr id="5" name="Down Arrow 4"/>
          <p:cNvSpPr/>
          <p:nvPr/>
        </p:nvSpPr>
        <p:spPr>
          <a:xfrm>
            <a:off x="9247001" y="2709589"/>
            <a:ext cx="477766" cy="811691"/>
          </a:xfrm>
          <a:prstGeom prst="downArrow">
            <a:avLst/>
          </a:prstGeom>
          <a:solidFill>
            <a:schemeClr val="bg1">
              <a:alpha val="80000"/>
            </a:schemeClr>
          </a:solidFill>
          <a:ln w="31750">
            <a:solidFill>
              <a:srgbClr val="156E91"/>
            </a:solidFill>
          </a:ln>
          <a:effectLst/>
        </p:spPr>
        <p:style>
          <a:lnRef idx="1">
            <a:schemeClr val="accent1"/>
          </a:lnRef>
          <a:fillRef idx="3">
            <a:schemeClr val="accent1"/>
          </a:fillRef>
          <a:effectRef idx="2">
            <a:schemeClr val="accent1"/>
          </a:effectRef>
          <a:fontRef idx="minor">
            <a:schemeClr val="lt1"/>
          </a:fontRef>
        </p:style>
        <p:txBody>
          <a:bodyPr lIns="108000" tIns="0" rIns="0" bIns="0" anchor="ctr"/>
          <a:lstStyle/>
          <a:p>
            <a:pPr>
              <a:spcBef>
                <a:spcPts val="600"/>
              </a:spcBef>
              <a:spcAft>
                <a:spcPts val="1200"/>
              </a:spcAft>
            </a:pPr>
            <a:endParaRPr lang="en-GB"/>
          </a:p>
        </p:txBody>
      </p:sp>
      <p:sp>
        <p:nvSpPr>
          <p:cNvPr id="50" name="Down Arrow 49"/>
          <p:cNvSpPr/>
          <p:nvPr/>
        </p:nvSpPr>
        <p:spPr>
          <a:xfrm rot="10800000">
            <a:off x="9247001" y="5427332"/>
            <a:ext cx="477766" cy="811691"/>
          </a:xfrm>
          <a:prstGeom prst="downArrow">
            <a:avLst/>
          </a:prstGeom>
          <a:solidFill>
            <a:schemeClr val="bg1">
              <a:alpha val="80000"/>
            </a:schemeClr>
          </a:solidFill>
          <a:ln w="31750">
            <a:solidFill>
              <a:srgbClr val="156E91"/>
            </a:solidFill>
          </a:ln>
          <a:effectLst/>
        </p:spPr>
        <p:style>
          <a:lnRef idx="1">
            <a:schemeClr val="accent1"/>
          </a:lnRef>
          <a:fillRef idx="3">
            <a:schemeClr val="accent1"/>
          </a:fillRef>
          <a:effectRef idx="2">
            <a:schemeClr val="accent1"/>
          </a:effectRef>
          <a:fontRef idx="minor">
            <a:schemeClr val="lt1"/>
          </a:fontRef>
        </p:style>
        <p:txBody>
          <a:bodyPr lIns="108000" tIns="0" rIns="0" bIns="0" anchor="ctr"/>
          <a:lstStyle/>
          <a:p>
            <a:pPr>
              <a:spcBef>
                <a:spcPts val="600"/>
              </a:spcBef>
              <a:spcAft>
                <a:spcPts val="1200"/>
              </a:spcAft>
            </a:pPr>
            <a:endParaRPr lang="en-GB"/>
          </a:p>
        </p:txBody>
      </p:sp>
    </p:spTree>
    <p:extLst>
      <p:ext uri="{BB962C8B-B14F-4D97-AF65-F5344CB8AC3E}">
        <p14:creationId xmlns:p14="http://schemas.microsoft.com/office/powerpoint/2010/main" val="37595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2" grpId="0" animBg="1"/>
      <p:bldP spid="32" grpId="0" animBg="1"/>
      <p:bldP spid="39" grpId="0"/>
      <p:bldP spid="43" grpId="0"/>
      <p:bldP spid="5"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and CADL flagging</a:t>
            </a:r>
            <a:endParaRPr lang="en-GB" dirty="0"/>
          </a:p>
        </p:txBody>
      </p:sp>
      <p:sp>
        <p:nvSpPr>
          <p:cNvPr id="6" name="Content Placeholder 5"/>
          <p:cNvSpPr>
            <a:spLocks noGrp="1"/>
          </p:cNvSpPr>
          <p:nvPr>
            <p:ph sz="quarter" idx="4294967295"/>
          </p:nvPr>
        </p:nvSpPr>
        <p:spPr>
          <a:xfrm>
            <a:off x="433131" y="1664030"/>
            <a:ext cx="4770438" cy="5426075"/>
          </a:xfrm>
        </p:spPr>
        <p:txBody>
          <a:bodyPr>
            <a:normAutofit/>
          </a:bodyPr>
          <a:lstStyle/>
          <a:p>
            <a:pPr marL="0" indent="0">
              <a:buNone/>
            </a:pPr>
            <a:r>
              <a:rPr lang="en-GB" sz="1600" dirty="0" smtClean="0"/>
              <a:t>SO and CADL flagged actions are potentially repriced downwards. There are three stages to the flagging:</a:t>
            </a:r>
          </a:p>
          <a:p>
            <a:pPr marL="0" indent="0">
              <a:buNone/>
            </a:pPr>
            <a:endParaRPr lang="en-GB" sz="1600" dirty="0"/>
          </a:p>
          <a:p>
            <a:pPr marL="457200" indent="-457200">
              <a:buFont typeface="+mj-lt"/>
              <a:buAutoNum type="arabicPeriod"/>
            </a:pPr>
            <a:r>
              <a:rPr lang="en-GB" sz="1600" dirty="0" smtClean="0"/>
              <a:t>SO and CADL Flagged actions are initially considered Stage 1 Flagged</a:t>
            </a:r>
          </a:p>
          <a:p>
            <a:pPr marL="457200" indent="-457200">
              <a:buFont typeface="+mj-lt"/>
              <a:buAutoNum type="arabicPeriod"/>
            </a:pPr>
            <a:r>
              <a:rPr lang="en-GB" sz="1600" dirty="0"/>
              <a:t>Classification assess the price of the Stage 1 flagged action against the price of the most expensive unflagged </a:t>
            </a:r>
            <a:r>
              <a:rPr lang="en-GB" sz="1600" dirty="0" smtClean="0"/>
              <a:t>action</a:t>
            </a:r>
          </a:p>
          <a:p>
            <a:pPr marL="457200" indent="-457200">
              <a:buFont typeface="+mj-lt"/>
              <a:buAutoNum type="arabicPeriod"/>
            </a:pPr>
            <a:r>
              <a:rPr lang="en-GB" sz="1600" dirty="0" smtClean="0"/>
              <a:t>Stage </a:t>
            </a:r>
            <a:r>
              <a:rPr lang="en-GB" sz="1600" dirty="0"/>
              <a:t>2 Flagged actions are re-priced as the same price as the most expensive unflagged </a:t>
            </a:r>
            <a:r>
              <a:rPr lang="en-GB" sz="1600" dirty="0" smtClean="0"/>
              <a:t>action – called the replacement price</a:t>
            </a:r>
            <a:endParaRPr lang="en-GB" sz="1600" dirty="0"/>
          </a:p>
        </p:txBody>
      </p:sp>
      <p:grpSp>
        <p:nvGrpSpPr>
          <p:cNvPr id="7" name="Group 6"/>
          <p:cNvGrpSpPr/>
          <p:nvPr/>
        </p:nvGrpSpPr>
        <p:grpSpPr>
          <a:xfrm>
            <a:off x="5166876" y="4005980"/>
            <a:ext cx="2070100" cy="2070100"/>
            <a:chOff x="3579813" y="1804988"/>
            <a:chExt cx="2070100" cy="2070100"/>
          </a:xfrm>
        </p:grpSpPr>
        <p:sp>
          <p:nvSpPr>
            <p:cNvPr id="9" name="TextBox 13"/>
            <p:cNvSpPr txBox="1">
              <a:spLocks noChangeArrowheads="1"/>
            </p:cNvSpPr>
            <p:nvPr/>
          </p:nvSpPr>
          <p:spPr bwMode="auto">
            <a:xfrm>
              <a:off x="3750823" y="2125218"/>
              <a:ext cx="1706562" cy="1400383"/>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eaLnBrk="0" hangingPunct="0"/>
              <a:r>
                <a:rPr lang="en-GB" altLang="zh-CN" b="1" dirty="0" smtClean="0">
                  <a:solidFill>
                    <a:schemeClr val="tx1"/>
                  </a:solidFill>
                  <a:latin typeface="Arial" panose="020B0604020202020204" pitchFamily="34" charset="0"/>
                  <a:cs typeface="Arial" panose="020B0604020202020204" pitchFamily="34" charset="0"/>
                </a:rPr>
                <a:t>Flagging</a:t>
              </a:r>
            </a:p>
            <a:p>
              <a:pPr algn="ctr" eaLnBrk="0" hangingPunct="0"/>
              <a:r>
                <a:rPr lang="en-US" altLang="zh-CN" sz="1400" dirty="0">
                  <a:solidFill>
                    <a:schemeClr val="tx1"/>
                  </a:solidFill>
                  <a:latin typeface="Arial" panose="020B0604020202020204" pitchFamily="34" charset="0"/>
                  <a:cs typeface="Arial" panose="020B0604020202020204" pitchFamily="34" charset="0"/>
                </a:rPr>
                <a:t>To prevent some actions from distorting the price</a:t>
              </a:r>
            </a:p>
            <a:p>
              <a:pPr algn="ctr" eaLnBrk="0" hangingPunct="0"/>
              <a:r>
                <a:rPr lang="en-US" altLang="zh-CN" sz="1400" dirty="0" smtClean="0">
                  <a:solidFill>
                    <a:schemeClr val="tx1"/>
                  </a:solidFill>
                  <a:latin typeface="Arial" panose="020B0604020202020204" pitchFamily="34" charset="0"/>
                  <a:cs typeface="Arial" panose="020B0604020202020204" pitchFamily="34" charset="0"/>
                </a:rPr>
                <a:t>Flagged </a:t>
              </a:r>
              <a:r>
                <a:rPr lang="en-US" altLang="zh-CN" sz="1400" dirty="0">
                  <a:solidFill>
                    <a:schemeClr val="tx1"/>
                  </a:solidFill>
                  <a:latin typeface="Arial" panose="020B0604020202020204" pitchFamily="34" charset="0"/>
                  <a:cs typeface="Arial" panose="020B0604020202020204" pitchFamily="34" charset="0"/>
                </a:rPr>
                <a:t>actions may be re-priced</a:t>
              </a:r>
            </a:p>
          </p:txBody>
        </p:sp>
        <p:sp>
          <p:nvSpPr>
            <p:cNvPr id="8" name="Oval 7"/>
            <p:cNvSpPr/>
            <p:nvPr/>
          </p:nvSpPr>
          <p:spPr>
            <a:xfrm>
              <a:off x="3579813" y="1804988"/>
              <a:ext cx="2070100" cy="2070100"/>
            </a:xfrm>
            <a:prstGeom prst="ellipse">
              <a:avLst/>
            </a:prstGeom>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en-US" dirty="0"/>
            </a:p>
          </p:txBody>
        </p:sp>
      </p:grpSp>
      <p:grpSp>
        <p:nvGrpSpPr>
          <p:cNvPr id="10" name="Group 9"/>
          <p:cNvGrpSpPr/>
          <p:nvPr/>
        </p:nvGrpSpPr>
        <p:grpSpPr>
          <a:xfrm>
            <a:off x="7069203" y="1575965"/>
            <a:ext cx="2484000" cy="1224000"/>
            <a:chOff x="3567023" y="4105275"/>
            <a:chExt cx="3949873" cy="1787457"/>
          </a:xfrm>
        </p:grpSpPr>
        <p:sp>
          <p:nvSpPr>
            <p:cNvPr id="11" name="Rounded Rectangle 10"/>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12" name="Rectangle 11"/>
            <p:cNvSpPr/>
            <p:nvPr/>
          </p:nvSpPr>
          <p:spPr>
            <a:xfrm>
              <a:off x="3682842" y="4229100"/>
              <a:ext cx="3718231" cy="1547446"/>
            </a:xfrm>
            <a:prstGeom prst="rect">
              <a:avLst/>
            </a:prstGeom>
          </p:spPr>
          <p:txBody>
            <a:bodyPr lIns="0" tIns="0" rIns="0" bIns="0" anchor="ctr"/>
            <a:lstStyle/>
            <a:p>
              <a:pPr lvl="0" algn="ctr"/>
              <a:r>
                <a:rPr lang="en-GB" sz="1600" b="1" dirty="0" smtClean="0">
                  <a:latin typeface="Arial" panose="020B0604020202020204" pitchFamily="34" charset="0"/>
                  <a:cs typeface="Arial" panose="020B0604020202020204" pitchFamily="34" charset="0"/>
                </a:rPr>
                <a:t>CADL Flagging </a:t>
              </a:r>
              <a:r>
                <a:rPr lang="en-GB" sz="1600" dirty="0" smtClean="0">
                  <a:latin typeface="Arial" panose="020B0604020202020204" pitchFamily="34" charset="0"/>
                  <a:cs typeface="Arial" panose="020B0604020202020204" pitchFamily="34" charset="0"/>
                </a:rPr>
                <a:t>– actions less than 10 minutes </a:t>
              </a:r>
              <a:endParaRPr lang="en-GB" sz="1600" dirty="0">
                <a:latin typeface="Arial" panose="020B0604020202020204" pitchFamily="34" charset="0"/>
                <a:cs typeface="Arial" panose="020B0604020202020204" pitchFamily="34" charset="0"/>
              </a:endParaRPr>
            </a:p>
          </p:txBody>
        </p:sp>
      </p:grpSp>
      <p:grpSp>
        <p:nvGrpSpPr>
          <p:cNvPr id="13" name="Group 12"/>
          <p:cNvGrpSpPr/>
          <p:nvPr/>
        </p:nvGrpSpPr>
        <p:grpSpPr>
          <a:xfrm>
            <a:off x="7057781" y="3071135"/>
            <a:ext cx="2484000" cy="1224000"/>
            <a:chOff x="3567023" y="4105275"/>
            <a:chExt cx="3949873" cy="1787457"/>
          </a:xfrm>
        </p:grpSpPr>
        <p:sp>
          <p:nvSpPr>
            <p:cNvPr id="14" name="Rounded Rectangle 13"/>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eaLnBrk="0" hangingPunct="0">
                <a:spcBef>
                  <a:spcPts val="0"/>
                </a:spcBef>
                <a:spcAft>
                  <a:spcPts val="0"/>
                </a:spcAft>
                <a:buClr>
                  <a:schemeClr val="bg1"/>
                </a:buClr>
                <a:buSzPct val="100000"/>
                <a:defRPr/>
              </a:pPr>
              <a:endParaRPr lang="en-GB" sz="1600" dirty="0">
                <a:solidFill>
                  <a:schemeClr val="tx1">
                    <a:lumMod val="75000"/>
                    <a:lumOff val="25000"/>
                  </a:schemeClr>
                </a:solidFill>
                <a:latin typeface="Tahoma"/>
                <a:cs typeface="Tahoma"/>
              </a:endParaRPr>
            </a:p>
          </p:txBody>
        </p:sp>
        <p:sp>
          <p:nvSpPr>
            <p:cNvPr id="15" name="Rectangle 14"/>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lvl="0" algn="ctr"/>
              <a:r>
                <a:rPr lang="en-GB" sz="1600" b="1" dirty="0" smtClean="0">
                  <a:solidFill>
                    <a:schemeClr val="tx1"/>
                  </a:solidFill>
                  <a:latin typeface="Arial" panose="020B0604020202020204" pitchFamily="34" charset="0"/>
                  <a:cs typeface="Arial" panose="020B0604020202020204" pitchFamily="34" charset="0"/>
                </a:rPr>
                <a:t>SO Flagging</a:t>
              </a:r>
              <a:r>
                <a:rPr lang="en-GB" sz="1600" dirty="0" smtClean="0">
                  <a:solidFill>
                    <a:schemeClr val="tx1"/>
                  </a:solidFill>
                  <a:latin typeface="Arial" panose="020B0604020202020204" pitchFamily="34" charset="0"/>
                  <a:cs typeface="Arial" panose="020B0604020202020204" pitchFamily="34" charset="0"/>
                </a:rPr>
                <a:t> – physical constraint related actions </a:t>
              </a:r>
              <a:endParaRPr lang="en-GB" sz="1600" dirty="0">
                <a:solidFill>
                  <a:schemeClr val="tx1"/>
                </a:solidFill>
                <a:latin typeface="Arial" panose="020B0604020202020204" pitchFamily="34" charset="0"/>
                <a:cs typeface="Arial" panose="020B0604020202020204" pitchFamily="34" charset="0"/>
              </a:endParaRPr>
            </a:p>
          </p:txBody>
        </p:sp>
      </p:grpSp>
      <p:cxnSp>
        <p:nvCxnSpPr>
          <p:cNvPr id="16" name="Straight Connector 15"/>
          <p:cNvCxnSpPr>
            <a:stCxn id="8" idx="0"/>
          </p:cNvCxnSpPr>
          <p:nvPr/>
        </p:nvCxnSpPr>
        <p:spPr>
          <a:xfrm flipV="1">
            <a:off x="6201926" y="2187966"/>
            <a:ext cx="867277" cy="1818014"/>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4" idx="1"/>
          </p:cNvCxnSpPr>
          <p:nvPr/>
        </p:nvCxnSpPr>
        <p:spPr>
          <a:xfrm flipH="1">
            <a:off x="6635564" y="3683135"/>
            <a:ext cx="422217" cy="532439"/>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Down Arrow 17"/>
          <p:cNvSpPr/>
          <p:nvPr/>
        </p:nvSpPr>
        <p:spPr>
          <a:xfrm>
            <a:off x="9818759" y="2404475"/>
            <a:ext cx="477766" cy="811691"/>
          </a:xfrm>
          <a:prstGeom prst="downArrow">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lIns="108000" tIns="0" rIns="0" bIns="0" anchor="ctr"/>
          <a:lstStyle/>
          <a:p>
            <a:pPr>
              <a:spcBef>
                <a:spcPts val="600"/>
              </a:spcBef>
              <a:spcAft>
                <a:spcPts val="1200"/>
              </a:spcAft>
            </a:pPr>
            <a:endParaRPr lang="en-GB"/>
          </a:p>
        </p:txBody>
      </p:sp>
    </p:spTree>
    <p:extLst>
      <p:ext uri="{BB962C8B-B14F-4D97-AF65-F5344CB8AC3E}">
        <p14:creationId xmlns:p14="http://schemas.microsoft.com/office/powerpoint/2010/main" val="9758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and CADL Flagged actions</a:t>
            </a:r>
            <a:endParaRPr lang="en-GB" dirty="0"/>
          </a:p>
        </p:txBody>
      </p:sp>
      <p:sp>
        <p:nvSpPr>
          <p:cNvPr id="5" name="Text Placeholder 4"/>
          <p:cNvSpPr>
            <a:spLocks noGrp="1"/>
          </p:cNvSpPr>
          <p:nvPr>
            <p:ph type="body" sz="quarter" idx="10"/>
          </p:nvPr>
        </p:nvSpPr>
        <p:spPr/>
        <p:txBody>
          <a:bodyPr/>
          <a:lstStyle/>
          <a:p>
            <a:endParaRPr lang="en-GB" dirty="0"/>
          </a:p>
        </p:txBody>
      </p:sp>
      <p:sp>
        <p:nvSpPr>
          <p:cNvPr id="3" name="TextBox 2"/>
          <p:cNvSpPr txBox="1"/>
          <p:nvPr/>
        </p:nvSpPr>
        <p:spPr>
          <a:xfrm>
            <a:off x="3815255" y="3035731"/>
            <a:ext cx="5171090" cy="884858"/>
          </a:xfrm>
          <a:prstGeom prst="rect">
            <a:avLst/>
          </a:prstGeom>
          <a:noFill/>
        </p:spPr>
        <p:txBody>
          <a:bodyPr wrap="square" lIns="0" tIns="0" rIns="0" bIns="0" rtlCol="0">
            <a:spAutoFit/>
          </a:bodyPr>
          <a:lstStyle/>
          <a:p>
            <a:pPr>
              <a:lnSpc>
                <a:spcPts val="2100"/>
              </a:lnSpc>
              <a:spcAft>
                <a:spcPts val="560"/>
              </a:spcAft>
            </a:pPr>
            <a:r>
              <a:rPr lang="en-GB" sz="2000" dirty="0"/>
              <a:t>SO and CADL Flagged actions are </a:t>
            </a:r>
            <a:r>
              <a:rPr lang="en-GB" sz="2000" dirty="0" smtClean="0"/>
              <a:t>initially considered </a:t>
            </a:r>
            <a:r>
              <a:rPr lang="en-GB" sz="2000" dirty="0"/>
              <a:t>Stage 1 Flagged</a:t>
            </a:r>
          </a:p>
          <a:p>
            <a:pPr>
              <a:lnSpc>
                <a:spcPts val="2100"/>
              </a:lnSpc>
              <a:spcAft>
                <a:spcPts val="560"/>
              </a:spcAft>
            </a:pPr>
            <a:endParaRPr lang="en-GB" sz="1400" dirty="0" smtClean="0"/>
          </a:p>
        </p:txBody>
      </p:sp>
      <p:sp>
        <p:nvSpPr>
          <p:cNvPr id="6" name="Rectangle 5"/>
          <p:cNvSpPr/>
          <p:nvPr/>
        </p:nvSpPr>
        <p:spPr>
          <a:xfrm>
            <a:off x="1509310" y="1814114"/>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TextBox 15"/>
          <p:cNvSpPr txBox="1"/>
          <p:nvPr/>
        </p:nvSpPr>
        <p:spPr>
          <a:xfrm>
            <a:off x="65060" y="1729340"/>
            <a:ext cx="946659" cy="513410"/>
          </a:xfrm>
          <a:prstGeom prst="rect">
            <a:avLst/>
          </a:prstGeom>
          <a:noFill/>
        </p:spPr>
        <p:txBody>
          <a:bodyPr wrap="square" lIns="0" tIns="0" rIns="0" bIns="0" rtlCol="0">
            <a:spAutoFit/>
          </a:bodyPr>
          <a:lstStyle/>
          <a:p>
            <a:pPr>
              <a:lnSpc>
                <a:spcPts val="2100"/>
              </a:lnSpc>
              <a:spcAft>
                <a:spcPts val="560"/>
              </a:spcAft>
            </a:pPr>
            <a:r>
              <a:rPr lang="en-GB" sz="1600" dirty="0" smtClean="0"/>
              <a:t>Most</a:t>
            </a:r>
            <a:br>
              <a:rPr lang="en-GB" sz="1600" dirty="0" smtClean="0"/>
            </a:br>
            <a:r>
              <a:rPr lang="en-GB" sz="1600" dirty="0" smtClean="0"/>
              <a:t>expensive</a:t>
            </a:r>
          </a:p>
        </p:txBody>
      </p:sp>
      <p:sp>
        <p:nvSpPr>
          <p:cNvPr id="17" name="TextBox 16"/>
          <p:cNvSpPr txBox="1"/>
          <p:nvPr/>
        </p:nvSpPr>
        <p:spPr>
          <a:xfrm>
            <a:off x="1267730" y="6352700"/>
            <a:ext cx="1452643" cy="244106"/>
          </a:xfrm>
          <a:prstGeom prst="rect">
            <a:avLst/>
          </a:prstGeom>
          <a:noFill/>
        </p:spPr>
        <p:txBody>
          <a:bodyPr wrap="square" lIns="0" tIns="0" rIns="0" bIns="0" rtlCol="0">
            <a:spAutoFit/>
          </a:bodyPr>
          <a:lstStyle/>
          <a:p>
            <a:pPr algn="ctr">
              <a:lnSpc>
                <a:spcPts val="2100"/>
              </a:lnSpc>
              <a:spcAft>
                <a:spcPts val="560"/>
              </a:spcAft>
            </a:pPr>
            <a:r>
              <a:rPr lang="en-GB" sz="1600" dirty="0" smtClean="0"/>
              <a:t>Ranked Bids</a:t>
            </a:r>
          </a:p>
        </p:txBody>
      </p:sp>
      <p:sp>
        <p:nvSpPr>
          <p:cNvPr id="18" name="Rectangle 17"/>
          <p:cNvSpPr/>
          <p:nvPr/>
        </p:nvSpPr>
        <p:spPr>
          <a:xfrm>
            <a:off x="1509310" y="329362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Rectangle 18"/>
          <p:cNvSpPr/>
          <p:nvPr/>
        </p:nvSpPr>
        <p:spPr>
          <a:xfrm>
            <a:off x="1509310" y="292130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Rectangle 19"/>
          <p:cNvSpPr/>
          <p:nvPr/>
        </p:nvSpPr>
        <p:spPr>
          <a:xfrm>
            <a:off x="1509310" y="255224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Rectangle 21"/>
          <p:cNvSpPr/>
          <p:nvPr/>
        </p:nvSpPr>
        <p:spPr>
          <a:xfrm>
            <a:off x="1509310" y="3657187"/>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Rectangle 22"/>
          <p:cNvSpPr/>
          <p:nvPr/>
        </p:nvSpPr>
        <p:spPr>
          <a:xfrm>
            <a:off x="1509310" y="5136701"/>
            <a:ext cx="969484" cy="1845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Rectangle 23"/>
          <p:cNvSpPr/>
          <p:nvPr/>
        </p:nvSpPr>
        <p:spPr>
          <a:xfrm>
            <a:off x="1509310" y="4764382"/>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1509310" y="439531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ectangle 27"/>
          <p:cNvSpPr/>
          <p:nvPr/>
        </p:nvSpPr>
        <p:spPr>
          <a:xfrm>
            <a:off x="1509310" y="5505765"/>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29" name="Straight Connector 28"/>
          <p:cNvCxnSpPr/>
          <p:nvPr/>
        </p:nvCxnSpPr>
        <p:spPr>
          <a:xfrm>
            <a:off x="495759" y="5133447"/>
            <a:ext cx="9000000" cy="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2049" name="Straight Arrow Connector 2048"/>
          <p:cNvCxnSpPr/>
          <p:nvPr/>
        </p:nvCxnSpPr>
        <p:spPr>
          <a:xfrm>
            <a:off x="980502" y="5321232"/>
            <a:ext cx="0" cy="436439"/>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89684" y="1998646"/>
            <a:ext cx="0" cy="29502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67730" y="1343342"/>
            <a:ext cx="1452643" cy="244106"/>
          </a:xfrm>
          <a:prstGeom prst="rect">
            <a:avLst/>
          </a:prstGeom>
          <a:noFill/>
        </p:spPr>
        <p:txBody>
          <a:bodyPr wrap="square" lIns="0" tIns="0" rIns="0" bIns="0" rtlCol="0">
            <a:spAutoFit/>
          </a:bodyPr>
          <a:lstStyle/>
          <a:p>
            <a:pPr algn="ctr">
              <a:lnSpc>
                <a:spcPts val="2100"/>
              </a:lnSpc>
              <a:spcAft>
                <a:spcPts val="560"/>
              </a:spcAft>
            </a:pPr>
            <a:r>
              <a:rPr lang="en-GB" sz="1600" dirty="0" smtClean="0"/>
              <a:t>Ranked Offers</a:t>
            </a:r>
          </a:p>
        </p:txBody>
      </p:sp>
      <p:sp>
        <p:nvSpPr>
          <p:cNvPr id="41" name="TextBox 40"/>
          <p:cNvSpPr txBox="1"/>
          <p:nvPr/>
        </p:nvSpPr>
        <p:spPr>
          <a:xfrm>
            <a:off x="98110" y="5539451"/>
            <a:ext cx="946659" cy="538609"/>
          </a:xfrm>
          <a:prstGeom prst="rect">
            <a:avLst/>
          </a:prstGeom>
          <a:noFill/>
        </p:spPr>
        <p:txBody>
          <a:bodyPr wrap="square" lIns="0" tIns="0" rIns="0" bIns="0" rtlCol="0">
            <a:spAutoFit/>
          </a:bodyPr>
          <a:lstStyle/>
          <a:p>
            <a:pPr>
              <a:lnSpc>
                <a:spcPts val="2100"/>
              </a:lnSpc>
              <a:spcAft>
                <a:spcPts val="560"/>
              </a:spcAft>
            </a:pPr>
            <a:r>
              <a:rPr lang="en-GB" sz="1600" dirty="0" smtClean="0"/>
              <a:t>Most</a:t>
            </a:r>
            <a:br>
              <a:rPr lang="en-GB" sz="1600" dirty="0" smtClean="0"/>
            </a:br>
            <a:r>
              <a:rPr lang="en-GB" sz="1600" dirty="0" smtClean="0"/>
              <a:t>expensive</a:t>
            </a:r>
          </a:p>
        </p:txBody>
      </p:sp>
      <p:sp>
        <p:nvSpPr>
          <p:cNvPr id="42" name="TextBox 41"/>
          <p:cNvSpPr txBox="1"/>
          <p:nvPr/>
        </p:nvSpPr>
        <p:spPr>
          <a:xfrm>
            <a:off x="65060" y="4864142"/>
            <a:ext cx="946659" cy="538609"/>
          </a:xfrm>
          <a:prstGeom prst="rect">
            <a:avLst/>
          </a:prstGeom>
          <a:noFill/>
        </p:spPr>
        <p:txBody>
          <a:bodyPr wrap="square" lIns="0" tIns="0" rIns="0" bIns="0" rtlCol="0">
            <a:spAutoFit/>
          </a:bodyPr>
          <a:lstStyle/>
          <a:p>
            <a:pPr>
              <a:lnSpc>
                <a:spcPts val="2100"/>
              </a:lnSpc>
              <a:spcAft>
                <a:spcPts val="560"/>
              </a:spcAft>
            </a:pPr>
            <a:r>
              <a:rPr lang="en-GB" sz="1600" dirty="0" smtClean="0"/>
              <a:t>Least</a:t>
            </a:r>
            <a:br>
              <a:rPr lang="en-GB" sz="1600" dirty="0" smtClean="0"/>
            </a:br>
            <a:r>
              <a:rPr lang="en-GB" sz="1600" dirty="0" smtClean="0"/>
              <a:t>expensive</a:t>
            </a:r>
          </a:p>
        </p:txBody>
      </p:sp>
      <p:sp>
        <p:nvSpPr>
          <p:cNvPr id="45" name="Rectangle 44"/>
          <p:cNvSpPr/>
          <p:nvPr/>
        </p:nvSpPr>
        <p:spPr>
          <a:xfrm>
            <a:off x="1509310" y="5326369"/>
            <a:ext cx="969484" cy="1845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7" name="TextBox 46"/>
          <p:cNvSpPr txBox="1"/>
          <p:nvPr/>
        </p:nvSpPr>
        <p:spPr>
          <a:xfrm>
            <a:off x="1613574" y="2048527"/>
            <a:ext cx="760956" cy="269304"/>
          </a:xfrm>
          <a:prstGeom prst="rect">
            <a:avLst/>
          </a:prstGeom>
          <a:noFill/>
        </p:spPr>
        <p:txBody>
          <a:bodyPr wrap="square" lIns="0" tIns="0" rIns="0" bIns="0" rtlCol="0">
            <a:spAutoFit/>
          </a:bodyPr>
          <a:lstStyle/>
          <a:p>
            <a:pPr>
              <a:lnSpc>
                <a:spcPts val="2100"/>
              </a:lnSpc>
              <a:spcAft>
                <a:spcPts val="560"/>
              </a:spcAft>
            </a:pPr>
            <a:r>
              <a:rPr lang="en-GB" sz="1600" dirty="0" smtClean="0"/>
              <a:t>SO Flag</a:t>
            </a:r>
          </a:p>
        </p:txBody>
      </p:sp>
      <p:sp>
        <p:nvSpPr>
          <p:cNvPr id="48" name="TextBox 47"/>
          <p:cNvSpPr txBox="1"/>
          <p:nvPr/>
        </p:nvSpPr>
        <p:spPr>
          <a:xfrm>
            <a:off x="1613574" y="3756947"/>
            <a:ext cx="760956" cy="513410"/>
          </a:xfrm>
          <a:prstGeom prst="rect">
            <a:avLst/>
          </a:prstGeom>
          <a:noFill/>
        </p:spPr>
        <p:txBody>
          <a:bodyPr wrap="square" lIns="0" tIns="0" rIns="0" bIns="0" rtlCol="0">
            <a:spAutoFit/>
          </a:bodyPr>
          <a:lstStyle/>
          <a:p>
            <a:pPr algn="ctr">
              <a:lnSpc>
                <a:spcPts val="2100"/>
              </a:lnSpc>
              <a:spcAft>
                <a:spcPts val="560"/>
              </a:spcAft>
            </a:pPr>
            <a:r>
              <a:rPr lang="en-GB" sz="1600" dirty="0" smtClean="0"/>
              <a:t>CADL Flag</a:t>
            </a:r>
          </a:p>
        </p:txBody>
      </p:sp>
      <p:sp>
        <p:nvSpPr>
          <p:cNvPr id="49" name="TextBox 48"/>
          <p:cNvSpPr txBox="1"/>
          <p:nvPr/>
        </p:nvSpPr>
        <p:spPr>
          <a:xfrm>
            <a:off x="1613573" y="1913874"/>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50" name="TextBox 49"/>
          <p:cNvSpPr txBox="1"/>
          <p:nvPr/>
        </p:nvSpPr>
        <p:spPr>
          <a:xfrm>
            <a:off x="1627675" y="3744347"/>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Tree>
    <p:extLst>
      <p:ext uri="{BB962C8B-B14F-4D97-AF65-F5344CB8AC3E}">
        <p14:creationId xmlns:p14="http://schemas.microsoft.com/office/powerpoint/2010/main" val="41859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9310" y="1814114"/>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Rectangle 21"/>
          <p:cNvSpPr/>
          <p:nvPr/>
        </p:nvSpPr>
        <p:spPr>
          <a:xfrm>
            <a:off x="1509310" y="3657187"/>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0" name="TextBox 49"/>
          <p:cNvSpPr txBox="1"/>
          <p:nvPr/>
        </p:nvSpPr>
        <p:spPr>
          <a:xfrm>
            <a:off x="1627675" y="3744347"/>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49" name="TextBox 48"/>
          <p:cNvSpPr txBox="1"/>
          <p:nvPr/>
        </p:nvSpPr>
        <p:spPr>
          <a:xfrm>
            <a:off x="1613573" y="1913874"/>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2" name="Title 1"/>
          <p:cNvSpPr>
            <a:spLocks noGrp="1"/>
          </p:cNvSpPr>
          <p:nvPr>
            <p:ph type="title"/>
          </p:nvPr>
        </p:nvSpPr>
        <p:spPr/>
        <p:txBody>
          <a:bodyPr/>
          <a:lstStyle/>
          <a:p>
            <a:r>
              <a:rPr lang="en-GB" dirty="0" smtClean="0"/>
              <a:t>SO and CADL Flagged actions</a:t>
            </a:r>
            <a:endParaRPr lang="en-GB" dirty="0"/>
          </a:p>
        </p:txBody>
      </p:sp>
      <p:sp>
        <p:nvSpPr>
          <p:cNvPr id="27" name="Content Placeholder 5"/>
          <p:cNvSpPr>
            <a:spLocks noGrp="1"/>
          </p:cNvSpPr>
          <p:nvPr>
            <p:ph sz="quarter" idx="4294967295"/>
          </p:nvPr>
        </p:nvSpPr>
        <p:spPr>
          <a:xfrm>
            <a:off x="5993977" y="892848"/>
            <a:ext cx="4189412" cy="2483650"/>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1600" dirty="0" smtClean="0"/>
              <a:t>Classification assess the price of the Stage 1 flagged action against the price of the most expensive </a:t>
            </a:r>
            <a:r>
              <a:rPr lang="en-GB" sz="1600" dirty="0" err="1" smtClean="0"/>
              <a:t>unflagged</a:t>
            </a:r>
            <a:r>
              <a:rPr lang="en-GB" sz="1600" dirty="0" smtClean="0"/>
              <a:t> action</a:t>
            </a:r>
          </a:p>
          <a:p>
            <a:pPr marL="0" indent="0">
              <a:buNone/>
            </a:pPr>
            <a:endParaRPr lang="en-GB" sz="1600" dirty="0" smtClean="0"/>
          </a:p>
          <a:p>
            <a:pPr lvl="2"/>
            <a:r>
              <a:rPr lang="en-GB" sz="1600" dirty="0">
                <a:solidFill>
                  <a:schemeClr val="tx1"/>
                </a:solidFill>
              </a:rPr>
              <a:t>If the Stage 1 Flagged action is less expensive the action loses its flag and keeps its price. </a:t>
            </a:r>
            <a:endParaRPr lang="en-GB" sz="1600" dirty="0" smtClean="0">
              <a:solidFill>
                <a:schemeClr val="tx1"/>
              </a:solidFill>
            </a:endParaRPr>
          </a:p>
          <a:p>
            <a:pPr lvl="2"/>
            <a:r>
              <a:rPr lang="en-GB" sz="1600" dirty="0" smtClean="0">
                <a:solidFill>
                  <a:schemeClr val="tx1"/>
                </a:solidFill>
              </a:rPr>
              <a:t>If </a:t>
            </a:r>
            <a:r>
              <a:rPr lang="en-GB" sz="1600" dirty="0">
                <a:solidFill>
                  <a:schemeClr val="tx1"/>
                </a:solidFill>
              </a:rPr>
              <a:t>the Stage 1 flagged action is more expensive then the action becomes Stage 2 Flagged and loses it price.</a:t>
            </a:r>
            <a:endParaRPr lang="en-GB" sz="1600" dirty="0" smtClean="0">
              <a:solidFill>
                <a:schemeClr val="tx1"/>
              </a:solidFill>
            </a:endParaRPr>
          </a:p>
          <a:p>
            <a:pPr marL="0" indent="0">
              <a:buNone/>
            </a:pPr>
            <a:endParaRPr lang="en-GB" sz="1600" dirty="0"/>
          </a:p>
          <a:p>
            <a:pPr marL="0" indent="0">
              <a:buNone/>
            </a:pPr>
            <a:endParaRPr lang="en-GB" sz="1600" dirty="0" smtClean="0"/>
          </a:p>
          <a:p>
            <a:pPr marL="0" indent="0">
              <a:buNone/>
            </a:pPr>
            <a:endParaRPr lang="en-GB" sz="1600" dirty="0"/>
          </a:p>
          <a:p>
            <a:pPr marL="0" indent="0">
              <a:buNone/>
            </a:pPr>
            <a:endParaRPr lang="en-GB" sz="1600" dirty="0"/>
          </a:p>
        </p:txBody>
      </p:sp>
      <p:sp>
        <p:nvSpPr>
          <p:cNvPr id="16" name="TextBox 15"/>
          <p:cNvSpPr txBox="1"/>
          <p:nvPr/>
        </p:nvSpPr>
        <p:spPr>
          <a:xfrm>
            <a:off x="65060" y="1729340"/>
            <a:ext cx="946659" cy="513410"/>
          </a:xfrm>
          <a:prstGeom prst="rect">
            <a:avLst/>
          </a:prstGeom>
          <a:noFill/>
        </p:spPr>
        <p:txBody>
          <a:bodyPr wrap="square" lIns="0" tIns="0" rIns="0" bIns="0" rtlCol="0">
            <a:spAutoFit/>
          </a:bodyPr>
          <a:lstStyle/>
          <a:p>
            <a:pPr>
              <a:lnSpc>
                <a:spcPts val="2100"/>
              </a:lnSpc>
              <a:spcAft>
                <a:spcPts val="560"/>
              </a:spcAft>
            </a:pPr>
            <a:r>
              <a:rPr lang="en-GB" sz="1600" dirty="0" smtClean="0"/>
              <a:t>Most</a:t>
            </a:r>
            <a:br>
              <a:rPr lang="en-GB" sz="1600" dirty="0" smtClean="0"/>
            </a:br>
            <a:r>
              <a:rPr lang="en-GB" sz="1600" dirty="0" smtClean="0"/>
              <a:t>expensive</a:t>
            </a:r>
          </a:p>
        </p:txBody>
      </p:sp>
      <p:sp>
        <p:nvSpPr>
          <p:cNvPr id="17" name="TextBox 16"/>
          <p:cNvSpPr txBox="1"/>
          <p:nvPr/>
        </p:nvSpPr>
        <p:spPr>
          <a:xfrm>
            <a:off x="1267730" y="6352700"/>
            <a:ext cx="1452643" cy="244106"/>
          </a:xfrm>
          <a:prstGeom prst="rect">
            <a:avLst/>
          </a:prstGeom>
          <a:noFill/>
        </p:spPr>
        <p:txBody>
          <a:bodyPr wrap="square" lIns="0" tIns="0" rIns="0" bIns="0" rtlCol="0">
            <a:spAutoFit/>
          </a:bodyPr>
          <a:lstStyle/>
          <a:p>
            <a:pPr algn="ctr">
              <a:lnSpc>
                <a:spcPts val="2100"/>
              </a:lnSpc>
              <a:spcAft>
                <a:spcPts val="560"/>
              </a:spcAft>
            </a:pPr>
            <a:r>
              <a:rPr lang="en-GB" sz="1600" dirty="0" smtClean="0"/>
              <a:t>Ranked Bids</a:t>
            </a:r>
          </a:p>
        </p:txBody>
      </p:sp>
      <p:sp>
        <p:nvSpPr>
          <p:cNvPr id="18" name="Rectangle 17"/>
          <p:cNvSpPr/>
          <p:nvPr/>
        </p:nvSpPr>
        <p:spPr>
          <a:xfrm>
            <a:off x="1509310" y="329362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Rectangle 18"/>
          <p:cNvSpPr/>
          <p:nvPr/>
        </p:nvSpPr>
        <p:spPr>
          <a:xfrm>
            <a:off x="1509310" y="292130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Rectangle 19"/>
          <p:cNvSpPr/>
          <p:nvPr/>
        </p:nvSpPr>
        <p:spPr>
          <a:xfrm>
            <a:off x="1509310" y="255224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Rectangle 22"/>
          <p:cNvSpPr/>
          <p:nvPr/>
        </p:nvSpPr>
        <p:spPr>
          <a:xfrm>
            <a:off x="1509310" y="5136701"/>
            <a:ext cx="969484" cy="1845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Rectangle 23"/>
          <p:cNvSpPr/>
          <p:nvPr/>
        </p:nvSpPr>
        <p:spPr>
          <a:xfrm>
            <a:off x="1509310" y="4764382"/>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1509310" y="439531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ectangle 27"/>
          <p:cNvSpPr/>
          <p:nvPr/>
        </p:nvSpPr>
        <p:spPr>
          <a:xfrm>
            <a:off x="1509310" y="5505765"/>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2049" name="Straight Arrow Connector 2048"/>
          <p:cNvCxnSpPr/>
          <p:nvPr/>
        </p:nvCxnSpPr>
        <p:spPr>
          <a:xfrm>
            <a:off x="980502" y="5321232"/>
            <a:ext cx="0" cy="436439"/>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89684" y="1998646"/>
            <a:ext cx="0" cy="29502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67730" y="1343342"/>
            <a:ext cx="1452643" cy="244106"/>
          </a:xfrm>
          <a:prstGeom prst="rect">
            <a:avLst/>
          </a:prstGeom>
          <a:noFill/>
        </p:spPr>
        <p:txBody>
          <a:bodyPr wrap="square" lIns="0" tIns="0" rIns="0" bIns="0" rtlCol="0">
            <a:spAutoFit/>
          </a:bodyPr>
          <a:lstStyle/>
          <a:p>
            <a:pPr algn="ctr">
              <a:lnSpc>
                <a:spcPts val="2100"/>
              </a:lnSpc>
              <a:spcAft>
                <a:spcPts val="560"/>
              </a:spcAft>
            </a:pPr>
            <a:r>
              <a:rPr lang="en-GB" sz="1600" dirty="0" smtClean="0"/>
              <a:t>Ranked Offers</a:t>
            </a:r>
          </a:p>
        </p:txBody>
      </p:sp>
      <p:sp>
        <p:nvSpPr>
          <p:cNvPr id="41" name="TextBox 40"/>
          <p:cNvSpPr txBox="1"/>
          <p:nvPr/>
        </p:nvSpPr>
        <p:spPr>
          <a:xfrm>
            <a:off x="98110" y="5539451"/>
            <a:ext cx="946659" cy="538609"/>
          </a:xfrm>
          <a:prstGeom prst="rect">
            <a:avLst/>
          </a:prstGeom>
          <a:noFill/>
        </p:spPr>
        <p:txBody>
          <a:bodyPr wrap="square" lIns="0" tIns="0" rIns="0" bIns="0" rtlCol="0">
            <a:spAutoFit/>
          </a:bodyPr>
          <a:lstStyle/>
          <a:p>
            <a:pPr>
              <a:lnSpc>
                <a:spcPts val="2100"/>
              </a:lnSpc>
              <a:spcAft>
                <a:spcPts val="560"/>
              </a:spcAft>
            </a:pPr>
            <a:r>
              <a:rPr lang="en-GB" sz="1600" dirty="0" smtClean="0"/>
              <a:t>Most</a:t>
            </a:r>
            <a:br>
              <a:rPr lang="en-GB" sz="1600" dirty="0" smtClean="0"/>
            </a:br>
            <a:r>
              <a:rPr lang="en-GB" sz="1600" dirty="0" smtClean="0"/>
              <a:t>expensive</a:t>
            </a:r>
          </a:p>
        </p:txBody>
      </p:sp>
      <p:sp>
        <p:nvSpPr>
          <p:cNvPr id="42" name="TextBox 41"/>
          <p:cNvSpPr txBox="1"/>
          <p:nvPr/>
        </p:nvSpPr>
        <p:spPr>
          <a:xfrm>
            <a:off x="65060" y="4864142"/>
            <a:ext cx="946659" cy="538609"/>
          </a:xfrm>
          <a:prstGeom prst="rect">
            <a:avLst/>
          </a:prstGeom>
          <a:noFill/>
        </p:spPr>
        <p:txBody>
          <a:bodyPr wrap="square" lIns="0" tIns="0" rIns="0" bIns="0" rtlCol="0">
            <a:spAutoFit/>
          </a:bodyPr>
          <a:lstStyle/>
          <a:p>
            <a:pPr>
              <a:lnSpc>
                <a:spcPts val="2100"/>
              </a:lnSpc>
              <a:spcAft>
                <a:spcPts val="560"/>
              </a:spcAft>
            </a:pPr>
            <a:r>
              <a:rPr lang="en-GB" sz="1600" dirty="0" smtClean="0"/>
              <a:t>Least</a:t>
            </a:r>
            <a:br>
              <a:rPr lang="en-GB" sz="1600" dirty="0" smtClean="0"/>
            </a:br>
            <a:r>
              <a:rPr lang="en-GB" sz="1600" dirty="0" smtClean="0"/>
              <a:t>expensive</a:t>
            </a:r>
          </a:p>
        </p:txBody>
      </p:sp>
      <p:sp>
        <p:nvSpPr>
          <p:cNvPr id="45" name="Rectangle 44"/>
          <p:cNvSpPr/>
          <p:nvPr/>
        </p:nvSpPr>
        <p:spPr>
          <a:xfrm>
            <a:off x="1509310" y="5326369"/>
            <a:ext cx="969484" cy="1845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Rectangle 29"/>
          <p:cNvSpPr/>
          <p:nvPr/>
        </p:nvSpPr>
        <p:spPr>
          <a:xfrm>
            <a:off x="3214063" y="1815014"/>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Rectangle 30"/>
          <p:cNvSpPr/>
          <p:nvPr/>
        </p:nvSpPr>
        <p:spPr>
          <a:xfrm>
            <a:off x="3214063" y="3658087"/>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TextBox 31"/>
          <p:cNvSpPr txBox="1"/>
          <p:nvPr/>
        </p:nvSpPr>
        <p:spPr>
          <a:xfrm>
            <a:off x="3332428" y="3745247"/>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33" name="TextBox 32"/>
          <p:cNvSpPr txBox="1"/>
          <p:nvPr/>
        </p:nvSpPr>
        <p:spPr>
          <a:xfrm>
            <a:off x="3318326" y="1914774"/>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34" name="Rectangle 33"/>
          <p:cNvSpPr/>
          <p:nvPr/>
        </p:nvSpPr>
        <p:spPr>
          <a:xfrm>
            <a:off x="3214063" y="329452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Rectangle 34"/>
          <p:cNvSpPr/>
          <p:nvPr/>
        </p:nvSpPr>
        <p:spPr>
          <a:xfrm>
            <a:off x="3214063" y="292220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7" name="Rectangle 36"/>
          <p:cNvSpPr/>
          <p:nvPr/>
        </p:nvSpPr>
        <p:spPr>
          <a:xfrm>
            <a:off x="3214063" y="255314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9" name="Rectangle 38"/>
          <p:cNvSpPr/>
          <p:nvPr/>
        </p:nvSpPr>
        <p:spPr>
          <a:xfrm>
            <a:off x="3214063" y="4765282"/>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3" name="Rectangle 42"/>
          <p:cNvSpPr/>
          <p:nvPr/>
        </p:nvSpPr>
        <p:spPr>
          <a:xfrm>
            <a:off x="3214063" y="439621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4" name="Rectangle 43"/>
          <p:cNvSpPr/>
          <p:nvPr/>
        </p:nvSpPr>
        <p:spPr>
          <a:xfrm>
            <a:off x="3214062" y="513262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6" name="TextBox 45"/>
          <p:cNvSpPr txBox="1"/>
          <p:nvPr/>
        </p:nvSpPr>
        <p:spPr>
          <a:xfrm>
            <a:off x="2972482" y="1094458"/>
            <a:ext cx="1452643" cy="508152"/>
          </a:xfrm>
          <a:prstGeom prst="rect">
            <a:avLst/>
          </a:prstGeom>
          <a:noFill/>
        </p:spPr>
        <p:txBody>
          <a:bodyPr wrap="square" lIns="0" tIns="0" rIns="0" bIns="0" rtlCol="0">
            <a:spAutoFit/>
          </a:bodyPr>
          <a:lstStyle/>
          <a:p>
            <a:pPr algn="ctr">
              <a:lnSpc>
                <a:spcPts val="2100"/>
              </a:lnSpc>
              <a:spcAft>
                <a:spcPts val="560"/>
              </a:spcAft>
            </a:pPr>
            <a:r>
              <a:rPr lang="en-GB" sz="1400" dirty="0" smtClean="0"/>
              <a:t>After DMAT and Arbitrage tagging</a:t>
            </a:r>
          </a:p>
        </p:txBody>
      </p:sp>
      <p:cxnSp>
        <p:nvCxnSpPr>
          <p:cNvPr id="29" name="Straight Connector 28"/>
          <p:cNvCxnSpPr/>
          <p:nvPr/>
        </p:nvCxnSpPr>
        <p:spPr>
          <a:xfrm>
            <a:off x="495759" y="5133447"/>
            <a:ext cx="9000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214061" y="1814113"/>
            <a:ext cx="969484" cy="73813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5" name="TextBox 54"/>
          <p:cNvSpPr txBox="1"/>
          <p:nvPr/>
        </p:nvSpPr>
        <p:spPr>
          <a:xfrm>
            <a:off x="3318324" y="1913873"/>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2 Flag</a:t>
            </a:r>
          </a:p>
        </p:txBody>
      </p:sp>
      <p:sp>
        <p:nvSpPr>
          <p:cNvPr id="56" name="Rectangle 55"/>
          <p:cNvSpPr/>
          <p:nvPr/>
        </p:nvSpPr>
        <p:spPr>
          <a:xfrm>
            <a:off x="3214060" y="3657187"/>
            <a:ext cx="969484" cy="738130"/>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7" name="TextBox 56"/>
          <p:cNvSpPr txBox="1"/>
          <p:nvPr/>
        </p:nvSpPr>
        <p:spPr>
          <a:xfrm>
            <a:off x="3273242" y="3744347"/>
            <a:ext cx="851119" cy="538609"/>
          </a:xfrm>
          <a:prstGeom prst="rect">
            <a:avLst/>
          </a:prstGeom>
          <a:noFill/>
        </p:spPr>
        <p:txBody>
          <a:bodyPr wrap="square" lIns="0" tIns="0" rIns="0" bIns="0" rtlCol="0">
            <a:spAutoFit/>
          </a:bodyPr>
          <a:lstStyle/>
          <a:p>
            <a:pPr>
              <a:lnSpc>
                <a:spcPts val="2100"/>
              </a:lnSpc>
              <a:spcAft>
                <a:spcPts val="560"/>
              </a:spcAft>
            </a:pPr>
            <a:r>
              <a:rPr lang="en-GB" sz="1600" dirty="0" smtClean="0"/>
              <a:t>Flag removed</a:t>
            </a:r>
          </a:p>
        </p:txBody>
      </p:sp>
      <p:sp>
        <p:nvSpPr>
          <p:cNvPr id="58" name="Rectangle 57"/>
          <p:cNvSpPr/>
          <p:nvPr/>
        </p:nvSpPr>
        <p:spPr>
          <a:xfrm>
            <a:off x="5103628" y="3083527"/>
            <a:ext cx="1333048" cy="1323439"/>
          </a:xfrm>
          <a:prstGeom prst="rect">
            <a:avLst/>
          </a:prstGeom>
        </p:spPr>
        <p:txBody>
          <a:bodyPr wrap="square">
            <a:spAutoFit/>
          </a:bodyPr>
          <a:lstStyle/>
          <a:p>
            <a:pPr marL="0" lvl="1" indent="0">
              <a:spcAft>
                <a:spcPts val="1135"/>
              </a:spcAft>
              <a:buNone/>
            </a:pPr>
            <a:r>
              <a:rPr lang="en-GB" sz="2000" dirty="0" smtClean="0"/>
              <a:t>Most expensive </a:t>
            </a:r>
            <a:r>
              <a:rPr lang="en-GB" sz="2000" dirty="0" err="1" smtClean="0"/>
              <a:t>unflagged</a:t>
            </a:r>
            <a:r>
              <a:rPr lang="en-GB" sz="2000" dirty="0" smtClean="0"/>
              <a:t> action</a:t>
            </a:r>
            <a:endParaRPr lang="en-GB" sz="2000" dirty="0"/>
          </a:p>
        </p:txBody>
      </p:sp>
      <p:cxnSp>
        <p:nvCxnSpPr>
          <p:cNvPr id="59" name="Straight Arrow Connector 58"/>
          <p:cNvCxnSpPr/>
          <p:nvPr/>
        </p:nvCxnSpPr>
        <p:spPr>
          <a:xfrm flipH="1" flipV="1">
            <a:off x="4096721" y="2728859"/>
            <a:ext cx="1006907" cy="75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p:bldP spid="5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9310" y="1814114"/>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Rectangle 21"/>
          <p:cNvSpPr/>
          <p:nvPr/>
        </p:nvSpPr>
        <p:spPr>
          <a:xfrm>
            <a:off x="1509310" y="3657187"/>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0" name="TextBox 49"/>
          <p:cNvSpPr txBox="1"/>
          <p:nvPr/>
        </p:nvSpPr>
        <p:spPr>
          <a:xfrm>
            <a:off x="1627675" y="3744347"/>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49" name="TextBox 48"/>
          <p:cNvSpPr txBox="1"/>
          <p:nvPr/>
        </p:nvSpPr>
        <p:spPr>
          <a:xfrm>
            <a:off x="1613573" y="1913874"/>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2" name="Title 1"/>
          <p:cNvSpPr>
            <a:spLocks noGrp="1"/>
          </p:cNvSpPr>
          <p:nvPr>
            <p:ph type="title"/>
          </p:nvPr>
        </p:nvSpPr>
        <p:spPr/>
        <p:txBody>
          <a:bodyPr/>
          <a:lstStyle/>
          <a:p>
            <a:r>
              <a:rPr lang="en-GB" dirty="0" smtClean="0"/>
              <a:t>SO and CADL Flagged actions</a:t>
            </a:r>
            <a:endParaRPr lang="en-GB" dirty="0"/>
          </a:p>
        </p:txBody>
      </p:sp>
      <p:sp>
        <p:nvSpPr>
          <p:cNvPr id="3" name="Text Placeholder 2"/>
          <p:cNvSpPr>
            <a:spLocks noGrp="1"/>
          </p:cNvSpPr>
          <p:nvPr>
            <p:ph type="body" sz="quarter" idx="10"/>
          </p:nvPr>
        </p:nvSpPr>
        <p:spPr/>
        <p:txBody>
          <a:bodyPr/>
          <a:lstStyle/>
          <a:p>
            <a:endParaRPr lang="en-GB" dirty="0"/>
          </a:p>
        </p:txBody>
      </p:sp>
      <p:sp>
        <p:nvSpPr>
          <p:cNvPr id="70" name="Content Placeholder 5"/>
          <p:cNvSpPr>
            <a:spLocks noGrp="1"/>
          </p:cNvSpPr>
          <p:nvPr>
            <p:ph sz="quarter" idx="4294967295"/>
          </p:nvPr>
        </p:nvSpPr>
        <p:spPr>
          <a:xfrm>
            <a:off x="7769083" y="1588126"/>
            <a:ext cx="2409825" cy="1790700"/>
          </a:xfrm>
        </p:spPr>
        <p:txBody>
          <a:bodyPr>
            <a:normAutofit/>
          </a:bodyPr>
          <a:lstStyle/>
          <a:p>
            <a:pPr marL="180000" lvl="2" indent="0">
              <a:spcAft>
                <a:spcPts val="1135"/>
              </a:spcAft>
              <a:buNone/>
            </a:pPr>
            <a:r>
              <a:rPr lang="en-GB" sz="1400" dirty="0" smtClean="0">
                <a:solidFill>
                  <a:schemeClr val="tx1"/>
                </a:solidFill>
              </a:rPr>
              <a:t>Stage </a:t>
            </a:r>
            <a:r>
              <a:rPr lang="en-GB" sz="1400" dirty="0">
                <a:solidFill>
                  <a:schemeClr val="tx1"/>
                </a:solidFill>
              </a:rPr>
              <a:t>2 Flagged actions are re-priced as the same price as the most expensive </a:t>
            </a:r>
            <a:r>
              <a:rPr lang="en-GB" sz="1400" dirty="0" err="1">
                <a:solidFill>
                  <a:schemeClr val="tx1"/>
                </a:solidFill>
              </a:rPr>
              <a:t>unflagged</a:t>
            </a:r>
            <a:r>
              <a:rPr lang="en-GB" sz="1400" dirty="0">
                <a:solidFill>
                  <a:schemeClr val="tx1"/>
                </a:solidFill>
              </a:rPr>
              <a:t> </a:t>
            </a:r>
            <a:r>
              <a:rPr lang="en-GB" sz="1400" dirty="0" smtClean="0">
                <a:solidFill>
                  <a:schemeClr val="tx1"/>
                </a:solidFill>
              </a:rPr>
              <a:t>1MWh</a:t>
            </a:r>
            <a:endParaRPr lang="en-GB" sz="1400" dirty="0">
              <a:solidFill>
                <a:schemeClr val="tx1"/>
              </a:solidFill>
            </a:endParaRPr>
          </a:p>
        </p:txBody>
      </p:sp>
      <p:sp>
        <p:nvSpPr>
          <p:cNvPr id="16" name="TextBox 15"/>
          <p:cNvSpPr txBox="1"/>
          <p:nvPr/>
        </p:nvSpPr>
        <p:spPr>
          <a:xfrm>
            <a:off x="65060" y="1729340"/>
            <a:ext cx="946659" cy="513410"/>
          </a:xfrm>
          <a:prstGeom prst="rect">
            <a:avLst/>
          </a:prstGeom>
          <a:noFill/>
        </p:spPr>
        <p:txBody>
          <a:bodyPr wrap="square" lIns="0" tIns="0" rIns="0" bIns="0" rtlCol="0">
            <a:spAutoFit/>
          </a:bodyPr>
          <a:lstStyle/>
          <a:p>
            <a:pPr>
              <a:lnSpc>
                <a:spcPts val="2100"/>
              </a:lnSpc>
              <a:spcAft>
                <a:spcPts val="560"/>
              </a:spcAft>
            </a:pPr>
            <a:r>
              <a:rPr lang="en-GB" sz="1600" dirty="0" smtClean="0"/>
              <a:t>Most</a:t>
            </a:r>
            <a:br>
              <a:rPr lang="en-GB" sz="1600" dirty="0" smtClean="0"/>
            </a:br>
            <a:r>
              <a:rPr lang="en-GB" sz="1600" dirty="0" smtClean="0"/>
              <a:t>expensive</a:t>
            </a:r>
          </a:p>
        </p:txBody>
      </p:sp>
      <p:sp>
        <p:nvSpPr>
          <p:cNvPr id="17" name="TextBox 16"/>
          <p:cNvSpPr txBox="1"/>
          <p:nvPr/>
        </p:nvSpPr>
        <p:spPr>
          <a:xfrm>
            <a:off x="1267730" y="6352700"/>
            <a:ext cx="1452643" cy="244106"/>
          </a:xfrm>
          <a:prstGeom prst="rect">
            <a:avLst/>
          </a:prstGeom>
          <a:noFill/>
        </p:spPr>
        <p:txBody>
          <a:bodyPr wrap="square" lIns="0" tIns="0" rIns="0" bIns="0" rtlCol="0">
            <a:spAutoFit/>
          </a:bodyPr>
          <a:lstStyle/>
          <a:p>
            <a:pPr algn="ctr">
              <a:lnSpc>
                <a:spcPts val="2100"/>
              </a:lnSpc>
              <a:spcAft>
                <a:spcPts val="560"/>
              </a:spcAft>
            </a:pPr>
            <a:r>
              <a:rPr lang="en-GB" sz="1600" dirty="0" smtClean="0"/>
              <a:t>Ranked Bids</a:t>
            </a:r>
          </a:p>
        </p:txBody>
      </p:sp>
      <p:sp>
        <p:nvSpPr>
          <p:cNvPr id="18" name="Rectangle 17"/>
          <p:cNvSpPr/>
          <p:nvPr/>
        </p:nvSpPr>
        <p:spPr>
          <a:xfrm>
            <a:off x="1509310" y="329362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Rectangle 18"/>
          <p:cNvSpPr/>
          <p:nvPr/>
        </p:nvSpPr>
        <p:spPr>
          <a:xfrm>
            <a:off x="1509310" y="292130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Rectangle 19"/>
          <p:cNvSpPr/>
          <p:nvPr/>
        </p:nvSpPr>
        <p:spPr>
          <a:xfrm>
            <a:off x="1509310" y="255224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Rectangle 23"/>
          <p:cNvSpPr/>
          <p:nvPr/>
        </p:nvSpPr>
        <p:spPr>
          <a:xfrm>
            <a:off x="1509310" y="4764382"/>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1509310" y="439531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ectangle 27"/>
          <p:cNvSpPr/>
          <p:nvPr/>
        </p:nvSpPr>
        <p:spPr>
          <a:xfrm>
            <a:off x="1509310" y="5135641"/>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2049" name="Straight Arrow Connector 2048"/>
          <p:cNvCxnSpPr/>
          <p:nvPr/>
        </p:nvCxnSpPr>
        <p:spPr>
          <a:xfrm>
            <a:off x="980502" y="5321232"/>
            <a:ext cx="0" cy="436439"/>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89684" y="1998646"/>
            <a:ext cx="0" cy="29502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67730" y="1343342"/>
            <a:ext cx="1452643" cy="244106"/>
          </a:xfrm>
          <a:prstGeom prst="rect">
            <a:avLst/>
          </a:prstGeom>
          <a:noFill/>
        </p:spPr>
        <p:txBody>
          <a:bodyPr wrap="square" lIns="0" tIns="0" rIns="0" bIns="0" rtlCol="0">
            <a:spAutoFit/>
          </a:bodyPr>
          <a:lstStyle/>
          <a:p>
            <a:pPr algn="ctr">
              <a:lnSpc>
                <a:spcPts val="2100"/>
              </a:lnSpc>
              <a:spcAft>
                <a:spcPts val="560"/>
              </a:spcAft>
            </a:pPr>
            <a:r>
              <a:rPr lang="en-GB" sz="1600" dirty="0" smtClean="0"/>
              <a:t>Ranked Offers</a:t>
            </a:r>
          </a:p>
        </p:txBody>
      </p:sp>
      <p:sp>
        <p:nvSpPr>
          <p:cNvPr id="41" name="TextBox 40"/>
          <p:cNvSpPr txBox="1"/>
          <p:nvPr/>
        </p:nvSpPr>
        <p:spPr>
          <a:xfrm>
            <a:off x="98110" y="5539451"/>
            <a:ext cx="946659" cy="538609"/>
          </a:xfrm>
          <a:prstGeom prst="rect">
            <a:avLst/>
          </a:prstGeom>
          <a:noFill/>
        </p:spPr>
        <p:txBody>
          <a:bodyPr wrap="square" lIns="0" tIns="0" rIns="0" bIns="0" rtlCol="0">
            <a:spAutoFit/>
          </a:bodyPr>
          <a:lstStyle/>
          <a:p>
            <a:pPr>
              <a:lnSpc>
                <a:spcPts val="2100"/>
              </a:lnSpc>
              <a:spcAft>
                <a:spcPts val="560"/>
              </a:spcAft>
            </a:pPr>
            <a:r>
              <a:rPr lang="en-GB" sz="1600" dirty="0" smtClean="0"/>
              <a:t>Most</a:t>
            </a:r>
            <a:br>
              <a:rPr lang="en-GB" sz="1600" dirty="0" smtClean="0"/>
            </a:br>
            <a:r>
              <a:rPr lang="en-GB" sz="1600" dirty="0" smtClean="0"/>
              <a:t>expensive</a:t>
            </a:r>
          </a:p>
        </p:txBody>
      </p:sp>
      <p:sp>
        <p:nvSpPr>
          <p:cNvPr id="42" name="TextBox 41"/>
          <p:cNvSpPr txBox="1"/>
          <p:nvPr/>
        </p:nvSpPr>
        <p:spPr>
          <a:xfrm>
            <a:off x="65060" y="4864142"/>
            <a:ext cx="946659" cy="538609"/>
          </a:xfrm>
          <a:prstGeom prst="rect">
            <a:avLst/>
          </a:prstGeom>
          <a:noFill/>
        </p:spPr>
        <p:txBody>
          <a:bodyPr wrap="square" lIns="0" tIns="0" rIns="0" bIns="0" rtlCol="0">
            <a:spAutoFit/>
          </a:bodyPr>
          <a:lstStyle/>
          <a:p>
            <a:pPr>
              <a:lnSpc>
                <a:spcPts val="2100"/>
              </a:lnSpc>
              <a:spcAft>
                <a:spcPts val="560"/>
              </a:spcAft>
            </a:pPr>
            <a:r>
              <a:rPr lang="en-GB" sz="1600" dirty="0" smtClean="0"/>
              <a:t>Least</a:t>
            </a:r>
            <a:br>
              <a:rPr lang="en-GB" sz="1600" dirty="0" smtClean="0"/>
            </a:br>
            <a:r>
              <a:rPr lang="en-GB" sz="1600" dirty="0" smtClean="0"/>
              <a:t>expensive</a:t>
            </a:r>
          </a:p>
        </p:txBody>
      </p:sp>
      <p:sp>
        <p:nvSpPr>
          <p:cNvPr id="30" name="Rectangle 29"/>
          <p:cNvSpPr/>
          <p:nvPr/>
        </p:nvSpPr>
        <p:spPr>
          <a:xfrm>
            <a:off x="3214063" y="1815014"/>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Rectangle 30"/>
          <p:cNvSpPr/>
          <p:nvPr/>
        </p:nvSpPr>
        <p:spPr>
          <a:xfrm>
            <a:off x="3214063" y="3658087"/>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TextBox 31"/>
          <p:cNvSpPr txBox="1"/>
          <p:nvPr/>
        </p:nvSpPr>
        <p:spPr>
          <a:xfrm>
            <a:off x="3332428" y="3745247"/>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33" name="TextBox 32"/>
          <p:cNvSpPr txBox="1"/>
          <p:nvPr/>
        </p:nvSpPr>
        <p:spPr>
          <a:xfrm>
            <a:off x="3318326" y="1914774"/>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34" name="Rectangle 33"/>
          <p:cNvSpPr/>
          <p:nvPr/>
        </p:nvSpPr>
        <p:spPr>
          <a:xfrm>
            <a:off x="3214063" y="329452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Rectangle 34"/>
          <p:cNvSpPr/>
          <p:nvPr/>
        </p:nvSpPr>
        <p:spPr>
          <a:xfrm>
            <a:off x="3214063" y="292220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7" name="Rectangle 36"/>
          <p:cNvSpPr/>
          <p:nvPr/>
        </p:nvSpPr>
        <p:spPr>
          <a:xfrm>
            <a:off x="3214063" y="255314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9" name="Rectangle 38"/>
          <p:cNvSpPr/>
          <p:nvPr/>
        </p:nvSpPr>
        <p:spPr>
          <a:xfrm>
            <a:off x="3214063" y="4765282"/>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3" name="Rectangle 42"/>
          <p:cNvSpPr/>
          <p:nvPr/>
        </p:nvSpPr>
        <p:spPr>
          <a:xfrm>
            <a:off x="3214063" y="4396217"/>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4" name="Rectangle 43"/>
          <p:cNvSpPr/>
          <p:nvPr/>
        </p:nvSpPr>
        <p:spPr>
          <a:xfrm>
            <a:off x="3214062" y="513262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6" name="TextBox 45"/>
          <p:cNvSpPr txBox="1"/>
          <p:nvPr/>
        </p:nvSpPr>
        <p:spPr>
          <a:xfrm>
            <a:off x="2972482" y="1094458"/>
            <a:ext cx="1452643" cy="508152"/>
          </a:xfrm>
          <a:prstGeom prst="rect">
            <a:avLst/>
          </a:prstGeom>
          <a:noFill/>
        </p:spPr>
        <p:txBody>
          <a:bodyPr wrap="square" lIns="0" tIns="0" rIns="0" bIns="0" rtlCol="0">
            <a:spAutoFit/>
          </a:bodyPr>
          <a:lstStyle/>
          <a:p>
            <a:pPr algn="ctr">
              <a:lnSpc>
                <a:spcPts val="2100"/>
              </a:lnSpc>
              <a:spcAft>
                <a:spcPts val="560"/>
              </a:spcAft>
            </a:pPr>
            <a:r>
              <a:rPr lang="en-GB" sz="1400" dirty="0" smtClean="0"/>
              <a:t>After DMAT and Arbitrage tagging</a:t>
            </a:r>
          </a:p>
        </p:txBody>
      </p:sp>
      <p:sp>
        <p:nvSpPr>
          <p:cNvPr id="54" name="Rectangle 53"/>
          <p:cNvSpPr/>
          <p:nvPr/>
        </p:nvSpPr>
        <p:spPr>
          <a:xfrm>
            <a:off x="3214061" y="1814113"/>
            <a:ext cx="969484" cy="73813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5" name="TextBox 54"/>
          <p:cNvSpPr txBox="1"/>
          <p:nvPr/>
        </p:nvSpPr>
        <p:spPr>
          <a:xfrm>
            <a:off x="3318324" y="1913873"/>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2 Flag</a:t>
            </a:r>
          </a:p>
        </p:txBody>
      </p:sp>
      <p:sp>
        <p:nvSpPr>
          <p:cNvPr id="56" name="Rectangle 55"/>
          <p:cNvSpPr/>
          <p:nvPr/>
        </p:nvSpPr>
        <p:spPr>
          <a:xfrm>
            <a:off x="3214060" y="3657187"/>
            <a:ext cx="969484" cy="738130"/>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7" name="TextBox 56"/>
          <p:cNvSpPr txBox="1"/>
          <p:nvPr/>
        </p:nvSpPr>
        <p:spPr>
          <a:xfrm>
            <a:off x="3273242" y="3744347"/>
            <a:ext cx="851119" cy="538609"/>
          </a:xfrm>
          <a:prstGeom prst="rect">
            <a:avLst/>
          </a:prstGeom>
          <a:noFill/>
        </p:spPr>
        <p:txBody>
          <a:bodyPr wrap="square" lIns="0" tIns="0" rIns="0" bIns="0" rtlCol="0">
            <a:spAutoFit/>
          </a:bodyPr>
          <a:lstStyle/>
          <a:p>
            <a:pPr>
              <a:lnSpc>
                <a:spcPts val="2100"/>
              </a:lnSpc>
              <a:spcAft>
                <a:spcPts val="560"/>
              </a:spcAft>
            </a:pPr>
            <a:r>
              <a:rPr lang="en-GB" sz="1600" dirty="0" smtClean="0"/>
              <a:t>Flag removed</a:t>
            </a:r>
          </a:p>
        </p:txBody>
      </p:sp>
      <p:sp>
        <p:nvSpPr>
          <p:cNvPr id="48" name="Rectangle 47"/>
          <p:cNvSpPr/>
          <p:nvPr/>
        </p:nvSpPr>
        <p:spPr>
          <a:xfrm>
            <a:off x="5139963" y="3667299"/>
            <a:ext cx="969484" cy="7381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1" name="TextBox 50"/>
          <p:cNvSpPr txBox="1"/>
          <p:nvPr/>
        </p:nvSpPr>
        <p:spPr>
          <a:xfrm>
            <a:off x="5258328" y="3754459"/>
            <a:ext cx="760956" cy="538609"/>
          </a:xfrm>
          <a:prstGeom prst="rect">
            <a:avLst/>
          </a:prstGeom>
          <a:noFill/>
        </p:spPr>
        <p:txBody>
          <a:bodyPr wrap="square" lIns="0" tIns="0" rIns="0" bIns="0" rtlCol="0">
            <a:spAutoFit/>
          </a:bodyPr>
          <a:lstStyle/>
          <a:p>
            <a:pPr>
              <a:lnSpc>
                <a:spcPts val="2100"/>
              </a:lnSpc>
              <a:spcAft>
                <a:spcPts val="560"/>
              </a:spcAft>
            </a:pPr>
            <a:r>
              <a:rPr lang="en-GB" sz="1600" dirty="0" smtClean="0"/>
              <a:t>Stage 1 Flag</a:t>
            </a:r>
          </a:p>
        </p:txBody>
      </p:sp>
      <p:sp>
        <p:nvSpPr>
          <p:cNvPr id="53" name="Rectangle 52"/>
          <p:cNvSpPr/>
          <p:nvPr/>
        </p:nvSpPr>
        <p:spPr>
          <a:xfrm>
            <a:off x="5139963" y="330373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0" name="Rectangle 59"/>
          <p:cNvSpPr/>
          <p:nvPr/>
        </p:nvSpPr>
        <p:spPr>
          <a:xfrm>
            <a:off x="5139963" y="2931421"/>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1" name="Rectangle 60"/>
          <p:cNvSpPr/>
          <p:nvPr/>
        </p:nvSpPr>
        <p:spPr>
          <a:xfrm>
            <a:off x="5139963" y="2562356"/>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2" name="Rectangle 61"/>
          <p:cNvSpPr/>
          <p:nvPr/>
        </p:nvSpPr>
        <p:spPr>
          <a:xfrm>
            <a:off x="5139963" y="4774494"/>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3" name="Rectangle 62"/>
          <p:cNvSpPr/>
          <p:nvPr/>
        </p:nvSpPr>
        <p:spPr>
          <a:xfrm>
            <a:off x="5139963" y="4405429"/>
            <a:ext cx="969484" cy="3690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5" name="TextBox 64"/>
          <p:cNvSpPr txBox="1"/>
          <p:nvPr/>
        </p:nvSpPr>
        <p:spPr>
          <a:xfrm>
            <a:off x="4898380" y="1238322"/>
            <a:ext cx="1452643" cy="269304"/>
          </a:xfrm>
          <a:prstGeom prst="rect">
            <a:avLst/>
          </a:prstGeom>
          <a:noFill/>
        </p:spPr>
        <p:txBody>
          <a:bodyPr wrap="square" lIns="0" tIns="0" rIns="0" bIns="0" rtlCol="0">
            <a:spAutoFit/>
          </a:bodyPr>
          <a:lstStyle/>
          <a:p>
            <a:pPr algn="ctr">
              <a:lnSpc>
                <a:spcPts val="2100"/>
              </a:lnSpc>
              <a:spcAft>
                <a:spcPts val="560"/>
              </a:spcAft>
            </a:pPr>
            <a:r>
              <a:rPr lang="en-GB" sz="1400" dirty="0" smtClean="0"/>
              <a:t>After NIV tagging</a:t>
            </a:r>
          </a:p>
        </p:txBody>
      </p:sp>
      <p:sp>
        <p:nvSpPr>
          <p:cNvPr id="66" name="Rectangle 65"/>
          <p:cNvSpPr/>
          <p:nvPr/>
        </p:nvSpPr>
        <p:spPr>
          <a:xfrm>
            <a:off x="5139961" y="2192389"/>
            <a:ext cx="969484" cy="369066"/>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8" name="Rectangle 67"/>
          <p:cNvSpPr/>
          <p:nvPr/>
        </p:nvSpPr>
        <p:spPr>
          <a:xfrm>
            <a:off x="5139960" y="3666399"/>
            <a:ext cx="969484" cy="7381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29" name="Straight Connector 28"/>
          <p:cNvCxnSpPr/>
          <p:nvPr/>
        </p:nvCxnSpPr>
        <p:spPr>
          <a:xfrm>
            <a:off x="495759" y="5133447"/>
            <a:ext cx="9000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064123" y="2242270"/>
            <a:ext cx="1286900" cy="269304"/>
          </a:xfrm>
          <a:prstGeom prst="rect">
            <a:avLst/>
          </a:prstGeom>
          <a:noFill/>
        </p:spPr>
        <p:txBody>
          <a:bodyPr wrap="square" lIns="0" tIns="0" rIns="0" bIns="0" rtlCol="0">
            <a:spAutoFit/>
          </a:bodyPr>
          <a:lstStyle/>
          <a:p>
            <a:pPr>
              <a:lnSpc>
                <a:spcPts val="2100"/>
              </a:lnSpc>
              <a:spcAft>
                <a:spcPts val="560"/>
              </a:spcAft>
            </a:pPr>
            <a:r>
              <a:rPr lang="en-GB" sz="1600" dirty="0" smtClean="0"/>
              <a:t>Stage 2 Flag</a:t>
            </a:r>
          </a:p>
        </p:txBody>
      </p:sp>
      <p:sp>
        <p:nvSpPr>
          <p:cNvPr id="71" name="Rectangle 70"/>
          <p:cNvSpPr/>
          <p:nvPr/>
        </p:nvSpPr>
        <p:spPr>
          <a:xfrm>
            <a:off x="7128241" y="3049803"/>
            <a:ext cx="1696781" cy="707886"/>
          </a:xfrm>
          <a:prstGeom prst="rect">
            <a:avLst/>
          </a:prstGeom>
        </p:spPr>
        <p:txBody>
          <a:bodyPr wrap="square">
            <a:spAutoFit/>
          </a:bodyPr>
          <a:lstStyle/>
          <a:p>
            <a:pPr marL="0" lvl="1" indent="0">
              <a:spcAft>
                <a:spcPts val="1135"/>
              </a:spcAft>
              <a:buNone/>
            </a:pPr>
            <a:r>
              <a:rPr lang="en-GB" sz="2000" dirty="0" smtClean="0"/>
              <a:t>Replacement Price</a:t>
            </a:r>
            <a:endParaRPr lang="en-GB" sz="2000" dirty="0"/>
          </a:p>
        </p:txBody>
      </p:sp>
      <p:cxnSp>
        <p:nvCxnSpPr>
          <p:cNvPr id="72" name="Straight Arrow Connector 71"/>
          <p:cNvCxnSpPr/>
          <p:nvPr/>
        </p:nvCxnSpPr>
        <p:spPr>
          <a:xfrm flipH="1" flipV="1">
            <a:off x="6121336" y="2615046"/>
            <a:ext cx="1006907" cy="75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141219" y="2192389"/>
            <a:ext cx="969484" cy="36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5064123" y="1968297"/>
            <a:ext cx="1393597" cy="538609"/>
          </a:xfrm>
          <a:prstGeom prst="rect">
            <a:avLst/>
          </a:prstGeom>
          <a:noFill/>
        </p:spPr>
        <p:txBody>
          <a:bodyPr wrap="square" lIns="0" tIns="0" rIns="0" bIns="0" rtlCol="0">
            <a:spAutoFit/>
          </a:bodyPr>
          <a:lstStyle/>
          <a:p>
            <a:pPr>
              <a:lnSpc>
                <a:spcPts val="2100"/>
              </a:lnSpc>
              <a:spcAft>
                <a:spcPts val="560"/>
              </a:spcAft>
            </a:pPr>
            <a:r>
              <a:rPr lang="en-GB" sz="1600" dirty="0" smtClean="0"/>
              <a:t>Replacement Price applied</a:t>
            </a:r>
          </a:p>
        </p:txBody>
      </p:sp>
    </p:spTree>
    <p:extLst>
      <p:ext uri="{BB962C8B-B14F-4D97-AF65-F5344CB8AC3E}">
        <p14:creationId xmlns:p14="http://schemas.microsoft.com/office/powerpoint/2010/main" val="148613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1"/>
                                        </p:tgtEl>
                                      </p:cBhvr>
                                    </p:animEffect>
                                    <p:set>
                                      <p:cBhvr>
                                        <p:cTn id="28" dur="1" fill="hold">
                                          <p:stCondLst>
                                            <p:cond delay="499"/>
                                          </p:stCondLst>
                                        </p:cTn>
                                        <p:tgtEl>
                                          <p:spTgt spid="7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2"/>
                                        </p:tgtEl>
                                      </p:cBhvr>
                                    </p:animEffect>
                                    <p:set>
                                      <p:cBhvr>
                                        <p:cTn id="31"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P spid="71" grpId="1"/>
      <p:bldP spid="73" grpId="0" animBg="1"/>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 name="Title 6"/>
          <p:cNvSpPr>
            <a:spLocks noGrp="1"/>
          </p:cNvSpPr>
          <p:nvPr>
            <p:ph type="ctrTitle"/>
          </p:nvPr>
        </p:nvSpPr>
        <p:spPr/>
        <p:txBody>
          <a:bodyPr/>
          <a:lstStyle/>
          <a:p>
            <a:r>
              <a:rPr lang="en-GB" dirty="0" smtClean="0"/>
              <a:t>Price Calculation Example </a:t>
            </a:r>
            <a:endParaRPr lang="en-GB" dirty="0"/>
          </a:p>
        </p:txBody>
      </p:sp>
    </p:spTree>
    <p:extLst>
      <p:ext uri="{BB962C8B-B14F-4D97-AF65-F5344CB8AC3E}">
        <p14:creationId xmlns:p14="http://schemas.microsoft.com/office/powerpoint/2010/main" val="1077518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Price calculation steps</a:t>
            </a:r>
            <a:endParaRPr lang="en-GB" dirty="0"/>
          </a:p>
        </p:txBody>
      </p:sp>
      <p:grpSp>
        <p:nvGrpSpPr>
          <p:cNvPr id="26" name="Group 25"/>
          <p:cNvGrpSpPr/>
          <p:nvPr/>
        </p:nvGrpSpPr>
        <p:grpSpPr>
          <a:xfrm>
            <a:off x="870392" y="1351550"/>
            <a:ext cx="5211578" cy="5337359"/>
            <a:chOff x="2199156" y="1478100"/>
            <a:chExt cx="5211578" cy="5337359"/>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704" y="3280221"/>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bwMode="auto">
            <a:xfrm>
              <a:off x="2443986" y="1478100"/>
              <a:ext cx="4966748" cy="5337359"/>
            </a:xfrm>
            <a:prstGeom prst="rect">
              <a:avLst/>
            </a:prstGeom>
          </p:spPr>
          <p:txBody>
            <a:bodyPr wrap="square" lIns="0">
              <a:spAutoFit/>
            </a:bodyPr>
            <a:lstStyle/>
            <a:p>
              <a:pPr eaLnBrk="0" hangingPunct="0">
                <a:spcAft>
                  <a:spcPts val="700"/>
                </a:spcAft>
                <a:defRPr/>
              </a:pPr>
              <a:r>
                <a:rPr lang="en-GB" sz="1800" b="1" dirty="0">
                  <a:latin typeface="Tahoma" pitchFamily="34" charset="0"/>
                  <a:cs typeface="Tahoma" pitchFamily="34" charset="0"/>
                </a:rPr>
                <a:t>Processes (in order)</a:t>
              </a:r>
            </a:p>
            <a:p>
              <a:pPr marL="342900" indent="-342900" eaLnBrk="0" hangingPunct="0">
                <a:spcBef>
                  <a:spcPts val="0"/>
                </a:spcBef>
                <a:spcAft>
                  <a:spcPts val="600"/>
                </a:spcAft>
                <a:buClr>
                  <a:schemeClr val="tx1">
                    <a:lumMod val="50000"/>
                    <a:lumOff val="50000"/>
                  </a:schemeClr>
                </a:buClr>
                <a:buFont typeface="Wingdings" charset="2"/>
                <a:buAutoNum type="arabicPlain"/>
                <a:defRPr/>
              </a:pPr>
              <a:r>
                <a:rPr lang="en-GB" sz="1800" dirty="0" smtClean="0">
                  <a:solidFill>
                    <a:schemeClr val="tx1">
                      <a:lumMod val="50000"/>
                      <a:lumOff val="50000"/>
                    </a:schemeClr>
                  </a:solidFill>
                  <a:latin typeface="Tahoma" pitchFamily="34" charset="0"/>
                  <a:cs typeface="Tahoma" pitchFamily="34" charset="0"/>
                </a:rPr>
                <a:t>Report BOAs and </a:t>
              </a:r>
              <a:r>
                <a:rPr lang="en-GB" sz="1800" dirty="0">
                  <a:solidFill>
                    <a:schemeClr val="tx1">
                      <a:lumMod val="50000"/>
                      <a:lumOff val="50000"/>
                    </a:schemeClr>
                  </a:solidFill>
                  <a:latin typeface="Tahoma" pitchFamily="34" charset="0"/>
                  <a:cs typeface="Tahoma" pitchFamily="34" charset="0"/>
                </a:rPr>
                <a:t>BSAD</a:t>
              </a:r>
            </a:p>
            <a:p>
              <a:pPr marL="342900" indent="-342900" eaLnBrk="0" hangingPunct="0">
                <a:spcBef>
                  <a:spcPts val="0"/>
                </a:spcBef>
                <a:spcAft>
                  <a:spcPts val="600"/>
                </a:spcAft>
                <a:buClr>
                  <a:schemeClr val="tx1">
                    <a:lumMod val="50000"/>
                    <a:lumOff val="50000"/>
                  </a:schemeClr>
                </a:buClr>
                <a:buFont typeface="Wingdings" charset="2"/>
                <a:buAutoNum type="arabicPlain"/>
                <a:defRPr/>
              </a:pPr>
              <a:r>
                <a:rPr lang="en-GB" sz="1800" dirty="0">
                  <a:solidFill>
                    <a:schemeClr val="tx1">
                      <a:lumMod val="50000"/>
                      <a:lumOff val="50000"/>
                    </a:schemeClr>
                  </a:solidFill>
                  <a:latin typeface="Tahoma" pitchFamily="34" charset="0"/>
                  <a:cs typeface="Tahoma" pitchFamily="34" charset="0"/>
                </a:rPr>
                <a:t>System Operator flagging</a:t>
              </a:r>
            </a:p>
            <a:p>
              <a:pPr marL="342900" indent="-342900" eaLnBrk="0" hangingPunct="0">
                <a:spcAft>
                  <a:spcPts val="600"/>
                </a:spcAft>
                <a:buClr>
                  <a:schemeClr val="tx1">
                    <a:lumMod val="50000"/>
                    <a:lumOff val="50000"/>
                  </a:schemeClr>
                </a:buClr>
                <a:buFont typeface="Wingdings" charset="2"/>
                <a:buAutoNum type="arabicPlain"/>
                <a:defRPr/>
              </a:pPr>
              <a:r>
                <a:rPr lang="en-GB" sz="1800" dirty="0">
                  <a:solidFill>
                    <a:schemeClr val="tx1">
                      <a:lumMod val="50000"/>
                      <a:lumOff val="50000"/>
                    </a:schemeClr>
                  </a:solidFill>
                  <a:latin typeface="Tahoma" pitchFamily="34" charset="0"/>
                  <a:cs typeface="Tahoma" pitchFamily="34" charset="0"/>
                </a:rPr>
                <a:t>Emergency </a:t>
              </a:r>
              <a:r>
                <a:rPr lang="en-GB" sz="1800" dirty="0" smtClean="0">
                  <a:solidFill>
                    <a:schemeClr val="tx1">
                      <a:lumMod val="50000"/>
                      <a:lumOff val="50000"/>
                    </a:schemeClr>
                  </a:solidFill>
                  <a:latin typeface="Tahoma" pitchFamily="34" charset="0"/>
                  <a:cs typeface="Tahoma" pitchFamily="34" charset="0"/>
                </a:rPr>
                <a:t>flagging</a:t>
              </a:r>
              <a:endParaRPr lang="en-GB" sz="1800" dirty="0">
                <a:solidFill>
                  <a:schemeClr val="tx1">
                    <a:lumMod val="50000"/>
                    <a:lumOff val="50000"/>
                  </a:schemeClr>
                </a:solidFill>
                <a:latin typeface="Tahoma" pitchFamily="34" charset="0"/>
                <a:cs typeface="Tahoma" pitchFamily="34" charset="0"/>
              </a:endParaRP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STOR Action flagging</a:t>
              </a: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Ranking</a:t>
              </a: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CADL flagging</a:t>
              </a:r>
              <a:endParaRPr lang="en-GB" sz="1800" dirty="0">
                <a:solidFill>
                  <a:schemeClr val="accent6"/>
                </a:solidFill>
                <a:latin typeface="Tahoma" pitchFamily="34" charset="0"/>
                <a:cs typeface="Tahoma" pitchFamily="34" charset="0"/>
              </a:endParaRPr>
            </a:p>
            <a:p>
              <a:pPr marL="342900" indent="-342900" eaLnBrk="0" hangingPunct="0">
                <a:spcBef>
                  <a:spcPts val="0"/>
                </a:spcBef>
                <a:spcAft>
                  <a:spcPts val="600"/>
                </a:spcAft>
                <a:buClr>
                  <a:srgbClr val="167895"/>
                </a:buClr>
                <a:buFont typeface="Wingdings" charset="2"/>
                <a:buAutoNum type="arabicPlain"/>
                <a:defRPr/>
              </a:pPr>
              <a:r>
                <a:rPr lang="en-GB" sz="1800" dirty="0">
                  <a:solidFill>
                    <a:schemeClr val="accent6"/>
                  </a:solidFill>
                  <a:latin typeface="Tahoma" pitchFamily="34" charset="0"/>
                  <a:cs typeface="Tahoma" pitchFamily="34" charset="0"/>
                </a:rPr>
                <a:t>De Minimis t</a:t>
              </a:r>
              <a:r>
                <a:rPr lang="en-GB" sz="1800" dirty="0" smtClean="0">
                  <a:solidFill>
                    <a:schemeClr val="accent6"/>
                  </a:solidFill>
                  <a:latin typeface="Tahoma" pitchFamily="34" charset="0"/>
                  <a:cs typeface="Tahoma" pitchFamily="34" charset="0"/>
                </a:rPr>
                <a:t>agging </a:t>
              </a: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Arbitrage tagging </a:t>
              </a: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Classification</a:t>
              </a:r>
              <a:endParaRPr lang="en-GB" sz="1800" dirty="0">
                <a:solidFill>
                  <a:schemeClr val="accent6"/>
                </a:solidFill>
                <a:latin typeface="Tahoma" pitchFamily="34" charset="0"/>
                <a:cs typeface="Tahoma" pitchFamily="34" charset="0"/>
              </a:endParaRPr>
            </a:p>
            <a:p>
              <a:pPr marL="342900" indent="-342900" eaLnBrk="0" hangingPunct="0">
                <a:spcBef>
                  <a:spcPts val="0"/>
                </a:spcBef>
                <a:spcAft>
                  <a:spcPts val="600"/>
                </a:spcAft>
                <a:buClr>
                  <a:srgbClr val="167895"/>
                </a:buClr>
                <a:buFont typeface="Wingdings" charset="2"/>
                <a:buAutoNum type="arabicPlain"/>
                <a:defRPr/>
              </a:pPr>
              <a:r>
                <a:rPr lang="en-GB" sz="1800" dirty="0">
                  <a:solidFill>
                    <a:schemeClr val="accent6"/>
                  </a:solidFill>
                  <a:latin typeface="Tahoma" pitchFamily="34" charset="0"/>
                  <a:cs typeface="Tahoma" pitchFamily="34" charset="0"/>
                </a:rPr>
                <a:t>NIV tagging</a:t>
              </a:r>
            </a:p>
            <a:p>
              <a:pPr marL="342900" indent="-342900" eaLnBrk="0" hangingPunct="0">
                <a:spcBef>
                  <a:spcPts val="0"/>
                </a:spcBef>
                <a:spcAft>
                  <a:spcPts val="600"/>
                </a:spcAft>
                <a:buClr>
                  <a:srgbClr val="167895"/>
                </a:buClr>
                <a:buFont typeface="Wingdings" charset="2"/>
                <a:buAutoNum type="arabicPlain"/>
                <a:defRPr/>
              </a:pPr>
              <a:r>
                <a:rPr lang="en-GB" sz="1800" dirty="0">
                  <a:solidFill>
                    <a:schemeClr val="accent6"/>
                  </a:solidFill>
                  <a:latin typeface="Tahoma" pitchFamily="34" charset="0"/>
                  <a:cs typeface="Tahoma" pitchFamily="34" charset="0"/>
                </a:rPr>
                <a:t>Replacement Price</a:t>
              </a:r>
            </a:p>
            <a:p>
              <a:pPr marL="342900" indent="-342900" eaLnBrk="0" hangingPunct="0">
                <a:spcBef>
                  <a:spcPts val="0"/>
                </a:spcBef>
                <a:spcAft>
                  <a:spcPts val="600"/>
                </a:spcAft>
                <a:buClr>
                  <a:srgbClr val="167895"/>
                </a:buClr>
                <a:buFont typeface="Wingdings" charset="2"/>
                <a:buAutoNum type="arabicPlain"/>
                <a:defRPr/>
              </a:pPr>
              <a:r>
                <a:rPr lang="en-GB" sz="1800" dirty="0">
                  <a:solidFill>
                    <a:schemeClr val="accent6"/>
                  </a:solidFill>
                  <a:latin typeface="Tahoma" pitchFamily="34" charset="0"/>
                  <a:cs typeface="Tahoma" pitchFamily="34" charset="0"/>
                </a:rPr>
                <a:t>PAR tagging</a:t>
              </a: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Price Calculation (including TLM)</a:t>
              </a:r>
            </a:p>
            <a:p>
              <a:pPr marL="342900" indent="-342900" eaLnBrk="0" hangingPunct="0">
                <a:spcBef>
                  <a:spcPts val="0"/>
                </a:spcBef>
                <a:spcAft>
                  <a:spcPts val="600"/>
                </a:spcAft>
                <a:buClr>
                  <a:srgbClr val="167895"/>
                </a:buClr>
                <a:buFont typeface="Wingdings" charset="2"/>
                <a:buAutoNum type="arabicPlain"/>
                <a:defRPr/>
              </a:pPr>
              <a:r>
                <a:rPr lang="en-GB" sz="1800" dirty="0" smtClean="0">
                  <a:solidFill>
                    <a:schemeClr val="accent6"/>
                  </a:solidFill>
                  <a:latin typeface="Tahoma" pitchFamily="34" charset="0"/>
                  <a:cs typeface="Tahoma" pitchFamily="34" charset="0"/>
                </a:rPr>
                <a:t>BPA/SPA</a:t>
              </a:r>
            </a:p>
          </p:txBody>
        </p:sp>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130" y="4374353"/>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704" y="2213575"/>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703" y="2568215"/>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Straight Connector 35"/>
            <p:cNvCxnSpPr/>
            <p:nvPr/>
          </p:nvCxnSpPr>
          <p:spPr bwMode="auto">
            <a:xfrm>
              <a:off x="2432805" y="255727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bwMode="auto">
            <a:xfrm>
              <a:off x="2432805" y="290743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bwMode="auto">
            <a:xfrm>
              <a:off x="2432805" y="1856955"/>
              <a:ext cx="4649090" cy="1587"/>
            </a:xfrm>
            <a:prstGeom prst="line">
              <a:avLst/>
            </a:prstGeom>
            <a:ln w="25400">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bwMode="auto">
            <a:xfrm>
              <a:off x="2432805" y="2207114"/>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bwMode="auto">
            <a:xfrm>
              <a:off x="2432805" y="325759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bwMode="auto">
            <a:xfrm>
              <a:off x="2432805" y="360775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bwMode="auto">
            <a:xfrm>
              <a:off x="2432805" y="3957913"/>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bwMode="auto">
            <a:xfrm>
              <a:off x="2432805" y="4308072"/>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bwMode="auto">
            <a:xfrm>
              <a:off x="2432805" y="4658231"/>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bwMode="auto">
            <a:xfrm>
              <a:off x="2432805" y="5008390"/>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bwMode="auto">
            <a:xfrm>
              <a:off x="2432805" y="5358549"/>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pic>
          <p:nvPicPr>
            <p:cNvPr id="4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748" y="5727614"/>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Straight Connector 47"/>
            <p:cNvCxnSpPr/>
            <p:nvPr/>
          </p:nvCxnSpPr>
          <p:spPr bwMode="auto">
            <a:xfrm flipH="1">
              <a:off x="2199156" y="1588431"/>
              <a:ext cx="1" cy="5127762"/>
            </a:xfrm>
            <a:prstGeom prst="line">
              <a:avLst/>
            </a:prstGeom>
            <a:ln>
              <a:solidFill>
                <a:schemeClr val="tx1">
                  <a:lumMod val="75000"/>
                  <a:lumOff val="25000"/>
                </a:schemeClr>
              </a:solidFill>
              <a:prstDash val="sysDot"/>
              <a:tailEnd type="stealth" w="lg" len="lg"/>
            </a:ln>
            <a:effectLst/>
          </p:spPr>
          <p:style>
            <a:lnRef idx="2">
              <a:schemeClr val="accent1"/>
            </a:lnRef>
            <a:fillRef idx="0">
              <a:schemeClr val="accent1"/>
            </a:fillRef>
            <a:effectRef idx="1">
              <a:schemeClr val="accent1"/>
            </a:effectRef>
            <a:fontRef idx="minor">
              <a:schemeClr val="tx1"/>
            </a:fontRef>
          </p:style>
        </p:cxnSp>
        <p:pic>
          <p:nvPicPr>
            <p:cNvPr id="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2940" y="4000248"/>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Straight Connector 49"/>
            <p:cNvCxnSpPr/>
            <p:nvPr/>
          </p:nvCxnSpPr>
          <p:spPr bwMode="auto">
            <a:xfrm>
              <a:off x="2462373" y="5716088"/>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bwMode="auto">
            <a:xfrm>
              <a:off x="2464645" y="6059560"/>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bwMode="auto">
            <a:xfrm>
              <a:off x="2466917" y="6389384"/>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pic>
          <p:nvPicPr>
            <p:cNvPr id="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904" y="5043979"/>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4" name="Picture 2" descr="http://www.understandfasting.com/wp-content/uploads/2012/09/123-block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9564" y="2353080"/>
            <a:ext cx="3861155" cy="29378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025" y="2801287"/>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9781" y="3153671"/>
            <a:ext cx="330636" cy="31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95" y="3500060"/>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781" y="5258993"/>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781" y="4553146"/>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447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5389533" y="2640652"/>
            <a:ext cx="1588" cy="3175357"/>
          </a:xfrm>
          <a:prstGeom prst="line">
            <a:avLst/>
          </a:prstGeom>
          <a:ln w="31750">
            <a:solidFill>
              <a:srgbClr val="167895"/>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Energy </a:t>
            </a:r>
            <a:r>
              <a:rPr lang="en-GB" dirty="0"/>
              <a:t>I</a:t>
            </a:r>
            <a:r>
              <a:rPr lang="en-GB" dirty="0" smtClean="0"/>
              <a:t>mbalance Settlement</a:t>
            </a:r>
            <a:endParaRPr lang="en-GB" dirty="0"/>
          </a:p>
        </p:txBody>
      </p:sp>
      <p:sp>
        <p:nvSpPr>
          <p:cNvPr id="6" name="Rounded Rectangle 5"/>
          <p:cNvSpPr/>
          <p:nvPr/>
        </p:nvSpPr>
        <p:spPr>
          <a:xfrm>
            <a:off x="631825" y="1495425"/>
            <a:ext cx="9664700" cy="1145225"/>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108000" tIns="0" rIns="0" bIns="0" anchor="ctr"/>
          <a:lstStyle/>
          <a:p>
            <a:pPr>
              <a:spcBef>
                <a:spcPts val="600"/>
              </a:spcBef>
              <a:spcAft>
                <a:spcPts val="1200"/>
              </a:spcAft>
              <a:defRPr/>
            </a:pPr>
            <a:r>
              <a:rPr lang="en-GB" dirty="0" err="1" smtClean="0">
                <a:solidFill>
                  <a:schemeClr val="tx1"/>
                </a:solidFill>
                <a:cs typeface="Tahoma"/>
              </a:rPr>
              <a:t>Elexon</a:t>
            </a:r>
            <a:r>
              <a:rPr lang="en-GB" dirty="0" smtClean="0">
                <a:solidFill>
                  <a:schemeClr val="tx1"/>
                </a:solidFill>
                <a:cs typeface="Tahoma"/>
              </a:rPr>
              <a:t> </a:t>
            </a:r>
            <a:r>
              <a:rPr lang="en-GB" dirty="0">
                <a:solidFill>
                  <a:schemeClr val="tx1"/>
                </a:solidFill>
                <a:cs typeface="Tahoma"/>
              </a:rPr>
              <a:t>accounts for mismatches between BSC Trading Parties’ contracted and metered positions</a:t>
            </a:r>
          </a:p>
        </p:txBody>
      </p:sp>
      <p:sp>
        <p:nvSpPr>
          <p:cNvPr id="7" name="Rounded Rectangle 6"/>
          <p:cNvSpPr/>
          <p:nvPr/>
        </p:nvSpPr>
        <p:spPr>
          <a:xfrm>
            <a:off x="631825" y="2920554"/>
            <a:ext cx="9664700" cy="652463"/>
          </a:xfrm>
          <a:prstGeom prst="roundRect">
            <a:avLst>
              <a:gd name="adj" fmla="val 0"/>
            </a:avLst>
          </a:prstGeom>
          <a:solidFill>
            <a:schemeClr val="accent4">
              <a:lumMod val="20000"/>
              <a:lumOff val="80000"/>
            </a:schemeClr>
          </a:solidFill>
          <a:ln w="317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108000" tIns="0" rIns="0" bIns="0" anchor="ctr"/>
          <a:lstStyle/>
          <a:p>
            <a:pPr marL="0" lvl="1">
              <a:spcAft>
                <a:spcPts val="0"/>
              </a:spcAft>
              <a:defRPr/>
            </a:pPr>
            <a:r>
              <a:rPr lang="en-GB" dirty="0">
                <a:solidFill>
                  <a:schemeClr val="accent3"/>
                </a:solidFill>
                <a:cs typeface="Tahoma"/>
              </a:rPr>
              <a:t>Parties notify energy contracts</a:t>
            </a:r>
          </a:p>
        </p:txBody>
      </p:sp>
      <p:sp>
        <p:nvSpPr>
          <p:cNvPr id="8" name="Rounded Rectangle 7"/>
          <p:cNvSpPr/>
          <p:nvPr/>
        </p:nvSpPr>
        <p:spPr>
          <a:xfrm>
            <a:off x="631825" y="3902099"/>
            <a:ext cx="9664700" cy="652462"/>
          </a:xfrm>
          <a:prstGeom prst="roundRect">
            <a:avLst>
              <a:gd name="adj" fmla="val 0"/>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lIns="108000" tIns="0" rIns="0" bIns="0" anchor="ctr"/>
          <a:lstStyle/>
          <a:p>
            <a:pPr marL="0" lvl="1">
              <a:spcAft>
                <a:spcPts val="0"/>
              </a:spcAft>
              <a:defRPr/>
            </a:pPr>
            <a:r>
              <a:rPr lang="en-GB" dirty="0">
                <a:solidFill>
                  <a:schemeClr val="accent3"/>
                </a:solidFill>
                <a:cs typeface="Tahoma"/>
              </a:rPr>
              <a:t>Metered volumes collected</a:t>
            </a:r>
          </a:p>
        </p:txBody>
      </p:sp>
      <p:sp>
        <p:nvSpPr>
          <p:cNvPr id="9" name="Rounded Rectangle 8"/>
          <p:cNvSpPr/>
          <p:nvPr/>
        </p:nvSpPr>
        <p:spPr>
          <a:xfrm>
            <a:off x="631825" y="4852195"/>
            <a:ext cx="9664700" cy="654050"/>
          </a:xfrm>
          <a:prstGeom prst="roundRect">
            <a:avLst>
              <a:gd name="adj" fmla="val 0"/>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lIns="108000" tIns="0" rIns="0" bIns="0" anchor="ctr"/>
          <a:lstStyle/>
          <a:p>
            <a:pPr marL="0" lvl="1">
              <a:spcAft>
                <a:spcPts val="0"/>
              </a:spcAft>
              <a:defRPr/>
            </a:pPr>
            <a:r>
              <a:rPr lang="en-GB" dirty="0">
                <a:solidFill>
                  <a:schemeClr val="accent3"/>
                </a:solidFill>
                <a:cs typeface="Tahoma"/>
              </a:rPr>
              <a:t>Difference is the Party’s </a:t>
            </a:r>
            <a:r>
              <a:rPr lang="en-GB" dirty="0" smtClean="0">
                <a:solidFill>
                  <a:schemeClr val="accent3"/>
                </a:solidFill>
                <a:cs typeface="Tahoma"/>
              </a:rPr>
              <a:t>imbalance volume</a:t>
            </a:r>
            <a:endParaRPr lang="en-GB" dirty="0">
              <a:solidFill>
                <a:schemeClr val="accent3"/>
              </a:solidFill>
              <a:cs typeface="Tahoma"/>
            </a:endParaRPr>
          </a:p>
        </p:txBody>
      </p:sp>
      <p:sp>
        <p:nvSpPr>
          <p:cNvPr id="12" name="Rounded Rectangle 11"/>
          <p:cNvSpPr/>
          <p:nvPr/>
        </p:nvSpPr>
        <p:spPr>
          <a:xfrm>
            <a:off x="631825" y="5815787"/>
            <a:ext cx="9664700" cy="880287"/>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108000" tIns="0" rIns="0" bIns="0" anchor="ctr"/>
          <a:lstStyle/>
          <a:p>
            <a:pPr>
              <a:spcBef>
                <a:spcPts val="600"/>
              </a:spcBef>
              <a:spcAft>
                <a:spcPts val="1200"/>
              </a:spcAft>
              <a:defRPr/>
            </a:pPr>
            <a:r>
              <a:rPr lang="en-GB" dirty="0" smtClean="0">
                <a:solidFill>
                  <a:schemeClr val="tx1"/>
                </a:solidFill>
                <a:cs typeface="Tahoma"/>
              </a:rPr>
              <a:t>Imbalance volumes settled at ‘cash-out’ prices, ‘imbalance’ prices or ‘system’ prices </a:t>
            </a:r>
            <a:endParaRPr lang="en-GB" dirty="0">
              <a:solidFill>
                <a:schemeClr val="tx1"/>
              </a:solidFill>
              <a:cs typeface="Tahoma"/>
            </a:endParaRPr>
          </a:p>
        </p:txBody>
      </p:sp>
    </p:spTree>
    <p:extLst>
      <p:ext uri="{BB962C8B-B14F-4D97-AF65-F5344CB8AC3E}">
        <p14:creationId xmlns:p14="http://schemas.microsoft.com/office/powerpoint/2010/main" val="3261142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1</a:t>
            </a:r>
            <a:r>
              <a:rPr lang="en-GB" dirty="0"/>
              <a:t>. Receive </a:t>
            </a:r>
            <a:r>
              <a:rPr lang="en-GB" dirty="0" smtClean="0"/>
              <a:t>all balancing actions</a:t>
            </a:r>
            <a:endParaRPr lang="en-GB" dirty="0"/>
          </a:p>
        </p:txBody>
      </p:sp>
      <p:grpSp>
        <p:nvGrpSpPr>
          <p:cNvPr id="11" name="Group 10"/>
          <p:cNvGrpSpPr/>
          <p:nvPr/>
        </p:nvGrpSpPr>
        <p:grpSpPr>
          <a:xfrm>
            <a:off x="2282736" y="2713406"/>
            <a:ext cx="2286000" cy="781050"/>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dirty="0" smtClean="0"/>
                <a:t>1</a:t>
              </a:r>
              <a:endParaRPr lang="en-GB" sz="2000" b="1" dirty="0"/>
            </a:p>
          </p:txBody>
        </p:sp>
        <p:sp>
          <p:nvSpPr>
            <p:cNvPr id="10" name="TextBox 9"/>
            <p:cNvSpPr txBox="1"/>
            <p:nvPr/>
          </p:nvSpPr>
          <p:spPr>
            <a:xfrm>
              <a:off x="1143000" y="1625798"/>
              <a:ext cx="2019300" cy="579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OFFER</a:t>
              </a:r>
            </a:p>
            <a:p>
              <a:pPr>
                <a:lnSpc>
                  <a:spcPts val="2100"/>
                </a:lnSpc>
                <a:spcAft>
                  <a:spcPts val="560"/>
                </a:spcAft>
              </a:pPr>
              <a:r>
                <a:rPr lang="en-GB" sz="1200" b="1" dirty="0" smtClean="0"/>
                <a:t>250 MWh at £45/MWh</a:t>
              </a:r>
            </a:p>
          </p:txBody>
        </p:sp>
      </p:grpSp>
      <p:grpSp>
        <p:nvGrpSpPr>
          <p:cNvPr id="12" name="Group 11"/>
          <p:cNvGrpSpPr/>
          <p:nvPr/>
        </p:nvGrpSpPr>
        <p:grpSpPr>
          <a:xfrm>
            <a:off x="2282736" y="3526007"/>
            <a:ext cx="2286000" cy="781050"/>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4" name="TextBox 13"/>
            <p:cNvSpPr txBox="1"/>
            <p:nvPr/>
          </p:nvSpPr>
          <p:spPr>
            <a:xfrm>
              <a:off x="1143000" y="1625798"/>
              <a:ext cx="2019300" cy="579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OFFER</a:t>
              </a:r>
            </a:p>
            <a:p>
              <a:pPr>
                <a:lnSpc>
                  <a:spcPts val="2100"/>
                </a:lnSpc>
                <a:spcAft>
                  <a:spcPts val="560"/>
                </a:spcAft>
              </a:pPr>
              <a:r>
                <a:rPr lang="en-GB" sz="1200" b="1" dirty="0" smtClean="0"/>
                <a:t>250 MWh at £55/MWh</a:t>
              </a:r>
            </a:p>
          </p:txBody>
        </p:sp>
      </p:grpSp>
      <p:grpSp>
        <p:nvGrpSpPr>
          <p:cNvPr id="15" name="Group 14"/>
          <p:cNvGrpSpPr/>
          <p:nvPr/>
        </p:nvGrpSpPr>
        <p:grpSpPr>
          <a:xfrm>
            <a:off x="2282736" y="4344560"/>
            <a:ext cx="2286000" cy="781050"/>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7" name="TextBox 16"/>
            <p:cNvSpPr txBox="1"/>
            <p:nvPr/>
          </p:nvSpPr>
          <p:spPr>
            <a:xfrm>
              <a:off x="1143000" y="1625798"/>
              <a:ext cx="2019300" cy="5798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OFFER</a:t>
              </a:r>
            </a:p>
            <a:p>
              <a:pPr>
                <a:lnSpc>
                  <a:spcPts val="2100"/>
                </a:lnSpc>
                <a:spcAft>
                  <a:spcPts val="560"/>
                </a:spcAft>
              </a:pPr>
              <a:r>
                <a:rPr lang="en-GB" sz="1200" b="1" dirty="0" smtClean="0"/>
                <a:t>50 MWh at £100/MWh</a:t>
              </a:r>
            </a:p>
          </p:txBody>
        </p:sp>
      </p:grpSp>
      <p:grpSp>
        <p:nvGrpSpPr>
          <p:cNvPr id="18" name="Group 17"/>
          <p:cNvGrpSpPr/>
          <p:nvPr/>
        </p:nvGrpSpPr>
        <p:grpSpPr>
          <a:xfrm>
            <a:off x="2282736" y="5167871"/>
            <a:ext cx="2286000" cy="781050"/>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0" name="TextBox 19"/>
            <p:cNvSpPr txBox="1"/>
            <p:nvPr/>
          </p:nvSpPr>
          <p:spPr>
            <a:xfrm>
              <a:off x="1143000" y="1625798"/>
              <a:ext cx="2019300" cy="58509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OFFER</a:t>
              </a:r>
            </a:p>
            <a:p>
              <a:pPr>
                <a:lnSpc>
                  <a:spcPts val="2100"/>
                </a:lnSpc>
                <a:spcAft>
                  <a:spcPts val="560"/>
                </a:spcAft>
              </a:pPr>
              <a:r>
                <a:rPr lang="en-GB" sz="1200" b="1" dirty="0" smtClean="0"/>
                <a:t>20 MWh at £95/MWh</a:t>
              </a:r>
            </a:p>
          </p:txBody>
        </p:sp>
      </p:grpSp>
      <p:grpSp>
        <p:nvGrpSpPr>
          <p:cNvPr id="21" name="Group 20"/>
          <p:cNvGrpSpPr/>
          <p:nvPr/>
        </p:nvGrpSpPr>
        <p:grpSpPr>
          <a:xfrm>
            <a:off x="5324386" y="2713406"/>
            <a:ext cx="2286000" cy="781050"/>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3" name="TextBox 22"/>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BID</a:t>
              </a:r>
            </a:p>
            <a:p>
              <a:pPr>
                <a:lnSpc>
                  <a:spcPts val="2100"/>
                </a:lnSpc>
                <a:spcAft>
                  <a:spcPts val="560"/>
                </a:spcAft>
              </a:pPr>
              <a:r>
                <a:rPr lang="en-GB" sz="1200" b="1" dirty="0" smtClean="0"/>
                <a:t>-30 MWh at £35/MWh</a:t>
              </a:r>
            </a:p>
          </p:txBody>
        </p:sp>
      </p:grpSp>
      <p:grpSp>
        <p:nvGrpSpPr>
          <p:cNvPr id="24" name="Group 23"/>
          <p:cNvGrpSpPr/>
          <p:nvPr/>
        </p:nvGrpSpPr>
        <p:grpSpPr>
          <a:xfrm>
            <a:off x="5324386" y="3532556"/>
            <a:ext cx="2286000" cy="781050"/>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6" name="TextBox 25"/>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BID</a:t>
              </a:r>
            </a:p>
            <a:p>
              <a:pPr>
                <a:lnSpc>
                  <a:spcPts val="2100"/>
                </a:lnSpc>
                <a:spcAft>
                  <a:spcPts val="560"/>
                </a:spcAft>
              </a:pPr>
              <a:r>
                <a:rPr lang="en-GB" sz="1200" b="1" dirty="0" smtClean="0"/>
                <a:t>-30 MWh at £20/MWh</a:t>
              </a:r>
            </a:p>
          </p:txBody>
        </p:sp>
      </p:grpSp>
      <p:grpSp>
        <p:nvGrpSpPr>
          <p:cNvPr id="27" name="Group 26"/>
          <p:cNvGrpSpPr/>
          <p:nvPr/>
        </p:nvGrpSpPr>
        <p:grpSpPr>
          <a:xfrm>
            <a:off x="5324386" y="4351706"/>
            <a:ext cx="2286000" cy="781050"/>
            <a:chOff x="1009650" y="1543050"/>
            <a:chExt cx="2286000" cy="781050"/>
          </a:xfrm>
          <a:solidFill>
            <a:schemeClr val="accent1">
              <a:lumMod val="20000"/>
              <a:lumOff val="80000"/>
            </a:schemeClr>
          </a:solidFill>
        </p:grpSpPr>
        <p:sp>
          <p:nvSpPr>
            <p:cNvPr id="28" name="Rectangle 27"/>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9" name="TextBox 28"/>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BID</a:t>
              </a:r>
            </a:p>
            <a:p>
              <a:pPr>
                <a:lnSpc>
                  <a:spcPts val="2100"/>
                </a:lnSpc>
                <a:spcAft>
                  <a:spcPts val="560"/>
                </a:spcAft>
              </a:pPr>
              <a:r>
                <a:rPr lang="en-GB" sz="1200" b="1" dirty="0" smtClean="0"/>
                <a:t>-0.05 MWh at £40/MWh</a:t>
              </a:r>
            </a:p>
          </p:txBody>
        </p:sp>
      </p:grpSp>
      <p:grpSp>
        <p:nvGrpSpPr>
          <p:cNvPr id="58" name="Group 57"/>
          <p:cNvGrpSpPr/>
          <p:nvPr/>
        </p:nvGrpSpPr>
        <p:grpSpPr>
          <a:xfrm>
            <a:off x="2279615" y="5993386"/>
            <a:ext cx="2286000" cy="781050"/>
            <a:chOff x="1009650" y="1543050"/>
            <a:chExt cx="2286000" cy="781050"/>
          </a:xfrm>
          <a:solidFill>
            <a:schemeClr val="accent1">
              <a:lumMod val="20000"/>
              <a:lumOff val="80000"/>
            </a:schemeClr>
          </a:solidFill>
        </p:grpSpPr>
        <p:sp>
          <p:nvSpPr>
            <p:cNvPr id="59" name="Rectangle 5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60" name="TextBox 59"/>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t>OFFER</a:t>
              </a:r>
            </a:p>
            <a:p>
              <a:pPr>
                <a:lnSpc>
                  <a:spcPts val="2100"/>
                </a:lnSpc>
                <a:spcAft>
                  <a:spcPts val="560"/>
                </a:spcAft>
              </a:pPr>
              <a:r>
                <a:rPr lang="en-GB" sz="1200" b="1" dirty="0" smtClean="0"/>
                <a:t>20 MWh at £1,000/MWh</a:t>
              </a:r>
            </a:p>
          </p:txBody>
        </p:sp>
      </p:grpSp>
      <p:sp>
        <p:nvSpPr>
          <p:cNvPr id="30" name="Title 6"/>
          <p:cNvSpPr txBox="1">
            <a:spLocks/>
          </p:cNvSpPr>
          <p:nvPr/>
        </p:nvSpPr>
        <p:spPr>
          <a:xfrm>
            <a:off x="428067" y="1064947"/>
            <a:ext cx="9899649" cy="880898"/>
          </a:xfrm>
          <a:prstGeom prst="rect">
            <a:avLst/>
          </a:prstGeom>
        </p:spPr>
        <p:txBody>
          <a:bodyPr vert="horz" lIns="0" tIns="0" rIns="0" bIns="0" rtlCol="0" anchor="t">
            <a:noAutofit/>
          </a:bodyPr>
          <a:lstStyle>
            <a:lvl1pPr algn="l" defTabSz="1043056" rtl="0" eaLnBrk="1" latinLnBrk="0" hangingPunct="1">
              <a:spcBef>
                <a:spcPct val="0"/>
              </a:spcBef>
              <a:buNone/>
              <a:defRPr sz="2600" b="1" kern="1200">
                <a:solidFill>
                  <a:schemeClr val="tx2"/>
                </a:solidFill>
                <a:latin typeface="+mj-lt"/>
                <a:ea typeface="+mj-ea"/>
                <a:cs typeface="+mj-cs"/>
              </a:defRPr>
            </a:lvl1pPr>
          </a:lstStyle>
          <a:p>
            <a:pPr marL="285750" indent="-285750">
              <a:buFont typeface="Arial" panose="020B0604020202020204" pitchFamily="34" charset="0"/>
              <a:buChar char="•"/>
            </a:pPr>
            <a:r>
              <a:rPr lang="en-GB" sz="1800" b="0" dirty="0" smtClean="0">
                <a:solidFill>
                  <a:schemeClr val="tx1"/>
                </a:solidFill>
              </a:rPr>
              <a:t>Accepted Bids and Offers </a:t>
            </a:r>
          </a:p>
          <a:p>
            <a:pPr marL="285750" indent="-285750">
              <a:buFont typeface="Arial" panose="020B0604020202020204" pitchFamily="34" charset="0"/>
              <a:buChar char="•"/>
            </a:pPr>
            <a:r>
              <a:rPr lang="en-GB" sz="1800" b="0" dirty="0" smtClean="0">
                <a:solidFill>
                  <a:schemeClr val="tx1"/>
                </a:solidFill>
              </a:rPr>
              <a:t>Balancing Services Adjustment Actions (BSAA, actions taken outside the Balancing Mechanism)</a:t>
            </a:r>
          </a:p>
          <a:p>
            <a:pPr marL="285750" indent="-285750">
              <a:buFont typeface="Arial" panose="020B0604020202020204" pitchFamily="34" charset="0"/>
              <a:buChar char="•"/>
            </a:pPr>
            <a:r>
              <a:rPr lang="en-GB" sz="1800" b="0" dirty="0" smtClean="0">
                <a:solidFill>
                  <a:schemeClr val="tx1"/>
                </a:solidFill>
              </a:rPr>
              <a:t>Demand Control volumes (priced at Value of Lost Load, £6,000/MWh)</a:t>
            </a:r>
          </a:p>
        </p:txBody>
      </p:sp>
    </p:spTree>
    <p:extLst>
      <p:ext uri="{BB962C8B-B14F-4D97-AF65-F5344CB8AC3E}">
        <p14:creationId xmlns:p14="http://schemas.microsoft.com/office/powerpoint/2010/main" val="2674062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2</a:t>
            </a:r>
            <a:r>
              <a:rPr lang="en-GB" dirty="0" smtClean="0"/>
              <a:t>. Rank the actions</a:t>
            </a:r>
            <a:endParaRPr lang="en-GB" dirty="0"/>
          </a:p>
        </p:txBody>
      </p:sp>
      <p:sp>
        <p:nvSpPr>
          <p:cNvPr id="2" name="Text Placeholder 1"/>
          <p:cNvSpPr>
            <a:spLocks noGrp="1"/>
          </p:cNvSpPr>
          <p:nvPr>
            <p:ph type="body" sz="quarter" idx="10"/>
          </p:nvPr>
        </p:nvSpPr>
        <p:spPr/>
        <p:txBody>
          <a:bodyPr/>
          <a:lstStyle/>
          <a:p>
            <a:endParaRPr lang="en-GB"/>
          </a:p>
        </p:txBody>
      </p:sp>
      <p:grpSp>
        <p:nvGrpSpPr>
          <p:cNvPr id="11" name="Group 10"/>
          <p:cNvGrpSpPr/>
          <p:nvPr/>
        </p:nvGrpSpPr>
        <p:grpSpPr>
          <a:xfrm>
            <a:off x="3380642" y="3751077"/>
            <a:ext cx="2286000" cy="540000"/>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0" name="TextBox 9"/>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250 MWh at £45/MWh</a:t>
              </a:r>
            </a:p>
          </p:txBody>
        </p:sp>
      </p:grpSp>
      <p:grpSp>
        <p:nvGrpSpPr>
          <p:cNvPr id="12" name="Group 11"/>
          <p:cNvGrpSpPr/>
          <p:nvPr/>
        </p:nvGrpSpPr>
        <p:grpSpPr>
          <a:xfrm>
            <a:off x="3380642" y="3114900"/>
            <a:ext cx="2286000" cy="540000"/>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4" name="TextBox 13"/>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250 MWh at £55/MWh</a:t>
              </a:r>
            </a:p>
          </p:txBody>
        </p:sp>
      </p:grpSp>
      <p:grpSp>
        <p:nvGrpSpPr>
          <p:cNvPr id="15" name="Group 14"/>
          <p:cNvGrpSpPr/>
          <p:nvPr/>
        </p:nvGrpSpPr>
        <p:grpSpPr>
          <a:xfrm>
            <a:off x="3389434" y="1842550"/>
            <a:ext cx="2286000" cy="540000"/>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7" name="TextBox 16"/>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50 MWh at £100/MWh</a:t>
              </a:r>
            </a:p>
          </p:txBody>
        </p:sp>
      </p:grpSp>
      <p:grpSp>
        <p:nvGrpSpPr>
          <p:cNvPr id="18" name="Group 17"/>
          <p:cNvGrpSpPr/>
          <p:nvPr/>
        </p:nvGrpSpPr>
        <p:grpSpPr>
          <a:xfrm>
            <a:off x="3380642" y="2478725"/>
            <a:ext cx="2286000" cy="540000"/>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0" name="TextBox 19"/>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50 MWh at £95/MWh</a:t>
              </a:r>
            </a:p>
          </p:txBody>
        </p:sp>
      </p:grpSp>
      <p:grpSp>
        <p:nvGrpSpPr>
          <p:cNvPr id="21" name="Group 20"/>
          <p:cNvGrpSpPr/>
          <p:nvPr/>
        </p:nvGrpSpPr>
        <p:grpSpPr>
          <a:xfrm>
            <a:off x="3380642" y="5077741"/>
            <a:ext cx="2286000" cy="540000"/>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3" name="TextBox 22"/>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BID</a:t>
              </a:r>
            </a:p>
            <a:p>
              <a:pPr>
                <a:spcAft>
                  <a:spcPts val="560"/>
                </a:spcAft>
              </a:pPr>
              <a:r>
                <a:rPr lang="en-GB" sz="1200" b="1" dirty="0" smtClean="0"/>
                <a:t>-30 MWh at £35/MWh</a:t>
              </a:r>
            </a:p>
          </p:txBody>
        </p:sp>
      </p:grpSp>
      <p:grpSp>
        <p:nvGrpSpPr>
          <p:cNvPr id="24" name="Group 23"/>
          <p:cNvGrpSpPr/>
          <p:nvPr/>
        </p:nvGrpSpPr>
        <p:grpSpPr>
          <a:xfrm>
            <a:off x="3380642" y="5714189"/>
            <a:ext cx="2286000" cy="540000"/>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6" name="TextBox 25"/>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BID</a:t>
              </a:r>
            </a:p>
            <a:p>
              <a:pPr>
                <a:spcAft>
                  <a:spcPts val="560"/>
                </a:spcAft>
              </a:pPr>
              <a:r>
                <a:rPr lang="en-GB" sz="1200" b="1" dirty="0" smtClean="0"/>
                <a:t>-30 MWh at £20/MWh</a:t>
              </a:r>
            </a:p>
          </p:txBody>
        </p:sp>
      </p:grpSp>
      <p:grpSp>
        <p:nvGrpSpPr>
          <p:cNvPr id="27" name="Group 26"/>
          <p:cNvGrpSpPr/>
          <p:nvPr/>
        </p:nvGrpSpPr>
        <p:grpSpPr>
          <a:xfrm>
            <a:off x="3380642" y="4474491"/>
            <a:ext cx="2286000" cy="540000"/>
            <a:chOff x="1009650" y="1543050"/>
            <a:chExt cx="2286000" cy="781050"/>
          </a:xfrm>
          <a:solidFill>
            <a:schemeClr val="accent1">
              <a:lumMod val="20000"/>
              <a:lumOff val="80000"/>
            </a:schemeClr>
          </a:solidFill>
        </p:grpSpPr>
        <p:sp>
          <p:nvSpPr>
            <p:cNvPr id="28" name="Rectangle 27"/>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9" name="TextBox 28"/>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BID</a:t>
              </a:r>
            </a:p>
            <a:p>
              <a:pPr>
                <a:spcAft>
                  <a:spcPts val="560"/>
                </a:spcAft>
              </a:pPr>
              <a:r>
                <a:rPr lang="en-GB" sz="1200" b="1" dirty="0" smtClean="0"/>
                <a:t>-0.05 MWh at £40/MWh</a:t>
              </a:r>
            </a:p>
          </p:txBody>
        </p:sp>
      </p:grpSp>
      <p:cxnSp>
        <p:nvCxnSpPr>
          <p:cNvPr id="5" name="Straight Connector 4"/>
          <p:cNvCxnSpPr/>
          <p:nvPr/>
        </p:nvCxnSpPr>
        <p:spPr>
          <a:xfrm>
            <a:off x="1248508" y="4386566"/>
            <a:ext cx="8466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Up Arrow 31"/>
          <p:cNvSpPr/>
          <p:nvPr/>
        </p:nvSpPr>
        <p:spPr>
          <a:xfrm>
            <a:off x="5852160" y="1085850"/>
            <a:ext cx="168812" cy="321279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Up Arrow 32"/>
          <p:cNvSpPr/>
          <p:nvPr/>
        </p:nvSpPr>
        <p:spPr>
          <a:xfrm rot="10800000">
            <a:off x="5838090" y="4488793"/>
            <a:ext cx="182882" cy="176539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TextBox 33"/>
          <p:cNvSpPr txBox="1"/>
          <p:nvPr/>
        </p:nvSpPr>
        <p:spPr>
          <a:xfrm>
            <a:off x="7328242" y="2383980"/>
            <a:ext cx="2968283" cy="807913"/>
          </a:xfrm>
          <a:prstGeom prst="rect">
            <a:avLst/>
          </a:prstGeom>
          <a:noFill/>
        </p:spPr>
        <p:txBody>
          <a:bodyPr wrap="square" lIns="0" tIns="0" rIns="0" bIns="0" rtlCol="0">
            <a:spAutoFit/>
          </a:bodyPr>
          <a:lstStyle/>
          <a:p>
            <a:pPr>
              <a:lnSpc>
                <a:spcPts val="2100"/>
              </a:lnSpc>
              <a:spcAft>
                <a:spcPts val="560"/>
              </a:spcAft>
            </a:pPr>
            <a:r>
              <a:rPr lang="en-GB" sz="1600" i="1" dirty="0" smtClean="0"/>
              <a:t>Offers and Bids are separately ranked from the least to the most expensive</a:t>
            </a:r>
          </a:p>
        </p:txBody>
      </p:sp>
      <p:sp>
        <p:nvSpPr>
          <p:cNvPr id="35" name="TextBox 34"/>
          <p:cNvSpPr txBox="1"/>
          <p:nvPr/>
        </p:nvSpPr>
        <p:spPr>
          <a:xfrm>
            <a:off x="6154613" y="4029337"/>
            <a:ext cx="2968283" cy="269304"/>
          </a:xfrm>
          <a:prstGeom prst="rect">
            <a:avLst/>
          </a:prstGeom>
          <a:noFill/>
        </p:spPr>
        <p:txBody>
          <a:bodyPr wrap="square" lIns="0" tIns="0" rIns="0" bIns="0" rtlCol="0">
            <a:spAutoFit/>
          </a:bodyPr>
          <a:lstStyle/>
          <a:p>
            <a:pPr>
              <a:lnSpc>
                <a:spcPts val="2100"/>
              </a:lnSpc>
              <a:spcAft>
                <a:spcPts val="560"/>
              </a:spcAft>
            </a:pPr>
            <a:r>
              <a:rPr lang="en-GB" sz="1800" dirty="0" smtClean="0"/>
              <a:t>Least expensive</a:t>
            </a:r>
          </a:p>
        </p:txBody>
      </p:sp>
      <p:sp>
        <p:nvSpPr>
          <p:cNvPr id="36" name="TextBox 35"/>
          <p:cNvSpPr txBox="1"/>
          <p:nvPr/>
        </p:nvSpPr>
        <p:spPr>
          <a:xfrm>
            <a:off x="6138202" y="4488793"/>
            <a:ext cx="2968283" cy="269304"/>
          </a:xfrm>
          <a:prstGeom prst="rect">
            <a:avLst/>
          </a:prstGeom>
          <a:noFill/>
        </p:spPr>
        <p:txBody>
          <a:bodyPr wrap="square" lIns="0" tIns="0" rIns="0" bIns="0" rtlCol="0">
            <a:spAutoFit/>
          </a:bodyPr>
          <a:lstStyle/>
          <a:p>
            <a:pPr>
              <a:lnSpc>
                <a:spcPts val="2100"/>
              </a:lnSpc>
              <a:spcAft>
                <a:spcPts val="560"/>
              </a:spcAft>
            </a:pPr>
            <a:r>
              <a:rPr lang="en-GB" sz="1800" dirty="0" smtClean="0"/>
              <a:t>Least expensive</a:t>
            </a:r>
          </a:p>
        </p:txBody>
      </p:sp>
      <p:sp>
        <p:nvSpPr>
          <p:cNvPr id="37" name="TextBox 36"/>
          <p:cNvSpPr txBox="1"/>
          <p:nvPr/>
        </p:nvSpPr>
        <p:spPr>
          <a:xfrm>
            <a:off x="6154612" y="1168598"/>
            <a:ext cx="2968283" cy="269304"/>
          </a:xfrm>
          <a:prstGeom prst="rect">
            <a:avLst/>
          </a:prstGeom>
          <a:noFill/>
        </p:spPr>
        <p:txBody>
          <a:bodyPr wrap="square" lIns="0" tIns="0" rIns="0" bIns="0" rtlCol="0">
            <a:spAutoFit/>
          </a:bodyPr>
          <a:lstStyle/>
          <a:p>
            <a:pPr>
              <a:lnSpc>
                <a:spcPts val="2100"/>
              </a:lnSpc>
              <a:spcAft>
                <a:spcPts val="560"/>
              </a:spcAft>
            </a:pPr>
            <a:r>
              <a:rPr lang="en-GB" sz="1800" dirty="0" smtClean="0"/>
              <a:t>Most expensive</a:t>
            </a:r>
          </a:p>
        </p:txBody>
      </p:sp>
      <p:sp>
        <p:nvSpPr>
          <p:cNvPr id="38" name="TextBox 37"/>
          <p:cNvSpPr txBox="1"/>
          <p:nvPr/>
        </p:nvSpPr>
        <p:spPr>
          <a:xfrm>
            <a:off x="6138200" y="5984886"/>
            <a:ext cx="2968283" cy="269304"/>
          </a:xfrm>
          <a:prstGeom prst="rect">
            <a:avLst/>
          </a:prstGeom>
          <a:noFill/>
        </p:spPr>
        <p:txBody>
          <a:bodyPr wrap="square" lIns="0" tIns="0" rIns="0" bIns="0" rtlCol="0">
            <a:spAutoFit/>
          </a:bodyPr>
          <a:lstStyle/>
          <a:p>
            <a:pPr>
              <a:lnSpc>
                <a:spcPts val="2100"/>
              </a:lnSpc>
              <a:spcAft>
                <a:spcPts val="560"/>
              </a:spcAft>
            </a:pPr>
            <a:r>
              <a:rPr lang="en-GB" sz="1800" dirty="0" smtClean="0"/>
              <a:t>Most expensive</a:t>
            </a:r>
          </a:p>
        </p:txBody>
      </p:sp>
      <p:sp>
        <p:nvSpPr>
          <p:cNvPr id="39" name="TextBox 38"/>
          <p:cNvSpPr txBox="1"/>
          <p:nvPr/>
        </p:nvSpPr>
        <p:spPr>
          <a:xfrm>
            <a:off x="1248508" y="1341723"/>
            <a:ext cx="1484141" cy="269304"/>
          </a:xfrm>
          <a:prstGeom prst="rect">
            <a:avLst/>
          </a:prstGeom>
          <a:noFill/>
        </p:spPr>
        <p:txBody>
          <a:bodyPr wrap="square" lIns="0" tIns="0" rIns="0" bIns="0" rtlCol="0">
            <a:spAutoFit/>
          </a:bodyPr>
          <a:lstStyle/>
          <a:p>
            <a:pPr>
              <a:lnSpc>
                <a:spcPts val="2100"/>
              </a:lnSpc>
              <a:spcAft>
                <a:spcPts val="560"/>
              </a:spcAft>
            </a:pPr>
            <a:r>
              <a:rPr lang="en-GB" sz="1800" b="1" dirty="0" smtClean="0"/>
              <a:t>Offer stack</a:t>
            </a:r>
          </a:p>
        </p:txBody>
      </p:sp>
      <p:sp>
        <p:nvSpPr>
          <p:cNvPr id="40" name="TextBox 39"/>
          <p:cNvSpPr txBox="1"/>
          <p:nvPr/>
        </p:nvSpPr>
        <p:spPr>
          <a:xfrm>
            <a:off x="1248508" y="4715135"/>
            <a:ext cx="1484141" cy="269304"/>
          </a:xfrm>
          <a:prstGeom prst="rect">
            <a:avLst/>
          </a:prstGeom>
          <a:noFill/>
        </p:spPr>
        <p:txBody>
          <a:bodyPr wrap="square" lIns="0" tIns="0" rIns="0" bIns="0" rtlCol="0">
            <a:spAutoFit/>
          </a:bodyPr>
          <a:lstStyle/>
          <a:p>
            <a:pPr>
              <a:lnSpc>
                <a:spcPts val="2100"/>
              </a:lnSpc>
              <a:spcAft>
                <a:spcPts val="560"/>
              </a:spcAft>
            </a:pPr>
            <a:r>
              <a:rPr lang="en-GB" sz="1800" b="1" dirty="0" smtClean="0"/>
              <a:t>Bid stack</a:t>
            </a:r>
          </a:p>
        </p:txBody>
      </p:sp>
      <p:grpSp>
        <p:nvGrpSpPr>
          <p:cNvPr id="41" name="Group 40"/>
          <p:cNvGrpSpPr/>
          <p:nvPr/>
        </p:nvGrpSpPr>
        <p:grpSpPr>
          <a:xfrm>
            <a:off x="3376734" y="1206375"/>
            <a:ext cx="2286000" cy="540000"/>
            <a:chOff x="1009650" y="1543050"/>
            <a:chExt cx="2286000" cy="781050"/>
          </a:xfrm>
          <a:solidFill>
            <a:schemeClr val="accent1">
              <a:lumMod val="20000"/>
              <a:lumOff val="80000"/>
            </a:schemeClr>
          </a:solidFill>
        </p:grpSpPr>
        <p:sp>
          <p:nvSpPr>
            <p:cNvPr id="42" name="Rectangle 4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43" name="TextBox 42"/>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20 MWh at £1,000/MWh</a:t>
              </a:r>
            </a:p>
          </p:txBody>
        </p:sp>
      </p:grpSp>
    </p:spTree>
    <p:extLst>
      <p:ext uri="{BB962C8B-B14F-4D97-AF65-F5344CB8AC3E}">
        <p14:creationId xmlns:p14="http://schemas.microsoft.com/office/powerpoint/2010/main" val="2269224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3</a:t>
            </a:r>
            <a:r>
              <a:rPr lang="en-GB" dirty="0" smtClean="0"/>
              <a:t>. </a:t>
            </a:r>
            <a:r>
              <a:rPr lang="en-GB" dirty="0"/>
              <a:t>Remove </a:t>
            </a:r>
            <a:r>
              <a:rPr lang="en-GB" dirty="0" smtClean="0"/>
              <a:t>De Minimis </a:t>
            </a:r>
            <a:r>
              <a:rPr lang="en-GB" dirty="0"/>
              <a:t>and </a:t>
            </a:r>
            <a:r>
              <a:rPr lang="en-GB" dirty="0" smtClean="0"/>
              <a:t>Arbitraged </a:t>
            </a:r>
            <a:r>
              <a:rPr lang="en-GB" dirty="0"/>
              <a:t>actions</a:t>
            </a:r>
          </a:p>
        </p:txBody>
      </p:sp>
      <p:sp>
        <p:nvSpPr>
          <p:cNvPr id="2" name="Text Placeholder 1"/>
          <p:cNvSpPr>
            <a:spLocks noGrp="1"/>
          </p:cNvSpPr>
          <p:nvPr>
            <p:ph type="body" sz="quarter" idx="10"/>
          </p:nvPr>
        </p:nvSpPr>
        <p:spPr/>
        <p:txBody>
          <a:bodyPr/>
          <a:lstStyle/>
          <a:p>
            <a:endParaRPr lang="en-GB"/>
          </a:p>
        </p:txBody>
      </p:sp>
      <p:grpSp>
        <p:nvGrpSpPr>
          <p:cNvPr id="11" name="Group 10"/>
          <p:cNvGrpSpPr/>
          <p:nvPr/>
        </p:nvGrpSpPr>
        <p:grpSpPr>
          <a:xfrm>
            <a:off x="3383084" y="3751077"/>
            <a:ext cx="2286000" cy="540000"/>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0" name="TextBox 9"/>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250 MWh at £45/MWh</a:t>
              </a:r>
            </a:p>
          </p:txBody>
        </p:sp>
      </p:grpSp>
      <p:grpSp>
        <p:nvGrpSpPr>
          <p:cNvPr id="12" name="Group 11"/>
          <p:cNvGrpSpPr/>
          <p:nvPr/>
        </p:nvGrpSpPr>
        <p:grpSpPr>
          <a:xfrm>
            <a:off x="3383084" y="3124289"/>
            <a:ext cx="2286000" cy="540000"/>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4" name="TextBox 13"/>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250 MWh at £55/MWh</a:t>
              </a:r>
            </a:p>
          </p:txBody>
        </p:sp>
      </p:grpSp>
      <p:grpSp>
        <p:nvGrpSpPr>
          <p:cNvPr id="15" name="Group 14"/>
          <p:cNvGrpSpPr/>
          <p:nvPr/>
        </p:nvGrpSpPr>
        <p:grpSpPr>
          <a:xfrm>
            <a:off x="3383084" y="1856680"/>
            <a:ext cx="2286000" cy="540000"/>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17" name="TextBox 16"/>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50 MWh at £100/MWh</a:t>
              </a:r>
            </a:p>
          </p:txBody>
        </p:sp>
      </p:grpSp>
      <p:grpSp>
        <p:nvGrpSpPr>
          <p:cNvPr id="18" name="Group 17"/>
          <p:cNvGrpSpPr/>
          <p:nvPr/>
        </p:nvGrpSpPr>
        <p:grpSpPr>
          <a:xfrm>
            <a:off x="3383084" y="2492536"/>
            <a:ext cx="2286000" cy="540000"/>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0" name="TextBox 19"/>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50 MWh at £95/MWh</a:t>
              </a:r>
            </a:p>
          </p:txBody>
        </p:sp>
      </p:grpSp>
      <p:grpSp>
        <p:nvGrpSpPr>
          <p:cNvPr id="21" name="Group 20"/>
          <p:cNvGrpSpPr/>
          <p:nvPr/>
        </p:nvGrpSpPr>
        <p:grpSpPr>
          <a:xfrm>
            <a:off x="3380642" y="5077741"/>
            <a:ext cx="2286000" cy="540000"/>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3" name="TextBox 22"/>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BID</a:t>
              </a:r>
            </a:p>
            <a:p>
              <a:pPr>
                <a:spcAft>
                  <a:spcPts val="560"/>
                </a:spcAft>
              </a:pPr>
              <a:r>
                <a:rPr lang="en-GB" sz="1200" b="1" dirty="0" smtClean="0"/>
                <a:t>-30 MWh at £35/MWh</a:t>
              </a:r>
            </a:p>
          </p:txBody>
        </p:sp>
      </p:grpSp>
      <p:grpSp>
        <p:nvGrpSpPr>
          <p:cNvPr id="24" name="Group 23"/>
          <p:cNvGrpSpPr/>
          <p:nvPr/>
        </p:nvGrpSpPr>
        <p:grpSpPr>
          <a:xfrm>
            <a:off x="3380642" y="5714189"/>
            <a:ext cx="2286000" cy="540000"/>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6" name="TextBox 25"/>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BID</a:t>
              </a:r>
            </a:p>
            <a:p>
              <a:pPr>
                <a:spcAft>
                  <a:spcPts val="560"/>
                </a:spcAft>
              </a:pPr>
              <a:r>
                <a:rPr lang="en-GB" sz="1200" b="1" dirty="0" smtClean="0"/>
                <a:t>-30 MWh at £20/MWh</a:t>
              </a:r>
            </a:p>
          </p:txBody>
        </p:sp>
      </p:grpSp>
      <p:grpSp>
        <p:nvGrpSpPr>
          <p:cNvPr id="27" name="Group 26"/>
          <p:cNvGrpSpPr/>
          <p:nvPr/>
        </p:nvGrpSpPr>
        <p:grpSpPr>
          <a:xfrm>
            <a:off x="3380642" y="4474491"/>
            <a:ext cx="2286000" cy="540000"/>
            <a:chOff x="1009650" y="1543050"/>
            <a:chExt cx="2286000" cy="781050"/>
          </a:xfrm>
          <a:solidFill>
            <a:schemeClr val="accent1">
              <a:lumMod val="20000"/>
              <a:lumOff val="80000"/>
            </a:schemeClr>
          </a:solidFill>
        </p:grpSpPr>
        <p:sp>
          <p:nvSpPr>
            <p:cNvPr id="28" name="Rectangle 27"/>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9" name="TextBox 28"/>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BID</a:t>
              </a:r>
            </a:p>
            <a:p>
              <a:pPr>
                <a:spcAft>
                  <a:spcPts val="560"/>
                </a:spcAft>
              </a:pPr>
              <a:r>
                <a:rPr lang="en-GB" sz="1200" b="1" dirty="0" smtClean="0"/>
                <a:t>-0.05 MWh at £40/MWh</a:t>
              </a:r>
            </a:p>
          </p:txBody>
        </p:sp>
      </p:grpSp>
      <p:cxnSp>
        <p:nvCxnSpPr>
          <p:cNvPr id="5" name="Straight Connector 4"/>
          <p:cNvCxnSpPr/>
          <p:nvPr/>
        </p:nvCxnSpPr>
        <p:spPr>
          <a:xfrm>
            <a:off x="1248508" y="4386566"/>
            <a:ext cx="8466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Up Arrow 31"/>
          <p:cNvSpPr/>
          <p:nvPr/>
        </p:nvSpPr>
        <p:spPr>
          <a:xfrm>
            <a:off x="5852160" y="1085850"/>
            <a:ext cx="168812" cy="321279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Up Arrow 32"/>
          <p:cNvSpPr/>
          <p:nvPr/>
        </p:nvSpPr>
        <p:spPr>
          <a:xfrm rot="10800000">
            <a:off x="5838090" y="4488793"/>
            <a:ext cx="182882" cy="176539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41" name="Group 40"/>
          <p:cNvGrpSpPr/>
          <p:nvPr/>
        </p:nvGrpSpPr>
        <p:grpSpPr>
          <a:xfrm>
            <a:off x="3383084" y="1206375"/>
            <a:ext cx="2286000" cy="540000"/>
            <a:chOff x="1009650" y="1543050"/>
            <a:chExt cx="2286000" cy="781050"/>
          </a:xfrm>
          <a:solidFill>
            <a:schemeClr val="accent1">
              <a:lumMod val="20000"/>
              <a:lumOff val="80000"/>
            </a:schemeClr>
          </a:solidFill>
        </p:grpSpPr>
        <p:sp>
          <p:nvSpPr>
            <p:cNvPr id="42" name="Rectangle 4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43" name="TextBox 42"/>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20 MWh at £1,000/MWh</a:t>
              </a:r>
            </a:p>
          </p:txBody>
        </p:sp>
      </p:grpSp>
      <p:sp>
        <p:nvSpPr>
          <p:cNvPr id="44" name="Right Arrow 43"/>
          <p:cNvSpPr/>
          <p:nvPr/>
        </p:nvSpPr>
        <p:spPr>
          <a:xfrm>
            <a:off x="2307981" y="4558528"/>
            <a:ext cx="967153" cy="51137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45" name="Picture 2" descr="http://newsletter.c-spaceproject.eu/images/Tagg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979" y="4490225"/>
            <a:ext cx="478663" cy="47866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079124" y="4557239"/>
            <a:ext cx="3858768" cy="884858"/>
          </a:xfrm>
          <a:prstGeom prst="rect">
            <a:avLst/>
          </a:prstGeom>
          <a:noFill/>
        </p:spPr>
        <p:txBody>
          <a:bodyPr wrap="square" lIns="0" tIns="0" rIns="0" bIns="0" rtlCol="0">
            <a:spAutoFit/>
          </a:bodyPr>
          <a:lstStyle/>
          <a:p>
            <a:pPr>
              <a:lnSpc>
                <a:spcPts val="2100"/>
              </a:lnSpc>
              <a:spcAft>
                <a:spcPts val="560"/>
              </a:spcAft>
            </a:pPr>
            <a:r>
              <a:rPr lang="en-GB" sz="1600" i="1" dirty="0"/>
              <a:t>Less than De </a:t>
            </a:r>
            <a:r>
              <a:rPr lang="en-GB" sz="1600" i="1" dirty="0" smtClean="0"/>
              <a:t>Minimis </a:t>
            </a:r>
            <a:r>
              <a:rPr lang="en-GB" sz="1600" i="1" dirty="0"/>
              <a:t>Acceptance Threshold (DMAT) </a:t>
            </a:r>
            <a:r>
              <a:rPr lang="en-GB" sz="1600" i="1" dirty="0" smtClean="0"/>
              <a:t>(0.1 </a:t>
            </a:r>
            <a:r>
              <a:rPr lang="en-GB" sz="1600" i="1" dirty="0"/>
              <a:t>MWh</a:t>
            </a:r>
            <a:r>
              <a:rPr lang="en-GB" sz="1600" i="1" dirty="0" smtClean="0"/>
              <a:t>)</a:t>
            </a:r>
          </a:p>
          <a:p>
            <a:pPr>
              <a:lnSpc>
                <a:spcPts val="2100"/>
              </a:lnSpc>
              <a:spcAft>
                <a:spcPts val="560"/>
              </a:spcAft>
            </a:pPr>
            <a:r>
              <a:rPr lang="en-GB" sz="1600" i="1" dirty="0" smtClean="0"/>
              <a:t>*please note April 2019 change</a:t>
            </a:r>
            <a:endParaRPr lang="en-GB" sz="1600" i="1" dirty="0"/>
          </a:p>
        </p:txBody>
      </p:sp>
      <p:sp>
        <p:nvSpPr>
          <p:cNvPr id="47" name="TextBox 46"/>
          <p:cNvSpPr txBox="1"/>
          <p:nvPr/>
        </p:nvSpPr>
        <p:spPr>
          <a:xfrm>
            <a:off x="6746871" y="2157081"/>
            <a:ext cx="2968283" cy="807913"/>
          </a:xfrm>
          <a:prstGeom prst="rect">
            <a:avLst/>
          </a:prstGeom>
          <a:noFill/>
        </p:spPr>
        <p:txBody>
          <a:bodyPr wrap="square" lIns="0" tIns="0" rIns="0" bIns="0" rtlCol="0">
            <a:spAutoFit/>
          </a:bodyPr>
          <a:lstStyle/>
          <a:p>
            <a:pPr>
              <a:lnSpc>
                <a:spcPts val="2100"/>
              </a:lnSpc>
              <a:spcAft>
                <a:spcPts val="560"/>
              </a:spcAft>
            </a:pPr>
            <a:r>
              <a:rPr lang="en-GB" sz="1600" i="1" dirty="0"/>
              <a:t>De </a:t>
            </a:r>
            <a:r>
              <a:rPr lang="en-GB" sz="1600" i="1" dirty="0" smtClean="0"/>
              <a:t>Minimis </a:t>
            </a:r>
            <a:r>
              <a:rPr lang="en-GB" sz="1600" i="1" dirty="0"/>
              <a:t>and arbitrage actions are ‘tagged’ and removed from the stack</a:t>
            </a:r>
          </a:p>
        </p:txBody>
      </p:sp>
    </p:spTree>
    <p:extLst>
      <p:ext uri="{BB962C8B-B14F-4D97-AF65-F5344CB8AC3E}">
        <p14:creationId xmlns:p14="http://schemas.microsoft.com/office/powerpoint/2010/main" val="155356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0.3991 -1.99454E-6 L -4.49889E-6 -1.99454E-6 " pathEditMode="relative" rAng="0" ptsTypes="AA">
                                      <p:cBhvr>
                                        <p:cTn id="9" dur="2000" fill="hold"/>
                                        <p:tgtEl>
                                          <p:spTgt spid="44"/>
                                        </p:tgtEl>
                                        <p:attrNameLst>
                                          <p:attrName>ppt_x</p:attrName>
                                          <p:attrName>ppt_y</p:attrName>
                                        </p:attrNameLst>
                                      </p:cBhvr>
                                      <p:rCtr x="19955" y="0"/>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42" presetClass="path" presetSubtype="0" accel="50000" decel="50000" fill="hold" grpId="2" nodeType="withEffect">
                                  <p:stCondLst>
                                    <p:cond delay="0"/>
                                  </p:stCondLst>
                                  <p:childTnLst>
                                    <p:animMotion origin="layout" path="M -4.49889E-6 -1.99454E-6 L 0.8738 -1.99454E-6 " pathEditMode="relative" rAng="0" ptsTypes="AA">
                                      <p:cBhvr>
                                        <p:cTn id="20" dur="2000" fill="hold"/>
                                        <p:tgtEl>
                                          <p:spTgt spid="44"/>
                                        </p:tgtEl>
                                        <p:attrNameLst>
                                          <p:attrName>ppt_x</p:attrName>
                                          <p:attrName>ppt_y</p:attrName>
                                        </p:attrNameLst>
                                      </p:cBhvr>
                                      <p:rCtr x="43682" y="0"/>
                                    </p:animMotion>
                                  </p:childTnLst>
                                </p:cTn>
                              </p:par>
                              <p:par>
                                <p:cTn id="21" presetID="42" presetClass="path" presetSubtype="0" accel="50000" decel="50000" fill="hold" nodeType="withEffect">
                                  <p:stCondLst>
                                    <p:cond delay="0"/>
                                  </p:stCondLst>
                                  <p:childTnLst>
                                    <p:animMotion origin="layout" path="M 4.69654E-6 -3.40479E-6 L 0.73334 -3.40479E-6 " pathEditMode="relative" rAng="0" ptsTypes="AA">
                                      <p:cBhvr>
                                        <p:cTn id="22" dur="2000" fill="hold"/>
                                        <p:tgtEl>
                                          <p:spTgt spid="45"/>
                                        </p:tgtEl>
                                        <p:attrNameLst>
                                          <p:attrName>ppt_x</p:attrName>
                                          <p:attrName>ppt_y</p:attrName>
                                        </p:attrNameLst>
                                      </p:cBhvr>
                                      <p:rCtr x="36667" y="0"/>
                                    </p:animMotion>
                                  </p:childTnLst>
                                </p:cTn>
                              </p:par>
                              <p:par>
                                <p:cTn id="23" presetID="42" presetClass="path" presetSubtype="0" accel="50000" decel="50000" fill="hold" nodeType="withEffect">
                                  <p:stCondLst>
                                    <p:cond delay="0"/>
                                  </p:stCondLst>
                                  <p:childTnLst>
                                    <p:animMotion origin="layout" path="M 2.3753E-7 -1.17647E-6 L 0.76811 0.01597 " pathEditMode="relative" rAng="0" ptsTypes="AA">
                                      <p:cBhvr>
                                        <p:cTn id="24" dur="2000" fill="hold"/>
                                        <p:tgtEl>
                                          <p:spTgt spid="27"/>
                                        </p:tgtEl>
                                        <p:attrNameLst>
                                          <p:attrName>ppt_x</p:attrName>
                                          <p:attrName>ppt_y</p:attrName>
                                        </p:attrNameLst>
                                      </p:cBhvr>
                                      <p:rCtr x="38406" y="7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6" grpId="0"/>
      <p:bldP spid="4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4</a:t>
            </a:r>
            <a:r>
              <a:rPr lang="en-GB" dirty="0" smtClean="0"/>
              <a:t>. NIV Tagging</a:t>
            </a:r>
            <a:endParaRPr lang="en-GB" dirty="0"/>
          </a:p>
        </p:txBody>
      </p:sp>
      <p:grpSp>
        <p:nvGrpSpPr>
          <p:cNvPr id="11" name="Group 10"/>
          <p:cNvGrpSpPr/>
          <p:nvPr/>
        </p:nvGrpSpPr>
        <p:grpSpPr>
          <a:xfrm>
            <a:off x="3380642" y="3771585"/>
            <a:ext cx="2286000" cy="540000"/>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10" name="TextBox 9"/>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250 MWh at £45/MWh</a:t>
              </a:r>
            </a:p>
          </p:txBody>
        </p:sp>
      </p:grpSp>
      <p:grpSp>
        <p:nvGrpSpPr>
          <p:cNvPr id="12" name="Group 11"/>
          <p:cNvGrpSpPr/>
          <p:nvPr/>
        </p:nvGrpSpPr>
        <p:grpSpPr>
          <a:xfrm>
            <a:off x="3359651" y="3148172"/>
            <a:ext cx="2286000" cy="540000"/>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14" name="TextBox 13"/>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250 MWh at £55/MWh</a:t>
              </a:r>
            </a:p>
          </p:txBody>
        </p:sp>
      </p:grpSp>
      <p:grpSp>
        <p:nvGrpSpPr>
          <p:cNvPr id="15" name="Group 14"/>
          <p:cNvGrpSpPr/>
          <p:nvPr/>
        </p:nvGrpSpPr>
        <p:grpSpPr>
          <a:xfrm>
            <a:off x="3359651" y="1910315"/>
            <a:ext cx="2286000" cy="540000"/>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17" name="TextBox 16"/>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50 MWh at £100/MWh</a:t>
              </a:r>
            </a:p>
          </p:txBody>
        </p:sp>
      </p:grpSp>
      <p:grpSp>
        <p:nvGrpSpPr>
          <p:cNvPr id="18" name="Group 17"/>
          <p:cNvGrpSpPr/>
          <p:nvPr/>
        </p:nvGrpSpPr>
        <p:grpSpPr>
          <a:xfrm>
            <a:off x="3359651" y="2548389"/>
            <a:ext cx="2286000" cy="540000"/>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20" name="TextBox 19"/>
            <p:cNvSpPr txBox="1"/>
            <p:nvPr/>
          </p:nvSpPr>
          <p:spPr>
            <a:xfrm>
              <a:off x="1143000" y="1625798"/>
              <a:ext cx="2019300" cy="6454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20 MWh at £95/MWh</a:t>
              </a:r>
            </a:p>
          </p:txBody>
        </p:sp>
      </p:grpSp>
      <p:grpSp>
        <p:nvGrpSpPr>
          <p:cNvPr id="21" name="Group 20"/>
          <p:cNvGrpSpPr/>
          <p:nvPr/>
        </p:nvGrpSpPr>
        <p:grpSpPr>
          <a:xfrm>
            <a:off x="3380642" y="4467146"/>
            <a:ext cx="2286000" cy="540000"/>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23" name="TextBox 22"/>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BID</a:t>
              </a:r>
            </a:p>
            <a:p>
              <a:pPr>
                <a:spcAft>
                  <a:spcPts val="560"/>
                </a:spcAft>
              </a:pPr>
              <a:r>
                <a:rPr lang="en-GB" sz="1200" b="1" dirty="0" smtClean="0">
                  <a:solidFill>
                    <a:prstClr val="black"/>
                  </a:solidFill>
                </a:rPr>
                <a:t>-30 MWh at £35/MWh</a:t>
              </a:r>
            </a:p>
          </p:txBody>
        </p:sp>
      </p:grpSp>
      <p:grpSp>
        <p:nvGrpSpPr>
          <p:cNvPr id="24" name="Group 23"/>
          <p:cNvGrpSpPr/>
          <p:nvPr/>
        </p:nvGrpSpPr>
        <p:grpSpPr>
          <a:xfrm>
            <a:off x="3380642" y="5078194"/>
            <a:ext cx="2286000" cy="540000"/>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26" name="TextBox 25"/>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BID</a:t>
              </a:r>
            </a:p>
            <a:p>
              <a:pPr>
                <a:spcAft>
                  <a:spcPts val="560"/>
                </a:spcAft>
              </a:pPr>
              <a:r>
                <a:rPr lang="en-GB" sz="1200" b="1" dirty="0" smtClean="0">
                  <a:solidFill>
                    <a:prstClr val="black"/>
                  </a:solidFill>
                </a:rPr>
                <a:t>-30 MWh at £20/MWh</a:t>
              </a:r>
            </a:p>
          </p:txBody>
        </p:sp>
      </p:grpSp>
      <p:cxnSp>
        <p:nvCxnSpPr>
          <p:cNvPr id="5" name="Straight Connector 4"/>
          <p:cNvCxnSpPr/>
          <p:nvPr/>
        </p:nvCxnSpPr>
        <p:spPr>
          <a:xfrm>
            <a:off x="1248508" y="4386566"/>
            <a:ext cx="8466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5855673" y="4477395"/>
            <a:ext cx="281354" cy="1140799"/>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prstClr val="black"/>
              </a:solidFill>
            </a:endParaRPr>
          </a:p>
        </p:txBody>
      </p:sp>
      <p:sp>
        <p:nvSpPr>
          <p:cNvPr id="8" name="TextBox 7"/>
          <p:cNvSpPr txBox="1"/>
          <p:nvPr/>
        </p:nvSpPr>
        <p:spPr>
          <a:xfrm>
            <a:off x="6435972" y="5123793"/>
            <a:ext cx="2180492" cy="269304"/>
          </a:xfrm>
          <a:prstGeom prst="rect">
            <a:avLst/>
          </a:prstGeom>
          <a:noFill/>
        </p:spPr>
        <p:txBody>
          <a:bodyPr wrap="square" lIns="0" tIns="0" rIns="0" bIns="0" rtlCol="0">
            <a:spAutoFit/>
          </a:bodyPr>
          <a:lstStyle/>
          <a:p>
            <a:pPr>
              <a:lnSpc>
                <a:spcPts val="2100"/>
              </a:lnSpc>
              <a:spcAft>
                <a:spcPts val="560"/>
              </a:spcAft>
            </a:pPr>
            <a:r>
              <a:rPr lang="en-GB" sz="1800" dirty="0" smtClean="0"/>
              <a:t>= -60 MWh</a:t>
            </a:r>
          </a:p>
        </p:txBody>
      </p:sp>
      <p:grpSp>
        <p:nvGrpSpPr>
          <p:cNvPr id="30" name="Group 29"/>
          <p:cNvGrpSpPr/>
          <p:nvPr/>
        </p:nvGrpSpPr>
        <p:grpSpPr>
          <a:xfrm>
            <a:off x="7587435" y="1085849"/>
            <a:ext cx="2286000" cy="781050"/>
            <a:chOff x="1009650" y="1543050"/>
            <a:chExt cx="2286000" cy="781050"/>
          </a:xfrm>
          <a:solidFill>
            <a:schemeClr val="accent4">
              <a:lumMod val="60000"/>
              <a:lumOff val="40000"/>
            </a:schemeClr>
          </a:solidFill>
        </p:grpSpPr>
        <p:sp>
          <p:nvSpPr>
            <p:cNvPr id="31" name="Rectangle 30"/>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32" name="TextBox 31"/>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solidFill>
                    <a:prstClr val="black"/>
                  </a:solidFill>
                </a:rPr>
                <a:t>BID</a:t>
              </a:r>
            </a:p>
            <a:p>
              <a:pPr>
                <a:lnSpc>
                  <a:spcPts val="2100"/>
                </a:lnSpc>
                <a:spcAft>
                  <a:spcPts val="560"/>
                </a:spcAft>
              </a:pPr>
              <a:r>
                <a:rPr lang="en-GB" sz="1200" b="1" dirty="0" smtClean="0">
                  <a:solidFill>
                    <a:prstClr val="black"/>
                  </a:solidFill>
                </a:rPr>
                <a:t>-30 MWh at £35/MWh</a:t>
              </a:r>
            </a:p>
          </p:txBody>
        </p:sp>
      </p:grpSp>
      <p:grpSp>
        <p:nvGrpSpPr>
          <p:cNvPr id="33" name="Group 32"/>
          <p:cNvGrpSpPr/>
          <p:nvPr/>
        </p:nvGrpSpPr>
        <p:grpSpPr>
          <a:xfrm>
            <a:off x="7587435" y="1904982"/>
            <a:ext cx="2286000" cy="781050"/>
            <a:chOff x="1009650" y="1543050"/>
            <a:chExt cx="2286000" cy="781050"/>
          </a:xfrm>
          <a:solidFill>
            <a:schemeClr val="accent4">
              <a:lumMod val="60000"/>
              <a:lumOff val="40000"/>
            </a:schemeClr>
          </a:solidFill>
        </p:grpSpPr>
        <p:sp>
          <p:nvSpPr>
            <p:cNvPr id="34" name="Rectangle 33"/>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35" name="TextBox 34"/>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solidFill>
                    <a:prstClr val="black"/>
                  </a:solidFill>
                </a:rPr>
                <a:t>BID</a:t>
              </a:r>
            </a:p>
            <a:p>
              <a:pPr>
                <a:lnSpc>
                  <a:spcPts val="2100"/>
                </a:lnSpc>
                <a:spcAft>
                  <a:spcPts val="560"/>
                </a:spcAft>
              </a:pPr>
              <a:r>
                <a:rPr lang="en-GB" sz="1200" b="1" dirty="0" smtClean="0">
                  <a:solidFill>
                    <a:prstClr val="black"/>
                  </a:solidFill>
                </a:rPr>
                <a:t>-30 MWh at £20/MWh</a:t>
              </a:r>
            </a:p>
          </p:txBody>
        </p:sp>
      </p:grpSp>
      <p:sp>
        <p:nvSpPr>
          <p:cNvPr id="36" name="Right Brace 35"/>
          <p:cNvSpPr/>
          <p:nvPr/>
        </p:nvSpPr>
        <p:spPr>
          <a:xfrm>
            <a:off x="5855672" y="1206374"/>
            <a:ext cx="290149" cy="3115149"/>
          </a:xfrm>
          <a:prstGeom prst="rightBrace">
            <a:avLst>
              <a:gd name="adj1" fmla="val 49439"/>
              <a:gd name="adj2" fmla="val 24823"/>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prstClr val="black"/>
              </a:solidFill>
            </a:endParaRPr>
          </a:p>
        </p:txBody>
      </p:sp>
      <p:sp>
        <p:nvSpPr>
          <p:cNvPr id="37" name="Right Brace 36"/>
          <p:cNvSpPr/>
          <p:nvPr/>
        </p:nvSpPr>
        <p:spPr>
          <a:xfrm flipH="1">
            <a:off x="7174529" y="1085849"/>
            <a:ext cx="328249" cy="1582598"/>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prstClr val="black"/>
              </a:solidFill>
            </a:endParaRPr>
          </a:p>
        </p:txBody>
      </p:sp>
      <p:sp>
        <p:nvSpPr>
          <p:cNvPr id="38" name="TextBox 37"/>
          <p:cNvSpPr txBox="1"/>
          <p:nvPr/>
        </p:nvSpPr>
        <p:spPr>
          <a:xfrm>
            <a:off x="6232516" y="1551794"/>
            <a:ext cx="1028708" cy="646331"/>
          </a:xfrm>
          <a:prstGeom prst="rect">
            <a:avLst/>
          </a:prstGeom>
          <a:noFill/>
        </p:spPr>
        <p:txBody>
          <a:bodyPr wrap="square" lIns="0" tIns="0" rIns="0" bIns="0" rtlCol="0">
            <a:spAutoFit/>
          </a:bodyPr>
          <a:lstStyle/>
          <a:p>
            <a:r>
              <a:rPr lang="en-GB" sz="1400" i="1" dirty="0" smtClean="0"/>
              <a:t>590 MWh</a:t>
            </a:r>
          </a:p>
          <a:p>
            <a:r>
              <a:rPr lang="en-GB" sz="1400" i="1" dirty="0" smtClean="0"/>
              <a:t>Minus</a:t>
            </a:r>
          </a:p>
          <a:p>
            <a:r>
              <a:rPr lang="en-GB" sz="1400" i="1" dirty="0" smtClean="0"/>
              <a:t>60 MWh</a:t>
            </a:r>
          </a:p>
        </p:txBody>
      </p:sp>
      <p:sp>
        <p:nvSpPr>
          <p:cNvPr id="39" name="Right Brace 38"/>
          <p:cNvSpPr/>
          <p:nvPr/>
        </p:nvSpPr>
        <p:spPr>
          <a:xfrm flipH="1">
            <a:off x="3027317" y="1085849"/>
            <a:ext cx="236821" cy="3212791"/>
          </a:xfrm>
          <a:prstGeom prst="rightBrace">
            <a:avLst>
              <a:gd name="adj1" fmla="val 8333"/>
              <a:gd name="adj2" fmla="val 49849"/>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prstClr val="black"/>
              </a:solidFill>
            </a:endParaRPr>
          </a:p>
        </p:txBody>
      </p:sp>
      <p:sp>
        <p:nvSpPr>
          <p:cNvPr id="40" name="TextBox 39"/>
          <p:cNvSpPr txBox="1"/>
          <p:nvPr/>
        </p:nvSpPr>
        <p:spPr>
          <a:xfrm>
            <a:off x="1659728" y="2561038"/>
            <a:ext cx="1249566" cy="269304"/>
          </a:xfrm>
          <a:prstGeom prst="rect">
            <a:avLst/>
          </a:prstGeom>
          <a:noFill/>
        </p:spPr>
        <p:txBody>
          <a:bodyPr wrap="square" lIns="0" tIns="0" rIns="0" bIns="0" rtlCol="0">
            <a:spAutoFit/>
          </a:bodyPr>
          <a:lstStyle/>
          <a:p>
            <a:pPr>
              <a:lnSpc>
                <a:spcPts val="2100"/>
              </a:lnSpc>
              <a:spcAft>
                <a:spcPts val="560"/>
              </a:spcAft>
            </a:pPr>
            <a:r>
              <a:rPr lang="en-GB" sz="1800" dirty="0" smtClean="0"/>
              <a:t>= 590 MWh</a:t>
            </a:r>
          </a:p>
        </p:txBody>
      </p:sp>
      <p:pic>
        <p:nvPicPr>
          <p:cNvPr id="43"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0203" y="1910315"/>
            <a:ext cx="478663" cy="47866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4772" y="1073131"/>
            <a:ext cx="478663" cy="47866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6746870" y="3148172"/>
            <a:ext cx="2968283" cy="807913"/>
          </a:xfrm>
          <a:prstGeom prst="rect">
            <a:avLst/>
          </a:prstGeom>
          <a:noFill/>
        </p:spPr>
        <p:txBody>
          <a:bodyPr wrap="square" lIns="0" tIns="0" rIns="0" bIns="0" rtlCol="0">
            <a:spAutoFit/>
          </a:bodyPr>
          <a:lstStyle/>
          <a:p>
            <a:pPr>
              <a:lnSpc>
                <a:spcPts val="2100"/>
              </a:lnSpc>
              <a:spcAft>
                <a:spcPts val="560"/>
              </a:spcAft>
            </a:pPr>
            <a:r>
              <a:rPr lang="en-GB" sz="1600" i="1" dirty="0"/>
              <a:t>The smaller stack of Bids is subtracted from the most expensive Offers</a:t>
            </a:r>
          </a:p>
        </p:txBody>
      </p:sp>
      <p:grpSp>
        <p:nvGrpSpPr>
          <p:cNvPr id="46" name="Group 45"/>
          <p:cNvGrpSpPr/>
          <p:nvPr/>
        </p:nvGrpSpPr>
        <p:grpSpPr>
          <a:xfrm>
            <a:off x="3376734" y="1206375"/>
            <a:ext cx="2286000" cy="540000"/>
            <a:chOff x="1009650" y="1543050"/>
            <a:chExt cx="2286000" cy="781050"/>
          </a:xfrm>
          <a:solidFill>
            <a:schemeClr val="accent1">
              <a:lumMod val="20000"/>
              <a:lumOff val="80000"/>
            </a:schemeClr>
          </a:solidFill>
        </p:grpSpPr>
        <p:sp>
          <p:nvSpPr>
            <p:cNvPr id="47" name="Rectangle 46"/>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48" name="TextBox 47"/>
            <p:cNvSpPr txBox="1"/>
            <p:nvPr/>
          </p:nvSpPr>
          <p:spPr>
            <a:xfrm>
              <a:off x="1143000" y="162579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20 MWh at £1,000/MWh</a:t>
              </a:r>
            </a:p>
          </p:txBody>
        </p:sp>
      </p:grpSp>
      <p:sp>
        <p:nvSpPr>
          <p:cNvPr id="2" name="Rectangle 1"/>
          <p:cNvSpPr/>
          <p:nvPr/>
        </p:nvSpPr>
        <p:spPr>
          <a:xfrm>
            <a:off x="-835757" y="2220029"/>
            <a:ext cx="327758" cy="18424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200" b="1" dirty="0" smtClean="0">
                <a:solidFill>
                  <a:prstClr val="black"/>
                </a:solidFill>
              </a:rPr>
              <a:t>10</a:t>
            </a:r>
            <a:endParaRPr lang="en-GB" sz="1200" b="1" dirty="0">
              <a:solidFill>
                <a:prstClr val="black"/>
              </a:solidFill>
            </a:endParaRPr>
          </a:p>
        </p:txBody>
      </p:sp>
      <p:pic>
        <p:nvPicPr>
          <p:cNvPr id="50"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979" y="1168597"/>
            <a:ext cx="478663" cy="4786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988" y="1895720"/>
            <a:ext cx="478663" cy="47866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414562" y="6152378"/>
            <a:ext cx="8454303" cy="961802"/>
          </a:xfrm>
          <a:prstGeom prst="rect">
            <a:avLst/>
          </a:prstGeom>
          <a:noFill/>
        </p:spPr>
        <p:txBody>
          <a:bodyPr wrap="square" lIns="0" tIns="0" rIns="0" bIns="0" rtlCol="0">
            <a:spAutoFit/>
          </a:bodyPr>
          <a:lstStyle/>
          <a:p>
            <a:pPr>
              <a:lnSpc>
                <a:spcPts val="2100"/>
              </a:lnSpc>
              <a:spcAft>
                <a:spcPts val="560"/>
              </a:spcAft>
            </a:pPr>
            <a:r>
              <a:rPr lang="en-GB" sz="1800" dirty="0" smtClean="0"/>
              <a:t>NIV = Volume of Offers – Volume of Bids</a:t>
            </a:r>
          </a:p>
          <a:p>
            <a:pPr>
              <a:lnSpc>
                <a:spcPts val="2100"/>
              </a:lnSpc>
              <a:spcAft>
                <a:spcPts val="560"/>
              </a:spcAft>
            </a:pPr>
            <a:r>
              <a:rPr lang="en-GB" sz="1800" dirty="0"/>
              <a:t> </a:t>
            </a:r>
            <a:r>
              <a:rPr lang="en-GB" sz="1800" dirty="0" smtClean="0"/>
              <a:t>      = 590MWh – 60MWh</a:t>
            </a:r>
          </a:p>
          <a:p>
            <a:pPr>
              <a:lnSpc>
                <a:spcPts val="2100"/>
              </a:lnSpc>
              <a:spcAft>
                <a:spcPts val="560"/>
              </a:spcAft>
            </a:pPr>
            <a:r>
              <a:rPr lang="en-GB" sz="1800" dirty="0"/>
              <a:t> </a:t>
            </a:r>
            <a:r>
              <a:rPr lang="en-GB" sz="1800" dirty="0" smtClean="0"/>
              <a:t>      = 530MWh</a:t>
            </a:r>
          </a:p>
        </p:txBody>
      </p:sp>
    </p:spTree>
    <p:extLst>
      <p:ext uri="{BB962C8B-B14F-4D97-AF65-F5344CB8AC3E}">
        <p14:creationId xmlns:p14="http://schemas.microsoft.com/office/powerpoint/2010/main" val="245304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0.0098 4.47523E-6 L 0.39804 4.47523E-6 " pathEditMode="relative" rAng="0" ptsTypes="AA">
                                      <p:cBhvr>
                                        <p:cTn id="63" dur="2000" fill="hold"/>
                                        <p:tgtEl>
                                          <p:spTgt spid="2"/>
                                        </p:tgtEl>
                                        <p:attrNameLst>
                                          <p:attrName>ppt_x</p:attrName>
                                          <p:attrName>ppt_y</p:attrName>
                                        </p:attrNameLst>
                                      </p:cBhvr>
                                      <p:rCtr x="194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36" grpId="0" animBg="1"/>
      <p:bldP spid="37" grpId="0" animBg="1"/>
      <p:bldP spid="38" grpId="0"/>
      <p:bldP spid="39" grpId="0" animBg="1"/>
      <p:bldP spid="39" grpId="1" animBg="1"/>
      <p:bldP spid="40" grpId="0"/>
      <p:bldP spid="40" grpId="1"/>
      <p:bldP spid="2" grpId="0" animBg="1"/>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5</a:t>
            </a:r>
            <a:r>
              <a:rPr lang="en-GB" dirty="0" smtClean="0"/>
              <a:t>. NIV Tagging</a:t>
            </a:r>
            <a:endParaRPr lang="en-GB" dirty="0"/>
          </a:p>
        </p:txBody>
      </p:sp>
      <p:sp>
        <p:nvSpPr>
          <p:cNvPr id="3" name="Text Placeholder 2"/>
          <p:cNvSpPr>
            <a:spLocks noGrp="1"/>
          </p:cNvSpPr>
          <p:nvPr>
            <p:ph type="body" sz="quarter" idx="10"/>
          </p:nvPr>
        </p:nvSpPr>
        <p:spPr/>
        <p:txBody>
          <a:bodyPr/>
          <a:lstStyle/>
          <a:p>
            <a:endParaRPr lang="en-GB"/>
          </a:p>
        </p:txBody>
      </p:sp>
      <p:cxnSp>
        <p:nvCxnSpPr>
          <p:cNvPr id="5" name="Straight Connector 4"/>
          <p:cNvCxnSpPr/>
          <p:nvPr/>
        </p:nvCxnSpPr>
        <p:spPr>
          <a:xfrm>
            <a:off x="1248508" y="4386566"/>
            <a:ext cx="8466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ight Brace 38"/>
          <p:cNvSpPr/>
          <p:nvPr/>
        </p:nvSpPr>
        <p:spPr>
          <a:xfrm>
            <a:off x="5855672" y="1898451"/>
            <a:ext cx="209502" cy="2413134"/>
          </a:xfrm>
          <a:prstGeom prst="rightBrace">
            <a:avLst>
              <a:gd name="adj1" fmla="val 8333"/>
              <a:gd name="adj2" fmla="val 50303"/>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0" name="TextBox 39"/>
          <p:cNvSpPr txBox="1"/>
          <p:nvPr/>
        </p:nvSpPr>
        <p:spPr>
          <a:xfrm>
            <a:off x="6696468" y="2943204"/>
            <a:ext cx="1879973" cy="269304"/>
          </a:xfrm>
          <a:prstGeom prst="rect">
            <a:avLst/>
          </a:prstGeom>
          <a:noFill/>
        </p:spPr>
        <p:txBody>
          <a:bodyPr wrap="square" lIns="0" tIns="0" rIns="0" bIns="0" rtlCol="0">
            <a:spAutoFit/>
          </a:bodyPr>
          <a:lstStyle/>
          <a:p>
            <a:pPr>
              <a:lnSpc>
                <a:spcPts val="2100"/>
              </a:lnSpc>
              <a:spcAft>
                <a:spcPts val="560"/>
              </a:spcAft>
            </a:pPr>
            <a:r>
              <a:rPr lang="en-GB" sz="2000" dirty="0" smtClean="0"/>
              <a:t>NIV = 530 MWh</a:t>
            </a:r>
          </a:p>
        </p:txBody>
      </p:sp>
      <p:sp>
        <p:nvSpPr>
          <p:cNvPr id="2" name="TextBox 1"/>
          <p:cNvSpPr txBox="1"/>
          <p:nvPr/>
        </p:nvSpPr>
        <p:spPr>
          <a:xfrm>
            <a:off x="1248508" y="4871545"/>
            <a:ext cx="8466646" cy="1308050"/>
          </a:xfrm>
          <a:prstGeom prst="rect">
            <a:avLst/>
          </a:prstGeom>
          <a:noFill/>
        </p:spPr>
        <p:txBody>
          <a:bodyPr wrap="square" lIns="0" tIns="0" rIns="0" bIns="0" rtlCol="0">
            <a:spAutoFit/>
          </a:bodyPr>
          <a:lstStyle/>
          <a:p>
            <a:pPr marL="285750" indent="-285750">
              <a:lnSpc>
                <a:spcPts val="2100"/>
              </a:lnSpc>
              <a:spcAft>
                <a:spcPts val="560"/>
              </a:spcAft>
              <a:buFont typeface="Arial" panose="020B0604020202020204" pitchFamily="34" charset="0"/>
              <a:buChar char="•"/>
            </a:pPr>
            <a:r>
              <a:rPr lang="en-GB" sz="2000" dirty="0" smtClean="0"/>
              <a:t>Where NIV &gt; 0 then the System is SHORT (More Offers than Bids)</a:t>
            </a:r>
          </a:p>
          <a:p>
            <a:pPr marL="285750" indent="-285750">
              <a:lnSpc>
                <a:spcPts val="2100"/>
              </a:lnSpc>
              <a:spcAft>
                <a:spcPts val="560"/>
              </a:spcAft>
              <a:buFont typeface="Arial" panose="020B0604020202020204" pitchFamily="34" charset="0"/>
              <a:buChar char="•"/>
            </a:pPr>
            <a:endParaRPr lang="en-GB" sz="2000" dirty="0"/>
          </a:p>
          <a:p>
            <a:pPr marL="285750" indent="-285750">
              <a:lnSpc>
                <a:spcPts val="2100"/>
              </a:lnSpc>
              <a:spcAft>
                <a:spcPts val="560"/>
              </a:spcAft>
              <a:buFont typeface="Arial" panose="020B0604020202020204" pitchFamily="34" charset="0"/>
              <a:buChar char="•"/>
            </a:pPr>
            <a:r>
              <a:rPr lang="en-GB" sz="2000" dirty="0" smtClean="0"/>
              <a:t>Where NIV &lt; 0 then the System is </a:t>
            </a:r>
            <a:r>
              <a:rPr lang="en-GB" sz="2000" dirty="0"/>
              <a:t>LONG </a:t>
            </a:r>
            <a:r>
              <a:rPr lang="en-GB" sz="2000" dirty="0" smtClean="0"/>
              <a:t>(More Bids than Offers)</a:t>
            </a:r>
            <a:endParaRPr lang="en-GB" sz="2000" dirty="0"/>
          </a:p>
          <a:p>
            <a:pPr marL="285750" indent="-285750">
              <a:lnSpc>
                <a:spcPts val="2100"/>
              </a:lnSpc>
              <a:spcAft>
                <a:spcPts val="560"/>
              </a:spcAft>
              <a:buFont typeface="Arial" panose="020B0604020202020204" pitchFamily="34" charset="0"/>
              <a:buChar char="•"/>
            </a:pPr>
            <a:endParaRPr lang="en-GB" sz="2000" dirty="0" smtClean="0"/>
          </a:p>
        </p:txBody>
      </p:sp>
      <p:grpSp>
        <p:nvGrpSpPr>
          <p:cNvPr id="17" name="Group 16"/>
          <p:cNvGrpSpPr/>
          <p:nvPr/>
        </p:nvGrpSpPr>
        <p:grpSpPr>
          <a:xfrm>
            <a:off x="3359651" y="3781933"/>
            <a:ext cx="2286000" cy="540000"/>
            <a:chOff x="1009650" y="1543050"/>
            <a:chExt cx="2286000" cy="781050"/>
          </a:xfrm>
          <a:solidFill>
            <a:schemeClr val="accent1">
              <a:lumMod val="20000"/>
              <a:lumOff val="80000"/>
            </a:schemeClr>
          </a:solidFill>
        </p:grpSpPr>
        <p:sp>
          <p:nvSpPr>
            <p:cNvPr id="21" name="Rectangle 20"/>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2" name="TextBox 21"/>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250 MWh at £45/MWh</a:t>
              </a:r>
            </a:p>
          </p:txBody>
        </p:sp>
      </p:grpSp>
      <p:grpSp>
        <p:nvGrpSpPr>
          <p:cNvPr id="23" name="Group 22"/>
          <p:cNvGrpSpPr/>
          <p:nvPr/>
        </p:nvGrpSpPr>
        <p:grpSpPr>
          <a:xfrm>
            <a:off x="3359651" y="3158061"/>
            <a:ext cx="2286000" cy="540000"/>
            <a:chOff x="1009650" y="1543050"/>
            <a:chExt cx="2286000" cy="781050"/>
          </a:xfrm>
          <a:solidFill>
            <a:schemeClr val="accent1">
              <a:lumMod val="20000"/>
              <a:lumOff val="80000"/>
            </a:schemeClr>
          </a:solidFill>
        </p:grpSpPr>
        <p:sp>
          <p:nvSpPr>
            <p:cNvPr id="24" name="Rectangle 23"/>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5" name="TextBox 24"/>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250 MWh at £55/MWh</a:t>
              </a:r>
            </a:p>
          </p:txBody>
        </p:sp>
      </p:grpSp>
      <p:grpSp>
        <p:nvGrpSpPr>
          <p:cNvPr id="26" name="Group 25"/>
          <p:cNvGrpSpPr/>
          <p:nvPr/>
        </p:nvGrpSpPr>
        <p:grpSpPr>
          <a:xfrm>
            <a:off x="3359651" y="1910315"/>
            <a:ext cx="2286000" cy="540000"/>
            <a:chOff x="1009650" y="1543050"/>
            <a:chExt cx="2286000" cy="781050"/>
          </a:xfrm>
          <a:solidFill>
            <a:schemeClr val="accent1">
              <a:lumMod val="20000"/>
              <a:lumOff val="80000"/>
            </a:schemeClr>
          </a:solidFill>
        </p:grpSpPr>
        <p:sp>
          <p:nvSpPr>
            <p:cNvPr id="27" name="Rectangle 26"/>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28" name="TextBox 27"/>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10 MWh at £100/MWh</a:t>
              </a:r>
            </a:p>
          </p:txBody>
        </p:sp>
      </p:grpSp>
      <p:grpSp>
        <p:nvGrpSpPr>
          <p:cNvPr id="29" name="Group 28"/>
          <p:cNvGrpSpPr/>
          <p:nvPr/>
        </p:nvGrpSpPr>
        <p:grpSpPr>
          <a:xfrm>
            <a:off x="3359651" y="2534188"/>
            <a:ext cx="2286000" cy="540000"/>
            <a:chOff x="1009650" y="1543050"/>
            <a:chExt cx="2286000" cy="781050"/>
          </a:xfrm>
          <a:solidFill>
            <a:schemeClr val="accent1">
              <a:lumMod val="20000"/>
              <a:lumOff val="80000"/>
            </a:schemeClr>
          </a:solidFill>
        </p:grpSpPr>
        <p:sp>
          <p:nvSpPr>
            <p:cNvPr id="30" name="Rectangle 29"/>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p>
          </p:txBody>
        </p:sp>
        <p:sp>
          <p:nvSpPr>
            <p:cNvPr id="31" name="TextBox 30"/>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t>OFFER</a:t>
              </a:r>
            </a:p>
            <a:p>
              <a:pPr>
                <a:spcAft>
                  <a:spcPts val="560"/>
                </a:spcAft>
              </a:pPr>
              <a:r>
                <a:rPr lang="en-GB" sz="1200" b="1" dirty="0" smtClean="0"/>
                <a:t>20 MWh at £95/MWh</a:t>
              </a:r>
            </a:p>
          </p:txBody>
        </p:sp>
      </p:grpSp>
    </p:spTree>
    <p:extLst>
      <p:ext uri="{BB962C8B-B14F-4D97-AF65-F5344CB8AC3E}">
        <p14:creationId xmlns:p14="http://schemas.microsoft.com/office/powerpoint/2010/main" val="2928525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a:t>
            </a:r>
            <a:r>
              <a:rPr lang="en-GB" dirty="0" smtClean="0"/>
              <a:t>. Flagging and the Replacement Price </a:t>
            </a:r>
            <a:endParaRPr lang="en-GB" dirty="0"/>
          </a:p>
        </p:txBody>
      </p:sp>
      <p:sp>
        <p:nvSpPr>
          <p:cNvPr id="30" name="TextBox 29"/>
          <p:cNvSpPr txBox="1"/>
          <p:nvPr/>
        </p:nvSpPr>
        <p:spPr>
          <a:xfrm>
            <a:off x="6843404" y="3189782"/>
            <a:ext cx="2150975" cy="807913"/>
          </a:xfrm>
          <a:prstGeom prst="rect">
            <a:avLst/>
          </a:prstGeom>
          <a:noFill/>
        </p:spPr>
        <p:txBody>
          <a:bodyPr wrap="square" lIns="0" tIns="0" rIns="0" bIns="0" rtlCol="0">
            <a:spAutoFit/>
          </a:bodyPr>
          <a:lstStyle/>
          <a:p>
            <a:pPr>
              <a:lnSpc>
                <a:spcPts val="2100"/>
              </a:lnSpc>
              <a:spcAft>
                <a:spcPts val="560"/>
              </a:spcAft>
            </a:pPr>
            <a:r>
              <a:rPr lang="en-GB" sz="1600" i="1" dirty="0" smtClean="0">
                <a:solidFill>
                  <a:prstClr val="black"/>
                </a:solidFill>
              </a:rPr>
              <a:t>Most expensive </a:t>
            </a:r>
            <a:r>
              <a:rPr lang="en-GB" sz="1600" i="1" dirty="0" err="1" smtClean="0">
                <a:solidFill>
                  <a:prstClr val="black"/>
                </a:solidFill>
              </a:rPr>
              <a:t>unflagged</a:t>
            </a:r>
            <a:r>
              <a:rPr lang="en-GB" sz="1600" i="1" dirty="0" smtClean="0">
                <a:solidFill>
                  <a:prstClr val="black"/>
                </a:solidFill>
              </a:rPr>
              <a:t> action – </a:t>
            </a:r>
            <a:r>
              <a:rPr lang="en-GB" sz="1600" i="1" dirty="0" err="1" smtClean="0">
                <a:solidFill>
                  <a:prstClr val="black"/>
                </a:solidFill>
              </a:rPr>
              <a:t>ie</a:t>
            </a:r>
            <a:r>
              <a:rPr lang="en-GB" sz="1600" i="1" dirty="0" smtClean="0">
                <a:solidFill>
                  <a:prstClr val="black"/>
                </a:solidFill>
              </a:rPr>
              <a:t> ‘pure energy action’</a:t>
            </a:r>
          </a:p>
        </p:txBody>
      </p:sp>
      <p:cxnSp>
        <p:nvCxnSpPr>
          <p:cNvPr id="33" name="Straight Arrow Connector 32"/>
          <p:cNvCxnSpPr>
            <a:stCxn id="30" idx="1"/>
          </p:cNvCxnSpPr>
          <p:nvPr/>
        </p:nvCxnSpPr>
        <p:spPr>
          <a:xfrm flipH="1" flipV="1">
            <a:off x="6041114" y="3459087"/>
            <a:ext cx="802290" cy="13465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1" name="TextBox 40"/>
          <p:cNvSpPr txBox="1"/>
          <p:nvPr/>
        </p:nvSpPr>
        <p:spPr>
          <a:xfrm>
            <a:off x="483373" y="3023194"/>
            <a:ext cx="2609935" cy="1423467"/>
          </a:xfrm>
          <a:prstGeom prst="rect">
            <a:avLst/>
          </a:prstGeom>
          <a:noFill/>
        </p:spPr>
        <p:txBody>
          <a:bodyPr wrap="square" lIns="0" tIns="0" rIns="0" bIns="0" rtlCol="0">
            <a:spAutoFit/>
          </a:bodyPr>
          <a:lstStyle/>
          <a:p>
            <a:pPr>
              <a:lnSpc>
                <a:spcPts val="2100"/>
              </a:lnSpc>
              <a:spcAft>
                <a:spcPts val="560"/>
              </a:spcAft>
            </a:pPr>
            <a:r>
              <a:rPr lang="en-GB" sz="1600" b="1" i="1" dirty="0" smtClean="0">
                <a:solidFill>
                  <a:prstClr val="black"/>
                </a:solidFill>
              </a:rPr>
              <a:t>Replacement Price  (£95/MWh)</a:t>
            </a:r>
          </a:p>
          <a:p>
            <a:pPr>
              <a:lnSpc>
                <a:spcPts val="2100"/>
              </a:lnSpc>
              <a:spcAft>
                <a:spcPts val="560"/>
              </a:spcAft>
            </a:pPr>
            <a:r>
              <a:rPr lang="en-GB" sz="1400" i="1" dirty="0" smtClean="0">
                <a:solidFill>
                  <a:prstClr val="black"/>
                </a:solidFill>
              </a:rPr>
              <a:t>(set by RPAR, the most expensive 1MWh of </a:t>
            </a:r>
            <a:r>
              <a:rPr lang="en-GB" sz="1400" i="1" dirty="0" err="1" smtClean="0">
                <a:solidFill>
                  <a:prstClr val="black"/>
                </a:solidFill>
              </a:rPr>
              <a:t>unflagged</a:t>
            </a:r>
            <a:r>
              <a:rPr lang="en-GB" sz="1400" i="1" dirty="0" smtClean="0">
                <a:solidFill>
                  <a:prstClr val="black"/>
                </a:solidFill>
              </a:rPr>
              <a:t> actions)</a:t>
            </a:r>
          </a:p>
        </p:txBody>
      </p:sp>
      <p:cxnSp>
        <p:nvCxnSpPr>
          <p:cNvPr id="42" name="Straight Arrow Connector 41"/>
          <p:cNvCxnSpPr/>
          <p:nvPr/>
        </p:nvCxnSpPr>
        <p:spPr>
          <a:xfrm>
            <a:off x="1788340" y="3425485"/>
            <a:ext cx="1811067" cy="3360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1527908" y="4919682"/>
            <a:ext cx="8466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639051" y="4315049"/>
            <a:ext cx="2286000" cy="540000"/>
            <a:chOff x="1009650" y="1543050"/>
            <a:chExt cx="2286000" cy="781050"/>
          </a:xfrm>
          <a:solidFill>
            <a:schemeClr val="accent1">
              <a:lumMod val="20000"/>
              <a:lumOff val="80000"/>
            </a:schemeClr>
          </a:solidFill>
        </p:grpSpPr>
        <p:sp>
          <p:nvSpPr>
            <p:cNvPr id="37" name="Rectangle 36"/>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43" name="TextBox 42"/>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250 MWh at £45/MWh</a:t>
              </a:r>
            </a:p>
          </p:txBody>
        </p:sp>
      </p:grpSp>
      <p:grpSp>
        <p:nvGrpSpPr>
          <p:cNvPr id="44" name="Group 43"/>
          <p:cNvGrpSpPr/>
          <p:nvPr/>
        </p:nvGrpSpPr>
        <p:grpSpPr>
          <a:xfrm>
            <a:off x="3639051" y="3691177"/>
            <a:ext cx="2286000" cy="540000"/>
            <a:chOff x="1009650" y="1543050"/>
            <a:chExt cx="2286000" cy="781050"/>
          </a:xfrm>
          <a:solidFill>
            <a:schemeClr val="accent1">
              <a:lumMod val="20000"/>
              <a:lumOff val="80000"/>
            </a:schemeClr>
          </a:solidFill>
        </p:grpSpPr>
        <p:sp>
          <p:nvSpPr>
            <p:cNvPr id="46" name="Rectangle 45"/>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prstClr val="white"/>
                </a:solidFill>
              </a:endParaRPr>
            </a:p>
          </p:txBody>
        </p:sp>
        <p:sp>
          <p:nvSpPr>
            <p:cNvPr id="47" name="TextBox 46"/>
            <p:cNvSpPr txBox="1"/>
            <p:nvPr/>
          </p:nvSpPr>
          <p:spPr>
            <a:xfrm>
              <a:off x="1143000" y="1625798"/>
              <a:ext cx="2019300" cy="645488"/>
            </a:xfrm>
            <a:prstGeom prst="rect">
              <a:avLst/>
            </a:prstGeom>
            <a:grpFill/>
          </p:spPr>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250 MWh at £55/MWh</a:t>
              </a:r>
            </a:p>
          </p:txBody>
        </p:sp>
      </p:grpSp>
      <p:grpSp>
        <p:nvGrpSpPr>
          <p:cNvPr id="48" name="Group 47"/>
          <p:cNvGrpSpPr/>
          <p:nvPr/>
        </p:nvGrpSpPr>
        <p:grpSpPr>
          <a:xfrm>
            <a:off x="3639051" y="2443431"/>
            <a:ext cx="2286000" cy="540000"/>
            <a:chOff x="1009650" y="1543050"/>
            <a:chExt cx="2286000" cy="781050"/>
          </a:xfrm>
          <a:solidFill>
            <a:schemeClr val="accent1">
              <a:lumMod val="20000"/>
              <a:lumOff val="80000"/>
            </a:schemeClr>
          </a:solidFill>
        </p:grpSpPr>
        <p:sp>
          <p:nvSpPr>
            <p:cNvPr id="49" name="Rectangle 48"/>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prstClr val="white"/>
                </a:solidFill>
              </a:endParaRPr>
            </a:p>
          </p:txBody>
        </p:sp>
        <p:sp>
          <p:nvSpPr>
            <p:cNvPr id="50" name="TextBox 49"/>
            <p:cNvSpPr txBox="1"/>
            <p:nvPr/>
          </p:nvSpPr>
          <p:spPr>
            <a:xfrm>
              <a:off x="1143000" y="1625798"/>
              <a:ext cx="2019300" cy="645488"/>
            </a:xfrm>
            <a:prstGeom prst="rect">
              <a:avLst/>
            </a:prstGeom>
            <a:grpFill/>
          </p:spPr>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10 MWh at £100/MWh</a:t>
              </a:r>
            </a:p>
          </p:txBody>
        </p:sp>
      </p:grpSp>
      <p:grpSp>
        <p:nvGrpSpPr>
          <p:cNvPr id="51" name="Group 50"/>
          <p:cNvGrpSpPr/>
          <p:nvPr/>
        </p:nvGrpSpPr>
        <p:grpSpPr>
          <a:xfrm>
            <a:off x="3639051" y="3067304"/>
            <a:ext cx="2286000" cy="540000"/>
            <a:chOff x="1009650" y="1543050"/>
            <a:chExt cx="2286000" cy="781050"/>
          </a:xfrm>
          <a:solidFill>
            <a:schemeClr val="accent1">
              <a:lumMod val="20000"/>
              <a:lumOff val="80000"/>
            </a:schemeClr>
          </a:solidFill>
        </p:grpSpPr>
        <p:sp>
          <p:nvSpPr>
            <p:cNvPr id="52" name="Rectangle 5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53" name="TextBox 52"/>
            <p:cNvSpPr txBox="1"/>
            <p:nvPr/>
          </p:nvSpPr>
          <p:spPr>
            <a:xfrm>
              <a:off x="1143000" y="1625798"/>
              <a:ext cx="2019300" cy="6454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OFFER</a:t>
              </a:r>
            </a:p>
            <a:p>
              <a:pPr>
                <a:spcAft>
                  <a:spcPts val="560"/>
                </a:spcAft>
              </a:pPr>
              <a:r>
                <a:rPr lang="en-GB" sz="1200" b="1" dirty="0" smtClean="0">
                  <a:solidFill>
                    <a:prstClr val="black"/>
                  </a:solidFill>
                </a:rPr>
                <a:t>20 MWh at £95/MWh</a:t>
              </a:r>
            </a:p>
          </p:txBody>
        </p:sp>
      </p:grpSp>
      <p:grpSp>
        <p:nvGrpSpPr>
          <p:cNvPr id="54" name="Group 53"/>
          <p:cNvGrpSpPr/>
          <p:nvPr/>
        </p:nvGrpSpPr>
        <p:grpSpPr>
          <a:xfrm>
            <a:off x="3639051" y="2431567"/>
            <a:ext cx="2286000" cy="540000"/>
            <a:chOff x="1009650" y="1543050"/>
            <a:chExt cx="2286000" cy="781050"/>
          </a:xfrm>
          <a:solidFill>
            <a:srgbClr val="E193D8"/>
          </a:solidFill>
        </p:grpSpPr>
        <p:sp>
          <p:nvSpPr>
            <p:cNvPr id="55" name="Rectangle 54"/>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prstClr val="white"/>
                </a:solidFill>
              </a:endParaRPr>
            </a:p>
          </p:txBody>
        </p:sp>
        <p:sp>
          <p:nvSpPr>
            <p:cNvPr id="56" name="TextBox 55"/>
            <p:cNvSpPr txBox="1"/>
            <p:nvPr/>
          </p:nvSpPr>
          <p:spPr>
            <a:xfrm>
              <a:off x="1143000" y="1625798"/>
              <a:ext cx="2019300" cy="645488"/>
            </a:xfrm>
            <a:prstGeom prst="rect">
              <a:avLst/>
            </a:prstGeom>
            <a:grpFill/>
          </p:spPr>
          <p:txBody>
            <a:bodyPr wrap="square" lIns="0" tIns="0" rIns="0" bIns="0" rtlCol="0">
              <a:spAutoFit/>
            </a:bodyPr>
            <a:lstStyle/>
            <a:p>
              <a:pPr>
                <a:spcAft>
                  <a:spcPts val="560"/>
                </a:spcAft>
              </a:pPr>
              <a:r>
                <a:rPr lang="en-GB" sz="1200" b="1" dirty="0" smtClean="0">
                  <a:solidFill>
                    <a:prstClr val="black"/>
                  </a:solidFill>
                </a:rPr>
                <a:t>SO FLAGGED OFFER</a:t>
              </a:r>
            </a:p>
            <a:p>
              <a:pPr>
                <a:spcAft>
                  <a:spcPts val="560"/>
                </a:spcAft>
              </a:pPr>
              <a:r>
                <a:rPr lang="en-GB" sz="1200" b="1" dirty="0" smtClean="0">
                  <a:solidFill>
                    <a:prstClr val="black"/>
                  </a:solidFill>
                </a:rPr>
                <a:t>10 MWh at £100/MWh</a:t>
              </a:r>
            </a:p>
          </p:txBody>
        </p:sp>
      </p:grpSp>
      <p:sp>
        <p:nvSpPr>
          <p:cNvPr id="45" name="TextBox 44"/>
          <p:cNvSpPr txBox="1"/>
          <p:nvPr/>
        </p:nvSpPr>
        <p:spPr>
          <a:xfrm>
            <a:off x="-1120796" y="2791260"/>
            <a:ext cx="301645" cy="237566"/>
          </a:xfrm>
          <a:prstGeom prst="rect">
            <a:avLst/>
          </a:prstGeom>
          <a:solidFill>
            <a:srgbClr val="E193D8"/>
          </a:solidFill>
        </p:spPr>
        <p:txBody>
          <a:bodyPr wrap="square" lIns="0" tIns="0" rIns="0" bIns="0" rtlCol="0">
            <a:spAutoFit/>
          </a:bodyPr>
          <a:lstStyle/>
          <a:p>
            <a:pPr algn="ctr">
              <a:lnSpc>
                <a:spcPts val="2100"/>
              </a:lnSpc>
              <a:spcAft>
                <a:spcPts val="560"/>
              </a:spcAft>
            </a:pPr>
            <a:r>
              <a:rPr lang="en-GB" sz="1350" b="1" dirty="0" smtClean="0"/>
              <a:t>95</a:t>
            </a:r>
          </a:p>
        </p:txBody>
      </p:sp>
      <p:grpSp>
        <p:nvGrpSpPr>
          <p:cNvPr id="57" name="Group 56"/>
          <p:cNvGrpSpPr/>
          <p:nvPr/>
        </p:nvGrpSpPr>
        <p:grpSpPr>
          <a:xfrm>
            <a:off x="3639051" y="3691177"/>
            <a:ext cx="2286000" cy="540000"/>
            <a:chOff x="1009650" y="1543050"/>
            <a:chExt cx="2286000" cy="781050"/>
          </a:xfrm>
          <a:solidFill>
            <a:srgbClr val="E193D8"/>
          </a:solidFill>
        </p:grpSpPr>
        <p:sp>
          <p:nvSpPr>
            <p:cNvPr id="58" name="Rectangle 57"/>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prstClr val="white"/>
                </a:solidFill>
              </a:endParaRPr>
            </a:p>
          </p:txBody>
        </p:sp>
        <p:sp>
          <p:nvSpPr>
            <p:cNvPr id="59" name="TextBox 58"/>
            <p:cNvSpPr txBox="1"/>
            <p:nvPr/>
          </p:nvSpPr>
          <p:spPr>
            <a:xfrm>
              <a:off x="1143000" y="1625798"/>
              <a:ext cx="2019300" cy="645488"/>
            </a:xfrm>
            <a:prstGeom prst="rect">
              <a:avLst/>
            </a:prstGeom>
            <a:grpFill/>
          </p:spPr>
          <p:txBody>
            <a:bodyPr wrap="square" lIns="0" tIns="0" rIns="0" bIns="0" rtlCol="0">
              <a:spAutoFit/>
            </a:bodyPr>
            <a:lstStyle/>
            <a:p>
              <a:pPr>
                <a:spcAft>
                  <a:spcPts val="560"/>
                </a:spcAft>
              </a:pPr>
              <a:r>
                <a:rPr lang="en-GB" sz="1200" b="1" dirty="0" smtClean="0">
                  <a:solidFill>
                    <a:prstClr val="black"/>
                  </a:solidFill>
                </a:rPr>
                <a:t>SO FLAGGED OFFER</a:t>
              </a:r>
            </a:p>
            <a:p>
              <a:pPr>
                <a:spcAft>
                  <a:spcPts val="560"/>
                </a:spcAft>
              </a:pPr>
              <a:r>
                <a:rPr lang="en-GB" sz="1200" b="1" dirty="0" smtClean="0">
                  <a:solidFill>
                    <a:prstClr val="black"/>
                  </a:solidFill>
                </a:rPr>
                <a:t>250 MWh at £55/MWh</a:t>
              </a:r>
            </a:p>
          </p:txBody>
        </p:sp>
      </p:grpSp>
      <p:grpSp>
        <p:nvGrpSpPr>
          <p:cNvPr id="60" name="Group 59"/>
          <p:cNvGrpSpPr/>
          <p:nvPr/>
        </p:nvGrpSpPr>
        <p:grpSpPr>
          <a:xfrm>
            <a:off x="3639051" y="3693129"/>
            <a:ext cx="2286000" cy="540000"/>
            <a:chOff x="-1143000" y="3535081"/>
            <a:chExt cx="2286000" cy="781050"/>
          </a:xfrm>
          <a:solidFill>
            <a:schemeClr val="accent1">
              <a:lumMod val="20000"/>
              <a:lumOff val="80000"/>
            </a:schemeClr>
          </a:solidFill>
        </p:grpSpPr>
        <p:sp>
          <p:nvSpPr>
            <p:cNvPr id="61" name="Rectangle 60"/>
            <p:cNvSpPr/>
            <p:nvPr/>
          </p:nvSpPr>
          <p:spPr>
            <a:xfrm>
              <a:off x="-1143000" y="3535081"/>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62" name="TextBox 61"/>
            <p:cNvSpPr txBox="1"/>
            <p:nvPr/>
          </p:nvSpPr>
          <p:spPr>
            <a:xfrm>
              <a:off x="-1040120" y="3600038"/>
              <a:ext cx="2019300" cy="6454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spcAft>
                  <a:spcPts val="560"/>
                </a:spcAft>
              </a:pPr>
              <a:r>
                <a:rPr lang="en-GB" sz="1200" b="1" dirty="0" smtClean="0">
                  <a:solidFill>
                    <a:prstClr val="black"/>
                  </a:solidFill>
                </a:rPr>
                <a:t>UNFLAGGED OFFER</a:t>
              </a:r>
            </a:p>
            <a:p>
              <a:pPr>
                <a:spcAft>
                  <a:spcPts val="560"/>
                </a:spcAft>
              </a:pPr>
              <a:r>
                <a:rPr lang="en-GB" sz="1200" b="1" dirty="0" smtClean="0">
                  <a:solidFill>
                    <a:prstClr val="black"/>
                  </a:solidFill>
                </a:rPr>
                <a:t>250 MWh at £55/MWh</a:t>
              </a:r>
            </a:p>
          </p:txBody>
        </p:sp>
      </p:grpSp>
      <p:sp>
        <p:nvSpPr>
          <p:cNvPr id="40" name="Rectangle 39"/>
          <p:cNvSpPr/>
          <p:nvPr/>
        </p:nvSpPr>
        <p:spPr>
          <a:xfrm>
            <a:off x="3639051" y="2433901"/>
            <a:ext cx="2286000" cy="5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Aft>
                <a:spcPts val="560"/>
              </a:spcAft>
            </a:pPr>
            <a:r>
              <a:rPr lang="en-GB" sz="1200" b="1" dirty="0">
                <a:solidFill>
                  <a:prstClr val="black"/>
                </a:solidFill>
              </a:rPr>
              <a:t>UNFLAGGED OFFER</a:t>
            </a:r>
          </a:p>
          <a:p>
            <a:pPr>
              <a:spcAft>
                <a:spcPts val="560"/>
              </a:spcAft>
            </a:pPr>
            <a:r>
              <a:rPr lang="en-GB" sz="1200" b="1" dirty="0" smtClean="0">
                <a:solidFill>
                  <a:prstClr val="black"/>
                </a:solidFill>
              </a:rPr>
              <a:t>10 </a:t>
            </a:r>
            <a:r>
              <a:rPr lang="en-GB" sz="1200" b="1" dirty="0">
                <a:solidFill>
                  <a:prstClr val="black"/>
                </a:solidFill>
              </a:rPr>
              <a:t>MWh at </a:t>
            </a:r>
            <a:r>
              <a:rPr lang="en-GB" sz="1200" b="1" dirty="0" smtClean="0">
                <a:solidFill>
                  <a:prstClr val="black"/>
                </a:solidFill>
              </a:rPr>
              <a:t>£95/MWh</a:t>
            </a:r>
            <a:endParaRPr lang="en-GB" sz="1200" b="1" dirty="0">
              <a:solidFill>
                <a:prstClr val="black"/>
              </a:solidFill>
            </a:endParaRPr>
          </a:p>
        </p:txBody>
      </p:sp>
    </p:spTree>
    <p:extLst>
      <p:ext uri="{BB962C8B-B14F-4D97-AF65-F5344CB8AC3E}">
        <p14:creationId xmlns:p14="http://schemas.microsoft.com/office/powerpoint/2010/main" val="3127414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10597 -0.01091 L 0.54927 -0.01091 " pathEditMode="relative" rAng="0" ptsTypes="AA">
                                      <p:cBhvr>
                                        <p:cTn id="39" dur="2000" fill="hold"/>
                                        <p:tgtEl>
                                          <p:spTgt spid="45"/>
                                        </p:tgtEl>
                                        <p:attrNameLst>
                                          <p:attrName>ppt_x</p:attrName>
                                          <p:attrName>ppt_y</p:attrName>
                                        </p:attrNameLst>
                                      </p:cBhvr>
                                      <p:rCtr x="22158" y="0"/>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p:bldP spid="45"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7. </a:t>
            </a:r>
            <a:r>
              <a:rPr lang="en-GB" dirty="0"/>
              <a:t>PAR </a:t>
            </a:r>
            <a:r>
              <a:rPr lang="en-GB" dirty="0" smtClean="0"/>
              <a:t>Tagging and final price calculation</a:t>
            </a:r>
            <a:endParaRPr lang="en-GB" dirty="0"/>
          </a:p>
        </p:txBody>
      </p:sp>
      <p:grpSp>
        <p:nvGrpSpPr>
          <p:cNvPr id="11" name="Group 10"/>
          <p:cNvGrpSpPr/>
          <p:nvPr/>
        </p:nvGrpSpPr>
        <p:grpSpPr>
          <a:xfrm>
            <a:off x="3380642" y="3517591"/>
            <a:ext cx="2286000" cy="781050"/>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10" name="TextBox 9"/>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solidFill>
                    <a:prstClr val="black"/>
                  </a:solidFill>
                </a:rPr>
                <a:t>OFFER</a:t>
              </a:r>
            </a:p>
            <a:p>
              <a:pPr>
                <a:lnSpc>
                  <a:spcPts val="2100"/>
                </a:lnSpc>
                <a:spcAft>
                  <a:spcPts val="560"/>
                </a:spcAft>
              </a:pPr>
              <a:r>
                <a:rPr lang="en-GB" sz="1200" b="1" dirty="0" smtClean="0">
                  <a:solidFill>
                    <a:prstClr val="black"/>
                  </a:solidFill>
                </a:rPr>
                <a:t>250 MWh at £45/MWh</a:t>
              </a:r>
            </a:p>
          </p:txBody>
        </p:sp>
      </p:grpSp>
      <p:grpSp>
        <p:nvGrpSpPr>
          <p:cNvPr id="12" name="Group 11"/>
          <p:cNvGrpSpPr/>
          <p:nvPr/>
        </p:nvGrpSpPr>
        <p:grpSpPr>
          <a:xfrm>
            <a:off x="3380642" y="2705189"/>
            <a:ext cx="2286000" cy="781050"/>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14" name="TextBox 13"/>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solidFill>
                    <a:prstClr val="black"/>
                  </a:solidFill>
                </a:rPr>
                <a:t>OFFER</a:t>
              </a:r>
            </a:p>
            <a:p>
              <a:pPr>
                <a:lnSpc>
                  <a:spcPts val="2100"/>
                </a:lnSpc>
                <a:spcAft>
                  <a:spcPts val="560"/>
                </a:spcAft>
              </a:pPr>
              <a:r>
                <a:rPr lang="en-GB" sz="1200" b="1" dirty="0" smtClean="0">
                  <a:solidFill>
                    <a:prstClr val="black"/>
                  </a:solidFill>
                </a:rPr>
                <a:t>250 MWh at £55/MWh</a:t>
              </a:r>
            </a:p>
          </p:txBody>
        </p:sp>
      </p:grpSp>
      <p:grpSp>
        <p:nvGrpSpPr>
          <p:cNvPr id="18" name="Group 17"/>
          <p:cNvGrpSpPr/>
          <p:nvPr/>
        </p:nvGrpSpPr>
        <p:grpSpPr>
          <a:xfrm>
            <a:off x="3380642" y="1097673"/>
            <a:ext cx="2286000" cy="781050"/>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20" name="TextBox 19"/>
            <p:cNvSpPr txBox="1"/>
            <p:nvPr/>
          </p:nvSpPr>
          <p:spPr>
            <a:xfrm>
              <a:off x="1143000" y="1625798"/>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solidFill>
                    <a:prstClr val="black"/>
                  </a:solidFill>
                </a:rPr>
                <a:t>OFFER</a:t>
              </a:r>
            </a:p>
            <a:p>
              <a:pPr>
                <a:lnSpc>
                  <a:spcPts val="2100"/>
                </a:lnSpc>
                <a:spcAft>
                  <a:spcPts val="560"/>
                </a:spcAft>
              </a:pPr>
              <a:r>
                <a:rPr lang="en-GB" sz="1200" b="1" dirty="0" smtClean="0">
                  <a:solidFill>
                    <a:prstClr val="black"/>
                  </a:solidFill>
                </a:rPr>
                <a:t>10 MWh at £95/MWh</a:t>
              </a:r>
            </a:p>
          </p:txBody>
        </p:sp>
      </p:grpSp>
      <p:cxnSp>
        <p:nvCxnSpPr>
          <p:cNvPr id="5" name="Straight Connector 4"/>
          <p:cNvCxnSpPr/>
          <p:nvPr/>
        </p:nvCxnSpPr>
        <p:spPr>
          <a:xfrm>
            <a:off x="1248508" y="4386566"/>
            <a:ext cx="8466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196" y="2745271"/>
            <a:ext cx="478663" cy="4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00" y="3555890"/>
            <a:ext cx="478663" cy="478663"/>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Brace 25"/>
          <p:cNvSpPr/>
          <p:nvPr/>
        </p:nvSpPr>
        <p:spPr>
          <a:xfrm>
            <a:off x="5855671" y="1097674"/>
            <a:ext cx="209502" cy="781049"/>
          </a:xfrm>
          <a:prstGeom prst="rightBrace">
            <a:avLst>
              <a:gd name="adj1" fmla="val 8333"/>
              <a:gd name="adj2" fmla="val 50303"/>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prstClr val="black"/>
              </a:solidFill>
            </a:endParaRPr>
          </a:p>
        </p:txBody>
      </p:sp>
      <p:sp>
        <p:nvSpPr>
          <p:cNvPr id="27" name="TextBox 26"/>
          <p:cNvSpPr txBox="1"/>
          <p:nvPr/>
        </p:nvSpPr>
        <p:spPr>
          <a:xfrm>
            <a:off x="6239267" y="1353545"/>
            <a:ext cx="1879973" cy="269304"/>
          </a:xfrm>
          <a:prstGeom prst="rect">
            <a:avLst/>
          </a:prstGeom>
          <a:noFill/>
        </p:spPr>
        <p:txBody>
          <a:bodyPr wrap="square" lIns="0" tIns="0" rIns="0" bIns="0" rtlCol="0">
            <a:spAutoFit/>
          </a:bodyPr>
          <a:lstStyle/>
          <a:p>
            <a:pPr>
              <a:lnSpc>
                <a:spcPts val="2100"/>
              </a:lnSpc>
              <a:spcAft>
                <a:spcPts val="560"/>
              </a:spcAft>
            </a:pPr>
            <a:r>
              <a:rPr lang="en-GB" sz="2000" dirty="0" smtClean="0"/>
              <a:t>= PAR: 1 MWh</a:t>
            </a:r>
          </a:p>
        </p:txBody>
      </p:sp>
      <p:sp>
        <p:nvSpPr>
          <p:cNvPr id="32" name="TextBox 31"/>
          <p:cNvSpPr txBox="1"/>
          <p:nvPr/>
        </p:nvSpPr>
        <p:spPr>
          <a:xfrm>
            <a:off x="-391747" y="1573154"/>
            <a:ext cx="242660" cy="269304"/>
          </a:xfrm>
          <a:prstGeom prst="rect">
            <a:avLst/>
          </a:prstGeom>
          <a:solidFill>
            <a:srgbClr val="E0F4F3"/>
          </a:solidFill>
        </p:spPr>
        <p:txBody>
          <a:bodyPr wrap="square" lIns="0" tIns="0" rIns="0" bIns="0" rtlCol="0">
            <a:spAutoFit/>
          </a:bodyPr>
          <a:lstStyle/>
          <a:p>
            <a:pPr algn="ctr">
              <a:lnSpc>
                <a:spcPts val="2100"/>
              </a:lnSpc>
              <a:spcAft>
                <a:spcPts val="560"/>
              </a:spcAft>
            </a:pPr>
            <a:r>
              <a:rPr lang="en-GB" sz="1200" b="1" dirty="0" smtClean="0">
                <a:solidFill>
                  <a:prstClr val="black"/>
                </a:solidFill>
              </a:rPr>
              <a:t>1</a:t>
            </a:r>
            <a:endParaRPr lang="en-GB" sz="1400" b="1" dirty="0" smtClean="0">
              <a:solidFill>
                <a:prstClr val="black"/>
              </a:solidFill>
            </a:endParaRPr>
          </a:p>
        </p:txBody>
      </p:sp>
      <p:sp>
        <p:nvSpPr>
          <p:cNvPr id="6" name="Rectangle 5"/>
          <p:cNvSpPr/>
          <p:nvPr/>
        </p:nvSpPr>
        <p:spPr>
          <a:xfrm>
            <a:off x="1172308" y="4630355"/>
            <a:ext cx="7781192" cy="1054135"/>
          </a:xfrm>
          <a:prstGeom prst="rect">
            <a:avLst/>
          </a:prstGeom>
        </p:spPr>
        <p:txBody>
          <a:bodyPr wrap="square">
            <a:spAutoFit/>
          </a:bodyPr>
          <a:lstStyle/>
          <a:p>
            <a:pPr>
              <a:lnSpc>
                <a:spcPts val="2100"/>
              </a:lnSpc>
              <a:spcAft>
                <a:spcPts val="560"/>
              </a:spcAft>
            </a:pPr>
            <a:r>
              <a:rPr lang="en-GB" sz="1600" dirty="0" smtClean="0"/>
              <a:t>Imbalance Price </a:t>
            </a:r>
            <a:r>
              <a:rPr lang="en-GB" sz="1600" dirty="0"/>
              <a:t>is the </a:t>
            </a:r>
            <a:r>
              <a:rPr lang="en-GB" sz="1600" dirty="0" smtClean="0"/>
              <a:t>volume </a:t>
            </a:r>
            <a:r>
              <a:rPr lang="en-GB" sz="1600" dirty="0"/>
              <a:t>weighted average price of the remaining actions</a:t>
            </a:r>
          </a:p>
          <a:p>
            <a:pPr marL="285750" indent="-285750">
              <a:lnSpc>
                <a:spcPts val="2100"/>
              </a:lnSpc>
              <a:spcAft>
                <a:spcPts val="560"/>
              </a:spcAft>
              <a:buFont typeface="Arial" panose="020B0604020202020204" pitchFamily="34" charset="0"/>
              <a:buChar char="•"/>
            </a:pPr>
            <a:r>
              <a:rPr lang="en-GB" sz="1600" dirty="0"/>
              <a:t>Adjusted for </a:t>
            </a:r>
            <a:r>
              <a:rPr lang="en-GB" sz="1600" dirty="0" smtClean="0"/>
              <a:t>Transmission Losses – TLM </a:t>
            </a:r>
            <a:r>
              <a:rPr lang="en-GB" sz="1600" dirty="0"/>
              <a:t>(except for BSAAs)</a:t>
            </a:r>
          </a:p>
          <a:p>
            <a:pPr marL="285750" indent="-285750">
              <a:lnSpc>
                <a:spcPts val="2100"/>
              </a:lnSpc>
              <a:spcAft>
                <a:spcPts val="560"/>
              </a:spcAft>
              <a:buFont typeface="Arial" panose="020B0604020202020204" pitchFamily="34" charset="0"/>
              <a:buChar char="•"/>
            </a:pPr>
            <a:r>
              <a:rPr lang="en-GB" sz="1600" dirty="0" smtClean="0"/>
              <a:t>Plus </a:t>
            </a:r>
            <a:r>
              <a:rPr lang="en-GB" sz="1600" dirty="0"/>
              <a:t>the Buy </a:t>
            </a:r>
            <a:r>
              <a:rPr lang="en-GB" sz="1600" dirty="0" smtClean="0"/>
              <a:t>Price </a:t>
            </a:r>
            <a:r>
              <a:rPr lang="en-GB" sz="1600" dirty="0" err="1" smtClean="0"/>
              <a:t>Price</a:t>
            </a:r>
            <a:r>
              <a:rPr lang="en-GB" sz="1600" dirty="0" smtClean="0"/>
              <a:t> Adjuster </a:t>
            </a:r>
            <a:r>
              <a:rPr lang="en-GB" sz="1600" dirty="0"/>
              <a:t>(BPA) or Sell Price </a:t>
            </a:r>
            <a:r>
              <a:rPr lang="en-GB" sz="1600" dirty="0" err="1" smtClean="0"/>
              <a:t>Price</a:t>
            </a:r>
            <a:r>
              <a:rPr lang="en-GB" sz="1600" dirty="0" smtClean="0"/>
              <a:t> Adjuster </a:t>
            </a:r>
            <a:r>
              <a:rPr lang="en-GB" sz="1600" dirty="0"/>
              <a:t>(SPA)</a:t>
            </a:r>
          </a:p>
        </p:txBody>
      </p:sp>
      <mc:AlternateContent xmlns:mc="http://schemas.openxmlformats.org/markup-compatibility/2006" xmlns:a14="http://schemas.microsoft.com/office/drawing/2010/main">
        <mc:Choice Requires="a14">
          <p:sp>
            <p:nvSpPr>
              <p:cNvPr id="28" name="TextBox 27"/>
              <p:cNvSpPr txBox="1"/>
              <p:nvPr/>
            </p:nvSpPr>
            <p:spPr>
              <a:xfrm>
                <a:off x="1172308" y="5863570"/>
                <a:ext cx="8780863" cy="692497"/>
              </a:xfrm>
              <a:prstGeom prst="rect">
                <a:avLst/>
              </a:prstGeom>
              <a:noFill/>
            </p:spPr>
            <p:txBody>
              <a:bodyPr wrap="square" lIns="0" tIns="0" rIns="0" bIns="0" rtlCol="0">
                <a:spAutoFit/>
              </a:bodyPr>
              <a:lstStyle/>
              <a:p>
                <a:pPr>
                  <a:lnSpc>
                    <a:spcPts val="2100"/>
                  </a:lnSpc>
                  <a:spcAft>
                    <a:spcPts val="560"/>
                  </a:spcAft>
                </a:pPr>
                <a:endParaRPr lang="en-GB" sz="1600" dirty="0" smtClean="0">
                  <a:solidFill>
                    <a:schemeClr val="tx1"/>
                  </a:solidFill>
                </a:endParaRPr>
              </a:p>
              <a:p>
                <a:pPr>
                  <a:lnSpc>
                    <a:spcPts val="2100"/>
                  </a:lnSpc>
                  <a:spcAft>
                    <a:spcPts val="560"/>
                  </a:spcAft>
                </a:pPr>
                <a14:m>
                  <m:oMathPara xmlns:m="http://schemas.openxmlformats.org/officeDocument/2006/math">
                    <m:oMathParaPr>
                      <m:jc m:val="left"/>
                    </m:oMathParaPr>
                    <m:oMath xmlns:m="http://schemas.openxmlformats.org/officeDocument/2006/math">
                      <m:r>
                        <a:rPr lang="en-GB" sz="1600" b="1" i="1" smtClean="0">
                          <a:solidFill>
                            <a:schemeClr val="tx1"/>
                          </a:solidFill>
                          <a:latin typeface="Cambria Math"/>
                        </a:rPr>
                        <m:t>𝑺𝒚𝒔𝒕𝒆𝒎</m:t>
                      </m:r>
                      <m:r>
                        <a:rPr lang="en-GB" sz="1600" b="1" i="1" smtClean="0">
                          <a:solidFill>
                            <a:schemeClr val="tx1"/>
                          </a:solidFill>
                          <a:latin typeface="Cambria Math"/>
                        </a:rPr>
                        <m:t> </m:t>
                      </m:r>
                      <m:r>
                        <a:rPr lang="en-GB" sz="1600" b="1" i="1" smtClean="0">
                          <a:solidFill>
                            <a:schemeClr val="tx1"/>
                          </a:solidFill>
                          <a:latin typeface="Cambria Math"/>
                        </a:rPr>
                        <m:t>𝑷𝒓𝒊𝒄𝒆</m:t>
                      </m:r>
                      <m:r>
                        <a:rPr lang="en-GB" sz="1600" b="1" i="1" smtClean="0">
                          <a:solidFill>
                            <a:schemeClr val="tx1"/>
                          </a:solidFill>
                          <a:latin typeface="Cambria Math"/>
                        </a:rPr>
                        <m:t>=£</m:t>
                      </m:r>
                      <m:r>
                        <a:rPr lang="en-GB" sz="1600" b="1" i="1" smtClean="0">
                          <a:solidFill>
                            <a:schemeClr val="tx1"/>
                          </a:solidFill>
                          <a:latin typeface="Cambria Math"/>
                        </a:rPr>
                        <m:t>𝟗𝟓</m:t>
                      </m:r>
                      <m:r>
                        <a:rPr lang="en-GB" sz="1600" b="1" i="1" smtClean="0">
                          <a:solidFill>
                            <a:schemeClr val="tx1"/>
                          </a:solidFill>
                          <a:latin typeface="Cambria Math"/>
                        </a:rPr>
                        <m:t>/</m:t>
                      </m:r>
                      <m:r>
                        <a:rPr lang="en-GB" sz="1600" b="1" i="1" smtClean="0">
                          <a:solidFill>
                            <a:schemeClr val="tx1"/>
                          </a:solidFill>
                          <a:latin typeface="Cambria Math"/>
                        </a:rPr>
                        <m:t>𝑴𝑾𝒉</m:t>
                      </m:r>
                    </m:oMath>
                  </m:oMathPara>
                </a14:m>
                <a:endParaRPr lang="en-GB" sz="1600" b="1" dirty="0" smtClean="0">
                  <a:solidFill>
                    <a:schemeClr val="tx1"/>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172308" y="5863570"/>
                <a:ext cx="8780863" cy="692497"/>
              </a:xfrm>
              <a:prstGeom prst="rect">
                <a:avLst/>
              </a:prstGeom>
              <a:blipFill>
                <a:blip r:embed="rId4"/>
                <a:stretch>
                  <a:fillRect l="-1041"/>
                </a:stretch>
              </a:blipFill>
            </p:spPr>
            <p:txBody>
              <a:bodyPr/>
              <a:lstStyle/>
              <a:p>
                <a:r>
                  <a:rPr lang="en-GB">
                    <a:noFill/>
                  </a:rPr>
                  <a:t> </a:t>
                </a:r>
              </a:p>
            </p:txBody>
          </p:sp>
        </mc:Fallback>
      </mc:AlternateContent>
      <p:sp>
        <p:nvSpPr>
          <p:cNvPr id="30" name="Rectangle 29"/>
          <p:cNvSpPr/>
          <p:nvPr/>
        </p:nvSpPr>
        <p:spPr>
          <a:xfrm>
            <a:off x="3380642" y="191121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b="1" dirty="0">
              <a:solidFill>
                <a:prstClr val="white"/>
              </a:solidFill>
            </a:endParaRPr>
          </a:p>
        </p:txBody>
      </p:sp>
      <p:sp>
        <p:nvSpPr>
          <p:cNvPr id="31" name="TextBox 30"/>
          <p:cNvSpPr txBox="1"/>
          <p:nvPr/>
        </p:nvSpPr>
        <p:spPr>
          <a:xfrm>
            <a:off x="3513331" y="2019887"/>
            <a:ext cx="2019300" cy="6155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lnSpc>
                <a:spcPts val="2100"/>
              </a:lnSpc>
              <a:spcAft>
                <a:spcPts val="560"/>
              </a:spcAft>
            </a:pPr>
            <a:r>
              <a:rPr lang="en-GB" sz="1200" b="1" dirty="0" smtClean="0">
                <a:solidFill>
                  <a:prstClr val="black"/>
                </a:solidFill>
              </a:rPr>
              <a:t>OFFER</a:t>
            </a:r>
          </a:p>
          <a:p>
            <a:pPr>
              <a:lnSpc>
                <a:spcPts val="2100"/>
              </a:lnSpc>
              <a:spcAft>
                <a:spcPts val="560"/>
              </a:spcAft>
            </a:pPr>
            <a:r>
              <a:rPr lang="en-GB" sz="1200" b="1" dirty="0" smtClean="0">
                <a:solidFill>
                  <a:prstClr val="black"/>
                </a:solidFill>
              </a:rPr>
              <a:t>20 MWh at £95/MWh</a:t>
            </a:r>
          </a:p>
        </p:txBody>
      </p:sp>
      <p:pic>
        <p:nvPicPr>
          <p:cNvPr id="29"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177" y="1953829"/>
            <a:ext cx="478663" cy="47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66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0-ppt_w/2"/>
                                          </p:val>
                                        </p:tav>
                                      </p:tavLst>
                                    </p:anim>
                                    <p:anim calcmode="lin" valueType="num">
                                      <p:cBhvr additive="base">
                                        <p:cTn id="21" dur="500"/>
                                        <p:tgtEl>
                                          <p:spTgt spid="11"/>
                                        </p:tgtEl>
                                        <p:attrNameLst>
                                          <p:attrName>ppt_y</p:attrName>
                                        </p:attrNameLst>
                                      </p:cBhvr>
                                      <p:tavLst>
                                        <p:tav tm="0">
                                          <p:val>
                                            <p:strVal val="ppt_y"/>
                                          </p:val>
                                        </p:tav>
                                        <p:tav tm="100000">
                                          <p:val>
                                            <p:strVal val="ppt_y"/>
                                          </p:val>
                                        </p:tav>
                                      </p:tavLst>
                                    </p:anim>
                                    <p:set>
                                      <p:cBhvr>
                                        <p:cTn id="22" dur="1" fill="hold">
                                          <p:stCondLst>
                                            <p:cond delay="499"/>
                                          </p:stCondLst>
                                        </p:cTn>
                                        <p:tgtEl>
                                          <p:spTgt spid="11"/>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0-ppt_w/2"/>
                                          </p:val>
                                        </p:tav>
                                      </p:tavLst>
                                    </p:anim>
                                    <p:anim calcmode="lin" valueType="num">
                                      <p:cBhvr additive="base">
                                        <p:cTn id="25" dur="500"/>
                                        <p:tgtEl>
                                          <p:spTgt spid="12"/>
                                        </p:tgtEl>
                                        <p:attrNameLst>
                                          <p:attrName>ppt_y</p:attrName>
                                        </p:attrNameLst>
                                      </p:cBhvr>
                                      <p:tavLst>
                                        <p:tav tm="0">
                                          <p:val>
                                            <p:strVal val="ppt_y"/>
                                          </p:val>
                                        </p:tav>
                                        <p:tav tm="100000">
                                          <p:val>
                                            <p:strVal val="ppt_y"/>
                                          </p:val>
                                        </p:tav>
                                      </p:tavLst>
                                    </p:anim>
                                    <p:set>
                                      <p:cBhvr>
                                        <p:cTn id="26" dur="1" fill="hold">
                                          <p:stCondLst>
                                            <p:cond delay="499"/>
                                          </p:stCondLst>
                                        </p:cTn>
                                        <p:tgtEl>
                                          <p:spTgt spid="12"/>
                                        </p:tgtEl>
                                        <p:attrNameLst>
                                          <p:attrName>style.visibility</p:attrName>
                                        </p:attrNameLst>
                                      </p:cBhvr>
                                      <p:to>
                                        <p:strVal val="hidden"/>
                                      </p:to>
                                    </p:set>
                                  </p:childTnLst>
                                </p:cTn>
                              </p:par>
                              <p:par>
                                <p:cTn id="27" presetID="2" presetClass="exit" presetSubtype="8" fill="hold" grpId="0" nodeType="withEffect">
                                  <p:stCondLst>
                                    <p:cond delay="0"/>
                                  </p:stCondLst>
                                  <p:childTnLst>
                                    <p:anim calcmode="lin" valueType="num">
                                      <p:cBhvr additive="base">
                                        <p:cTn id="28" dur="500"/>
                                        <p:tgtEl>
                                          <p:spTgt spid="30"/>
                                        </p:tgtEl>
                                        <p:attrNameLst>
                                          <p:attrName>ppt_x</p:attrName>
                                        </p:attrNameLst>
                                      </p:cBhvr>
                                      <p:tavLst>
                                        <p:tav tm="0">
                                          <p:val>
                                            <p:strVal val="ppt_x"/>
                                          </p:val>
                                        </p:tav>
                                        <p:tav tm="100000">
                                          <p:val>
                                            <p:strVal val="0-ppt_w/2"/>
                                          </p:val>
                                        </p:tav>
                                      </p:tavLst>
                                    </p:anim>
                                    <p:anim calcmode="lin" valueType="num">
                                      <p:cBhvr additive="base">
                                        <p:cTn id="29" dur="500"/>
                                        <p:tgtEl>
                                          <p:spTgt spid="30"/>
                                        </p:tgtEl>
                                        <p:attrNameLst>
                                          <p:attrName>ppt_y</p:attrName>
                                        </p:attrNameLst>
                                      </p:cBhvr>
                                      <p:tavLst>
                                        <p:tav tm="0">
                                          <p:val>
                                            <p:strVal val="ppt_y"/>
                                          </p:val>
                                        </p:tav>
                                        <p:tav tm="100000">
                                          <p:val>
                                            <p:strVal val="ppt_y"/>
                                          </p:val>
                                        </p:tav>
                                      </p:tavLst>
                                    </p:anim>
                                    <p:set>
                                      <p:cBhvr>
                                        <p:cTn id="30" dur="1" fill="hold">
                                          <p:stCondLst>
                                            <p:cond delay="499"/>
                                          </p:stCondLst>
                                        </p:cTn>
                                        <p:tgtEl>
                                          <p:spTgt spid="30"/>
                                        </p:tgtEl>
                                        <p:attrNameLst>
                                          <p:attrName>style.visibility</p:attrName>
                                        </p:attrNameLst>
                                      </p:cBhvr>
                                      <p:to>
                                        <p:strVal val="hidden"/>
                                      </p:to>
                                    </p:set>
                                  </p:childTnLst>
                                </p:cTn>
                              </p:par>
                              <p:par>
                                <p:cTn id="31" presetID="2" presetClass="exit" presetSubtype="8" fill="hold" grpId="0" nodeType="withEffect">
                                  <p:stCondLst>
                                    <p:cond delay="0"/>
                                  </p:stCondLst>
                                  <p:childTnLst>
                                    <p:anim calcmode="lin" valueType="num">
                                      <p:cBhvr additive="base">
                                        <p:cTn id="32" dur="500"/>
                                        <p:tgtEl>
                                          <p:spTgt spid="31"/>
                                        </p:tgtEl>
                                        <p:attrNameLst>
                                          <p:attrName>ppt_x</p:attrName>
                                        </p:attrNameLst>
                                      </p:cBhvr>
                                      <p:tavLst>
                                        <p:tav tm="0">
                                          <p:val>
                                            <p:strVal val="ppt_x"/>
                                          </p:val>
                                        </p:tav>
                                        <p:tav tm="100000">
                                          <p:val>
                                            <p:strVal val="0-ppt_w/2"/>
                                          </p:val>
                                        </p:tav>
                                      </p:tavLst>
                                    </p:anim>
                                    <p:anim calcmode="lin" valueType="num">
                                      <p:cBhvr additive="base">
                                        <p:cTn id="33" dur="500"/>
                                        <p:tgtEl>
                                          <p:spTgt spid="31"/>
                                        </p:tgtEl>
                                        <p:attrNameLst>
                                          <p:attrName>ppt_y</p:attrName>
                                        </p:attrNameLst>
                                      </p:cBhvr>
                                      <p:tavLst>
                                        <p:tav tm="0">
                                          <p:val>
                                            <p:strVal val="ppt_y"/>
                                          </p:val>
                                        </p:tav>
                                        <p:tav tm="100000">
                                          <p:val>
                                            <p:strVal val="ppt_y"/>
                                          </p:val>
                                        </p:tav>
                                      </p:tavLst>
                                    </p:anim>
                                    <p:set>
                                      <p:cBhvr>
                                        <p:cTn id="34" dur="1" fill="hold">
                                          <p:stCondLst>
                                            <p:cond delay="499"/>
                                          </p:stCondLst>
                                        </p:cTn>
                                        <p:tgtEl>
                                          <p:spTgt spid="31"/>
                                        </p:tgtEl>
                                        <p:attrNameLst>
                                          <p:attrName>style.visibility</p:attrName>
                                        </p:attrNameLst>
                                      </p:cBhvr>
                                      <p:to>
                                        <p:strVal val="hidden"/>
                                      </p:to>
                                    </p:set>
                                  </p:childTnLst>
                                </p:cTn>
                              </p:par>
                              <p:par>
                                <p:cTn id="35" presetID="2" presetClass="exit" presetSubtype="8" fill="hold"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0-ppt_w/2"/>
                                          </p:val>
                                        </p:tav>
                                      </p:tavLst>
                                    </p:anim>
                                    <p:anim calcmode="lin" valueType="num">
                                      <p:cBhvr additive="base">
                                        <p:cTn id="37" dur="500"/>
                                        <p:tgtEl>
                                          <p:spTgt spid="25"/>
                                        </p:tgtEl>
                                        <p:attrNameLst>
                                          <p:attrName>ppt_y</p:attrName>
                                        </p:attrNameLst>
                                      </p:cBhvr>
                                      <p:tavLst>
                                        <p:tav tm="0">
                                          <p:val>
                                            <p:strVal val="ppt_y"/>
                                          </p:val>
                                        </p:tav>
                                        <p:tav tm="100000">
                                          <p:val>
                                            <p:strVal val="ppt_y"/>
                                          </p:val>
                                        </p:tav>
                                      </p:tavLst>
                                    </p:anim>
                                    <p:set>
                                      <p:cBhvr>
                                        <p:cTn id="38" dur="1" fill="hold">
                                          <p:stCondLst>
                                            <p:cond delay="499"/>
                                          </p:stCondLst>
                                        </p:cTn>
                                        <p:tgtEl>
                                          <p:spTgt spid="25"/>
                                        </p:tgtEl>
                                        <p:attrNameLst>
                                          <p:attrName>style.visibility</p:attrName>
                                        </p:attrNameLst>
                                      </p:cBhvr>
                                      <p:to>
                                        <p:strVal val="hidden"/>
                                      </p:to>
                                    </p:set>
                                  </p:childTnLst>
                                </p:cTn>
                              </p:par>
                              <p:par>
                                <p:cTn id="39" presetID="2" presetClass="exit" presetSubtype="8" fill="hold" nodeType="withEffect">
                                  <p:stCondLst>
                                    <p:cond delay="0"/>
                                  </p:stCondLst>
                                  <p:childTnLst>
                                    <p:anim calcmode="lin" valueType="num">
                                      <p:cBhvr additive="base">
                                        <p:cTn id="40" dur="500"/>
                                        <p:tgtEl>
                                          <p:spTgt spid="29"/>
                                        </p:tgtEl>
                                        <p:attrNameLst>
                                          <p:attrName>ppt_x</p:attrName>
                                        </p:attrNameLst>
                                      </p:cBhvr>
                                      <p:tavLst>
                                        <p:tav tm="0">
                                          <p:val>
                                            <p:strVal val="ppt_x"/>
                                          </p:val>
                                        </p:tav>
                                        <p:tav tm="100000">
                                          <p:val>
                                            <p:strVal val="0-ppt_w/2"/>
                                          </p:val>
                                        </p:tav>
                                      </p:tavLst>
                                    </p:anim>
                                    <p:anim calcmode="lin" valueType="num">
                                      <p:cBhvr additive="base">
                                        <p:cTn id="41" dur="500"/>
                                        <p:tgtEl>
                                          <p:spTgt spid="29"/>
                                        </p:tgtEl>
                                        <p:attrNameLst>
                                          <p:attrName>ppt_y</p:attrName>
                                        </p:attrNameLst>
                                      </p:cBhvr>
                                      <p:tavLst>
                                        <p:tav tm="0">
                                          <p:val>
                                            <p:strVal val="ppt_y"/>
                                          </p:val>
                                        </p:tav>
                                        <p:tav tm="100000">
                                          <p:val>
                                            <p:strVal val="ppt_y"/>
                                          </p:val>
                                        </p:tav>
                                      </p:tavLst>
                                    </p:anim>
                                    <p:set>
                                      <p:cBhvr>
                                        <p:cTn id="42" dur="1" fill="hold">
                                          <p:stCondLst>
                                            <p:cond delay="499"/>
                                          </p:stCondLst>
                                        </p:cTn>
                                        <p:tgtEl>
                                          <p:spTgt spid="29"/>
                                        </p:tgtEl>
                                        <p:attrNameLst>
                                          <p:attrName>style.visibility</p:attrName>
                                        </p:attrNameLst>
                                      </p:cBhvr>
                                      <p:to>
                                        <p:strVal val="hidden"/>
                                      </p:to>
                                    </p:set>
                                  </p:childTnLst>
                                </p:cTn>
                              </p:par>
                              <p:par>
                                <p:cTn id="43" presetID="2" presetClass="exit" presetSubtype="8" fill="hold" nodeType="withEffect">
                                  <p:stCondLst>
                                    <p:cond delay="0"/>
                                  </p:stCondLst>
                                  <p:childTnLst>
                                    <p:anim calcmode="lin" valueType="num">
                                      <p:cBhvr additive="base">
                                        <p:cTn id="44" dur="500"/>
                                        <p:tgtEl>
                                          <p:spTgt spid="24"/>
                                        </p:tgtEl>
                                        <p:attrNameLst>
                                          <p:attrName>ppt_x</p:attrName>
                                        </p:attrNameLst>
                                      </p:cBhvr>
                                      <p:tavLst>
                                        <p:tav tm="0">
                                          <p:val>
                                            <p:strVal val="ppt_x"/>
                                          </p:val>
                                        </p:tav>
                                        <p:tav tm="100000">
                                          <p:val>
                                            <p:strVal val="0-ppt_w/2"/>
                                          </p:val>
                                        </p:tav>
                                      </p:tavLst>
                                    </p:anim>
                                    <p:anim calcmode="lin" valueType="num">
                                      <p:cBhvr additive="base">
                                        <p:cTn id="45" dur="500"/>
                                        <p:tgtEl>
                                          <p:spTgt spid="24"/>
                                        </p:tgtEl>
                                        <p:attrNameLst>
                                          <p:attrName>ppt_y</p:attrName>
                                        </p:attrNameLst>
                                      </p:cBhvr>
                                      <p:tavLst>
                                        <p:tav tm="0">
                                          <p:val>
                                            <p:strVal val="ppt_y"/>
                                          </p:val>
                                        </p:tav>
                                        <p:tav tm="100000">
                                          <p:val>
                                            <p:strVal val="ppt_y"/>
                                          </p:val>
                                        </p:tav>
                                      </p:tavLst>
                                    </p:anim>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0.00891 -0.00629 L 0.36603 -0.00629 " pathEditMode="relative" rAng="0" ptsTypes="AA">
                                      <p:cBhvr>
                                        <p:cTn id="50" dur="2000" fill="hold"/>
                                        <p:tgtEl>
                                          <p:spTgt spid="32"/>
                                        </p:tgtEl>
                                        <p:attrNameLst>
                                          <p:attrName>ppt_x</p:attrName>
                                          <p:attrName>ppt_y</p:attrName>
                                        </p:attrNameLst>
                                      </p:cBhvr>
                                      <p:rCtr x="18747" y="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2" grpId="0" animBg="1"/>
      <p:bldP spid="6" grpId="0"/>
      <p:bldP spid="28" grpId="0"/>
      <p:bldP spid="30"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p:sp>
      <p:sp>
        <p:nvSpPr>
          <p:cNvPr id="2" name="Title 1"/>
          <p:cNvSpPr>
            <a:spLocks noGrp="1"/>
          </p:cNvSpPr>
          <p:nvPr>
            <p:ph type="ctrTitle"/>
          </p:nvPr>
        </p:nvSpPr>
        <p:spPr/>
        <p:txBody>
          <a:bodyPr/>
          <a:lstStyle/>
          <a:p>
            <a:r>
              <a:rPr lang="en-GB" dirty="0"/>
              <a:t>Where to </a:t>
            </a:r>
            <a:r>
              <a:rPr lang="en-GB" dirty="0" smtClean="0"/>
              <a:t>find out more </a:t>
            </a:r>
            <a:endParaRPr lang="en-GB" dirty="0"/>
          </a:p>
        </p:txBody>
      </p:sp>
    </p:spTree>
    <p:extLst>
      <p:ext uri="{BB962C8B-B14F-4D97-AF65-F5344CB8AC3E}">
        <p14:creationId xmlns:p14="http://schemas.microsoft.com/office/powerpoint/2010/main" val="244536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Want to know more?</a:t>
            </a:r>
          </a:p>
        </p:txBody>
      </p:sp>
      <p:sp>
        <p:nvSpPr>
          <p:cNvPr id="10" name="Rounded Rectangle 9"/>
          <p:cNvSpPr/>
          <p:nvPr/>
        </p:nvSpPr>
        <p:spPr>
          <a:xfrm>
            <a:off x="6152323" y="2703359"/>
            <a:ext cx="4144202" cy="1517835"/>
          </a:xfrm>
          <a:prstGeom prst="roundRect">
            <a:avLst>
              <a:gd name="adj" fmla="val 11221"/>
            </a:avLst>
          </a:prstGeom>
          <a:solidFill>
            <a:srgbClr val="D2E8ED">
              <a:alpha val="90000"/>
            </a:srgb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lIns="108000" tIns="187200" rIns="0" bIns="0"/>
          <a:lstStyle/>
          <a:p>
            <a:pPr eaLnBrk="0" hangingPunct="0">
              <a:defRPr/>
            </a:pPr>
            <a:r>
              <a:rPr lang="en-GB" sz="2000" u="sng" dirty="0">
                <a:solidFill>
                  <a:schemeClr val="tx2"/>
                </a:solidFill>
                <a:cs typeface="Tahoma"/>
              </a:rPr>
              <a:t>https://www.elexon.co.uk/operations-settlement/balancing-and-settlement/imbalance-pricing/</a:t>
            </a:r>
            <a:endParaRPr lang="en-GB" sz="2000" u="sng" dirty="0">
              <a:solidFill>
                <a:schemeClr val="tx2"/>
              </a:solidFill>
              <a:latin typeface="Tahoma"/>
              <a:cs typeface="Tahoma"/>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18" y="1340284"/>
            <a:ext cx="5053664" cy="5761821"/>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1384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Price Analysis Report (SPAR)</a:t>
            </a:r>
            <a:endParaRPr lang="en-GB" dirty="0"/>
          </a:p>
        </p:txBody>
      </p:sp>
      <p:sp>
        <p:nvSpPr>
          <p:cNvPr id="3" name="Rectangle 2"/>
          <p:cNvSpPr/>
          <p:nvPr/>
        </p:nvSpPr>
        <p:spPr>
          <a:xfrm>
            <a:off x="396876" y="5899017"/>
            <a:ext cx="9690098" cy="4154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chemeClr val="tx1"/>
                </a:solidFill>
                <a:effectLst/>
                <a:uLnTx/>
                <a:uFillTx/>
                <a:latin typeface="Tahoma"/>
                <a:ea typeface="+mn-ea"/>
                <a:cs typeface="+mn-cs"/>
                <a:hlinkClick r:id="rId2"/>
              </a:rPr>
              <a:t>https://www.elexon.co.uk/data/key-data-reports/system-prices-analysis-report/</a:t>
            </a:r>
            <a:r>
              <a:rPr kumimoji="0" lang="en-GB" sz="2100" b="0" i="0" u="none" strike="noStrike" kern="1200" cap="none" spc="0" normalizeH="0" baseline="0" noProof="0" dirty="0" smtClean="0">
                <a:ln>
                  <a:noFill/>
                </a:ln>
                <a:solidFill>
                  <a:schemeClr val="tx1"/>
                </a:solidFill>
                <a:effectLst/>
                <a:uLnTx/>
                <a:uFillTx/>
                <a:latin typeface="Tahoma"/>
                <a:ea typeface="+mn-ea"/>
                <a:cs typeface="+mn-cs"/>
              </a:rPr>
              <a:t> </a:t>
            </a:r>
            <a:endParaRPr kumimoji="0" lang="en-GB" sz="2100" b="0" i="0" u="none" strike="noStrike" kern="1200" cap="none" spc="0" normalizeH="0" baseline="0" noProof="0" dirty="0">
              <a:ln>
                <a:noFill/>
              </a:ln>
              <a:solidFill>
                <a:schemeClr val="tx1"/>
              </a:solidFill>
              <a:effectLst/>
              <a:uLnTx/>
              <a:uFillTx/>
              <a:latin typeface="Tahoma"/>
              <a:ea typeface="+mn-ea"/>
              <a:cs typeface="+mn-cs"/>
            </a:endParaRPr>
          </a:p>
        </p:txBody>
      </p:sp>
      <p:pic>
        <p:nvPicPr>
          <p:cNvPr id="6" name="Picture 5"/>
          <p:cNvPicPr>
            <a:picLocks noChangeAspect="1"/>
          </p:cNvPicPr>
          <p:nvPr/>
        </p:nvPicPr>
        <p:blipFill rotWithShape="1">
          <a:blip r:embed="rId3"/>
          <a:srcRect l="6535" t="13951" r="28715" b="6344"/>
          <a:stretch/>
        </p:blipFill>
        <p:spPr>
          <a:xfrm>
            <a:off x="439734" y="1848801"/>
            <a:ext cx="5103814" cy="3533915"/>
          </a:xfrm>
          <a:prstGeom prst="rect">
            <a:avLst/>
          </a:prstGeom>
        </p:spPr>
      </p:pic>
      <p:pic>
        <p:nvPicPr>
          <p:cNvPr id="7" name="Picture 6"/>
          <p:cNvPicPr>
            <a:picLocks noChangeAspect="1"/>
          </p:cNvPicPr>
          <p:nvPr/>
        </p:nvPicPr>
        <p:blipFill rotWithShape="1">
          <a:blip r:embed="rId4"/>
          <a:srcRect l="17930" t="24211" r="34403" b="10608"/>
          <a:stretch/>
        </p:blipFill>
        <p:spPr>
          <a:xfrm>
            <a:off x="5543548" y="1848801"/>
            <a:ext cx="4543425" cy="3494723"/>
          </a:xfrm>
          <a:prstGeom prst="rect">
            <a:avLst/>
          </a:prstGeom>
        </p:spPr>
      </p:pic>
    </p:spTree>
    <p:extLst>
      <p:ext uri="{BB962C8B-B14F-4D97-AF65-F5344CB8AC3E}">
        <p14:creationId xmlns:p14="http://schemas.microsoft.com/office/powerpoint/2010/main" val="106756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16064" y="6619391"/>
            <a:ext cx="2740265" cy="917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sp>
        <p:nvSpPr>
          <p:cNvPr id="3" name="Title 2"/>
          <p:cNvSpPr>
            <a:spLocks noGrp="1"/>
          </p:cNvSpPr>
          <p:nvPr>
            <p:ph type="title"/>
          </p:nvPr>
        </p:nvSpPr>
        <p:spPr/>
        <p:txBody>
          <a:bodyPr/>
          <a:lstStyle/>
          <a:p>
            <a:r>
              <a:rPr lang="en-GB" dirty="0" smtClean="0"/>
              <a:t>‘Long’ or ‘Short’ terminology</a:t>
            </a:r>
            <a:endParaRPr lang="en-GB" dirty="0"/>
          </a:p>
        </p:txBody>
      </p:sp>
      <p:sp>
        <p:nvSpPr>
          <p:cNvPr id="9" name="Text Placeholder 8"/>
          <p:cNvSpPr>
            <a:spLocks noGrp="1"/>
          </p:cNvSpPr>
          <p:nvPr>
            <p:ph type="body" sz="quarter" idx="10"/>
          </p:nvPr>
        </p:nvSpPr>
        <p:spPr>
          <a:xfrm>
            <a:off x="278505" y="1226954"/>
            <a:ext cx="10136064" cy="5137751"/>
          </a:xfrm>
        </p:spPr>
        <p:txBody>
          <a:bodyPr/>
          <a:lstStyle/>
          <a:p>
            <a:endParaRPr lang="en-GB" dirty="0"/>
          </a:p>
        </p:txBody>
      </p:sp>
      <p:sp>
        <p:nvSpPr>
          <p:cNvPr id="20" name="Rectangle 19"/>
          <p:cNvSpPr/>
          <p:nvPr/>
        </p:nvSpPr>
        <p:spPr>
          <a:xfrm>
            <a:off x="1017110" y="2700041"/>
            <a:ext cx="3542452" cy="2698175"/>
          </a:xfrm>
          <a:prstGeom prst="rect">
            <a:avLst/>
          </a:prstGeom>
        </p:spPr>
        <p:txBody>
          <a:bodyPr wrap="square">
            <a:spAutoFit/>
          </a:bodyPr>
          <a:lstStyle/>
          <a:p>
            <a:pPr marL="432900" lvl="1" indent="-342900" eaLnBrk="0" hangingPunct="0">
              <a:spcBef>
                <a:spcPts val="2400"/>
              </a:spcBef>
              <a:spcAft>
                <a:spcPts val="200"/>
              </a:spcAft>
              <a:buClr>
                <a:srgbClr val="167895"/>
              </a:buClr>
              <a:buFont typeface="Wingdings" pitchFamily="2" charset="2"/>
              <a:buChar char="§"/>
              <a:defRPr/>
            </a:pPr>
            <a:r>
              <a:rPr lang="en-GB" sz="1800" b="1" dirty="0" smtClean="0">
                <a:latin typeface="Tahoma"/>
                <a:cs typeface="Tahoma"/>
              </a:rPr>
              <a:t>Is paid </a:t>
            </a:r>
            <a:r>
              <a:rPr lang="en-GB" sz="1800" dirty="0">
                <a:latin typeface="Tahoma"/>
                <a:cs typeface="Tahoma"/>
              </a:rPr>
              <a:t>for the </a:t>
            </a:r>
            <a:r>
              <a:rPr lang="en-GB" sz="1800" dirty="0" smtClean="0">
                <a:latin typeface="Tahoma"/>
                <a:cs typeface="Tahoma"/>
              </a:rPr>
              <a:t>‘surplus’ </a:t>
            </a:r>
            <a:r>
              <a:rPr lang="en-GB" sz="1800" dirty="0">
                <a:latin typeface="Tahoma"/>
                <a:cs typeface="Tahoma"/>
              </a:rPr>
              <a:t>imbalance at </a:t>
            </a:r>
            <a:r>
              <a:rPr lang="en-GB" sz="1800" dirty="0" smtClean="0">
                <a:latin typeface="Tahoma"/>
                <a:cs typeface="Tahoma"/>
              </a:rPr>
              <a:t>Imbalance P</a:t>
            </a:r>
            <a:r>
              <a:rPr lang="en-GB" sz="1800" dirty="0" smtClean="0">
                <a:cs typeface="Tahoma"/>
              </a:rPr>
              <a:t>rice</a:t>
            </a:r>
          </a:p>
          <a:p>
            <a:pPr marL="432900" lvl="1" indent="-342900" eaLnBrk="0" hangingPunct="0">
              <a:spcBef>
                <a:spcPts val="2400"/>
              </a:spcBef>
              <a:spcAft>
                <a:spcPts val="200"/>
              </a:spcAft>
              <a:buClr>
                <a:srgbClr val="167895"/>
              </a:buClr>
              <a:buFont typeface="Wingdings" pitchFamily="2" charset="2"/>
              <a:buChar char="§"/>
              <a:defRPr/>
            </a:pPr>
            <a:r>
              <a:rPr lang="en-GB" sz="1800" dirty="0" smtClean="0">
                <a:cs typeface="Tahoma"/>
              </a:rPr>
              <a:t>For a </a:t>
            </a:r>
            <a:r>
              <a:rPr lang="en-GB" sz="1800" b="1" dirty="0" smtClean="0">
                <a:cs typeface="Tahoma"/>
              </a:rPr>
              <a:t>Generator</a:t>
            </a:r>
            <a:r>
              <a:rPr lang="en-GB" sz="1800" dirty="0" smtClean="0">
                <a:cs typeface="Tahoma"/>
              </a:rPr>
              <a:t>: Volume generated &gt; Volume sold</a:t>
            </a:r>
          </a:p>
          <a:p>
            <a:pPr marL="432900" lvl="1" indent="-342900" eaLnBrk="0" hangingPunct="0">
              <a:spcBef>
                <a:spcPts val="2400"/>
              </a:spcBef>
              <a:spcAft>
                <a:spcPts val="200"/>
              </a:spcAft>
              <a:buClr>
                <a:srgbClr val="167895"/>
              </a:buClr>
              <a:buFont typeface="Wingdings" pitchFamily="2" charset="2"/>
              <a:buChar char="§"/>
              <a:defRPr/>
            </a:pPr>
            <a:r>
              <a:rPr lang="en-GB" sz="1800" dirty="0" smtClean="0">
                <a:latin typeface="Tahoma"/>
                <a:cs typeface="Tahoma"/>
              </a:rPr>
              <a:t>For a </a:t>
            </a:r>
            <a:r>
              <a:rPr lang="en-GB" sz="1800" b="1" dirty="0" smtClean="0">
                <a:latin typeface="Tahoma"/>
                <a:cs typeface="Tahoma"/>
              </a:rPr>
              <a:t>Supplier</a:t>
            </a:r>
            <a:r>
              <a:rPr lang="en-GB" sz="1800" dirty="0" smtClean="0">
                <a:latin typeface="Tahoma"/>
                <a:cs typeface="Tahoma"/>
              </a:rPr>
              <a:t>: Volume consumed </a:t>
            </a:r>
            <a:r>
              <a:rPr lang="en-GB" sz="1800" dirty="0">
                <a:latin typeface="Tahoma"/>
                <a:cs typeface="Tahoma"/>
              </a:rPr>
              <a:t>&lt;</a:t>
            </a:r>
            <a:r>
              <a:rPr lang="en-GB" sz="1800" dirty="0" smtClean="0">
                <a:latin typeface="Tahoma"/>
                <a:cs typeface="Tahoma"/>
              </a:rPr>
              <a:t> Volume bought</a:t>
            </a:r>
            <a:endParaRPr lang="en-GB" sz="1800" dirty="0">
              <a:latin typeface="Tahoma"/>
              <a:cs typeface="Tahoma"/>
            </a:endParaRPr>
          </a:p>
        </p:txBody>
      </p:sp>
      <p:sp>
        <p:nvSpPr>
          <p:cNvPr id="22" name="Rectangle 21"/>
          <p:cNvSpPr/>
          <p:nvPr/>
        </p:nvSpPr>
        <p:spPr>
          <a:xfrm>
            <a:off x="5896894" y="2744730"/>
            <a:ext cx="3567887" cy="2713563"/>
          </a:xfrm>
          <a:prstGeom prst="rect">
            <a:avLst/>
          </a:prstGeom>
        </p:spPr>
        <p:txBody>
          <a:bodyPr wrap="square">
            <a:spAutoFit/>
          </a:bodyPr>
          <a:lstStyle/>
          <a:p>
            <a:pPr marL="432900" lvl="1" indent="-342900" eaLnBrk="0" hangingPunct="0">
              <a:spcBef>
                <a:spcPts val="2400"/>
              </a:spcBef>
              <a:spcAft>
                <a:spcPts val="200"/>
              </a:spcAft>
              <a:buClr>
                <a:srgbClr val="167895"/>
              </a:buClr>
              <a:buFont typeface="Wingdings" pitchFamily="2" charset="2"/>
              <a:buChar char="§"/>
              <a:defRPr/>
            </a:pPr>
            <a:r>
              <a:rPr lang="en-GB" sz="1800" b="1" dirty="0" smtClean="0">
                <a:latin typeface="Tahoma"/>
                <a:cs typeface="Tahoma"/>
              </a:rPr>
              <a:t>Pays</a:t>
            </a:r>
            <a:r>
              <a:rPr lang="en-GB" sz="1800" dirty="0" smtClean="0">
                <a:latin typeface="Tahoma"/>
                <a:cs typeface="Tahoma"/>
              </a:rPr>
              <a:t> </a:t>
            </a:r>
            <a:r>
              <a:rPr lang="en-GB" sz="1800" dirty="0">
                <a:latin typeface="Tahoma"/>
                <a:cs typeface="Tahoma"/>
              </a:rPr>
              <a:t>for the </a:t>
            </a:r>
            <a:r>
              <a:rPr lang="en-GB" sz="1800" dirty="0" smtClean="0">
                <a:latin typeface="Tahoma"/>
                <a:cs typeface="Tahoma"/>
              </a:rPr>
              <a:t>‘deficit’ </a:t>
            </a:r>
            <a:r>
              <a:rPr lang="en-GB" sz="1800" dirty="0">
                <a:latin typeface="Tahoma"/>
                <a:cs typeface="Tahoma"/>
              </a:rPr>
              <a:t>imbalance </a:t>
            </a:r>
            <a:r>
              <a:rPr lang="en-GB" sz="1800" dirty="0" smtClean="0">
                <a:latin typeface="Tahoma"/>
                <a:cs typeface="Tahoma"/>
              </a:rPr>
              <a:t>at Imbalance Price</a:t>
            </a:r>
          </a:p>
          <a:p>
            <a:pPr marL="432900" lvl="1" indent="-342900" eaLnBrk="0" hangingPunct="0">
              <a:spcBef>
                <a:spcPts val="2400"/>
              </a:spcBef>
              <a:spcAft>
                <a:spcPts val="200"/>
              </a:spcAft>
              <a:buClr>
                <a:srgbClr val="167895"/>
              </a:buClr>
              <a:buFont typeface="Wingdings" pitchFamily="2" charset="2"/>
              <a:buChar char="§"/>
              <a:defRPr/>
            </a:pPr>
            <a:r>
              <a:rPr lang="en-GB" sz="1800" dirty="0" smtClean="0">
                <a:cs typeface="Tahoma"/>
              </a:rPr>
              <a:t>For a </a:t>
            </a:r>
            <a:r>
              <a:rPr lang="en-GB" sz="1800" b="1" dirty="0" smtClean="0">
                <a:cs typeface="Tahoma"/>
              </a:rPr>
              <a:t>Generator</a:t>
            </a:r>
            <a:r>
              <a:rPr lang="en-GB" sz="1800" dirty="0" smtClean="0">
                <a:cs typeface="Tahoma"/>
              </a:rPr>
              <a:t>: Volume generated &lt; Volume sold</a:t>
            </a:r>
          </a:p>
          <a:p>
            <a:pPr marL="432900" lvl="1" indent="-342900" eaLnBrk="0" hangingPunct="0">
              <a:spcBef>
                <a:spcPts val="2400"/>
              </a:spcBef>
              <a:spcAft>
                <a:spcPts val="200"/>
              </a:spcAft>
              <a:buClr>
                <a:srgbClr val="167895"/>
              </a:buClr>
              <a:buFont typeface="Wingdings" pitchFamily="2" charset="2"/>
              <a:buChar char="§"/>
              <a:defRPr/>
            </a:pPr>
            <a:r>
              <a:rPr lang="en-GB" sz="1800" dirty="0" smtClean="0">
                <a:latin typeface="Tahoma"/>
                <a:cs typeface="Tahoma"/>
              </a:rPr>
              <a:t>For a </a:t>
            </a:r>
            <a:r>
              <a:rPr lang="en-GB" sz="1800" b="1" dirty="0" smtClean="0">
                <a:latin typeface="Tahoma"/>
                <a:cs typeface="Tahoma"/>
              </a:rPr>
              <a:t>Supplier</a:t>
            </a:r>
            <a:r>
              <a:rPr lang="en-GB" sz="1800" dirty="0" smtClean="0">
                <a:latin typeface="Tahoma"/>
                <a:cs typeface="Tahoma"/>
              </a:rPr>
              <a:t>: </a:t>
            </a:r>
            <a:r>
              <a:rPr lang="en-GB" sz="2000" dirty="0" smtClean="0">
                <a:latin typeface="Tahoma"/>
                <a:cs typeface="Tahoma"/>
              </a:rPr>
              <a:t>Volume</a:t>
            </a:r>
            <a:r>
              <a:rPr lang="en-GB" sz="1800" dirty="0" smtClean="0">
                <a:latin typeface="Tahoma"/>
                <a:cs typeface="Tahoma"/>
              </a:rPr>
              <a:t> consumed &gt; Volume bought</a:t>
            </a:r>
            <a:endParaRPr lang="en-GB" sz="1800" dirty="0">
              <a:latin typeface="Tahoma"/>
              <a:cs typeface="Tahoma"/>
            </a:endParaRPr>
          </a:p>
        </p:txBody>
      </p:sp>
      <p:sp>
        <p:nvSpPr>
          <p:cNvPr id="23" name="Rounded Rectangle 22"/>
          <p:cNvSpPr/>
          <p:nvPr/>
        </p:nvSpPr>
        <p:spPr>
          <a:xfrm>
            <a:off x="6226489" y="1823301"/>
            <a:ext cx="2908696" cy="361120"/>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108000" tIns="0" rIns="108000" bIns="0"/>
          <a:lstStyle/>
          <a:p>
            <a:pPr algn="ctr" eaLnBrk="0" hangingPunct="0">
              <a:buClr>
                <a:srgbClr val="008DA8"/>
              </a:buClr>
              <a:defRPr/>
            </a:pPr>
            <a:r>
              <a:rPr lang="en-US" sz="2400" b="1" dirty="0">
                <a:solidFill>
                  <a:schemeClr val="accent3"/>
                </a:solidFill>
                <a:latin typeface="Tahoma" pitchFamily="34" charset="0"/>
                <a:ea typeface="Tahoma" pitchFamily="34" charset="0"/>
                <a:cs typeface="Tahoma" pitchFamily="34" charset="0"/>
              </a:rPr>
              <a:t>Short</a:t>
            </a:r>
            <a:r>
              <a:rPr lang="en-US" sz="2400" b="1" dirty="0" smtClean="0">
                <a:solidFill>
                  <a:schemeClr val="tx1"/>
                </a:solidFill>
                <a:latin typeface="Tahoma" pitchFamily="34" charset="0"/>
                <a:ea typeface="Tahoma" pitchFamily="34" charset="0"/>
                <a:cs typeface="Tahoma" pitchFamily="34" charset="0"/>
              </a:rPr>
              <a:t> Party</a:t>
            </a:r>
            <a:endParaRPr lang="en-US" sz="2400" b="1" dirty="0">
              <a:solidFill>
                <a:schemeClr val="tx2"/>
              </a:solidFill>
              <a:latin typeface="Tahoma" pitchFamily="34" charset="0"/>
              <a:ea typeface="Tahoma" pitchFamily="34" charset="0"/>
              <a:cs typeface="Tahoma" pitchFamily="34" charset="0"/>
            </a:endParaRPr>
          </a:p>
        </p:txBody>
      </p:sp>
      <p:sp>
        <p:nvSpPr>
          <p:cNvPr id="25" name="Rectangle 24"/>
          <p:cNvSpPr/>
          <p:nvPr/>
        </p:nvSpPr>
        <p:spPr>
          <a:xfrm>
            <a:off x="773711" y="2417851"/>
            <a:ext cx="4029250" cy="326696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tx1"/>
              </a:solidFill>
            </a:endParaRPr>
          </a:p>
        </p:txBody>
      </p:sp>
      <p:sp>
        <p:nvSpPr>
          <p:cNvPr id="27" name="Rectangle 26"/>
          <p:cNvSpPr/>
          <p:nvPr/>
        </p:nvSpPr>
        <p:spPr>
          <a:xfrm>
            <a:off x="5718937" y="2417850"/>
            <a:ext cx="3923802" cy="326697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ounded Rectangle 27"/>
          <p:cNvSpPr/>
          <p:nvPr/>
        </p:nvSpPr>
        <p:spPr>
          <a:xfrm>
            <a:off x="1333988" y="1851501"/>
            <a:ext cx="2908696" cy="361120"/>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108000" tIns="0" rIns="108000" bIns="0"/>
          <a:lstStyle/>
          <a:p>
            <a:pPr algn="ctr" eaLnBrk="0" hangingPunct="0">
              <a:buClr>
                <a:srgbClr val="008DA8"/>
              </a:buClr>
              <a:defRPr/>
            </a:pPr>
            <a:r>
              <a:rPr lang="en-US" sz="2400" b="1" dirty="0" smtClean="0">
                <a:solidFill>
                  <a:schemeClr val="accent1"/>
                </a:solidFill>
                <a:latin typeface="Tahoma" pitchFamily="34" charset="0"/>
                <a:ea typeface="Tahoma" pitchFamily="34" charset="0"/>
                <a:cs typeface="Tahoma" pitchFamily="34" charset="0"/>
              </a:rPr>
              <a:t>Long</a:t>
            </a:r>
            <a:r>
              <a:rPr lang="en-US" sz="2400" b="1" dirty="0" smtClean="0">
                <a:solidFill>
                  <a:schemeClr val="tx1"/>
                </a:solidFill>
                <a:latin typeface="Tahoma" pitchFamily="34" charset="0"/>
                <a:ea typeface="Tahoma" pitchFamily="34" charset="0"/>
                <a:cs typeface="Tahoma" pitchFamily="34" charset="0"/>
              </a:rPr>
              <a:t> Party</a:t>
            </a:r>
            <a:endParaRPr lang="en-US" sz="2400" b="1"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49006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Still want to know more?</a:t>
            </a:r>
            <a:endParaRPr lang="en-GB" dirty="0"/>
          </a:p>
        </p:txBody>
      </p:sp>
      <p:sp>
        <p:nvSpPr>
          <p:cNvPr id="9" name="Rounded Rectangle 8"/>
          <p:cNvSpPr/>
          <p:nvPr/>
        </p:nvSpPr>
        <p:spPr>
          <a:xfrm>
            <a:off x="603251" y="1340768"/>
            <a:ext cx="9693274" cy="1893922"/>
          </a:xfrm>
          <a:prstGeom prst="roundRect">
            <a:avLst>
              <a:gd name="adj" fmla="val 14911"/>
            </a:avLst>
          </a:prstGeom>
          <a:ln/>
        </p:spPr>
        <p:style>
          <a:lnRef idx="2">
            <a:schemeClr val="accent4">
              <a:shade val="50000"/>
            </a:schemeClr>
          </a:lnRef>
          <a:fillRef idx="1">
            <a:schemeClr val="accent4"/>
          </a:fillRef>
          <a:effectRef idx="0">
            <a:schemeClr val="accent4"/>
          </a:effectRef>
          <a:fontRef idx="minor">
            <a:schemeClr val="lt1"/>
          </a:fontRef>
        </p:style>
        <p:txBody>
          <a:bodyPr lIns="72000" tIns="140400" rIns="0" bIns="0"/>
          <a:lstStyle/>
          <a:p>
            <a:pPr marL="342900" indent="-342900" eaLnBrk="0" hangingPunct="0">
              <a:spcAft>
                <a:spcPts val="800"/>
              </a:spcAft>
              <a:buClr>
                <a:srgbClr val="008DA8"/>
              </a:buClr>
              <a:defRPr/>
            </a:pPr>
            <a:r>
              <a:rPr lang="en-GB" sz="2000" dirty="0" smtClean="0">
                <a:solidFill>
                  <a:schemeClr val="tx1"/>
                </a:solidFill>
                <a:latin typeface="Arial" panose="020B0604020202020204" pitchFamily="34" charset="0"/>
                <a:cs typeface="Arial" panose="020B0604020202020204" pitchFamily="34" charset="0"/>
              </a:rPr>
              <a:t>Balancing Mechanism Reporting Service – BMRS (</a:t>
            </a:r>
            <a:r>
              <a:rPr lang="en-GB" sz="2000" b="1" u="sng" dirty="0" smtClean="0">
                <a:solidFill>
                  <a:schemeClr val="tx1"/>
                </a:solidFill>
                <a:latin typeface="Arial" panose="020B0604020202020204" pitchFamily="34" charset="0"/>
                <a:cs typeface="Arial" panose="020B0604020202020204" pitchFamily="34" charset="0"/>
              </a:rPr>
              <a:t>www.bmreports.com</a:t>
            </a:r>
            <a:r>
              <a:rPr lang="en-GB" sz="2000" dirty="0" smtClean="0">
                <a:solidFill>
                  <a:schemeClr val="tx1"/>
                </a:solidFill>
                <a:latin typeface="Arial" panose="020B0604020202020204" pitchFamily="34" charset="0"/>
                <a:cs typeface="Arial" panose="020B0604020202020204" pitchFamily="34" charset="0"/>
              </a:rPr>
              <a:t>)   </a:t>
            </a:r>
          </a:p>
          <a:p>
            <a:pPr marL="432900" lvl="1" indent="-342900" eaLnBrk="0" hangingPunct="0">
              <a:spcAft>
                <a:spcPts val="800"/>
              </a:spcAft>
              <a:buClr>
                <a:schemeClr val="bg1"/>
              </a:buClr>
              <a:buFont typeface="Wingdings" pitchFamily="2" charset="2"/>
              <a:buChar char="§"/>
              <a:defRPr/>
            </a:pPr>
            <a:r>
              <a:rPr lang="en-GB" sz="2000" dirty="0" smtClean="0">
                <a:solidFill>
                  <a:schemeClr val="tx1"/>
                </a:solidFill>
                <a:latin typeface="Arial" panose="020B0604020202020204" pitchFamily="34" charset="0"/>
                <a:cs typeface="Arial" panose="020B0604020202020204" pitchFamily="34" charset="0"/>
              </a:rPr>
              <a:t>Live reporting – prices within 15 </a:t>
            </a:r>
            <a:r>
              <a:rPr lang="en-GB" sz="2000" dirty="0" err="1" smtClean="0">
                <a:solidFill>
                  <a:schemeClr val="tx1"/>
                </a:solidFill>
                <a:latin typeface="Arial" panose="020B0604020202020204" pitchFamily="34" charset="0"/>
                <a:cs typeface="Arial" panose="020B0604020202020204" pitchFamily="34" charset="0"/>
              </a:rPr>
              <a:t>mins</a:t>
            </a:r>
            <a:r>
              <a:rPr lang="en-GB" sz="2000" dirty="0" smtClean="0">
                <a:solidFill>
                  <a:schemeClr val="tx1"/>
                </a:solidFill>
                <a:latin typeface="Arial" panose="020B0604020202020204" pitchFamily="34" charset="0"/>
                <a:cs typeface="Arial" panose="020B0604020202020204" pitchFamily="34" charset="0"/>
              </a:rPr>
              <a:t> of end of Settlement Period</a:t>
            </a:r>
          </a:p>
          <a:p>
            <a:pPr marL="432900" lvl="1" indent="-342900" eaLnBrk="0" hangingPunct="0">
              <a:spcAft>
                <a:spcPts val="800"/>
              </a:spcAft>
              <a:buClr>
                <a:schemeClr val="bg1"/>
              </a:buClr>
              <a:buFont typeface="Wingdings" pitchFamily="2" charset="2"/>
              <a:buChar char="§"/>
              <a:defRPr/>
            </a:pPr>
            <a:r>
              <a:rPr lang="en-GB" sz="2000" dirty="0" smtClean="0">
                <a:solidFill>
                  <a:schemeClr val="tx1"/>
                </a:solidFill>
                <a:latin typeface="Arial" panose="020B0604020202020204" pitchFamily="34" charset="0"/>
                <a:cs typeface="Arial" panose="020B0604020202020204" pitchFamily="34" charset="0"/>
              </a:rPr>
              <a:t>Indicative prices as may not include all BSAD/BSAA data</a:t>
            </a:r>
          </a:p>
          <a:p>
            <a:pPr marL="432900" lvl="1" indent="-342900" eaLnBrk="0" hangingPunct="0">
              <a:spcAft>
                <a:spcPts val="800"/>
              </a:spcAft>
              <a:buClr>
                <a:schemeClr val="bg1"/>
              </a:buClr>
              <a:buFont typeface="Wingdings" pitchFamily="2" charset="2"/>
              <a:buChar char="§"/>
              <a:defRPr/>
            </a:pPr>
            <a:r>
              <a:rPr lang="en-GB" sz="2000" dirty="0" smtClean="0">
                <a:solidFill>
                  <a:schemeClr val="tx1"/>
                </a:solidFill>
                <a:latin typeface="Arial" panose="020B0604020202020204" pitchFamily="34" charset="0"/>
                <a:cs typeface="Arial" panose="020B0604020202020204" pitchFamily="34" charset="0"/>
              </a:rPr>
              <a:t>De-rated Margin and Loss of Load Probabilities (</a:t>
            </a:r>
            <a:r>
              <a:rPr lang="en-GB" sz="2000" dirty="0" err="1" smtClean="0">
                <a:solidFill>
                  <a:schemeClr val="tx1"/>
                </a:solidFill>
                <a:latin typeface="Arial" panose="020B0604020202020204" pitchFamily="34" charset="0"/>
                <a:cs typeface="Arial" panose="020B0604020202020204" pitchFamily="34" charset="0"/>
              </a:rPr>
              <a:t>LoLPs</a:t>
            </a:r>
            <a:r>
              <a:rPr lang="en-GB" sz="2000" dirty="0">
                <a:solidFill>
                  <a:schemeClr val="tx1"/>
                </a:solidFill>
                <a:latin typeface="Arial" panose="020B0604020202020204" pitchFamily="34" charset="0"/>
                <a:cs typeface="Arial" panose="020B0604020202020204" pitchFamily="34" charset="0"/>
              </a:rPr>
              <a:t>)</a:t>
            </a:r>
            <a:endParaRPr lang="en-GB" sz="2000" dirty="0" smtClean="0">
              <a:solidFill>
                <a:schemeClr val="tx1"/>
              </a:solidFill>
              <a:latin typeface="Arial" panose="020B0604020202020204" pitchFamily="34" charset="0"/>
              <a:cs typeface="Arial" panose="020B0604020202020204" pitchFamily="34" charset="0"/>
            </a:endParaRPr>
          </a:p>
          <a:p>
            <a:pPr marL="432900" lvl="1" indent="-342900" eaLnBrk="0" hangingPunct="0">
              <a:spcAft>
                <a:spcPts val="800"/>
              </a:spcAft>
              <a:buClr>
                <a:schemeClr val="bg1"/>
              </a:buClr>
              <a:buFont typeface="Wingdings" pitchFamily="2" charset="2"/>
              <a:buChar char="§"/>
              <a:defRPr/>
            </a:pPr>
            <a:endParaRPr lang="en-GB" sz="2000" dirty="0" smtClean="0">
              <a:solidFill>
                <a:schemeClr val="bg1"/>
              </a:solidFill>
              <a:latin typeface="Tahoma" pitchFamily="34" charset="0"/>
              <a:cs typeface="Tahoma" pitchFamily="34" charset="0"/>
            </a:endParaRPr>
          </a:p>
        </p:txBody>
      </p:sp>
      <p:sp>
        <p:nvSpPr>
          <p:cNvPr id="10" name="Rounded Rectangle 9"/>
          <p:cNvSpPr/>
          <p:nvPr/>
        </p:nvSpPr>
        <p:spPr>
          <a:xfrm>
            <a:off x="603251" y="3563877"/>
            <a:ext cx="9693274" cy="1993007"/>
          </a:xfrm>
          <a:prstGeom prst="roundRect">
            <a:avLst>
              <a:gd name="adj" fmla="val 14911"/>
            </a:avLst>
          </a:prstGeom>
          <a:ln/>
        </p:spPr>
        <p:style>
          <a:lnRef idx="2">
            <a:schemeClr val="accent4">
              <a:shade val="50000"/>
            </a:schemeClr>
          </a:lnRef>
          <a:fillRef idx="1">
            <a:schemeClr val="accent4"/>
          </a:fillRef>
          <a:effectRef idx="0">
            <a:schemeClr val="accent4"/>
          </a:effectRef>
          <a:fontRef idx="minor">
            <a:schemeClr val="lt1"/>
          </a:fontRef>
        </p:style>
        <p:txBody>
          <a:bodyPr lIns="72000" tIns="140400" rIns="0" bIns="0"/>
          <a:lstStyle/>
          <a:p>
            <a:pPr marL="342900" indent="-342900" eaLnBrk="0" hangingPunct="0">
              <a:spcAft>
                <a:spcPts val="800"/>
              </a:spcAft>
              <a:buClr>
                <a:srgbClr val="008DA8"/>
              </a:buClr>
              <a:defRPr/>
            </a:pPr>
            <a:r>
              <a:rPr lang="en-GB" sz="2000" dirty="0" err="1" smtClean="0">
                <a:solidFill>
                  <a:schemeClr val="tx1"/>
                </a:solidFill>
                <a:latin typeface="Arial" panose="020B0604020202020204" pitchFamily="34" charset="0"/>
                <a:cs typeface="Arial" panose="020B0604020202020204" pitchFamily="34" charset="0"/>
              </a:rPr>
              <a:t>Elexon</a:t>
            </a:r>
            <a:r>
              <a:rPr lang="en-GB" sz="2000" dirty="0" smtClean="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Portal (</a:t>
            </a:r>
            <a:r>
              <a:rPr lang="en-GB" sz="2000" b="1" u="sng" dirty="0" smtClean="0">
                <a:solidFill>
                  <a:schemeClr val="tx1"/>
                </a:solidFill>
                <a:latin typeface="Arial" panose="020B0604020202020204" pitchFamily="34" charset="0"/>
                <a:cs typeface="Arial" panose="020B0604020202020204" pitchFamily="34" charset="0"/>
              </a:rPr>
              <a:t>www.elexonportal.co.uk</a:t>
            </a:r>
            <a:r>
              <a:rPr lang="en-GB" sz="2000" dirty="0" smtClean="0">
                <a:solidFill>
                  <a:schemeClr val="tx1"/>
                </a:solidFill>
                <a:latin typeface="Arial" panose="020B0604020202020204" pitchFamily="34" charset="0"/>
                <a:cs typeface="Arial" panose="020B0604020202020204" pitchFamily="34" charset="0"/>
              </a:rPr>
              <a:t>)</a:t>
            </a:r>
          </a:p>
          <a:p>
            <a:pPr marL="432900" lvl="1" indent="-342900" eaLnBrk="0" hangingPunct="0">
              <a:spcAft>
                <a:spcPts val="800"/>
              </a:spcAft>
              <a:buClr>
                <a:schemeClr val="bg1"/>
              </a:buClr>
              <a:buFont typeface="Wingdings" pitchFamily="2" charset="2"/>
              <a:buChar char="§"/>
              <a:defRPr/>
            </a:pPr>
            <a:r>
              <a:rPr lang="en-GB" sz="2000" dirty="0" smtClean="0">
                <a:solidFill>
                  <a:schemeClr val="tx1"/>
                </a:solidFill>
                <a:latin typeface="Arial" panose="020B0604020202020204" pitchFamily="34" charset="0"/>
                <a:cs typeface="Arial" panose="020B0604020202020204" pitchFamily="34" charset="0"/>
              </a:rPr>
              <a:t>Historic prices back to 2001 (‘Best View Prices’ spreadsheet)</a:t>
            </a:r>
          </a:p>
          <a:p>
            <a:pPr marL="432900" lvl="1" indent="-342900" eaLnBrk="0" hangingPunct="0">
              <a:spcAft>
                <a:spcPts val="800"/>
              </a:spcAft>
              <a:buClr>
                <a:schemeClr val="bg1"/>
              </a:buClr>
              <a:buFont typeface="Wingdings" pitchFamily="2" charset="2"/>
              <a:buChar char="§"/>
              <a:defRPr/>
            </a:pPr>
            <a:r>
              <a:rPr lang="en-GB" sz="2000" dirty="0" smtClean="0">
                <a:solidFill>
                  <a:schemeClr val="tx1"/>
                </a:solidFill>
                <a:latin typeface="Arial" panose="020B0604020202020204" pitchFamily="34" charset="0"/>
                <a:cs typeface="Arial" panose="020B0604020202020204" pitchFamily="34" charset="0"/>
              </a:rPr>
              <a:t>Published at D+1 and updated at each Settlement Run</a:t>
            </a:r>
          </a:p>
          <a:p>
            <a:pPr marL="432900" lvl="1" indent="-342900" eaLnBrk="0" hangingPunct="0">
              <a:spcAft>
                <a:spcPts val="800"/>
              </a:spcAft>
              <a:buClr>
                <a:schemeClr val="bg1"/>
              </a:buClr>
              <a:buFont typeface="Wingdings" pitchFamily="2" charset="2"/>
              <a:buChar char="§"/>
              <a:defRPr/>
            </a:pPr>
            <a:r>
              <a:rPr lang="en-GB" sz="2000" dirty="0" smtClean="0">
                <a:solidFill>
                  <a:schemeClr val="tx1"/>
                </a:solidFill>
                <a:latin typeface="Arial" panose="020B0604020202020204" pitchFamily="34" charset="0"/>
                <a:cs typeface="Arial" panose="020B0604020202020204" pitchFamily="34" charset="0"/>
              </a:rPr>
              <a:t>Dynamic Loss of Load Probability (</a:t>
            </a:r>
            <a:r>
              <a:rPr lang="en-GB" sz="2000" dirty="0" err="1" smtClean="0">
                <a:solidFill>
                  <a:schemeClr val="tx1"/>
                </a:solidFill>
                <a:latin typeface="Arial" panose="020B0604020202020204" pitchFamily="34" charset="0"/>
                <a:cs typeface="Arial" panose="020B0604020202020204" pitchFamily="34" charset="0"/>
              </a:rPr>
              <a:t>LoLP</a:t>
            </a:r>
            <a:r>
              <a:rPr lang="en-GB" sz="2000" dirty="0" smtClean="0">
                <a:solidFill>
                  <a:schemeClr val="tx1"/>
                </a:solidFill>
                <a:latin typeface="Arial" panose="020B0604020202020204" pitchFamily="34" charset="0"/>
                <a:cs typeface="Arial" panose="020B0604020202020204" pitchFamily="34" charset="0"/>
              </a:rPr>
              <a:t>) data</a:t>
            </a:r>
            <a:endParaRPr lang="en-US" sz="2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633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BMRS website (www.bmreports.com) </a:t>
            </a:r>
            <a:endParaRPr lang="en-GB" dirty="0"/>
          </a:p>
        </p:txBody>
      </p:sp>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1516063"/>
            <a:ext cx="9899650" cy="48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52336" y="5128591"/>
            <a:ext cx="8001000" cy="585097"/>
          </a:xfrm>
          <a:prstGeom prst="rect">
            <a:avLst/>
          </a:prstGeom>
          <a:solidFill>
            <a:schemeClr val="bg1"/>
          </a:solidFill>
        </p:spPr>
        <p:txBody>
          <a:bodyPr wrap="square" lIns="0" tIns="0" rIns="0" bIns="0" rtlCol="0">
            <a:spAutoFit/>
          </a:bodyPr>
          <a:lstStyle/>
          <a:p>
            <a:pPr algn="ctr">
              <a:lnSpc>
                <a:spcPts val="2100"/>
              </a:lnSpc>
              <a:spcAft>
                <a:spcPts val="560"/>
              </a:spcAft>
            </a:pPr>
            <a:r>
              <a:rPr lang="en-GB" sz="1400" b="1" dirty="0" smtClean="0">
                <a:solidFill>
                  <a:srgbClr val="FF0000"/>
                </a:solidFill>
              </a:rPr>
              <a:t>INDICATIVE ONLY AND SUBJECT TO CHANGE POST PUBLICATION </a:t>
            </a:r>
          </a:p>
          <a:p>
            <a:pPr algn="ctr">
              <a:lnSpc>
                <a:spcPts val="2100"/>
              </a:lnSpc>
              <a:spcAft>
                <a:spcPts val="560"/>
              </a:spcAft>
            </a:pPr>
            <a:r>
              <a:rPr lang="en-GB" sz="1400" b="1" dirty="0" smtClean="0">
                <a:solidFill>
                  <a:srgbClr val="FF0000"/>
                </a:solidFill>
              </a:rPr>
              <a:t>Not amended retrospectively</a:t>
            </a:r>
          </a:p>
        </p:txBody>
      </p:sp>
    </p:spTree>
    <p:extLst>
      <p:ext uri="{BB962C8B-B14F-4D97-AF65-F5344CB8AC3E}">
        <p14:creationId xmlns:p14="http://schemas.microsoft.com/office/powerpoint/2010/main" val="25879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Angus.Fairbairn@elexon.co.uk</a:t>
            </a:r>
            <a:endParaRPr lang="en-GB" dirty="0"/>
          </a:p>
        </p:txBody>
      </p:sp>
      <p:sp>
        <p:nvSpPr>
          <p:cNvPr id="4" name="Subtitle 3"/>
          <p:cNvSpPr>
            <a:spLocks noGrp="1"/>
          </p:cNvSpPr>
          <p:nvPr>
            <p:ph type="subTitle" idx="1"/>
          </p:nvPr>
        </p:nvSpPr>
        <p:spPr/>
        <p:txBody>
          <a:bodyPr/>
          <a:lstStyle/>
          <a:p>
            <a:r>
              <a:rPr lang="en-GB" dirty="0" err="1" smtClean="0"/>
              <a:t>Elexon</a:t>
            </a:r>
            <a:endParaRPr lang="en-GB" dirty="0"/>
          </a:p>
        </p:txBody>
      </p:sp>
      <p:sp>
        <p:nvSpPr>
          <p:cNvPr id="5" name="Text Placeholder 4"/>
          <p:cNvSpPr>
            <a:spLocks noGrp="1"/>
          </p:cNvSpPr>
          <p:nvPr>
            <p:ph type="body" sz="quarter" idx="11"/>
          </p:nvPr>
        </p:nvSpPr>
        <p:spPr/>
        <p:txBody>
          <a:bodyPr/>
          <a:lstStyle/>
          <a:p>
            <a:r>
              <a:rPr lang="en-GB" dirty="0" smtClean="0"/>
              <a:t>7</a:t>
            </a:r>
            <a:r>
              <a:rPr lang="en-GB" dirty="0" smtClean="0"/>
              <a:t> </a:t>
            </a:r>
            <a:r>
              <a:rPr lang="en-GB" dirty="0" smtClean="0"/>
              <a:t>October 2020</a:t>
            </a:r>
            <a:endParaRPr lang="en-GB" dirty="0"/>
          </a:p>
        </p:txBody>
      </p:sp>
    </p:spTree>
    <p:extLst>
      <p:ext uri="{BB962C8B-B14F-4D97-AF65-F5344CB8AC3E}">
        <p14:creationId xmlns:p14="http://schemas.microsoft.com/office/powerpoint/2010/main" val="119432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838445" y="3078624"/>
            <a:ext cx="3684785" cy="1964640"/>
          </a:xfrm>
          <a:prstGeom prst="rect">
            <a:avLst/>
          </a:prstGeom>
        </p:spPr>
        <p:txBody>
          <a:bodyPr wrap="square">
            <a:spAutoFit/>
          </a:bodyPr>
          <a:lstStyle/>
          <a:p>
            <a:pPr marL="432900" lvl="1" indent="-342900" eaLnBrk="0" hangingPunct="0">
              <a:spcBef>
                <a:spcPts val="2400"/>
              </a:spcBef>
              <a:spcAft>
                <a:spcPts val="200"/>
              </a:spcAft>
              <a:buClr>
                <a:srgbClr val="167895"/>
              </a:buClr>
              <a:buFont typeface="Wingdings" pitchFamily="2" charset="2"/>
              <a:buChar char="§"/>
              <a:defRPr/>
            </a:pPr>
            <a:r>
              <a:rPr lang="en-GB" sz="2000" dirty="0" smtClean="0">
                <a:latin typeface="Tahoma"/>
                <a:cs typeface="Tahoma"/>
              </a:rPr>
              <a:t>Consumption &gt; generation</a:t>
            </a:r>
            <a:endParaRPr lang="en-GB" sz="2000" dirty="0">
              <a:latin typeface="Tahoma"/>
              <a:cs typeface="Tahoma"/>
            </a:endParaRPr>
          </a:p>
          <a:p>
            <a:pPr marL="432900" lvl="1" indent="-342900" eaLnBrk="0" hangingPunct="0">
              <a:spcBef>
                <a:spcPts val="2400"/>
              </a:spcBef>
              <a:spcAft>
                <a:spcPts val="200"/>
              </a:spcAft>
              <a:buClr>
                <a:srgbClr val="167895"/>
              </a:buClr>
              <a:buFont typeface="Wingdings" pitchFamily="2" charset="2"/>
              <a:buChar char="§"/>
              <a:defRPr/>
            </a:pPr>
            <a:r>
              <a:rPr lang="en-GB" sz="2000" dirty="0">
                <a:cs typeface="Tahoma"/>
              </a:rPr>
              <a:t>National Grid takes actions to </a:t>
            </a:r>
            <a:r>
              <a:rPr lang="en-GB" sz="2000" b="1" dirty="0" smtClean="0">
                <a:cs typeface="Tahoma"/>
              </a:rPr>
              <a:t>increase</a:t>
            </a:r>
            <a:r>
              <a:rPr lang="en-GB" sz="2000" dirty="0" smtClean="0">
                <a:cs typeface="Tahoma"/>
              </a:rPr>
              <a:t> the </a:t>
            </a:r>
            <a:r>
              <a:rPr lang="en-GB" sz="2000" dirty="0">
                <a:cs typeface="Tahoma"/>
              </a:rPr>
              <a:t>level of energy on the system </a:t>
            </a:r>
            <a:r>
              <a:rPr lang="en-GB" sz="2000" dirty="0" smtClean="0">
                <a:cs typeface="Tahoma"/>
              </a:rPr>
              <a:t>(Offers)</a:t>
            </a:r>
            <a:endParaRPr lang="en-GB" sz="2000" dirty="0">
              <a:cs typeface="Tahoma"/>
            </a:endParaRPr>
          </a:p>
        </p:txBody>
      </p:sp>
      <p:sp>
        <p:nvSpPr>
          <p:cNvPr id="14" name="Rectangle 13"/>
          <p:cNvSpPr/>
          <p:nvPr/>
        </p:nvSpPr>
        <p:spPr>
          <a:xfrm>
            <a:off x="932225" y="3078624"/>
            <a:ext cx="3712221" cy="1964640"/>
          </a:xfrm>
          <a:prstGeom prst="rect">
            <a:avLst/>
          </a:prstGeom>
        </p:spPr>
        <p:txBody>
          <a:bodyPr wrap="square">
            <a:spAutoFit/>
          </a:bodyPr>
          <a:lstStyle/>
          <a:p>
            <a:pPr marL="432900" lvl="1" indent="-342900" eaLnBrk="0" hangingPunct="0">
              <a:spcBef>
                <a:spcPts val="2400"/>
              </a:spcBef>
              <a:spcAft>
                <a:spcPts val="200"/>
              </a:spcAft>
              <a:buClr>
                <a:srgbClr val="167895"/>
              </a:buClr>
              <a:buFont typeface="Wingdings" pitchFamily="2" charset="2"/>
              <a:buChar char="§"/>
              <a:defRPr/>
            </a:pPr>
            <a:r>
              <a:rPr lang="en-GB" sz="2000" dirty="0" smtClean="0">
                <a:latin typeface="Tahoma"/>
                <a:cs typeface="Tahoma"/>
              </a:rPr>
              <a:t>Generation &gt; consumption </a:t>
            </a:r>
          </a:p>
          <a:p>
            <a:pPr marL="432900" lvl="1" indent="-342900" eaLnBrk="0" hangingPunct="0">
              <a:spcBef>
                <a:spcPts val="2400"/>
              </a:spcBef>
              <a:spcAft>
                <a:spcPts val="200"/>
              </a:spcAft>
              <a:buClr>
                <a:srgbClr val="167895"/>
              </a:buClr>
              <a:buFont typeface="Wingdings" pitchFamily="2" charset="2"/>
              <a:buChar char="§"/>
              <a:defRPr/>
            </a:pPr>
            <a:r>
              <a:rPr lang="en-GB" sz="2000" dirty="0" smtClean="0">
                <a:latin typeface="Tahoma"/>
                <a:cs typeface="Tahoma"/>
              </a:rPr>
              <a:t>National Grid takes actions to </a:t>
            </a:r>
            <a:r>
              <a:rPr lang="en-GB" sz="2000" b="1" dirty="0" smtClean="0">
                <a:latin typeface="Tahoma"/>
                <a:cs typeface="Tahoma"/>
              </a:rPr>
              <a:t>reduce</a:t>
            </a:r>
            <a:r>
              <a:rPr lang="en-GB" sz="2000" dirty="0" smtClean="0">
                <a:latin typeface="Tahoma"/>
                <a:cs typeface="Tahoma"/>
              </a:rPr>
              <a:t> the level of energy on the system (Bids)</a:t>
            </a:r>
            <a:endParaRPr lang="en-GB" sz="2000" dirty="0">
              <a:latin typeface="Tahoma"/>
              <a:cs typeface="Tahoma"/>
            </a:endParaRPr>
          </a:p>
        </p:txBody>
      </p:sp>
      <p:sp>
        <p:nvSpPr>
          <p:cNvPr id="5" name="Rectangle 4"/>
          <p:cNvSpPr/>
          <p:nvPr/>
        </p:nvSpPr>
        <p:spPr>
          <a:xfrm>
            <a:off x="7916064" y="6619391"/>
            <a:ext cx="2740265" cy="917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sp>
        <p:nvSpPr>
          <p:cNvPr id="3" name="Title 2"/>
          <p:cNvSpPr>
            <a:spLocks noGrp="1"/>
          </p:cNvSpPr>
          <p:nvPr>
            <p:ph type="title"/>
          </p:nvPr>
        </p:nvSpPr>
        <p:spPr/>
        <p:txBody>
          <a:bodyPr/>
          <a:lstStyle/>
          <a:p>
            <a:r>
              <a:rPr lang="en-GB" dirty="0" smtClean="0"/>
              <a:t>‘Long’ or ‘Short’ terminology</a:t>
            </a:r>
            <a:endParaRPr lang="en-GB" dirty="0"/>
          </a:p>
        </p:txBody>
      </p:sp>
      <p:sp>
        <p:nvSpPr>
          <p:cNvPr id="24" name="Slide Number Placeholder 6"/>
          <p:cNvSpPr txBox="1">
            <a:spLocks/>
          </p:cNvSpPr>
          <p:nvPr/>
        </p:nvSpPr>
        <p:spPr>
          <a:xfrm>
            <a:off x="396876" y="5028081"/>
            <a:ext cx="986400" cy="180000"/>
          </a:xfrm>
          <a:prstGeom prst="rect">
            <a:avLst/>
          </a:prstGeom>
        </p:spPr>
        <p:txBody>
          <a:bodyPr vert="horz" lIns="0" tIns="0" rIns="0" bIns="0" rtlCol="0" anchor="t" anchorCtr="0"/>
          <a:lstStyle>
            <a:defPPr>
              <a:defRPr lang="en-US"/>
            </a:defPPr>
            <a:lvl1pPr marL="0" algn="l" defTabSz="1043056" rtl="0" eaLnBrk="1" latinLnBrk="0" hangingPunct="1">
              <a:defRPr sz="900" kern="1200">
                <a:solidFill>
                  <a:schemeClr val="tx1">
                    <a:lumMod val="65000"/>
                    <a:lumOff val="3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183C6C5D-E533-49CA-B0EE-FC3E24E254C3}" type="slidenum">
              <a:rPr lang="en-GB" smtClean="0"/>
              <a:pPr/>
              <a:t>5</a:t>
            </a:fld>
            <a:endParaRPr lang="en-GB" dirty="0"/>
          </a:p>
        </p:txBody>
      </p:sp>
      <p:sp>
        <p:nvSpPr>
          <p:cNvPr id="25" name="Rectangle 24"/>
          <p:cNvSpPr/>
          <p:nvPr/>
        </p:nvSpPr>
        <p:spPr>
          <a:xfrm>
            <a:off x="890076" y="2417851"/>
            <a:ext cx="4029250" cy="326696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5718937" y="2372322"/>
            <a:ext cx="3923802" cy="326697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ounded Rectangle 26"/>
          <p:cNvSpPr/>
          <p:nvPr/>
        </p:nvSpPr>
        <p:spPr>
          <a:xfrm>
            <a:off x="6226489" y="1817055"/>
            <a:ext cx="2908696" cy="361120"/>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108000" tIns="0" rIns="108000" bIns="0"/>
          <a:lstStyle/>
          <a:p>
            <a:pPr algn="ctr" eaLnBrk="0" hangingPunct="0">
              <a:buClr>
                <a:srgbClr val="008DA8"/>
              </a:buClr>
              <a:defRPr/>
            </a:pPr>
            <a:r>
              <a:rPr lang="en-US" sz="2400" b="1" dirty="0">
                <a:solidFill>
                  <a:schemeClr val="accent3"/>
                </a:solidFill>
                <a:latin typeface="Tahoma" pitchFamily="34" charset="0"/>
                <a:ea typeface="Tahoma" pitchFamily="34" charset="0"/>
                <a:cs typeface="Tahoma" pitchFamily="34" charset="0"/>
              </a:rPr>
              <a:t>Short</a:t>
            </a:r>
            <a:r>
              <a:rPr lang="en-US" sz="2400" b="1" dirty="0" smtClean="0">
                <a:solidFill>
                  <a:schemeClr val="tx1"/>
                </a:solidFill>
                <a:latin typeface="Tahoma" pitchFamily="34" charset="0"/>
                <a:ea typeface="Tahoma" pitchFamily="34" charset="0"/>
                <a:cs typeface="Tahoma" pitchFamily="34" charset="0"/>
              </a:rPr>
              <a:t> System</a:t>
            </a:r>
            <a:endParaRPr lang="en-US" sz="2400" b="1" dirty="0">
              <a:solidFill>
                <a:schemeClr val="tx2"/>
              </a:solidFill>
              <a:latin typeface="Tahoma" pitchFamily="34" charset="0"/>
              <a:ea typeface="Tahoma" pitchFamily="34" charset="0"/>
              <a:cs typeface="Tahoma" pitchFamily="34" charset="0"/>
            </a:endParaRPr>
          </a:p>
        </p:txBody>
      </p:sp>
      <p:sp>
        <p:nvSpPr>
          <p:cNvPr id="28" name="Rounded Rectangle 27"/>
          <p:cNvSpPr/>
          <p:nvPr/>
        </p:nvSpPr>
        <p:spPr>
          <a:xfrm>
            <a:off x="1333988" y="1810466"/>
            <a:ext cx="2908696" cy="361120"/>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108000" tIns="0" rIns="108000" bIns="0"/>
          <a:lstStyle/>
          <a:p>
            <a:pPr algn="ctr" eaLnBrk="0" hangingPunct="0">
              <a:buClr>
                <a:srgbClr val="008DA8"/>
              </a:buClr>
              <a:defRPr/>
            </a:pPr>
            <a:r>
              <a:rPr lang="en-US" sz="2400" b="1" dirty="0" smtClean="0">
                <a:solidFill>
                  <a:schemeClr val="accent1"/>
                </a:solidFill>
                <a:latin typeface="Tahoma" pitchFamily="34" charset="0"/>
                <a:ea typeface="Tahoma" pitchFamily="34" charset="0"/>
                <a:cs typeface="Tahoma" pitchFamily="34" charset="0"/>
              </a:rPr>
              <a:t>Long</a:t>
            </a:r>
            <a:r>
              <a:rPr lang="en-US" sz="2400" b="1" dirty="0" smtClean="0">
                <a:solidFill>
                  <a:schemeClr val="tx1"/>
                </a:solidFill>
                <a:latin typeface="Tahoma" pitchFamily="34" charset="0"/>
                <a:ea typeface="Tahoma" pitchFamily="34" charset="0"/>
                <a:cs typeface="Tahoma" pitchFamily="34" charset="0"/>
              </a:rPr>
              <a:t> System</a:t>
            </a:r>
            <a:endParaRPr lang="en-US" sz="2400" b="1"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17930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2"/>
          <p:cNvGraphicFramePr>
            <a:graphicFrameLocks noGrp="1"/>
          </p:cNvGraphicFramePr>
          <p:nvPr>
            <p:extLst>
              <p:ext uri="{D42A27DB-BD31-4B8C-83A1-F6EECF244321}">
                <p14:modId xmlns:p14="http://schemas.microsoft.com/office/powerpoint/2010/main" val="4003312249"/>
              </p:ext>
            </p:extLst>
          </p:nvPr>
        </p:nvGraphicFramePr>
        <p:xfrm>
          <a:off x="6936900" y="2222805"/>
          <a:ext cx="2861242" cy="1524000"/>
        </p:xfrm>
        <a:graphic>
          <a:graphicData uri="http://schemas.openxmlformats.org/drawingml/2006/table">
            <a:tbl>
              <a:tblPr firstRow="1" bandRow="1">
                <a:tableStyleId>{5C22544A-7EE6-4342-B048-85BDC9FD1C3A}</a:tableStyleId>
              </a:tblPr>
              <a:tblGrid>
                <a:gridCol w="1430923">
                  <a:extLst>
                    <a:ext uri="{9D8B030D-6E8A-4147-A177-3AD203B41FA5}">
                      <a16:colId xmlns:a16="http://schemas.microsoft.com/office/drawing/2014/main" val="20000"/>
                    </a:ext>
                  </a:extLst>
                </a:gridCol>
                <a:gridCol w="1430319">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dirty="0" smtClean="0"/>
                        <a:t>Bilateral</a:t>
                      </a:r>
                      <a:r>
                        <a:rPr lang="en-GB" sz="1600" baseline="0" dirty="0" smtClean="0"/>
                        <a:t> Contract</a:t>
                      </a:r>
                      <a:endParaRPr lang="en-GB" sz="1600" dirty="0"/>
                    </a:p>
                  </a:txBody>
                  <a:tcPr/>
                </a:tc>
                <a:tc>
                  <a:txBody>
                    <a:bodyPr/>
                    <a:lstStyle/>
                    <a:p>
                      <a:r>
                        <a:rPr lang="en-GB" sz="1600" dirty="0" smtClean="0"/>
                        <a:t>75 </a:t>
                      </a:r>
                      <a:r>
                        <a:rPr lang="en-GB" sz="1600" dirty="0" err="1" smtClean="0"/>
                        <a:t>MWh</a:t>
                      </a:r>
                      <a:endParaRPr lang="en-GB" sz="1600" dirty="0"/>
                    </a:p>
                  </a:txBody>
                  <a:tcPr/>
                </a:tc>
                <a:extLst>
                  <a:ext uri="{0D108BD9-81ED-4DB2-BD59-A6C34878D82A}">
                    <a16:rowId xmlns:a16="http://schemas.microsoft.com/office/drawing/2014/main" val="10001"/>
                  </a:ext>
                </a:extLst>
              </a:tr>
              <a:tr h="238089">
                <a:tc>
                  <a:txBody>
                    <a:bodyPr/>
                    <a:lstStyle/>
                    <a:p>
                      <a:r>
                        <a:rPr lang="en-GB" sz="1600" dirty="0" smtClean="0"/>
                        <a:t>Generation</a:t>
                      </a:r>
                      <a:r>
                        <a:rPr lang="en-GB" sz="1600" baseline="0" dirty="0" smtClean="0"/>
                        <a:t> volume</a:t>
                      </a:r>
                      <a:endParaRPr lang="en-GB" sz="1600" dirty="0"/>
                    </a:p>
                  </a:txBody>
                  <a:tcPr/>
                </a:tc>
                <a:tc>
                  <a:txBody>
                    <a:bodyPr/>
                    <a:lstStyle/>
                    <a:p>
                      <a:r>
                        <a:rPr lang="en-GB" sz="1600" dirty="0" smtClean="0"/>
                        <a:t>100</a:t>
                      </a:r>
                      <a:r>
                        <a:rPr lang="en-GB" dirty="0" smtClean="0"/>
                        <a:t> </a:t>
                      </a:r>
                      <a:r>
                        <a:rPr lang="en-GB" sz="1600" dirty="0" err="1" smtClean="0"/>
                        <a:t>MWh</a:t>
                      </a:r>
                      <a:endParaRPr lang="en-GB" dirty="0"/>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GB" dirty="0" smtClean="0"/>
              <a:t>When </a:t>
            </a:r>
            <a:r>
              <a:rPr lang="en-GB" dirty="0"/>
              <a:t>are they applied </a:t>
            </a:r>
            <a:r>
              <a:rPr lang="en-GB" dirty="0" smtClean="0"/>
              <a:t>- Long Party example</a:t>
            </a:r>
            <a:endParaRPr lang="en-GB" dirty="0"/>
          </a:p>
        </p:txBody>
      </p:sp>
      <p:sp>
        <p:nvSpPr>
          <p:cNvPr id="4" name="Text Placeholder 3"/>
          <p:cNvSpPr>
            <a:spLocks noGrp="1"/>
          </p:cNvSpPr>
          <p:nvPr>
            <p:ph type="body" sz="quarter" idx="10"/>
          </p:nvPr>
        </p:nvSpPr>
        <p:spPr/>
        <p:txBody>
          <a:bodyPr/>
          <a:lstStyle/>
          <a:p>
            <a:endParaRPr lang="en-GB" dirty="0"/>
          </a:p>
        </p:txBody>
      </p:sp>
      <p:sp>
        <p:nvSpPr>
          <p:cNvPr id="17" name="Rectangle 10"/>
          <p:cNvSpPr>
            <a:spLocks noChangeArrowheads="1"/>
          </p:cNvSpPr>
          <p:nvPr/>
        </p:nvSpPr>
        <p:spPr bwMode="auto">
          <a:xfrm>
            <a:off x="519208" y="1418608"/>
            <a:ext cx="6959268" cy="415498"/>
          </a:xfrm>
          <a:prstGeom prst="rect">
            <a:avLst/>
          </a:prstGeom>
          <a:noFill/>
          <a:ln w="9525">
            <a:noFill/>
            <a:miter lim="800000"/>
            <a:headEnd/>
            <a:tailEnd/>
          </a:ln>
        </p:spPr>
        <p:txBody>
          <a:bodyPr wrap="square">
            <a:spAutoFit/>
          </a:bodyPr>
          <a:lstStyle/>
          <a:p>
            <a:pPr>
              <a:buFont typeface="Arial" charset="0"/>
              <a:buNone/>
            </a:pPr>
            <a:r>
              <a:rPr lang="en-GB" altLang="zh-CN" dirty="0">
                <a:solidFill>
                  <a:schemeClr val="tx2"/>
                </a:solidFill>
                <a:latin typeface="Tahoma" pitchFamily="34" charset="0"/>
                <a:cs typeface="Tahoma" pitchFamily="34" charset="0"/>
              </a:rPr>
              <a:t>Generating more than the contracted volume…</a:t>
            </a:r>
          </a:p>
        </p:txBody>
      </p:sp>
      <p:sp>
        <p:nvSpPr>
          <p:cNvPr id="18" name="TextBox 17"/>
          <p:cNvSpPr txBox="1"/>
          <p:nvPr/>
        </p:nvSpPr>
        <p:spPr>
          <a:xfrm>
            <a:off x="269128" y="2384376"/>
            <a:ext cx="1234834" cy="400110"/>
          </a:xfrm>
          <a:prstGeom prst="rect">
            <a:avLst/>
          </a:prstGeom>
          <a:noFill/>
        </p:spPr>
        <p:txBody>
          <a:bodyPr wrap="square" rtlCol="0">
            <a:spAutoFit/>
          </a:bodyPr>
          <a:lstStyle/>
          <a:p>
            <a:pPr algn="ctr"/>
            <a:r>
              <a:rPr lang="en-US" sz="2000" dirty="0" smtClean="0">
                <a:latin typeface="Tahoma"/>
                <a:cs typeface="Tahoma"/>
              </a:rPr>
              <a:t>MWh</a:t>
            </a:r>
            <a:endParaRPr lang="en-US" sz="2000" dirty="0"/>
          </a:p>
        </p:txBody>
      </p:sp>
      <p:cxnSp>
        <p:nvCxnSpPr>
          <p:cNvPr id="20" name="Straight Connector 19"/>
          <p:cNvCxnSpPr/>
          <p:nvPr/>
        </p:nvCxnSpPr>
        <p:spPr>
          <a:xfrm flipH="1">
            <a:off x="877508" y="2753708"/>
            <a:ext cx="9039" cy="3233808"/>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2073349" y="3579945"/>
            <a:ext cx="1797576" cy="2354725"/>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Bilaterally contracted</a:t>
            </a:r>
            <a:endParaRPr lang="en-GB" sz="1600" b="1" dirty="0"/>
          </a:p>
        </p:txBody>
      </p:sp>
      <p:sp>
        <p:nvSpPr>
          <p:cNvPr id="40" name="Can 39"/>
          <p:cNvSpPr/>
          <p:nvPr/>
        </p:nvSpPr>
        <p:spPr>
          <a:xfrm>
            <a:off x="4276294" y="3007665"/>
            <a:ext cx="1852532" cy="2927005"/>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Actually generated</a:t>
            </a:r>
            <a:endParaRPr lang="en-GB" sz="1600" b="1" dirty="0"/>
          </a:p>
        </p:txBody>
      </p:sp>
      <p:graphicFrame>
        <p:nvGraphicFramePr>
          <p:cNvPr id="9" name="Table 8"/>
          <p:cNvGraphicFramePr>
            <a:graphicFrameLocks noGrp="1"/>
          </p:cNvGraphicFramePr>
          <p:nvPr>
            <p:extLst>
              <p:ext uri="{D42A27DB-BD31-4B8C-83A1-F6EECF244321}">
                <p14:modId xmlns:p14="http://schemas.microsoft.com/office/powerpoint/2010/main" val="2837347711"/>
              </p:ext>
            </p:extLst>
          </p:nvPr>
        </p:nvGraphicFramePr>
        <p:xfrm>
          <a:off x="6936900" y="2222805"/>
          <a:ext cx="2861242" cy="944880"/>
        </p:xfrm>
        <a:graphic>
          <a:graphicData uri="http://schemas.openxmlformats.org/drawingml/2006/table">
            <a:tbl>
              <a:tblPr firstRow="1" bandRow="1">
                <a:tableStyleId>{5C22544A-7EE6-4342-B048-85BDC9FD1C3A}</a:tableStyleId>
              </a:tblPr>
              <a:tblGrid>
                <a:gridCol w="1430923">
                  <a:extLst>
                    <a:ext uri="{9D8B030D-6E8A-4147-A177-3AD203B41FA5}">
                      <a16:colId xmlns:a16="http://schemas.microsoft.com/office/drawing/2014/main" val="20000"/>
                    </a:ext>
                  </a:extLst>
                </a:gridCol>
                <a:gridCol w="1430319">
                  <a:extLst>
                    <a:ext uri="{9D8B030D-6E8A-4147-A177-3AD203B41FA5}">
                      <a16:colId xmlns:a16="http://schemas.microsoft.com/office/drawing/2014/main" val="20001"/>
                    </a:ext>
                  </a:extLst>
                </a:gridCol>
              </a:tblGrid>
              <a:tr h="238089">
                <a:tc>
                  <a:txBody>
                    <a:bodyPr/>
                    <a:lstStyle/>
                    <a:p>
                      <a:endParaRPr lang="en-GB" dirty="0"/>
                    </a:p>
                  </a:txBody>
                  <a:tcPr>
                    <a:solidFill>
                      <a:schemeClr val="bg2"/>
                    </a:solidFill>
                  </a:tcPr>
                </a:tc>
                <a:tc>
                  <a:txBody>
                    <a:bodyPr/>
                    <a:lstStyle/>
                    <a:p>
                      <a:endParaRPr lang="en-GB" dirty="0"/>
                    </a:p>
                  </a:txBody>
                  <a:tcPr>
                    <a:solidFill>
                      <a:schemeClr val="bg2"/>
                    </a:solidFill>
                  </a:tcPr>
                </a:tc>
                <a:extLst>
                  <a:ext uri="{0D108BD9-81ED-4DB2-BD59-A6C34878D82A}">
                    <a16:rowId xmlns:a16="http://schemas.microsoft.com/office/drawing/2014/main" val="10000"/>
                  </a:ext>
                </a:extLst>
              </a:tr>
              <a:tr h="238089">
                <a:tc>
                  <a:txBody>
                    <a:bodyPr/>
                    <a:lstStyle/>
                    <a:p>
                      <a:r>
                        <a:rPr lang="en-GB" sz="1600" dirty="0" smtClean="0"/>
                        <a:t>Bilateral</a:t>
                      </a:r>
                      <a:r>
                        <a:rPr lang="en-GB" sz="1600" baseline="0" dirty="0" smtClean="0"/>
                        <a:t> contract</a:t>
                      </a:r>
                      <a:endParaRPr lang="en-GB" sz="1600" dirty="0"/>
                    </a:p>
                  </a:txBody>
                  <a:tcPr/>
                </a:tc>
                <a:tc>
                  <a:txBody>
                    <a:bodyPr/>
                    <a:lstStyle/>
                    <a:p>
                      <a:r>
                        <a:rPr lang="en-GB" sz="1600" dirty="0" smtClean="0"/>
                        <a:t>75 </a:t>
                      </a:r>
                      <a:r>
                        <a:rPr lang="en-GB" sz="1600" dirty="0" err="1" smtClean="0"/>
                        <a:t>MWh</a:t>
                      </a:r>
                      <a:endParaRPr lang="en-GB"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47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3626870"/>
              </p:ext>
            </p:extLst>
          </p:nvPr>
        </p:nvGraphicFramePr>
        <p:xfrm>
          <a:off x="6936900" y="3341912"/>
          <a:ext cx="2861242" cy="2011680"/>
        </p:xfrm>
        <a:graphic>
          <a:graphicData uri="http://schemas.openxmlformats.org/drawingml/2006/table">
            <a:tbl>
              <a:tblPr firstRow="1" bandRow="1">
                <a:tableStyleId>{5C22544A-7EE6-4342-B048-85BDC9FD1C3A}</a:tableStyleId>
              </a:tblPr>
              <a:tblGrid>
                <a:gridCol w="1430621">
                  <a:extLst>
                    <a:ext uri="{9D8B030D-6E8A-4147-A177-3AD203B41FA5}">
                      <a16:colId xmlns:a16="http://schemas.microsoft.com/office/drawing/2014/main" val="20000"/>
                    </a:ext>
                  </a:extLst>
                </a:gridCol>
                <a:gridCol w="1430621">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dirty="0" smtClean="0"/>
                        <a:t>Long</a:t>
                      </a:r>
                      <a:r>
                        <a:rPr lang="en-GB" sz="1600" baseline="0" dirty="0" smtClean="0"/>
                        <a:t> imbalance position</a:t>
                      </a:r>
                      <a:endParaRPr lang="en-GB" sz="1600" dirty="0"/>
                    </a:p>
                  </a:txBody>
                  <a:tcPr/>
                </a:tc>
                <a:tc>
                  <a:txBody>
                    <a:bodyPr/>
                    <a:lstStyle/>
                    <a:p>
                      <a:r>
                        <a:rPr lang="en-GB" sz="1600" dirty="0" smtClean="0"/>
                        <a:t>25 </a:t>
                      </a:r>
                      <a:r>
                        <a:rPr lang="en-GB" sz="1600" dirty="0" err="1" smtClean="0"/>
                        <a:t>MWh</a:t>
                      </a:r>
                      <a:endParaRPr lang="en-GB" sz="1600" dirty="0"/>
                    </a:p>
                  </a:txBody>
                  <a:tcPr/>
                </a:tc>
                <a:extLst>
                  <a:ext uri="{0D108BD9-81ED-4DB2-BD59-A6C34878D82A}">
                    <a16:rowId xmlns:a16="http://schemas.microsoft.com/office/drawing/2014/main" val="10001"/>
                  </a:ext>
                </a:extLst>
              </a:tr>
              <a:tr h="238089">
                <a:tc>
                  <a:txBody>
                    <a:bodyPr/>
                    <a:lstStyle/>
                    <a:p>
                      <a:r>
                        <a:rPr lang="en-GB" sz="1600" baseline="0" dirty="0" smtClean="0"/>
                        <a:t>Energy  Imbalance </a:t>
                      </a:r>
                      <a:r>
                        <a:rPr lang="en-GB" sz="1600" baseline="0" dirty="0" err="1" smtClean="0"/>
                        <a:t>Cashflow</a:t>
                      </a:r>
                      <a:endParaRPr lang="en-GB" sz="1600" dirty="0"/>
                    </a:p>
                  </a:txBody>
                  <a:tcPr/>
                </a:tc>
                <a:tc>
                  <a:txBody>
                    <a:bodyPr/>
                    <a:lstStyle/>
                    <a:p>
                      <a:r>
                        <a:rPr lang="en-GB" sz="1600" b="1" dirty="0" smtClean="0"/>
                        <a:t>+25 MWh * Imbalance Price</a:t>
                      </a:r>
                      <a:endParaRPr lang="en-GB" sz="1600" b="1" dirty="0"/>
                    </a:p>
                  </a:txBody>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935335425"/>
              </p:ext>
            </p:extLst>
          </p:nvPr>
        </p:nvGraphicFramePr>
        <p:xfrm>
          <a:off x="6936900" y="3341912"/>
          <a:ext cx="2861242" cy="1188720"/>
        </p:xfrm>
        <a:graphic>
          <a:graphicData uri="http://schemas.openxmlformats.org/drawingml/2006/table">
            <a:tbl>
              <a:tblPr firstRow="1" bandRow="1">
                <a:tableStyleId>{5C22544A-7EE6-4342-B048-85BDC9FD1C3A}</a:tableStyleId>
              </a:tblPr>
              <a:tblGrid>
                <a:gridCol w="1430621">
                  <a:extLst>
                    <a:ext uri="{9D8B030D-6E8A-4147-A177-3AD203B41FA5}">
                      <a16:colId xmlns:a16="http://schemas.microsoft.com/office/drawing/2014/main" val="20000"/>
                    </a:ext>
                  </a:extLst>
                </a:gridCol>
                <a:gridCol w="1430621">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dirty="0" smtClean="0"/>
                        <a:t>Long</a:t>
                      </a:r>
                      <a:r>
                        <a:rPr lang="en-GB" sz="1600" baseline="0" dirty="0" smtClean="0"/>
                        <a:t> imbalance position</a:t>
                      </a:r>
                      <a:endParaRPr lang="en-GB" sz="1600" dirty="0"/>
                    </a:p>
                  </a:txBody>
                  <a:tcPr/>
                </a:tc>
                <a:tc>
                  <a:txBody>
                    <a:bodyPr/>
                    <a:lstStyle/>
                    <a:p>
                      <a:r>
                        <a:rPr lang="en-GB" sz="1600" dirty="0" smtClean="0"/>
                        <a:t>25 </a:t>
                      </a:r>
                      <a:r>
                        <a:rPr lang="en-GB" sz="1600" dirty="0" err="1" smtClean="0"/>
                        <a:t>MWh</a:t>
                      </a:r>
                      <a:endParaRPr lang="en-GB" sz="1600"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GB" dirty="0"/>
              <a:t>When </a:t>
            </a:r>
            <a:r>
              <a:rPr lang="en-GB" dirty="0" smtClean="0"/>
              <a:t>are they  </a:t>
            </a:r>
            <a:r>
              <a:rPr lang="en-GB" dirty="0"/>
              <a:t>applied - Long Party example</a:t>
            </a:r>
          </a:p>
        </p:txBody>
      </p:sp>
      <p:sp>
        <p:nvSpPr>
          <p:cNvPr id="5" name="Text Placeholder 4"/>
          <p:cNvSpPr>
            <a:spLocks noGrp="1"/>
          </p:cNvSpPr>
          <p:nvPr>
            <p:ph type="body" sz="quarter" idx="10"/>
          </p:nvPr>
        </p:nvSpPr>
        <p:spPr/>
        <p:txBody>
          <a:bodyPr/>
          <a:lstStyle/>
          <a:p>
            <a:endParaRPr lang="en-GB"/>
          </a:p>
        </p:txBody>
      </p:sp>
      <p:sp>
        <p:nvSpPr>
          <p:cNvPr id="17" name="Rectangle 10"/>
          <p:cNvSpPr>
            <a:spLocks noChangeArrowheads="1"/>
          </p:cNvSpPr>
          <p:nvPr/>
        </p:nvSpPr>
        <p:spPr bwMode="auto">
          <a:xfrm>
            <a:off x="519208" y="1418608"/>
            <a:ext cx="6959268" cy="415498"/>
          </a:xfrm>
          <a:prstGeom prst="rect">
            <a:avLst/>
          </a:prstGeom>
          <a:noFill/>
          <a:ln w="9525">
            <a:noFill/>
            <a:miter lim="800000"/>
            <a:headEnd/>
            <a:tailEnd/>
          </a:ln>
        </p:spPr>
        <p:txBody>
          <a:bodyPr wrap="square">
            <a:spAutoFit/>
          </a:bodyPr>
          <a:lstStyle/>
          <a:p>
            <a:pPr>
              <a:buFont typeface="Arial" charset="0"/>
              <a:buNone/>
            </a:pPr>
            <a:r>
              <a:rPr lang="en-GB" altLang="zh-CN" dirty="0">
                <a:solidFill>
                  <a:schemeClr val="tx2"/>
                </a:solidFill>
                <a:latin typeface="Tahoma" pitchFamily="34" charset="0"/>
                <a:cs typeface="Tahoma" pitchFamily="34" charset="0"/>
              </a:rPr>
              <a:t>Generating more than the contracted volume…</a:t>
            </a:r>
          </a:p>
        </p:txBody>
      </p:sp>
      <p:sp>
        <p:nvSpPr>
          <p:cNvPr id="18" name="TextBox 17"/>
          <p:cNvSpPr txBox="1"/>
          <p:nvPr/>
        </p:nvSpPr>
        <p:spPr>
          <a:xfrm>
            <a:off x="269128" y="2384376"/>
            <a:ext cx="1234834" cy="400110"/>
          </a:xfrm>
          <a:prstGeom prst="rect">
            <a:avLst/>
          </a:prstGeom>
          <a:noFill/>
        </p:spPr>
        <p:txBody>
          <a:bodyPr wrap="square" rtlCol="0">
            <a:spAutoFit/>
          </a:bodyPr>
          <a:lstStyle/>
          <a:p>
            <a:pPr algn="ctr"/>
            <a:r>
              <a:rPr lang="en-US" sz="2000" dirty="0" smtClean="0">
                <a:latin typeface="Tahoma"/>
                <a:cs typeface="Tahoma"/>
              </a:rPr>
              <a:t>MWh</a:t>
            </a:r>
            <a:endParaRPr lang="en-US" sz="2000" dirty="0"/>
          </a:p>
        </p:txBody>
      </p:sp>
      <p:cxnSp>
        <p:nvCxnSpPr>
          <p:cNvPr id="20" name="Straight Connector 19"/>
          <p:cNvCxnSpPr/>
          <p:nvPr/>
        </p:nvCxnSpPr>
        <p:spPr>
          <a:xfrm flipH="1">
            <a:off x="877508" y="2753708"/>
            <a:ext cx="9039" cy="3233808"/>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2073349" y="3579945"/>
            <a:ext cx="1797576" cy="2354725"/>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1" dirty="0"/>
          </a:p>
        </p:txBody>
      </p:sp>
      <p:sp>
        <p:nvSpPr>
          <p:cNvPr id="8" name="Can 7"/>
          <p:cNvSpPr/>
          <p:nvPr/>
        </p:nvSpPr>
        <p:spPr>
          <a:xfrm>
            <a:off x="4284921" y="3007665"/>
            <a:ext cx="1852532" cy="2927005"/>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b="1" dirty="0"/>
          </a:p>
        </p:txBody>
      </p:sp>
      <p:sp>
        <p:nvSpPr>
          <p:cNvPr id="2" name="Flowchart: Magnetic Disk 1"/>
          <p:cNvSpPr/>
          <p:nvPr/>
        </p:nvSpPr>
        <p:spPr>
          <a:xfrm>
            <a:off x="3129148" y="3007665"/>
            <a:ext cx="1894114" cy="992835"/>
          </a:xfrm>
          <a:prstGeom prst="flowChartMagneticDisk">
            <a:avLst/>
          </a:prstGeom>
          <a:solidFill>
            <a:schemeClr val="accent1">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Imbalance Volume</a:t>
            </a:r>
          </a:p>
          <a:p>
            <a:pPr algn="ctr"/>
            <a:r>
              <a:rPr lang="en-GB" sz="1600" dirty="0" smtClean="0"/>
              <a:t>‘surplus’</a:t>
            </a:r>
            <a:endParaRPr lang="en-GB" sz="1600" dirty="0"/>
          </a:p>
        </p:txBody>
      </p:sp>
      <p:graphicFrame>
        <p:nvGraphicFramePr>
          <p:cNvPr id="21" name="Table 20"/>
          <p:cNvGraphicFramePr>
            <a:graphicFrameLocks noGrp="1"/>
          </p:cNvGraphicFramePr>
          <p:nvPr>
            <p:extLst>
              <p:ext uri="{D42A27DB-BD31-4B8C-83A1-F6EECF244321}">
                <p14:modId xmlns:p14="http://schemas.microsoft.com/office/powerpoint/2010/main" val="1101133357"/>
              </p:ext>
            </p:extLst>
          </p:nvPr>
        </p:nvGraphicFramePr>
        <p:xfrm>
          <a:off x="6936900" y="2222805"/>
          <a:ext cx="2861242" cy="1524000"/>
        </p:xfrm>
        <a:graphic>
          <a:graphicData uri="http://schemas.openxmlformats.org/drawingml/2006/table">
            <a:tbl>
              <a:tblPr firstRow="1" bandRow="1">
                <a:tableStyleId>{5C22544A-7EE6-4342-B048-85BDC9FD1C3A}</a:tableStyleId>
              </a:tblPr>
              <a:tblGrid>
                <a:gridCol w="1430923">
                  <a:extLst>
                    <a:ext uri="{9D8B030D-6E8A-4147-A177-3AD203B41FA5}">
                      <a16:colId xmlns:a16="http://schemas.microsoft.com/office/drawing/2014/main" val="20000"/>
                    </a:ext>
                  </a:extLst>
                </a:gridCol>
                <a:gridCol w="1430319">
                  <a:extLst>
                    <a:ext uri="{9D8B030D-6E8A-4147-A177-3AD203B41FA5}">
                      <a16:colId xmlns:a16="http://schemas.microsoft.com/office/drawing/2014/main" val="20001"/>
                    </a:ext>
                  </a:extLst>
                </a:gridCol>
              </a:tblGrid>
              <a:tr h="238089">
                <a:tc>
                  <a:txBody>
                    <a:bodyPr/>
                    <a:lstStyle/>
                    <a:p>
                      <a:endParaRPr lang="en-GB" dirty="0"/>
                    </a:p>
                  </a:txBody>
                  <a:tcPr>
                    <a:solidFill>
                      <a:schemeClr val="bg2"/>
                    </a:solidFill>
                  </a:tcPr>
                </a:tc>
                <a:tc>
                  <a:txBody>
                    <a:bodyPr/>
                    <a:lstStyle/>
                    <a:p>
                      <a:endParaRPr lang="en-GB" dirty="0"/>
                    </a:p>
                  </a:txBody>
                  <a:tcPr>
                    <a:solidFill>
                      <a:schemeClr val="bg2"/>
                    </a:solidFill>
                  </a:tcPr>
                </a:tc>
                <a:extLst>
                  <a:ext uri="{0D108BD9-81ED-4DB2-BD59-A6C34878D82A}">
                    <a16:rowId xmlns:a16="http://schemas.microsoft.com/office/drawing/2014/main" val="10000"/>
                  </a:ext>
                </a:extLst>
              </a:tr>
              <a:tr h="238089">
                <a:tc>
                  <a:txBody>
                    <a:bodyPr/>
                    <a:lstStyle/>
                    <a:p>
                      <a:r>
                        <a:rPr lang="en-GB" sz="1600" dirty="0" smtClean="0"/>
                        <a:t>Bilateral</a:t>
                      </a:r>
                      <a:r>
                        <a:rPr lang="en-GB" sz="1600" baseline="0" dirty="0" smtClean="0"/>
                        <a:t> contract</a:t>
                      </a:r>
                      <a:endParaRPr lang="en-GB" sz="1600" dirty="0"/>
                    </a:p>
                  </a:txBody>
                  <a:tcPr/>
                </a:tc>
                <a:tc>
                  <a:txBody>
                    <a:bodyPr/>
                    <a:lstStyle/>
                    <a:p>
                      <a:r>
                        <a:rPr lang="en-GB" sz="1600" dirty="0" smtClean="0"/>
                        <a:t>75 </a:t>
                      </a:r>
                      <a:r>
                        <a:rPr lang="en-GB" sz="1600" dirty="0" err="1" smtClean="0"/>
                        <a:t>MWh</a:t>
                      </a:r>
                      <a:endParaRPr lang="en-GB" sz="1600" dirty="0"/>
                    </a:p>
                  </a:txBody>
                  <a:tcPr/>
                </a:tc>
                <a:extLst>
                  <a:ext uri="{0D108BD9-81ED-4DB2-BD59-A6C34878D82A}">
                    <a16:rowId xmlns:a16="http://schemas.microsoft.com/office/drawing/2014/main" val="10001"/>
                  </a:ext>
                </a:extLst>
              </a:tr>
              <a:tr h="238089">
                <a:tc>
                  <a:txBody>
                    <a:bodyPr/>
                    <a:lstStyle/>
                    <a:p>
                      <a:r>
                        <a:rPr lang="en-GB" sz="1600" dirty="0" smtClean="0"/>
                        <a:t>Generation</a:t>
                      </a:r>
                      <a:r>
                        <a:rPr lang="en-GB" sz="1600" baseline="0" dirty="0" smtClean="0"/>
                        <a:t> volume</a:t>
                      </a:r>
                      <a:endParaRPr lang="en-GB" sz="1600" dirty="0"/>
                    </a:p>
                  </a:txBody>
                  <a:tcPr/>
                </a:tc>
                <a:tc>
                  <a:txBody>
                    <a:bodyPr/>
                    <a:lstStyle/>
                    <a:p>
                      <a:r>
                        <a:rPr lang="en-GB" sz="1600" dirty="0" smtClean="0"/>
                        <a:t>100</a:t>
                      </a:r>
                      <a:r>
                        <a:rPr lang="en-GB" dirty="0" smtClean="0"/>
                        <a:t> </a:t>
                      </a:r>
                      <a:r>
                        <a:rPr lang="en-GB" sz="1600" dirty="0" err="1" smtClean="0"/>
                        <a:t>MWh</a:t>
                      </a:r>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1288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1" nodeType="clickEffect">
                                  <p:stCondLst>
                                    <p:cond delay="0"/>
                                  </p:stCondLst>
                                  <p:childTnLst>
                                    <p:animMotion origin="layout" path="M 1.84328E-6 1.82696E-6 L -0.10641 1.82696E-6 " pathEditMode="relative" rAng="0" ptsTypes="AA">
                                      <p:cBhvr>
                                        <p:cTn id="6" dur="1800" fill="hold"/>
                                        <p:tgtEl>
                                          <p:spTgt spid="8"/>
                                        </p:tgtEl>
                                        <p:attrNameLst>
                                          <p:attrName>ppt_x</p:attrName>
                                          <p:attrName>ppt_y</p:attrName>
                                        </p:attrNameLst>
                                      </p:cBhvr>
                                      <p:rCtr x="-5328" y="0"/>
                                    </p:animMotion>
                                  </p:childTnLst>
                                </p:cTn>
                              </p:par>
                              <p:par>
                                <p:cTn id="7" presetID="63" presetClass="path" presetSubtype="0" accel="50000" decel="50000" fill="hold" grpId="0" nodeType="withEffect">
                                  <p:stCondLst>
                                    <p:cond delay="0"/>
                                  </p:stCondLst>
                                  <p:childTnLst>
                                    <p:animMotion origin="layout" path="M 2.75156E-6 2.58295E-6 L 0.10285 2.58295E-6 " pathEditMode="relative" rAng="0" ptsTypes="AA">
                                      <p:cBhvr>
                                        <p:cTn id="8" dur="2000" fill="hold"/>
                                        <p:tgtEl>
                                          <p:spTgt spid="39"/>
                                        </p:tgtEl>
                                        <p:attrNameLst>
                                          <p:attrName>ppt_x</p:attrName>
                                          <p:attrName>ppt_y</p:attrName>
                                        </p:attrNameLst>
                                      </p:cBhvr>
                                      <p:rCtr x="513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2"/>
          <p:cNvGraphicFramePr>
            <a:graphicFrameLocks noGrp="1"/>
          </p:cNvGraphicFramePr>
          <p:nvPr>
            <p:extLst>
              <p:ext uri="{D42A27DB-BD31-4B8C-83A1-F6EECF244321}">
                <p14:modId xmlns:p14="http://schemas.microsoft.com/office/powerpoint/2010/main" val="1630500867"/>
              </p:ext>
            </p:extLst>
          </p:nvPr>
        </p:nvGraphicFramePr>
        <p:xfrm>
          <a:off x="6936900" y="2222805"/>
          <a:ext cx="2861242" cy="1524000"/>
        </p:xfrm>
        <a:graphic>
          <a:graphicData uri="http://schemas.openxmlformats.org/drawingml/2006/table">
            <a:tbl>
              <a:tblPr firstRow="1" bandRow="1">
                <a:tableStyleId>{5C22544A-7EE6-4342-B048-85BDC9FD1C3A}</a:tableStyleId>
              </a:tblPr>
              <a:tblGrid>
                <a:gridCol w="1430923">
                  <a:extLst>
                    <a:ext uri="{9D8B030D-6E8A-4147-A177-3AD203B41FA5}">
                      <a16:colId xmlns:a16="http://schemas.microsoft.com/office/drawing/2014/main" val="20000"/>
                    </a:ext>
                  </a:extLst>
                </a:gridCol>
                <a:gridCol w="1430319">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dirty="0" smtClean="0"/>
                        <a:t>Bilateral</a:t>
                      </a:r>
                      <a:r>
                        <a:rPr lang="en-GB" sz="1600" baseline="0" dirty="0" smtClean="0"/>
                        <a:t> Contract</a:t>
                      </a:r>
                      <a:endParaRPr lang="en-GB" sz="1600" dirty="0"/>
                    </a:p>
                  </a:txBody>
                  <a:tcPr/>
                </a:tc>
                <a:tc>
                  <a:txBody>
                    <a:bodyPr/>
                    <a:lstStyle/>
                    <a:p>
                      <a:r>
                        <a:rPr lang="en-GB" sz="1600" dirty="0" smtClean="0"/>
                        <a:t>75 </a:t>
                      </a:r>
                      <a:r>
                        <a:rPr lang="en-GB" sz="1600" dirty="0" err="1" smtClean="0"/>
                        <a:t>MWh</a:t>
                      </a:r>
                      <a:endParaRPr lang="en-GB" sz="1600" dirty="0"/>
                    </a:p>
                  </a:txBody>
                  <a:tcPr/>
                </a:tc>
                <a:extLst>
                  <a:ext uri="{0D108BD9-81ED-4DB2-BD59-A6C34878D82A}">
                    <a16:rowId xmlns:a16="http://schemas.microsoft.com/office/drawing/2014/main" val="10001"/>
                  </a:ext>
                </a:extLst>
              </a:tr>
              <a:tr h="238089">
                <a:tc>
                  <a:txBody>
                    <a:bodyPr/>
                    <a:lstStyle/>
                    <a:p>
                      <a:r>
                        <a:rPr lang="en-GB" sz="1600" dirty="0" smtClean="0"/>
                        <a:t>Generation</a:t>
                      </a:r>
                      <a:r>
                        <a:rPr lang="en-GB" sz="1600" baseline="0" dirty="0" smtClean="0"/>
                        <a:t> volume</a:t>
                      </a:r>
                      <a:endParaRPr lang="en-GB" sz="1600" dirty="0"/>
                    </a:p>
                  </a:txBody>
                  <a:tcPr/>
                </a:tc>
                <a:tc>
                  <a:txBody>
                    <a:bodyPr/>
                    <a:lstStyle/>
                    <a:p>
                      <a:r>
                        <a:rPr lang="en-GB" sz="1600" dirty="0" smtClean="0"/>
                        <a:t>75</a:t>
                      </a:r>
                      <a:r>
                        <a:rPr lang="en-GB" dirty="0" smtClean="0"/>
                        <a:t> </a:t>
                      </a:r>
                      <a:r>
                        <a:rPr lang="en-GB" sz="1600" dirty="0" err="1" smtClean="0"/>
                        <a:t>MWh</a:t>
                      </a:r>
                      <a:endParaRPr lang="en-GB" dirty="0"/>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GB" dirty="0"/>
              <a:t>When they are applied - Short </a:t>
            </a:r>
            <a:r>
              <a:rPr lang="en-GB" dirty="0" smtClean="0"/>
              <a:t>Party example</a:t>
            </a:r>
            <a:endParaRPr lang="en-GB" dirty="0"/>
          </a:p>
        </p:txBody>
      </p:sp>
      <p:sp>
        <p:nvSpPr>
          <p:cNvPr id="2" name="Text Placeholder 1"/>
          <p:cNvSpPr>
            <a:spLocks noGrp="1"/>
          </p:cNvSpPr>
          <p:nvPr>
            <p:ph type="body" sz="quarter" idx="10"/>
          </p:nvPr>
        </p:nvSpPr>
        <p:spPr/>
        <p:txBody>
          <a:bodyPr/>
          <a:lstStyle/>
          <a:p>
            <a:endParaRPr lang="en-GB"/>
          </a:p>
        </p:txBody>
      </p:sp>
      <p:sp>
        <p:nvSpPr>
          <p:cNvPr id="17" name="Rectangle 10"/>
          <p:cNvSpPr>
            <a:spLocks noChangeArrowheads="1"/>
          </p:cNvSpPr>
          <p:nvPr/>
        </p:nvSpPr>
        <p:spPr bwMode="auto">
          <a:xfrm>
            <a:off x="519208" y="1418608"/>
            <a:ext cx="6959268" cy="415498"/>
          </a:xfrm>
          <a:prstGeom prst="rect">
            <a:avLst/>
          </a:prstGeom>
          <a:noFill/>
          <a:ln w="9525">
            <a:noFill/>
            <a:miter lim="800000"/>
            <a:headEnd/>
            <a:tailEnd/>
          </a:ln>
        </p:spPr>
        <p:txBody>
          <a:bodyPr wrap="square">
            <a:spAutoFit/>
          </a:bodyPr>
          <a:lstStyle/>
          <a:p>
            <a:pPr>
              <a:buFont typeface="Arial" charset="0"/>
              <a:buNone/>
            </a:pPr>
            <a:r>
              <a:rPr lang="en-GB" altLang="zh-CN" dirty="0">
                <a:solidFill>
                  <a:schemeClr val="tx2"/>
                </a:solidFill>
                <a:latin typeface="Tahoma" pitchFamily="34" charset="0"/>
                <a:cs typeface="Tahoma" pitchFamily="34" charset="0"/>
              </a:rPr>
              <a:t>Generating </a:t>
            </a:r>
            <a:r>
              <a:rPr lang="en-GB" altLang="zh-CN" dirty="0" smtClean="0">
                <a:solidFill>
                  <a:schemeClr val="tx2"/>
                </a:solidFill>
                <a:latin typeface="Tahoma" pitchFamily="34" charset="0"/>
                <a:cs typeface="Tahoma" pitchFamily="34" charset="0"/>
              </a:rPr>
              <a:t>less </a:t>
            </a:r>
            <a:r>
              <a:rPr lang="en-GB" altLang="zh-CN" dirty="0">
                <a:solidFill>
                  <a:schemeClr val="tx2"/>
                </a:solidFill>
                <a:latin typeface="Tahoma" pitchFamily="34" charset="0"/>
                <a:cs typeface="Tahoma" pitchFamily="34" charset="0"/>
              </a:rPr>
              <a:t>than the contracted volume…</a:t>
            </a:r>
          </a:p>
        </p:txBody>
      </p:sp>
      <p:sp>
        <p:nvSpPr>
          <p:cNvPr id="18" name="TextBox 17"/>
          <p:cNvSpPr txBox="1"/>
          <p:nvPr/>
        </p:nvSpPr>
        <p:spPr>
          <a:xfrm>
            <a:off x="269128" y="2384376"/>
            <a:ext cx="1234834" cy="400110"/>
          </a:xfrm>
          <a:prstGeom prst="rect">
            <a:avLst/>
          </a:prstGeom>
          <a:noFill/>
        </p:spPr>
        <p:txBody>
          <a:bodyPr wrap="square" rtlCol="0">
            <a:spAutoFit/>
          </a:bodyPr>
          <a:lstStyle/>
          <a:p>
            <a:pPr algn="ctr"/>
            <a:r>
              <a:rPr lang="en-US" sz="2000" dirty="0" smtClean="0">
                <a:latin typeface="Tahoma"/>
                <a:cs typeface="Tahoma"/>
              </a:rPr>
              <a:t>MWh</a:t>
            </a:r>
            <a:endParaRPr lang="en-US" sz="2000" dirty="0"/>
          </a:p>
        </p:txBody>
      </p:sp>
      <p:cxnSp>
        <p:nvCxnSpPr>
          <p:cNvPr id="20" name="Straight Connector 19"/>
          <p:cNvCxnSpPr/>
          <p:nvPr/>
        </p:nvCxnSpPr>
        <p:spPr>
          <a:xfrm flipH="1">
            <a:off x="877508" y="2753708"/>
            <a:ext cx="9039" cy="3233808"/>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2073349" y="3007665"/>
            <a:ext cx="1797576" cy="2927005"/>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t>Bilaterally contracted</a:t>
            </a:r>
            <a:endParaRPr lang="en-GB" sz="1600" b="1" dirty="0"/>
          </a:p>
        </p:txBody>
      </p:sp>
      <p:sp>
        <p:nvSpPr>
          <p:cNvPr id="40" name="Can 39"/>
          <p:cNvSpPr/>
          <p:nvPr/>
        </p:nvSpPr>
        <p:spPr>
          <a:xfrm>
            <a:off x="4276294" y="3651021"/>
            <a:ext cx="1852532" cy="2283649"/>
          </a:xfrm>
          <a:prstGeom prst="ca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b="1" dirty="0" smtClean="0"/>
              <a:t>Actually generated</a:t>
            </a:r>
            <a:endParaRPr lang="en-GB" sz="1600" b="1" dirty="0"/>
          </a:p>
        </p:txBody>
      </p:sp>
      <p:graphicFrame>
        <p:nvGraphicFramePr>
          <p:cNvPr id="9" name="Table 8"/>
          <p:cNvGraphicFramePr>
            <a:graphicFrameLocks noGrp="1"/>
          </p:cNvGraphicFramePr>
          <p:nvPr>
            <p:extLst>
              <p:ext uri="{D42A27DB-BD31-4B8C-83A1-F6EECF244321}">
                <p14:modId xmlns:p14="http://schemas.microsoft.com/office/powerpoint/2010/main" val="546926199"/>
              </p:ext>
            </p:extLst>
          </p:nvPr>
        </p:nvGraphicFramePr>
        <p:xfrm>
          <a:off x="6936900" y="2222805"/>
          <a:ext cx="2861242" cy="944880"/>
        </p:xfrm>
        <a:graphic>
          <a:graphicData uri="http://schemas.openxmlformats.org/drawingml/2006/table">
            <a:tbl>
              <a:tblPr firstRow="1" bandRow="1">
                <a:tableStyleId>{5C22544A-7EE6-4342-B048-85BDC9FD1C3A}</a:tableStyleId>
              </a:tblPr>
              <a:tblGrid>
                <a:gridCol w="1430923">
                  <a:extLst>
                    <a:ext uri="{9D8B030D-6E8A-4147-A177-3AD203B41FA5}">
                      <a16:colId xmlns:a16="http://schemas.microsoft.com/office/drawing/2014/main" val="20000"/>
                    </a:ext>
                  </a:extLst>
                </a:gridCol>
                <a:gridCol w="1430319">
                  <a:extLst>
                    <a:ext uri="{9D8B030D-6E8A-4147-A177-3AD203B41FA5}">
                      <a16:colId xmlns:a16="http://schemas.microsoft.com/office/drawing/2014/main" val="20001"/>
                    </a:ext>
                  </a:extLst>
                </a:gridCol>
              </a:tblGrid>
              <a:tr h="238089">
                <a:tc>
                  <a:txBody>
                    <a:bodyPr/>
                    <a:lstStyle/>
                    <a:p>
                      <a:endParaRPr lang="en-GB" dirty="0"/>
                    </a:p>
                  </a:txBody>
                  <a:tcPr>
                    <a:solidFill>
                      <a:schemeClr val="bg2"/>
                    </a:solidFill>
                  </a:tcPr>
                </a:tc>
                <a:tc>
                  <a:txBody>
                    <a:bodyPr/>
                    <a:lstStyle/>
                    <a:p>
                      <a:endParaRPr lang="en-GB" dirty="0"/>
                    </a:p>
                  </a:txBody>
                  <a:tcPr>
                    <a:solidFill>
                      <a:schemeClr val="bg2"/>
                    </a:solidFill>
                  </a:tcPr>
                </a:tc>
                <a:extLst>
                  <a:ext uri="{0D108BD9-81ED-4DB2-BD59-A6C34878D82A}">
                    <a16:rowId xmlns:a16="http://schemas.microsoft.com/office/drawing/2014/main" val="10000"/>
                  </a:ext>
                </a:extLst>
              </a:tr>
              <a:tr h="238089">
                <a:tc>
                  <a:txBody>
                    <a:bodyPr/>
                    <a:lstStyle/>
                    <a:p>
                      <a:r>
                        <a:rPr lang="en-GB" sz="1600" dirty="0" smtClean="0"/>
                        <a:t>Bilateral</a:t>
                      </a:r>
                      <a:r>
                        <a:rPr lang="en-GB" sz="1600" baseline="0" dirty="0" smtClean="0"/>
                        <a:t> contract</a:t>
                      </a:r>
                      <a:endParaRPr lang="en-GB" sz="1600" dirty="0"/>
                    </a:p>
                  </a:txBody>
                  <a:tcPr/>
                </a:tc>
                <a:tc>
                  <a:txBody>
                    <a:bodyPr/>
                    <a:lstStyle/>
                    <a:p>
                      <a:r>
                        <a:rPr lang="en-GB" sz="1600" dirty="0" smtClean="0"/>
                        <a:t>100 </a:t>
                      </a:r>
                      <a:r>
                        <a:rPr lang="en-GB" sz="1600" dirty="0" err="1" smtClean="0"/>
                        <a:t>MWh</a:t>
                      </a:r>
                      <a:endParaRPr lang="en-GB"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740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1470366311"/>
              </p:ext>
            </p:extLst>
          </p:nvPr>
        </p:nvGraphicFramePr>
        <p:xfrm>
          <a:off x="6936900" y="3341912"/>
          <a:ext cx="2861242" cy="2011680"/>
        </p:xfrm>
        <a:graphic>
          <a:graphicData uri="http://schemas.openxmlformats.org/drawingml/2006/table">
            <a:tbl>
              <a:tblPr firstRow="1" bandRow="1">
                <a:tableStyleId>{5C22544A-7EE6-4342-B048-85BDC9FD1C3A}</a:tableStyleId>
              </a:tblPr>
              <a:tblGrid>
                <a:gridCol w="1430621">
                  <a:extLst>
                    <a:ext uri="{9D8B030D-6E8A-4147-A177-3AD203B41FA5}">
                      <a16:colId xmlns:a16="http://schemas.microsoft.com/office/drawing/2014/main" val="20000"/>
                    </a:ext>
                  </a:extLst>
                </a:gridCol>
                <a:gridCol w="1430621">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dirty="0" smtClean="0"/>
                        <a:t>Long</a:t>
                      </a:r>
                      <a:r>
                        <a:rPr lang="en-GB" sz="1600" baseline="0" dirty="0" smtClean="0"/>
                        <a:t> imbalance position</a:t>
                      </a:r>
                      <a:endParaRPr lang="en-GB" sz="1600" dirty="0"/>
                    </a:p>
                  </a:txBody>
                  <a:tcPr/>
                </a:tc>
                <a:tc>
                  <a:txBody>
                    <a:bodyPr/>
                    <a:lstStyle/>
                    <a:p>
                      <a:r>
                        <a:rPr lang="en-GB" sz="1600" dirty="0" smtClean="0"/>
                        <a:t>25 </a:t>
                      </a:r>
                      <a:r>
                        <a:rPr lang="en-GB" sz="1600" dirty="0" err="1" smtClean="0"/>
                        <a:t>MWh</a:t>
                      </a:r>
                      <a:endParaRPr lang="en-GB" sz="1600" dirty="0"/>
                    </a:p>
                  </a:txBody>
                  <a:tcPr/>
                </a:tc>
                <a:extLst>
                  <a:ext uri="{0D108BD9-81ED-4DB2-BD59-A6C34878D82A}">
                    <a16:rowId xmlns:a16="http://schemas.microsoft.com/office/drawing/2014/main" val="10001"/>
                  </a:ext>
                </a:extLst>
              </a:tr>
              <a:tr h="238089">
                <a:tc>
                  <a:txBody>
                    <a:bodyPr/>
                    <a:lstStyle/>
                    <a:p>
                      <a:r>
                        <a:rPr lang="en-GB" sz="1600" dirty="0" smtClean="0"/>
                        <a:t>Energy</a:t>
                      </a:r>
                      <a:r>
                        <a:rPr lang="en-GB" sz="1600" baseline="0" dirty="0" smtClean="0"/>
                        <a:t> Imbalance </a:t>
                      </a:r>
                      <a:r>
                        <a:rPr lang="en-GB" sz="1600" baseline="0" dirty="0" err="1" smtClean="0"/>
                        <a:t>Cashflow</a:t>
                      </a:r>
                      <a:endParaRPr lang="en-GB" sz="1600" dirty="0"/>
                    </a:p>
                  </a:txBody>
                  <a:tcPr/>
                </a:tc>
                <a:tc>
                  <a:txBody>
                    <a:bodyPr/>
                    <a:lstStyle/>
                    <a:p>
                      <a:r>
                        <a:rPr lang="en-GB" sz="1600" b="1" dirty="0" smtClean="0"/>
                        <a:t>-25 MWh * Imbalance </a:t>
                      </a:r>
                      <a:r>
                        <a:rPr lang="en-GB" sz="1600" b="1" baseline="0" dirty="0" smtClean="0"/>
                        <a:t>Price</a:t>
                      </a:r>
                      <a:endParaRPr lang="en-GB" sz="1600" b="1" dirty="0"/>
                    </a:p>
                  </a:txBody>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13887259"/>
              </p:ext>
            </p:extLst>
          </p:nvPr>
        </p:nvGraphicFramePr>
        <p:xfrm>
          <a:off x="6936900" y="3341912"/>
          <a:ext cx="2861242" cy="1188720"/>
        </p:xfrm>
        <a:graphic>
          <a:graphicData uri="http://schemas.openxmlformats.org/drawingml/2006/table">
            <a:tbl>
              <a:tblPr firstRow="1" bandRow="1">
                <a:tableStyleId>{5C22544A-7EE6-4342-B048-85BDC9FD1C3A}</a:tableStyleId>
              </a:tblPr>
              <a:tblGrid>
                <a:gridCol w="1430621">
                  <a:extLst>
                    <a:ext uri="{9D8B030D-6E8A-4147-A177-3AD203B41FA5}">
                      <a16:colId xmlns:a16="http://schemas.microsoft.com/office/drawing/2014/main" val="20000"/>
                    </a:ext>
                  </a:extLst>
                </a:gridCol>
                <a:gridCol w="1430621">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baseline="0" dirty="0" smtClean="0"/>
                        <a:t>Short imbalance position</a:t>
                      </a:r>
                      <a:endParaRPr lang="en-GB" sz="1600" dirty="0"/>
                    </a:p>
                  </a:txBody>
                  <a:tcPr/>
                </a:tc>
                <a:tc>
                  <a:txBody>
                    <a:bodyPr/>
                    <a:lstStyle/>
                    <a:p>
                      <a:r>
                        <a:rPr lang="en-GB" sz="1600" dirty="0" smtClean="0"/>
                        <a:t>-25 MWh</a:t>
                      </a:r>
                      <a:endParaRPr lang="en-GB" sz="1600"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GB" dirty="0"/>
              <a:t>When they are applied - Short </a:t>
            </a:r>
            <a:r>
              <a:rPr lang="en-GB" dirty="0" smtClean="0"/>
              <a:t>Party example</a:t>
            </a:r>
            <a:endParaRPr lang="en-GB" dirty="0"/>
          </a:p>
        </p:txBody>
      </p:sp>
      <p:sp>
        <p:nvSpPr>
          <p:cNvPr id="4" name="Text Placeholder 3"/>
          <p:cNvSpPr>
            <a:spLocks noGrp="1"/>
          </p:cNvSpPr>
          <p:nvPr>
            <p:ph type="body" sz="quarter" idx="10"/>
          </p:nvPr>
        </p:nvSpPr>
        <p:spPr/>
        <p:txBody>
          <a:bodyPr/>
          <a:lstStyle/>
          <a:p>
            <a:endParaRPr lang="en-GB"/>
          </a:p>
        </p:txBody>
      </p:sp>
      <p:sp>
        <p:nvSpPr>
          <p:cNvPr id="17" name="Rectangle 10"/>
          <p:cNvSpPr>
            <a:spLocks noChangeArrowheads="1"/>
          </p:cNvSpPr>
          <p:nvPr/>
        </p:nvSpPr>
        <p:spPr bwMode="auto">
          <a:xfrm>
            <a:off x="519208" y="1418608"/>
            <a:ext cx="6959268" cy="415498"/>
          </a:xfrm>
          <a:prstGeom prst="rect">
            <a:avLst/>
          </a:prstGeom>
          <a:noFill/>
          <a:ln w="9525">
            <a:noFill/>
            <a:miter lim="800000"/>
            <a:headEnd/>
            <a:tailEnd/>
          </a:ln>
        </p:spPr>
        <p:txBody>
          <a:bodyPr wrap="square">
            <a:spAutoFit/>
          </a:bodyPr>
          <a:lstStyle/>
          <a:p>
            <a:pPr>
              <a:buFont typeface="Arial" charset="0"/>
              <a:buNone/>
            </a:pPr>
            <a:r>
              <a:rPr lang="en-GB" altLang="zh-CN" dirty="0">
                <a:solidFill>
                  <a:schemeClr val="tx2"/>
                </a:solidFill>
                <a:latin typeface="Tahoma" pitchFamily="34" charset="0"/>
                <a:cs typeface="Tahoma" pitchFamily="34" charset="0"/>
              </a:rPr>
              <a:t>Generating </a:t>
            </a:r>
            <a:r>
              <a:rPr lang="en-GB" altLang="zh-CN" dirty="0" smtClean="0">
                <a:solidFill>
                  <a:schemeClr val="tx2"/>
                </a:solidFill>
                <a:latin typeface="Tahoma" pitchFamily="34" charset="0"/>
                <a:cs typeface="Tahoma" pitchFamily="34" charset="0"/>
              </a:rPr>
              <a:t>less </a:t>
            </a:r>
            <a:r>
              <a:rPr lang="en-GB" altLang="zh-CN" dirty="0">
                <a:solidFill>
                  <a:schemeClr val="tx2"/>
                </a:solidFill>
                <a:latin typeface="Tahoma" pitchFamily="34" charset="0"/>
                <a:cs typeface="Tahoma" pitchFamily="34" charset="0"/>
              </a:rPr>
              <a:t>than the contracted volume…</a:t>
            </a:r>
          </a:p>
        </p:txBody>
      </p:sp>
      <p:sp>
        <p:nvSpPr>
          <p:cNvPr id="18" name="TextBox 17"/>
          <p:cNvSpPr txBox="1"/>
          <p:nvPr/>
        </p:nvSpPr>
        <p:spPr>
          <a:xfrm>
            <a:off x="269128" y="2384376"/>
            <a:ext cx="1234834" cy="400110"/>
          </a:xfrm>
          <a:prstGeom prst="rect">
            <a:avLst/>
          </a:prstGeom>
          <a:noFill/>
        </p:spPr>
        <p:txBody>
          <a:bodyPr wrap="square" rtlCol="0">
            <a:spAutoFit/>
          </a:bodyPr>
          <a:lstStyle/>
          <a:p>
            <a:pPr algn="ctr"/>
            <a:r>
              <a:rPr lang="en-US" sz="2000" dirty="0" smtClean="0">
                <a:latin typeface="Tahoma"/>
                <a:cs typeface="Tahoma"/>
              </a:rPr>
              <a:t>MWh</a:t>
            </a:r>
            <a:endParaRPr lang="en-US" sz="2000" dirty="0"/>
          </a:p>
        </p:txBody>
      </p:sp>
      <p:cxnSp>
        <p:nvCxnSpPr>
          <p:cNvPr id="20" name="Straight Connector 19"/>
          <p:cNvCxnSpPr/>
          <p:nvPr/>
        </p:nvCxnSpPr>
        <p:spPr>
          <a:xfrm flipH="1">
            <a:off x="877508" y="2753708"/>
            <a:ext cx="9039" cy="3233808"/>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2073349" y="3007665"/>
            <a:ext cx="1797576" cy="2927005"/>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1" dirty="0"/>
          </a:p>
        </p:txBody>
      </p:sp>
      <p:sp>
        <p:nvSpPr>
          <p:cNvPr id="8" name="Can 7"/>
          <p:cNvSpPr/>
          <p:nvPr/>
        </p:nvSpPr>
        <p:spPr>
          <a:xfrm>
            <a:off x="4284921" y="3646967"/>
            <a:ext cx="1852532" cy="2287703"/>
          </a:xfrm>
          <a:prstGeom prst="ca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600" b="1" dirty="0"/>
          </a:p>
        </p:txBody>
      </p:sp>
      <p:sp>
        <p:nvSpPr>
          <p:cNvPr id="2" name="Flowchart: Magnetic Disk 1"/>
          <p:cNvSpPr/>
          <p:nvPr/>
        </p:nvSpPr>
        <p:spPr>
          <a:xfrm>
            <a:off x="3129148" y="2988615"/>
            <a:ext cx="1894114" cy="1154760"/>
          </a:xfrm>
          <a:prstGeom prst="flowChartMagneticDisk">
            <a:avLst/>
          </a:prstGeom>
          <a:solidFill>
            <a:schemeClr val="accent3">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Imbalance Volume</a:t>
            </a:r>
          </a:p>
          <a:p>
            <a:pPr algn="ctr"/>
            <a:r>
              <a:rPr lang="en-GB" sz="1600" dirty="0" smtClean="0"/>
              <a:t>‘deficit’</a:t>
            </a:r>
            <a:endParaRPr lang="en-GB" sz="1600" dirty="0"/>
          </a:p>
        </p:txBody>
      </p:sp>
      <p:graphicFrame>
        <p:nvGraphicFramePr>
          <p:cNvPr id="21" name="Table 20"/>
          <p:cNvGraphicFramePr>
            <a:graphicFrameLocks noGrp="1"/>
          </p:cNvGraphicFramePr>
          <p:nvPr>
            <p:extLst>
              <p:ext uri="{D42A27DB-BD31-4B8C-83A1-F6EECF244321}">
                <p14:modId xmlns:p14="http://schemas.microsoft.com/office/powerpoint/2010/main" val="4192172394"/>
              </p:ext>
            </p:extLst>
          </p:nvPr>
        </p:nvGraphicFramePr>
        <p:xfrm>
          <a:off x="6936900" y="2222805"/>
          <a:ext cx="2861242" cy="1524000"/>
        </p:xfrm>
        <a:graphic>
          <a:graphicData uri="http://schemas.openxmlformats.org/drawingml/2006/table">
            <a:tbl>
              <a:tblPr firstRow="1" bandRow="1">
                <a:tableStyleId>{5C22544A-7EE6-4342-B048-85BDC9FD1C3A}</a:tableStyleId>
              </a:tblPr>
              <a:tblGrid>
                <a:gridCol w="1430923">
                  <a:extLst>
                    <a:ext uri="{9D8B030D-6E8A-4147-A177-3AD203B41FA5}">
                      <a16:colId xmlns:a16="http://schemas.microsoft.com/office/drawing/2014/main" val="20000"/>
                    </a:ext>
                  </a:extLst>
                </a:gridCol>
                <a:gridCol w="1430319">
                  <a:extLst>
                    <a:ext uri="{9D8B030D-6E8A-4147-A177-3AD203B41FA5}">
                      <a16:colId xmlns:a16="http://schemas.microsoft.com/office/drawing/2014/main" val="20001"/>
                    </a:ext>
                  </a:extLst>
                </a:gridCol>
              </a:tblGrid>
              <a:tr h="238089">
                <a:tc>
                  <a:txBody>
                    <a:bodyPr/>
                    <a:lstStyle/>
                    <a:p>
                      <a:endParaRPr lang="en-GB" dirty="0"/>
                    </a:p>
                  </a:txBody>
                  <a:tcPr>
                    <a:solidFill>
                      <a:schemeClr val="tx2"/>
                    </a:solidFill>
                  </a:tcPr>
                </a:tc>
                <a:tc>
                  <a:txBody>
                    <a:bodyPr/>
                    <a:lstStyle/>
                    <a:p>
                      <a:endParaRPr lang="en-GB" dirty="0"/>
                    </a:p>
                  </a:txBody>
                  <a:tcPr>
                    <a:solidFill>
                      <a:schemeClr val="tx2"/>
                    </a:solidFill>
                  </a:tcPr>
                </a:tc>
                <a:extLst>
                  <a:ext uri="{0D108BD9-81ED-4DB2-BD59-A6C34878D82A}">
                    <a16:rowId xmlns:a16="http://schemas.microsoft.com/office/drawing/2014/main" val="10000"/>
                  </a:ext>
                </a:extLst>
              </a:tr>
              <a:tr h="238089">
                <a:tc>
                  <a:txBody>
                    <a:bodyPr/>
                    <a:lstStyle/>
                    <a:p>
                      <a:r>
                        <a:rPr lang="en-GB" sz="1600" dirty="0" smtClean="0"/>
                        <a:t>Bilateral</a:t>
                      </a:r>
                      <a:r>
                        <a:rPr lang="en-GB" sz="1600" baseline="0" dirty="0" smtClean="0"/>
                        <a:t> contract</a:t>
                      </a:r>
                      <a:endParaRPr lang="en-GB" sz="1600" dirty="0"/>
                    </a:p>
                  </a:txBody>
                  <a:tcPr/>
                </a:tc>
                <a:tc>
                  <a:txBody>
                    <a:bodyPr/>
                    <a:lstStyle/>
                    <a:p>
                      <a:r>
                        <a:rPr lang="en-GB" sz="1600" dirty="0" smtClean="0"/>
                        <a:t>100 </a:t>
                      </a:r>
                      <a:r>
                        <a:rPr lang="en-GB" sz="1600" dirty="0" err="1" smtClean="0"/>
                        <a:t>MWh</a:t>
                      </a:r>
                      <a:endParaRPr lang="en-GB" sz="1600" dirty="0"/>
                    </a:p>
                  </a:txBody>
                  <a:tcPr/>
                </a:tc>
                <a:extLst>
                  <a:ext uri="{0D108BD9-81ED-4DB2-BD59-A6C34878D82A}">
                    <a16:rowId xmlns:a16="http://schemas.microsoft.com/office/drawing/2014/main" val="10001"/>
                  </a:ext>
                </a:extLst>
              </a:tr>
              <a:tr h="238089">
                <a:tc>
                  <a:txBody>
                    <a:bodyPr/>
                    <a:lstStyle/>
                    <a:p>
                      <a:r>
                        <a:rPr lang="en-GB" sz="1600" dirty="0" smtClean="0"/>
                        <a:t>Generation</a:t>
                      </a:r>
                      <a:r>
                        <a:rPr lang="en-GB" sz="1600" baseline="0" dirty="0" smtClean="0"/>
                        <a:t> volume</a:t>
                      </a:r>
                      <a:endParaRPr lang="en-GB" sz="1600" dirty="0"/>
                    </a:p>
                  </a:txBody>
                  <a:tcPr/>
                </a:tc>
                <a:tc>
                  <a:txBody>
                    <a:bodyPr/>
                    <a:lstStyle/>
                    <a:p>
                      <a:r>
                        <a:rPr lang="en-GB" sz="1600" dirty="0" smtClean="0"/>
                        <a:t>75</a:t>
                      </a:r>
                      <a:r>
                        <a:rPr lang="en-GB" dirty="0" smtClean="0"/>
                        <a:t> </a:t>
                      </a:r>
                      <a:r>
                        <a:rPr lang="en-GB" sz="1600" dirty="0" err="1" smtClean="0"/>
                        <a:t>MWh</a:t>
                      </a:r>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98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84328E-6 1.82696E-6 L -0.10641 1.82696E-6 " pathEditMode="relative" rAng="0" ptsTypes="AA">
                                      <p:cBhvr>
                                        <p:cTn id="6" dur="1800" fill="hold"/>
                                        <p:tgtEl>
                                          <p:spTgt spid="8"/>
                                        </p:tgtEl>
                                        <p:attrNameLst>
                                          <p:attrName>ppt_x</p:attrName>
                                          <p:attrName>ppt_y</p:attrName>
                                        </p:attrNameLst>
                                      </p:cBhvr>
                                      <p:rCtr x="-5328" y="0"/>
                                    </p:animMotion>
                                  </p:childTnLst>
                                </p:cTn>
                              </p:par>
                              <p:par>
                                <p:cTn id="7" presetID="63" presetClass="path" presetSubtype="0" accel="50000" decel="50000" fill="hold" grpId="0" nodeType="withEffect">
                                  <p:stCondLst>
                                    <p:cond delay="0"/>
                                  </p:stCondLst>
                                  <p:childTnLst>
                                    <p:animMotion origin="layout" path="M 2.75156E-6 2.58295E-6 L 0.10285 2.58295E-6 " pathEditMode="relative" rAng="0" ptsTypes="AA">
                                      <p:cBhvr>
                                        <p:cTn id="8" dur="2000" fill="hold"/>
                                        <p:tgtEl>
                                          <p:spTgt spid="39"/>
                                        </p:tgtEl>
                                        <p:attrNameLst>
                                          <p:attrName>ppt_x</p:attrName>
                                          <p:attrName>ppt_y</p:attrName>
                                        </p:attrNameLst>
                                      </p:cBhvr>
                                      <p:rCtr x="513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 grpId="0" animBg="1"/>
      <p:bldP spid="2" grpId="0" animBg="1"/>
    </p:bldLst>
  </p:timing>
</p:sld>
</file>

<file path=ppt/theme/theme1.xml><?xml version="1.0" encoding="utf-8"?>
<a:theme xmlns:a="http://schemas.openxmlformats.org/drawingml/2006/main" name="Elexon - Presentation_v3">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10.xml><?xml version="1.0" encoding="utf-8"?>
<a:theme xmlns:a="http://schemas.openxmlformats.org/drawingml/2006/main" name="1_blank">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11.xml><?xml version="1.0" encoding="utf-8"?>
<a:theme xmlns:a="http://schemas.openxmlformats.org/drawingml/2006/main" name="6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12.xml><?xml version="1.0" encoding="utf-8"?>
<a:theme xmlns:a="http://schemas.openxmlformats.org/drawingml/2006/main" name="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T MIP Slide" id="{6D44D3FB-CBE1-4D6C-ADBA-30D7FF77AA03}" vid="{8EF11C15-3BAA-41FD-90E1-CC2B8CEF194B}"/>
    </a:ext>
  </a:extLst>
</a:theme>
</file>

<file path=ppt/theme/theme13.xml><?xml version="1.0" encoding="utf-8"?>
<a:theme xmlns:a="http://schemas.openxmlformats.org/drawingml/2006/main" name="Office Theme">
  <a:themeElements>
    <a:clrScheme name="Elexon">
      <a:dk1>
        <a:sysClr val="windowText" lastClr="000000"/>
      </a:dk1>
      <a:lt1>
        <a:sysClr val="window" lastClr="FFFFFF"/>
      </a:lt1>
      <a:dk2>
        <a:srgbClr val="0090AB"/>
      </a:dk2>
      <a:lt2>
        <a:srgbClr val="FFFFFF"/>
      </a:lt2>
      <a:accent1>
        <a:srgbClr val="213871"/>
      </a:accent1>
      <a:accent2>
        <a:srgbClr val="7AA3AA"/>
      </a:accent2>
      <a:accent3>
        <a:srgbClr val="DCDCDC"/>
      </a:accent3>
      <a:accent4>
        <a:srgbClr val="65C7C2"/>
      </a:accent4>
      <a:accent5>
        <a:srgbClr val="2CA5AA"/>
      </a:accent5>
      <a:accent6>
        <a:srgbClr val="3C6779"/>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Elexon">
      <a:dk1>
        <a:sysClr val="windowText" lastClr="000000"/>
      </a:dk1>
      <a:lt1>
        <a:sysClr val="window" lastClr="FFFFFF"/>
      </a:lt1>
      <a:dk2>
        <a:srgbClr val="0090AB"/>
      </a:dk2>
      <a:lt2>
        <a:srgbClr val="FFFFFF"/>
      </a:lt2>
      <a:accent1>
        <a:srgbClr val="213871"/>
      </a:accent1>
      <a:accent2>
        <a:srgbClr val="7AA3AA"/>
      </a:accent2>
      <a:accent3>
        <a:srgbClr val="DCDCDC"/>
      </a:accent3>
      <a:accent4>
        <a:srgbClr val="65C7C2"/>
      </a:accent4>
      <a:accent5>
        <a:srgbClr val="2CA5AA"/>
      </a:accent5>
      <a:accent6>
        <a:srgbClr val="3C6779"/>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3.xml><?xml version="1.0" encoding="utf-8"?>
<a:theme xmlns:a="http://schemas.openxmlformats.org/drawingml/2006/main" name="1_Elexon - Presentation_v3">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4.xml><?xml version="1.0" encoding="utf-8"?>
<a:theme xmlns:a="http://schemas.openxmlformats.org/drawingml/2006/main" name="1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5.xml><?xml version="1.0" encoding="utf-8"?>
<a:theme xmlns:a="http://schemas.openxmlformats.org/drawingml/2006/main" name="2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6.xml><?xml version="1.0" encoding="utf-8"?>
<a:theme xmlns:a="http://schemas.openxmlformats.org/drawingml/2006/main" name="3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7.xml><?xml version="1.0" encoding="utf-8"?>
<a:theme xmlns:a="http://schemas.openxmlformats.org/drawingml/2006/main" name="4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8.xml><?xml version="1.0" encoding="utf-8"?>
<a:theme xmlns:a="http://schemas.openxmlformats.org/drawingml/2006/main" name="blank">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9.xml><?xml version="1.0" encoding="utf-8"?>
<a:theme xmlns:a="http://schemas.openxmlformats.org/drawingml/2006/main" name="5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Elexon - Presentation_v3</Template>
  <TotalTime>14364</TotalTime>
  <Words>3946</Words>
  <Application>Microsoft Office PowerPoint</Application>
  <PresentationFormat>Custom</PresentationFormat>
  <Paragraphs>587</Paragraphs>
  <Slides>42</Slides>
  <Notes>31</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42</vt:i4>
      </vt:variant>
    </vt:vector>
  </HeadingPairs>
  <TitlesOfParts>
    <vt:vector size="63" baseType="lpstr">
      <vt:lpstr>ＭＳ Ｐゴシック</vt:lpstr>
      <vt:lpstr>Arial</vt:lpstr>
      <vt:lpstr>Calibri</vt:lpstr>
      <vt:lpstr>Cambria Math</vt:lpstr>
      <vt:lpstr>Proxima Nova Rg</vt:lpstr>
      <vt:lpstr>黑体</vt:lpstr>
      <vt:lpstr>Tahoma</vt:lpstr>
      <vt:lpstr>Times</vt:lpstr>
      <vt:lpstr>Wingdings</vt:lpstr>
      <vt:lpstr>Elexon - Presentation_v3</vt:lpstr>
      <vt:lpstr>Content Slides</vt:lpstr>
      <vt:lpstr>1_Elexon - Presentation_v3</vt:lpstr>
      <vt:lpstr>1_Content Slides</vt:lpstr>
      <vt:lpstr>2_Content Slides</vt:lpstr>
      <vt:lpstr>3_Content Slides</vt:lpstr>
      <vt:lpstr>4_Content Slides</vt:lpstr>
      <vt:lpstr>blank</vt:lpstr>
      <vt:lpstr>5_Content Slides</vt:lpstr>
      <vt:lpstr>1_blank</vt:lpstr>
      <vt:lpstr>6_Content Slides</vt:lpstr>
      <vt:lpstr>Elexon v1</vt:lpstr>
      <vt:lpstr>Imbalance Prices</vt:lpstr>
      <vt:lpstr>What you’ll take away</vt:lpstr>
      <vt:lpstr>Energy Imbalance Settlement</vt:lpstr>
      <vt:lpstr>‘Long’ or ‘Short’ terminology</vt:lpstr>
      <vt:lpstr>‘Long’ or ‘Short’ terminology</vt:lpstr>
      <vt:lpstr>When are they applied - Long Party example</vt:lpstr>
      <vt:lpstr>When are they  applied - Long Party example</vt:lpstr>
      <vt:lpstr>When they are applied - Short Party example</vt:lpstr>
      <vt:lpstr>When they are applied - Short Party example</vt:lpstr>
      <vt:lpstr>Why do we have Imbalance Cashflow?</vt:lpstr>
      <vt:lpstr>Why are Imbalance Prices important?</vt:lpstr>
      <vt:lpstr>Why are Imbalance Prices important? </vt:lpstr>
      <vt:lpstr>Where does the imbalance cashflow go?</vt:lpstr>
      <vt:lpstr>How are they calculated?</vt:lpstr>
      <vt:lpstr>How are they calculated?</vt:lpstr>
      <vt:lpstr>The Balancing Mechanism</vt:lpstr>
      <vt:lpstr>How are they calculated - Bids and Offers</vt:lpstr>
      <vt:lpstr>Trans European Replacement Reserves Exchange</vt:lpstr>
      <vt:lpstr>Ranking actions in merit order</vt:lpstr>
      <vt:lpstr>How are they calculated - Energy versus system balancing </vt:lpstr>
      <vt:lpstr>How are they calculated – Tagging and Flagging</vt:lpstr>
      <vt:lpstr>How are they calculated – Tagging and Flagging</vt:lpstr>
      <vt:lpstr>How are they calculated – Flagging  </vt:lpstr>
      <vt:lpstr>SO and CADL flagging</vt:lpstr>
      <vt:lpstr>SO and CADL Flagged actions</vt:lpstr>
      <vt:lpstr>SO and CADL Flagged actions</vt:lpstr>
      <vt:lpstr>SO and CADL Flagged actions</vt:lpstr>
      <vt:lpstr>Price Calculation Example </vt:lpstr>
      <vt:lpstr>Price calculation steps</vt:lpstr>
      <vt:lpstr>1. Receive all balancing actions</vt:lpstr>
      <vt:lpstr>2. Rank the actions</vt:lpstr>
      <vt:lpstr>3. Remove De Minimis and Arbitraged actions</vt:lpstr>
      <vt:lpstr>4. NIV Tagging</vt:lpstr>
      <vt:lpstr>5. NIV Tagging</vt:lpstr>
      <vt:lpstr>6. Flagging and the Replacement Price </vt:lpstr>
      <vt:lpstr>7. PAR Tagging and final price calculation</vt:lpstr>
      <vt:lpstr>Where to find out more </vt:lpstr>
      <vt:lpstr>Want to know more?</vt:lpstr>
      <vt:lpstr>System Price Analysis Report (SPAR)</vt:lpstr>
      <vt:lpstr>Still want to know more?</vt:lpstr>
      <vt:lpstr>BMRS website (www.bmreports.com) </vt:lpstr>
      <vt:lpstr>Angus.Fairbairn@elexon.co.uk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 Analysis;Emma Tribe</dc:creator>
  <cp:lastModifiedBy>Jessica Porter</cp:lastModifiedBy>
  <cp:revision>844</cp:revision>
  <cp:lastPrinted>2017-10-10T14:59:12Z</cp:lastPrinted>
  <dcterms:created xsi:type="dcterms:W3CDTF">2014-01-27T13:43:05Z</dcterms:created>
  <dcterms:modified xsi:type="dcterms:W3CDTF">2020-10-05T07:39:04Z</dcterms:modified>
</cp:coreProperties>
</file>