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8.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1" r:id="rId2"/>
  </p:sldMasterIdLst>
  <p:notesMasterIdLst>
    <p:notesMasterId r:id="rId128"/>
  </p:notesMasterIdLst>
  <p:sldIdLst>
    <p:sldId id="266" r:id="rId3"/>
    <p:sldId id="276" r:id="rId4"/>
    <p:sldId id="259" r:id="rId5"/>
    <p:sldId id="277" r:id="rId6"/>
    <p:sldId id="278" r:id="rId7"/>
    <p:sldId id="279" r:id="rId8"/>
    <p:sldId id="280" r:id="rId9"/>
    <p:sldId id="281" r:id="rId10"/>
    <p:sldId id="282" r:id="rId11"/>
    <p:sldId id="284" r:id="rId12"/>
    <p:sldId id="324" r:id="rId13"/>
    <p:sldId id="287" r:id="rId14"/>
    <p:sldId id="288" r:id="rId15"/>
    <p:sldId id="325"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322" r:id="rId31"/>
    <p:sldId id="323" r:id="rId32"/>
    <p:sldId id="307" r:id="rId33"/>
    <p:sldId id="308" r:id="rId34"/>
    <p:sldId id="309" r:id="rId35"/>
    <p:sldId id="310" r:id="rId36"/>
    <p:sldId id="311" r:id="rId37"/>
    <p:sldId id="312" r:id="rId38"/>
    <p:sldId id="314" r:id="rId39"/>
    <p:sldId id="315" r:id="rId40"/>
    <p:sldId id="316" r:id="rId41"/>
    <p:sldId id="317" r:id="rId42"/>
    <p:sldId id="319" r:id="rId43"/>
    <p:sldId id="320" r:id="rId44"/>
    <p:sldId id="321" r:id="rId45"/>
    <p:sldId id="409" r:id="rId46"/>
    <p:sldId id="410" r:id="rId47"/>
    <p:sldId id="411" r:id="rId48"/>
    <p:sldId id="412" r:id="rId49"/>
    <p:sldId id="413" r:id="rId50"/>
    <p:sldId id="414" r:id="rId51"/>
    <p:sldId id="415" r:id="rId52"/>
    <p:sldId id="416" r:id="rId53"/>
    <p:sldId id="417" r:id="rId54"/>
    <p:sldId id="418" r:id="rId55"/>
    <p:sldId id="419" r:id="rId56"/>
    <p:sldId id="420" r:id="rId57"/>
    <p:sldId id="421" r:id="rId58"/>
    <p:sldId id="422" r:id="rId59"/>
    <p:sldId id="423" r:id="rId60"/>
    <p:sldId id="424" r:id="rId61"/>
    <p:sldId id="425" r:id="rId62"/>
    <p:sldId id="426" r:id="rId63"/>
    <p:sldId id="427" r:id="rId64"/>
    <p:sldId id="428" r:id="rId65"/>
    <p:sldId id="429" r:id="rId66"/>
    <p:sldId id="430" r:id="rId67"/>
    <p:sldId id="431" r:id="rId68"/>
    <p:sldId id="432" r:id="rId69"/>
    <p:sldId id="433" r:id="rId70"/>
    <p:sldId id="434" r:id="rId71"/>
    <p:sldId id="435" r:id="rId72"/>
    <p:sldId id="436" r:id="rId73"/>
    <p:sldId id="437" r:id="rId74"/>
    <p:sldId id="438" r:id="rId75"/>
    <p:sldId id="439" r:id="rId76"/>
    <p:sldId id="440" r:id="rId77"/>
    <p:sldId id="441" r:id="rId78"/>
    <p:sldId id="442" r:id="rId79"/>
    <p:sldId id="443" r:id="rId80"/>
    <p:sldId id="444" r:id="rId81"/>
    <p:sldId id="445" r:id="rId82"/>
    <p:sldId id="446" r:id="rId83"/>
    <p:sldId id="447" r:id="rId84"/>
    <p:sldId id="448" r:id="rId85"/>
    <p:sldId id="449" r:id="rId86"/>
    <p:sldId id="450" r:id="rId87"/>
    <p:sldId id="368" r:id="rId88"/>
    <p:sldId id="369" r:id="rId89"/>
    <p:sldId id="370" r:id="rId90"/>
    <p:sldId id="371" r:id="rId91"/>
    <p:sldId id="372" r:id="rId92"/>
    <p:sldId id="408" r:id="rId93"/>
    <p:sldId id="374" r:id="rId94"/>
    <p:sldId id="375" r:id="rId95"/>
    <p:sldId id="376" r:id="rId96"/>
    <p:sldId id="377" r:id="rId97"/>
    <p:sldId id="378" r:id="rId98"/>
    <p:sldId id="379" r:id="rId99"/>
    <p:sldId id="380" r:id="rId100"/>
    <p:sldId id="381" r:id="rId101"/>
    <p:sldId id="382" r:id="rId102"/>
    <p:sldId id="383" r:id="rId103"/>
    <p:sldId id="384" r:id="rId104"/>
    <p:sldId id="385" r:id="rId105"/>
    <p:sldId id="386" r:id="rId106"/>
    <p:sldId id="387" r:id="rId107"/>
    <p:sldId id="388" r:id="rId108"/>
    <p:sldId id="389" r:id="rId109"/>
    <p:sldId id="390" r:id="rId110"/>
    <p:sldId id="391" r:id="rId111"/>
    <p:sldId id="392" r:id="rId112"/>
    <p:sldId id="393" r:id="rId113"/>
    <p:sldId id="394" r:id="rId114"/>
    <p:sldId id="395" r:id="rId115"/>
    <p:sldId id="396" r:id="rId116"/>
    <p:sldId id="397" r:id="rId117"/>
    <p:sldId id="398" r:id="rId118"/>
    <p:sldId id="399" r:id="rId119"/>
    <p:sldId id="400" r:id="rId120"/>
    <p:sldId id="401" r:id="rId121"/>
    <p:sldId id="402" r:id="rId122"/>
    <p:sldId id="403" r:id="rId123"/>
    <p:sldId id="404" r:id="rId124"/>
    <p:sldId id="405" r:id="rId125"/>
    <p:sldId id="406" r:id="rId126"/>
    <p:sldId id="407" r:id="rId1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DF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showGuides="1">
      <p:cViewPr varScale="1">
        <p:scale>
          <a:sx n="59" d="100"/>
          <a:sy n="59" d="100"/>
        </p:scale>
        <p:origin x="86" y="25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notesMaster" Target="notesMasters/notesMaster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2" Type="http://schemas.openxmlformats.org/officeDocument/2006/relationships/oleObject" Target="file:///\\elxdata\data\D-14\Public\Jon%20Spence\profiles\sample%20profiles\coefficients.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Tahoma" panose="020B0604030504040204" pitchFamily="34" charset="0"/>
                <a:ea typeface="Tahoma" panose="020B0604030504040204" pitchFamily="34" charset="0"/>
                <a:cs typeface="Tahoma" panose="020B0604030504040204" pitchFamily="34" charset="0"/>
              </a:defRPr>
            </a:pPr>
            <a:r>
              <a:rPr lang="en-US"/>
              <a:t>Imbalance Prices on 4 March 2020</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manualLayout>
          <c:layoutTarget val="inner"/>
          <c:xMode val="edge"/>
          <c:yMode val="edge"/>
          <c:x val="9.8539094599368993E-2"/>
          <c:y val="9.1999682562888541E-2"/>
          <c:w val="0.85183459378528437"/>
          <c:h val="0.75081518181652462"/>
        </c:manualLayout>
      </c:layout>
      <c:lineChart>
        <c:grouping val="stacked"/>
        <c:varyColors val="0"/>
        <c:ser>
          <c:idx val="0"/>
          <c:order val="0"/>
          <c:tx>
            <c:strRef>
              <c:f>'[prices (72).xls]Sheet1'!$B$4</c:f>
              <c:strCache>
                <c:ptCount val="1"/>
                <c:pt idx="0">
                  <c:v>Imbalance Price (£/MWh)</c:v>
                </c:pt>
              </c:strCache>
            </c:strRef>
          </c:tx>
          <c:spPr>
            <a:ln w="57150" cap="rnd">
              <a:solidFill>
                <a:srgbClr val="008DA8"/>
              </a:solidFill>
              <a:round/>
            </a:ln>
            <a:effectLst/>
          </c:spPr>
          <c:marker>
            <c:symbol val="none"/>
          </c:marker>
          <c:cat>
            <c:numRef>
              <c:f>'[prices (72).xls]Sheet1'!$A$5:$A$52</c:f>
              <c:numCache>
                <c:formatCode>General</c:formatCode>
                <c:ptCount val="4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numCache>
            </c:numRef>
          </c:cat>
          <c:val>
            <c:numRef>
              <c:f>'[prices (72).xls]Sheet1'!$B$5:$B$52</c:f>
              <c:numCache>
                <c:formatCode>General</c:formatCode>
                <c:ptCount val="48"/>
                <c:pt idx="0">
                  <c:v>42</c:v>
                </c:pt>
                <c:pt idx="1">
                  <c:v>8.1</c:v>
                </c:pt>
                <c:pt idx="2">
                  <c:v>42</c:v>
                </c:pt>
                <c:pt idx="3">
                  <c:v>42</c:v>
                </c:pt>
                <c:pt idx="4">
                  <c:v>41</c:v>
                </c:pt>
                <c:pt idx="5">
                  <c:v>41</c:v>
                </c:pt>
                <c:pt idx="6">
                  <c:v>41</c:v>
                </c:pt>
                <c:pt idx="7">
                  <c:v>41</c:v>
                </c:pt>
                <c:pt idx="8">
                  <c:v>34.86</c:v>
                </c:pt>
                <c:pt idx="9">
                  <c:v>41</c:v>
                </c:pt>
                <c:pt idx="10">
                  <c:v>39.85</c:v>
                </c:pt>
                <c:pt idx="11">
                  <c:v>20.25</c:v>
                </c:pt>
                <c:pt idx="12">
                  <c:v>20.25</c:v>
                </c:pt>
                <c:pt idx="13">
                  <c:v>47.08</c:v>
                </c:pt>
                <c:pt idx="14">
                  <c:v>21</c:v>
                </c:pt>
                <c:pt idx="15">
                  <c:v>66</c:v>
                </c:pt>
                <c:pt idx="16">
                  <c:v>22.5</c:v>
                </c:pt>
                <c:pt idx="17">
                  <c:v>22.25</c:v>
                </c:pt>
                <c:pt idx="18">
                  <c:v>22.3</c:v>
                </c:pt>
                <c:pt idx="19">
                  <c:v>22.55</c:v>
                </c:pt>
                <c:pt idx="20">
                  <c:v>39.353000000000002</c:v>
                </c:pt>
                <c:pt idx="21">
                  <c:v>22.61</c:v>
                </c:pt>
                <c:pt idx="22">
                  <c:v>0</c:v>
                </c:pt>
                <c:pt idx="23">
                  <c:v>0</c:v>
                </c:pt>
                <c:pt idx="24">
                  <c:v>22.8</c:v>
                </c:pt>
                <c:pt idx="25">
                  <c:v>37.35</c:v>
                </c:pt>
                <c:pt idx="26">
                  <c:v>72</c:v>
                </c:pt>
                <c:pt idx="27">
                  <c:v>38.597999999999999</c:v>
                </c:pt>
                <c:pt idx="28">
                  <c:v>38.35</c:v>
                </c:pt>
                <c:pt idx="29">
                  <c:v>23.35</c:v>
                </c:pt>
                <c:pt idx="30">
                  <c:v>23.35</c:v>
                </c:pt>
                <c:pt idx="31">
                  <c:v>23.47</c:v>
                </c:pt>
                <c:pt idx="32">
                  <c:v>125</c:v>
                </c:pt>
                <c:pt idx="33">
                  <c:v>125</c:v>
                </c:pt>
                <c:pt idx="34">
                  <c:v>119.14</c:v>
                </c:pt>
                <c:pt idx="35">
                  <c:v>144.13999999999999</c:v>
                </c:pt>
                <c:pt idx="36">
                  <c:v>2242.3069999999998</c:v>
                </c:pt>
                <c:pt idx="37">
                  <c:v>1708.0519999999999</c:v>
                </c:pt>
                <c:pt idx="38">
                  <c:v>23.35</c:v>
                </c:pt>
                <c:pt idx="39">
                  <c:v>0</c:v>
                </c:pt>
                <c:pt idx="40">
                  <c:v>25.05</c:v>
                </c:pt>
                <c:pt idx="41">
                  <c:v>66.5</c:v>
                </c:pt>
                <c:pt idx="42">
                  <c:v>104</c:v>
                </c:pt>
                <c:pt idx="43">
                  <c:v>45</c:v>
                </c:pt>
                <c:pt idx="44">
                  <c:v>50</c:v>
                </c:pt>
                <c:pt idx="45">
                  <c:v>55</c:v>
                </c:pt>
                <c:pt idx="46">
                  <c:v>23.5</c:v>
                </c:pt>
                <c:pt idx="47">
                  <c:v>23.5</c:v>
                </c:pt>
              </c:numCache>
            </c:numRef>
          </c:val>
          <c:smooth val="0"/>
          <c:extLst>
            <c:ext xmlns:c16="http://schemas.microsoft.com/office/drawing/2014/chart" uri="{C3380CC4-5D6E-409C-BE32-E72D297353CC}">
              <c16:uniqueId val="{00000000-E72F-4CBD-B3A1-BA9A9AF76671}"/>
            </c:ext>
          </c:extLst>
        </c:ser>
        <c:dLbls>
          <c:showLegendKey val="0"/>
          <c:showVal val="0"/>
          <c:showCatName val="0"/>
          <c:showSerName val="0"/>
          <c:showPercent val="0"/>
          <c:showBubbleSize val="0"/>
        </c:dLbls>
        <c:smooth val="0"/>
        <c:axId val="328385592"/>
        <c:axId val="328385920"/>
      </c:lineChart>
      <c:catAx>
        <c:axId val="32838559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r>
                  <a:rPr lang="en-US"/>
                  <a:t>Settlement Period</a:t>
                </a:r>
              </a:p>
            </c:rich>
          </c:tx>
          <c:layout>
            <c:manualLayout>
              <c:xMode val="edge"/>
              <c:yMode val="edge"/>
              <c:x val="0.42778680120272072"/>
              <c:y val="0.9574061631777738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328385920"/>
        <c:crosses val="autoZero"/>
        <c:auto val="1"/>
        <c:lblAlgn val="ctr"/>
        <c:lblOffset val="100"/>
        <c:noMultiLvlLbl val="0"/>
      </c:catAx>
      <c:valAx>
        <c:axId val="3283859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r>
                  <a:rPr lang="en-US"/>
                  <a:t>Imbalance Price (£/MWh)</a:t>
                </a:r>
              </a:p>
            </c:rich>
          </c:tx>
          <c:layout>
            <c:manualLayout>
              <c:xMode val="edge"/>
              <c:yMode val="edge"/>
              <c:x val="8.6857780995135258E-3"/>
              <c:y val="0.27054148621330487"/>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328385592"/>
        <c:crosses val="autoZero"/>
        <c:crossBetween val="between"/>
        <c:majorUnit val="250"/>
      </c:valAx>
      <c:spPr>
        <a:noFill/>
        <a:ln>
          <a:noFill/>
        </a:ln>
        <a:effectLst/>
      </c:spPr>
    </c:plotArea>
    <c:plotVisOnly val="1"/>
    <c:dispBlanksAs val="zero"/>
    <c:showDLblsOverMax val="0"/>
  </c:chart>
  <c:spPr>
    <a:noFill/>
    <a:ln>
      <a:solidFill>
        <a:schemeClr val="bg1">
          <a:lumMod val="65000"/>
        </a:schemeClr>
      </a:solidFill>
    </a:ln>
    <a:effectLst/>
  </c:spPr>
  <c:txPr>
    <a:bodyPr/>
    <a:lstStyle/>
    <a:p>
      <a:pPr>
        <a:defRPr sz="140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accent2"/>
            </a:solidFill>
          </c:spPr>
          <c:dPt>
            <c:idx val="1"/>
            <c:bubble3D val="0"/>
            <c:spPr>
              <a:solidFill>
                <a:schemeClr val="accent1"/>
              </a:solidFill>
            </c:spPr>
            <c:extLst>
              <c:ext xmlns:c16="http://schemas.microsoft.com/office/drawing/2014/chart" uri="{C3380CC4-5D6E-409C-BE32-E72D297353CC}">
                <c16:uniqueId val="{00000001-856D-4A57-9A8A-CB23FFEB5B8F}"/>
              </c:ext>
            </c:extLst>
          </c:dPt>
          <c:dPt>
            <c:idx val="2"/>
            <c:bubble3D val="0"/>
            <c:spPr>
              <a:solidFill>
                <a:schemeClr val="accent3"/>
              </a:solidFill>
            </c:spPr>
            <c:extLst>
              <c:ext xmlns:c16="http://schemas.microsoft.com/office/drawing/2014/chart" uri="{C3380CC4-5D6E-409C-BE32-E72D297353CC}">
                <c16:uniqueId val="{00000003-856D-4A57-9A8A-CB23FFEB5B8F}"/>
              </c:ext>
            </c:extLst>
          </c:dPt>
          <c:cat>
            <c:strRef>
              <c:f>Sheet1!$A$2:$A$4</c:f>
              <c:strCache>
                <c:ptCount val="3"/>
                <c:pt idx="0">
                  <c:v>NHH</c:v>
                </c:pt>
                <c:pt idx="1">
                  <c:v>HH</c:v>
                </c:pt>
                <c:pt idx="2">
                  <c:v>UMS</c:v>
                </c:pt>
              </c:strCache>
            </c:strRef>
          </c:cat>
          <c:val>
            <c:numRef>
              <c:f>Sheet1!$B$2:$B$4</c:f>
              <c:numCache>
                <c:formatCode>General</c:formatCode>
                <c:ptCount val="3"/>
                <c:pt idx="0">
                  <c:v>134</c:v>
                </c:pt>
                <c:pt idx="1">
                  <c:v>124</c:v>
                </c:pt>
                <c:pt idx="2">
                  <c:v>2.81</c:v>
                </c:pt>
              </c:numCache>
            </c:numRef>
          </c:val>
          <c:extLst>
            <c:ext xmlns:c16="http://schemas.microsoft.com/office/drawing/2014/chart" uri="{C3380CC4-5D6E-409C-BE32-E72D297353CC}">
              <c16:uniqueId val="{00000004-856D-4A57-9A8A-CB23FFEB5B8F}"/>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5750921518923842"/>
          <c:y val="0.76970505265890565"/>
          <c:w val="0.24249082825730309"/>
          <c:h val="0.23029486616882472"/>
        </c:manualLayout>
      </c:layout>
      <c:overlay val="0"/>
      <c:txPr>
        <a:bodyPr/>
        <a:lstStyle/>
        <a:p>
          <a:pPr>
            <a:defRPr>
              <a:solidFill>
                <a:schemeClr val="tx2"/>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7475624291834194"/>
          <c:w val="0.62007180718645838"/>
          <c:h val="0.65496408258810512"/>
        </c:manualLayout>
      </c:layout>
      <c:pieChart>
        <c:varyColors val="1"/>
        <c:ser>
          <c:idx val="0"/>
          <c:order val="0"/>
          <c:tx>
            <c:strRef>
              <c:f>Sheet1!$B$1</c:f>
              <c:strCache>
                <c:ptCount val="1"/>
                <c:pt idx="0">
                  <c:v>Sales</c:v>
                </c:pt>
              </c:strCache>
            </c:strRef>
          </c:tx>
          <c:spPr>
            <a:solidFill>
              <a:schemeClr val="accent2"/>
            </a:solidFill>
          </c:spPr>
          <c:dPt>
            <c:idx val="0"/>
            <c:bubble3D val="0"/>
            <c:extLst>
              <c:ext xmlns:c16="http://schemas.microsoft.com/office/drawing/2014/chart" uri="{C3380CC4-5D6E-409C-BE32-E72D297353CC}">
                <c16:uniqueId val="{00000001-2EB3-47D4-86D2-260CB4942BA4}"/>
              </c:ext>
            </c:extLst>
          </c:dPt>
          <c:dPt>
            <c:idx val="1"/>
            <c:bubble3D val="0"/>
            <c:spPr>
              <a:solidFill>
                <a:schemeClr val="accent1"/>
              </a:solidFill>
            </c:spPr>
            <c:extLst>
              <c:ext xmlns:c16="http://schemas.microsoft.com/office/drawing/2014/chart" uri="{C3380CC4-5D6E-409C-BE32-E72D297353CC}">
                <c16:uniqueId val="{00000003-2EB3-47D4-86D2-260CB4942BA4}"/>
              </c:ext>
            </c:extLst>
          </c:dPt>
          <c:dPt>
            <c:idx val="2"/>
            <c:bubble3D val="0"/>
            <c:spPr>
              <a:solidFill>
                <a:schemeClr val="accent3"/>
              </a:solidFill>
            </c:spPr>
            <c:extLst>
              <c:ext xmlns:c16="http://schemas.microsoft.com/office/drawing/2014/chart" uri="{C3380CC4-5D6E-409C-BE32-E72D297353CC}">
                <c16:uniqueId val="{00000005-2EB3-47D4-86D2-260CB4942BA4}"/>
              </c:ext>
            </c:extLst>
          </c:dPt>
          <c:cat>
            <c:strRef>
              <c:f>Sheet1!$A$2:$A$4</c:f>
              <c:strCache>
                <c:ptCount val="3"/>
                <c:pt idx="0">
                  <c:v>NHH Customers</c:v>
                </c:pt>
                <c:pt idx="1">
                  <c:v>HH Customers</c:v>
                </c:pt>
                <c:pt idx="2">
                  <c:v>UMS Customers</c:v>
                </c:pt>
              </c:strCache>
            </c:strRef>
          </c:cat>
          <c:val>
            <c:numRef>
              <c:f>Sheet1!$B$2:$B$4</c:f>
              <c:numCache>
                <c:formatCode>General</c:formatCode>
                <c:ptCount val="3"/>
                <c:pt idx="0">
                  <c:v>31011555</c:v>
                </c:pt>
                <c:pt idx="1">
                  <c:v>338137</c:v>
                </c:pt>
                <c:pt idx="2">
                  <c:v>31120</c:v>
                </c:pt>
              </c:numCache>
            </c:numRef>
          </c:val>
          <c:extLst>
            <c:ext xmlns:c16="http://schemas.microsoft.com/office/drawing/2014/chart" uri="{C3380CC4-5D6E-409C-BE32-E72D297353CC}">
              <c16:uniqueId val="{00000006-2EB3-47D4-86D2-260CB4942BA4}"/>
            </c:ext>
          </c:extLst>
        </c:ser>
        <c:dLbls>
          <c:showLegendKey val="0"/>
          <c:showVal val="0"/>
          <c:showCatName val="0"/>
          <c:showSerName val="0"/>
          <c:showPercent val="0"/>
          <c:showBubbleSize val="0"/>
          <c:showLeaderLines val="1"/>
        </c:dLbls>
        <c:firstSliceAng val="0"/>
      </c:pieChart>
    </c:plotArea>
    <c:legend>
      <c:legendPos val="r"/>
      <c:legendEntry>
        <c:idx val="0"/>
        <c:txPr>
          <a:bodyPr/>
          <a:lstStyle/>
          <a:p>
            <a:pPr>
              <a:defRPr>
                <a:solidFill>
                  <a:schemeClr val="tx2"/>
                </a:solidFill>
                <a:latin typeface="Arial" panose="020B0604020202020204" pitchFamily="34" charset="0"/>
                <a:cs typeface="Arial" panose="020B0604020202020204" pitchFamily="34" charset="0"/>
              </a:defRPr>
            </a:pPr>
            <a:endParaRPr lang="en-US"/>
          </a:p>
        </c:txPr>
      </c:legendEntry>
      <c:legendEntry>
        <c:idx val="1"/>
        <c:txPr>
          <a:bodyPr/>
          <a:lstStyle/>
          <a:p>
            <a:pPr>
              <a:defRPr>
                <a:solidFill>
                  <a:schemeClr val="tx2"/>
                </a:solidFill>
                <a:latin typeface="Arial" panose="020B0604020202020204" pitchFamily="34" charset="0"/>
                <a:cs typeface="Arial" panose="020B0604020202020204" pitchFamily="34" charset="0"/>
              </a:defRPr>
            </a:pPr>
            <a:endParaRPr lang="en-US"/>
          </a:p>
        </c:txPr>
      </c:legendEntry>
      <c:legendEntry>
        <c:idx val="2"/>
        <c:txPr>
          <a:bodyPr/>
          <a:lstStyle/>
          <a:p>
            <a:pPr>
              <a:defRPr>
                <a:solidFill>
                  <a:schemeClr val="tx2"/>
                </a:solidFill>
                <a:latin typeface="Arial" panose="020B0604020202020204" pitchFamily="34" charset="0"/>
                <a:cs typeface="Arial" panose="020B0604020202020204" pitchFamily="34" charset="0"/>
              </a:defRPr>
            </a:pPr>
            <a:endParaRPr lang="en-US"/>
          </a:p>
        </c:txPr>
      </c:legendEntry>
      <c:layout>
        <c:manualLayout>
          <c:xMode val="edge"/>
          <c:yMode val="edge"/>
          <c:x val="0.53223792659519231"/>
          <c:y val="0.74663328167392951"/>
          <c:w val="0.34492811272373419"/>
          <c:h val="0.16700719722932139"/>
        </c:manualLayout>
      </c:layout>
      <c:overlay val="0"/>
      <c:txPr>
        <a:bodyPr/>
        <a:lstStyle/>
        <a:p>
          <a:pPr>
            <a:defRPr>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dLbls>
          <c:showLegendKey val="0"/>
          <c:showVal val="0"/>
          <c:showCatName val="0"/>
          <c:showSerName val="0"/>
          <c:showPercent val="0"/>
          <c:showBubbleSize val="0"/>
        </c:dLbls>
        <c:marker val="1"/>
        <c:smooth val="0"/>
        <c:axId val="187311616"/>
        <c:axId val="187313152"/>
      </c:lineChart>
      <c:catAx>
        <c:axId val="187311616"/>
        <c:scaling>
          <c:orientation val="minMax"/>
        </c:scaling>
        <c:delete val="0"/>
        <c:axPos val="b"/>
        <c:numFmt formatCode="hh:mm" sourceLinked="1"/>
        <c:majorTickMark val="none"/>
        <c:minorTickMark val="none"/>
        <c:tickLblPos val="none"/>
        <c:txPr>
          <a:bodyPr rot="-5400000" vert="horz"/>
          <a:lstStyle/>
          <a:p>
            <a:pPr>
              <a:defRPr lang="en-GB" sz="1000"/>
            </a:pPr>
            <a:endParaRPr lang="en-US"/>
          </a:p>
        </c:txPr>
        <c:crossAx val="187313152"/>
        <c:crosses val="autoZero"/>
        <c:auto val="1"/>
        <c:lblAlgn val="ctr"/>
        <c:lblOffset val="100"/>
        <c:noMultiLvlLbl val="0"/>
      </c:catAx>
      <c:valAx>
        <c:axId val="187313152"/>
        <c:scaling>
          <c:orientation val="minMax"/>
        </c:scaling>
        <c:delete val="0"/>
        <c:axPos val="l"/>
        <c:numFmt formatCode="0.00000" sourceLinked="0"/>
        <c:majorTickMark val="none"/>
        <c:minorTickMark val="none"/>
        <c:tickLblPos val="none"/>
        <c:txPr>
          <a:bodyPr/>
          <a:lstStyle/>
          <a:p>
            <a:pPr>
              <a:defRPr lang="en-GB" sz="1000"/>
            </a:pPr>
            <a:endParaRPr lang="en-US"/>
          </a:p>
        </c:txPr>
        <c:crossAx val="18731161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D5DD4D-3164-4387-9E54-DF742B82DB71}"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GB"/>
        </a:p>
      </dgm:t>
    </dgm:pt>
    <dgm:pt modelId="{AD2D534B-DC5B-4178-ABE3-24D76BEEC3C7}">
      <dgm:prSet phldrT="[Text]" custT="1"/>
      <dgm:spPr>
        <a:solidFill>
          <a:schemeClr val="accent3"/>
        </a:solidFill>
      </dgm:spPr>
      <dgm:t>
        <a:bodyPr/>
        <a:lstStyle/>
        <a:p>
          <a:r>
            <a:rPr lang="en-GB" sz="2400" dirty="0" smtClean="0">
              <a:latin typeface="Arial" panose="020B0604020202020204" pitchFamily="34" charset="0"/>
              <a:cs typeface="Arial" panose="020B0604020202020204" pitchFamily="34" charset="0"/>
            </a:rPr>
            <a:t>We can manage small, predictable loads as </a:t>
          </a:r>
        </a:p>
        <a:p>
          <a:r>
            <a:rPr lang="en-GB" sz="4000" b="1" dirty="0" smtClean="0">
              <a:latin typeface="Arial" panose="020B0604020202020204" pitchFamily="34" charset="0"/>
              <a:cs typeface="Arial" panose="020B0604020202020204" pitchFamily="34" charset="0"/>
            </a:rPr>
            <a:t>Unmetered Supplies</a:t>
          </a:r>
          <a:endParaRPr lang="en-GB" sz="4000" b="1" dirty="0">
            <a:latin typeface="Arial" panose="020B0604020202020204" pitchFamily="34" charset="0"/>
            <a:cs typeface="Arial" panose="020B0604020202020204" pitchFamily="34" charset="0"/>
          </a:endParaRPr>
        </a:p>
      </dgm:t>
    </dgm:pt>
    <dgm:pt modelId="{8176E561-32B6-49BE-BD60-18890AB2D1DE}" type="parTrans" cxnId="{A06C630E-4413-46D4-8E53-5BBAD9BD312A}">
      <dgm:prSet/>
      <dgm:spPr/>
      <dgm:t>
        <a:bodyPr/>
        <a:lstStyle/>
        <a:p>
          <a:endParaRPr lang="en-GB"/>
        </a:p>
      </dgm:t>
    </dgm:pt>
    <dgm:pt modelId="{F309DEF8-5C13-4A98-85ED-B2FF987119A5}" type="sibTrans" cxnId="{A06C630E-4413-46D4-8E53-5BBAD9BD312A}">
      <dgm:prSet/>
      <dgm:spPr/>
      <dgm:t>
        <a:bodyPr/>
        <a:lstStyle/>
        <a:p>
          <a:endParaRPr lang="en-GB"/>
        </a:p>
      </dgm:t>
    </dgm:pt>
    <dgm:pt modelId="{4D55FD09-E2CC-4966-BC14-BC0E4A38DD45}">
      <dgm:prSet phldrT="[Text]"/>
      <dgm:spPr>
        <a:solidFill>
          <a:schemeClr val="accent4"/>
        </a:solidFill>
      </dgm:spPr>
      <dgm:t>
        <a:bodyPr/>
        <a:lstStyle/>
        <a:p>
          <a:r>
            <a:rPr lang="en-GB" dirty="0" smtClean="0">
              <a:solidFill>
                <a:schemeClr val="tx1"/>
              </a:solidFill>
              <a:latin typeface="Arial" panose="020B0604020202020204" pitchFamily="34" charset="0"/>
              <a:cs typeface="Arial" panose="020B0604020202020204" pitchFamily="34" charset="0"/>
            </a:rPr>
            <a:t>Street Lights</a:t>
          </a:r>
          <a:endParaRPr lang="en-GB" dirty="0">
            <a:solidFill>
              <a:schemeClr val="tx1"/>
            </a:solidFill>
            <a:latin typeface="Arial" panose="020B0604020202020204" pitchFamily="34" charset="0"/>
            <a:cs typeface="Arial" panose="020B0604020202020204" pitchFamily="34" charset="0"/>
          </a:endParaRPr>
        </a:p>
      </dgm:t>
    </dgm:pt>
    <dgm:pt modelId="{1BB985C2-D7EC-4CBF-AA43-05EDE7D87C3D}" type="parTrans" cxnId="{48FE9565-F57D-4581-BB03-7A376DF41404}">
      <dgm:prSet/>
      <dgm:spPr>
        <a:ln>
          <a:solidFill>
            <a:schemeClr val="accent1"/>
          </a:solidFill>
        </a:ln>
      </dgm:spPr>
      <dgm:t>
        <a:bodyPr/>
        <a:lstStyle/>
        <a:p>
          <a:endParaRPr lang="en-GB"/>
        </a:p>
      </dgm:t>
    </dgm:pt>
    <dgm:pt modelId="{7ACF5C90-B6CA-4FE2-9B1B-BD37464F56FD}" type="sibTrans" cxnId="{48FE9565-F57D-4581-BB03-7A376DF41404}">
      <dgm:prSet/>
      <dgm:spPr/>
      <dgm:t>
        <a:bodyPr/>
        <a:lstStyle/>
        <a:p>
          <a:endParaRPr lang="en-GB"/>
        </a:p>
      </dgm:t>
    </dgm:pt>
    <dgm:pt modelId="{3BBBB2B2-5258-4598-9CAD-3A4F0E104BAC}">
      <dgm:prSet phldrT="[Text]"/>
      <dgm:spPr>
        <a:solidFill>
          <a:schemeClr val="accent5"/>
        </a:solidFill>
      </dgm:spPr>
      <dgm:t>
        <a:bodyPr/>
        <a:lstStyle/>
        <a:p>
          <a:r>
            <a:rPr lang="en-GB" dirty="0" smtClean="0">
              <a:latin typeface="Arial" panose="020B0604020202020204" pitchFamily="34" charset="0"/>
              <a:cs typeface="Arial" panose="020B0604020202020204" pitchFamily="34" charset="0"/>
            </a:rPr>
            <a:t>Traffic Signals</a:t>
          </a:r>
        </a:p>
        <a:p>
          <a:r>
            <a:rPr lang="en-GB" dirty="0" smtClean="0">
              <a:latin typeface="Arial" panose="020B0604020202020204" pitchFamily="34" charset="0"/>
              <a:cs typeface="Arial" panose="020B0604020202020204" pitchFamily="34" charset="0"/>
            </a:rPr>
            <a:t>(e.g. traffic lights, belisha beacons)</a:t>
          </a:r>
          <a:endParaRPr lang="en-GB" dirty="0">
            <a:latin typeface="Arial" panose="020B0604020202020204" pitchFamily="34" charset="0"/>
            <a:cs typeface="Arial" panose="020B0604020202020204" pitchFamily="34" charset="0"/>
          </a:endParaRPr>
        </a:p>
      </dgm:t>
    </dgm:pt>
    <dgm:pt modelId="{15766617-D796-46C7-A34F-C9F76969D6F9}" type="parTrans" cxnId="{074AFEEF-16F5-4848-9128-1EBCFFBA023F}">
      <dgm:prSet/>
      <dgm:spPr>
        <a:ln>
          <a:solidFill>
            <a:schemeClr val="accent1"/>
          </a:solidFill>
        </a:ln>
      </dgm:spPr>
      <dgm:t>
        <a:bodyPr/>
        <a:lstStyle/>
        <a:p>
          <a:endParaRPr lang="en-GB"/>
        </a:p>
      </dgm:t>
    </dgm:pt>
    <dgm:pt modelId="{02C617B7-583E-4D0F-9222-E3AB3057BFFA}" type="sibTrans" cxnId="{074AFEEF-16F5-4848-9128-1EBCFFBA023F}">
      <dgm:prSet/>
      <dgm:spPr/>
      <dgm:t>
        <a:bodyPr/>
        <a:lstStyle/>
        <a:p>
          <a:endParaRPr lang="en-GB"/>
        </a:p>
      </dgm:t>
    </dgm:pt>
    <dgm:pt modelId="{A413BC68-FDDD-426C-A32B-BA5987D562FD}">
      <dgm:prSet phldrT="[Text]"/>
      <dgm:spPr>
        <a:solidFill>
          <a:schemeClr val="accent6"/>
        </a:solidFill>
      </dgm:spPr>
      <dgm:t>
        <a:bodyPr/>
        <a:lstStyle/>
        <a:p>
          <a:r>
            <a:rPr lang="en-GB" dirty="0" smtClean="0">
              <a:latin typeface="Arial" panose="020B0604020202020204" pitchFamily="34" charset="0"/>
              <a:cs typeface="Arial" panose="020B0604020202020204" pitchFamily="34" charset="0"/>
            </a:rPr>
            <a:t>Miscellaneous</a:t>
          </a:r>
        </a:p>
        <a:p>
          <a:r>
            <a:rPr lang="en-GB" dirty="0" smtClean="0">
              <a:latin typeface="Arial" panose="020B0604020202020204" pitchFamily="34" charset="0"/>
              <a:cs typeface="Arial" panose="020B0604020202020204" pitchFamily="34" charset="0"/>
            </a:rPr>
            <a:t>(e.g. cable cabinets)</a:t>
          </a:r>
          <a:endParaRPr lang="en-GB" dirty="0">
            <a:latin typeface="Arial" panose="020B0604020202020204" pitchFamily="34" charset="0"/>
            <a:cs typeface="Arial" panose="020B0604020202020204" pitchFamily="34" charset="0"/>
          </a:endParaRPr>
        </a:p>
      </dgm:t>
    </dgm:pt>
    <dgm:pt modelId="{D9B44120-03E0-4ABD-95E1-DC34CF40E398}" type="parTrans" cxnId="{A4C447BC-4B58-4E47-80D3-04F224B194BB}">
      <dgm:prSet/>
      <dgm:spPr>
        <a:ln>
          <a:solidFill>
            <a:schemeClr val="accent1"/>
          </a:solidFill>
        </a:ln>
      </dgm:spPr>
      <dgm:t>
        <a:bodyPr/>
        <a:lstStyle/>
        <a:p>
          <a:endParaRPr lang="en-GB"/>
        </a:p>
      </dgm:t>
    </dgm:pt>
    <dgm:pt modelId="{AB287BED-8EFB-4D69-8DF7-32B478613C22}" type="sibTrans" cxnId="{A4C447BC-4B58-4E47-80D3-04F224B194BB}">
      <dgm:prSet/>
      <dgm:spPr/>
      <dgm:t>
        <a:bodyPr/>
        <a:lstStyle/>
        <a:p>
          <a:endParaRPr lang="en-GB"/>
        </a:p>
      </dgm:t>
    </dgm:pt>
    <dgm:pt modelId="{51B255CB-28AE-4FBF-928D-3E3052A0B73D}" type="pres">
      <dgm:prSet presAssocID="{BCD5DD4D-3164-4387-9E54-DF742B82DB71}" presName="Name0" presStyleCnt="0">
        <dgm:presLayoutVars>
          <dgm:chPref val="1"/>
          <dgm:dir/>
          <dgm:animOne val="branch"/>
          <dgm:animLvl val="lvl"/>
          <dgm:resizeHandles val="exact"/>
        </dgm:presLayoutVars>
      </dgm:prSet>
      <dgm:spPr/>
      <dgm:t>
        <a:bodyPr/>
        <a:lstStyle/>
        <a:p>
          <a:endParaRPr lang="en-GB"/>
        </a:p>
      </dgm:t>
    </dgm:pt>
    <dgm:pt modelId="{C0436771-0F4C-4925-B92E-30C288AD4C89}" type="pres">
      <dgm:prSet presAssocID="{AD2D534B-DC5B-4178-ABE3-24D76BEEC3C7}" presName="root1" presStyleCnt="0"/>
      <dgm:spPr/>
    </dgm:pt>
    <dgm:pt modelId="{8E6D4846-1FBF-4F2C-8A2C-342F2C5AF25F}" type="pres">
      <dgm:prSet presAssocID="{AD2D534B-DC5B-4178-ABE3-24D76BEEC3C7}" presName="LevelOneTextNode" presStyleLbl="node0" presStyleIdx="0" presStyleCnt="1" custAng="5400000" custScaleX="387797" custScaleY="81266" custLinFactX="-2718" custLinFactNeighborX="-100000" custLinFactNeighborY="604">
        <dgm:presLayoutVars>
          <dgm:chPref val="3"/>
        </dgm:presLayoutVars>
      </dgm:prSet>
      <dgm:spPr/>
      <dgm:t>
        <a:bodyPr/>
        <a:lstStyle/>
        <a:p>
          <a:endParaRPr lang="en-GB"/>
        </a:p>
      </dgm:t>
    </dgm:pt>
    <dgm:pt modelId="{B78AAF6C-FE05-41B6-8FEF-9DDEFA5C093A}" type="pres">
      <dgm:prSet presAssocID="{AD2D534B-DC5B-4178-ABE3-24D76BEEC3C7}" presName="level2hierChild" presStyleCnt="0"/>
      <dgm:spPr/>
    </dgm:pt>
    <dgm:pt modelId="{7BE8E242-A9F6-4EB5-AF9B-B3D90E5045A5}" type="pres">
      <dgm:prSet presAssocID="{1BB985C2-D7EC-4CBF-AA43-05EDE7D87C3D}" presName="conn2-1" presStyleLbl="parChTrans1D2" presStyleIdx="0" presStyleCnt="3"/>
      <dgm:spPr/>
      <dgm:t>
        <a:bodyPr/>
        <a:lstStyle/>
        <a:p>
          <a:endParaRPr lang="en-GB"/>
        </a:p>
      </dgm:t>
    </dgm:pt>
    <dgm:pt modelId="{45A08512-06BC-4467-ADA2-3E22CC678DBE}" type="pres">
      <dgm:prSet presAssocID="{1BB985C2-D7EC-4CBF-AA43-05EDE7D87C3D}" presName="connTx" presStyleLbl="parChTrans1D2" presStyleIdx="0" presStyleCnt="3"/>
      <dgm:spPr/>
      <dgm:t>
        <a:bodyPr/>
        <a:lstStyle/>
        <a:p>
          <a:endParaRPr lang="en-GB"/>
        </a:p>
      </dgm:t>
    </dgm:pt>
    <dgm:pt modelId="{EAAE4459-44D4-4681-9F6A-98E3877FD292}" type="pres">
      <dgm:prSet presAssocID="{4D55FD09-E2CC-4966-BC14-BC0E4A38DD45}" presName="root2" presStyleCnt="0"/>
      <dgm:spPr/>
    </dgm:pt>
    <dgm:pt modelId="{E0EA9BF9-4900-4B5D-A2EF-2F44B0F053C9}" type="pres">
      <dgm:prSet presAssocID="{4D55FD09-E2CC-4966-BC14-BC0E4A38DD45}" presName="LevelTwoTextNode" presStyleLbl="node2" presStyleIdx="0" presStyleCnt="3" custScaleX="103034" custScaleY="111221">
        <dgm:presLayoutVars>
          <dgm:chPref val="3"/>
        </dgm:presLayoutVars>
      </dgm:prSet>
      <dgm:spPr/>
      <dgm:t>
        <a:bodyPr/>
        <a:lstStyle/>
        <a:p>
          <a:endParaRPr lang="en-GB"/>
        </a:p>
      </dgm:t>
    </dgm:pt>
    <dgm:pt modelId="{C5CF0E45-CF6B-472D-9E90-DA045F1856D9}" type="pres">
      <dgm:prSet presAssocID="{4D55FD09-E2CC-4966-BC14-BC0E4A38DD45}" presName="level3hierChild" presStyleCnt="0"/>
      <dgm:spPr/>
    </dgm:pt>
    <dgm:pt modelId="{983E9570-6FEA-48B6-88DE-41FC8E90D8CD}" type="pres">
      <dgm:prSet presAssocID="{15766617-D796-46C7-A34F-C9F76969D6F9}" presName="conn2-1" presStyleLbl="parChTrans1D2" presStyleIdx="1" presStyleCnt="3"/>
      <dgm:spPr/>
      <dgm:t>
        <a:bodyPr/>
        <a:lstStyle/>
        <a:p>
          <a:endParaRPr lang="en-GB"/>
        </a:p>
      </dgm:t>
    </dgm:pt>
    <dgm:pt modelId="{0A11FDF7-0B97-437C-8369-291205C213FD}" type="pres">
      <dgm:prSet presAssocID="{15766617-D796-46C7-A34F-C9F76969D6F9}" presName="connTx" presStyleLbl="parChTrans1D2" presStyleIdx="1" presStyleCnt="3"/>
      <dgm:spPr/>
      <dgm:t>
        <a:bodyPr/>
        <a:lstStyle/>
        <a:p>
          <a:endParaRPr lang="en-GB"/>
        </a:p>
      </dgm:t>
    </dgm:pt>
    <dgm:pt modelId="{91B96DE5-6067-401C-A58C-B11C563099BC}" type="pres">
      <dgm:prSet presAssocID="{3BBBB2B2-5258-4598-9CAD-3A4F0E104BAC}" presName="root2" presStyleCnt="0"/>
      <dgm:spPr/>
    </dgm:pt>
    <dgm:pt modelId="{CF253E84-F9A6-43CC-9EEA-53B80C996C63}" type="pres">
      <dgm:prSet presAssocID="{3BBBB2B2-5258-4598-9CAD-3A4F0E104BAC}" presName="LevelTwoTextNode" presStyleLbl="node2" presStyleIdx="1" presStyleCnt="3" custScaleX="101279" custScaleY="111114">
        <dgm:presLayoutVars>
          <dgm:chPref val="3"/>
        </dgm:presLayoutVars>
      </dgm:prSet>
      <dgm:spPr/>
      <dgm:t>
        <a:bodyPr/>
        <a:lstStyle/>
        <a:p>
          <a:endParaRPr lang="en-GB"/>
        </a:p>
      </dgm:t>
    </dgm:pt>
    <dgm:pt modelId="{1F72C432-7E78-4359-99F8-598ED9045D01}" type="pres">
      <dgm:prSet presAssocID="{3BBBB2B2-5258-4598-9CAD-3A4F0E104BAC}" presName="level3hierChild" presStyleCnt="0"/>
      <dgm:spPr/>
    </dgm:pt>
    <dgm:pt modelId="{94BC6254-1E00-413F-A0BE-F32D27EF11B6}" type="pres">
      <dgm:prSet presAssocID="{D9B44120-03E0-4ABD-95E1-DC34CF40E398}" presName="conn2-1" presStyleLbl="parChTrans1D2" presStyleIdx="2" presStyleCnt="3"/>
      <dgm:spPr/>
      <dgm:t>
        <a:bodyPr/>
        <a:lstStyle/>
        <a:p>
          <a:endParaRPr lang="en-GB"/>
        </a:p>
      </dgm:t>
    </dgm:pt>
    <dgm:pt modelId="{6EDC40B0-F7D0-4EA2-8E63-4B2082A2A94B}" type="pres">
      <dgm:prSet presAssocID="{D9B44120-03E0-4ABD-95E1-DC34CF40E398}" presName="connTx" presStyleLbl="parChTrans1D2" presStyleIdx="2" presStyleCnt="3"/>
      <dgm:spPr/>
      <dgm:t>
        <a:bodyPr/>
        <a:lstStyle/>
        <a:p>
          <a:endParaRPr lang="en-GB"/>
        </a:p>
      </dgm:t>
    </dgm:pt>
    <dgm:pt modelId="{B76259F2-71B9-4B3E-94E3-48B95E176319}" type="pres">
      <dgm:prSet presAssocID="{A413BC68-FDDD-426C-A32B-BA5987D562FD}" presName="root2" presStyleCnt="0"/>
      <dgm:spPr/>
    </dgm:pt>
    <dgm:pt modelId="{3DE2A7F2-BA38-4B6B-8A89-133FD66B3501}" type="pres">
      <dgm:prSet presAssocID="{A413BC68-FDDD-426C-A32B-BA5987D562FD}" presName="LevelTwoTextNode" presStyleLbl="node2" presStyleIdx="2" presStyleCnt="3" custScaleX="101279" custScaleY="111114">
        <dgm:presLayoutVars>
          <dgm:chPref val="3"/>
        </dgm:presLayoutVars>
      </dgm:prSet>
      <dgm:spPr/>
      <dgm:t>
        <a:bodyPr/>
        <a:lstStyle/>
        <a:p>
          <a:endParaRPr lang="en-GB"/>
        </a:p>
      </dgm:t>
    </dgm:pt>
    <dgm:pt modelId="{5AAB15CB-327F-4947-BEE3-292AB7E6B782}" type="pres">
      <dgm:prSet presAssocID="{A413BC68-FDDD-426C-A32B-BA5987D562FD}" presName="level3hierChild" presStyleCnt="0"/>
      <dgm:spPr/>
    </dgm:pt>
  </dgm:ptLst>
  <dgm:cxnLst>
    <dgm:cxn modelId="{A06C630E-4413-46D4-8E53-5BBAD9BD312A}" srcId="{BCD5DD4D-3164-4387-9E54-DF742B82DB71}" destId="{AD2D534B-DC5B-4178-ABE3-24D76BEEC3C7}" srcOrd="0" destOrd="0" parTransId="{8176E561-32B6-49BE-BD60-18890AB2D1DE}" sibTransId="{F309DEF8-5C13-4A98-85ED-B2FF987119A5}"/>
    <dgm:cxn modelId="{4859C38D-5223-47A1-886B-FDE3CDF24EF9}" type="presOf" srcId="{15766617-D796-46C7-A34F-C9F76969D6F9}" destId="{0A11FDF7-0B97-437C-8369-291205C213FD}" srcOrd="1" destOrd="0" presId="urn:microsoft.com/office/officeart/2008/layout/HorizontalMultiLevelHierarchy"/>
    <dgm:cxn modelId="{2B419933-8249-4906-A873-5E5BBA64F27B}" type="presOf" srcId="{AD2D534B-DC5B-4178-ABE3-24D76BEEC3C7}" destId="{8E6D4846-1FBF-4F2C-8A2C-342F2C5AF25F}" srcOrd="0" destOrd="0" presId="urn:microsoft.com/office/officeart/2008/layout/HorizontalMultiLevelHierarchy"/>
    <dgm:cxn modelId="{D5E32EA6-37D0-49E2-BD71-28254D3A619C}" type="presOf" srcId="{4D55FD09-E2CC-4966-BC14-BC0E4A38DD45}" destId="{E0EA9BF9-4900-4B5D-A2EF-2F44B0F053C9}" srcOrd="0" destOrd="0" presId="urn:microsoft.com/office/officeart/2008/layout/HorizontalMultiLevelHierarchy"/>
    <dgm:cxn modelId="{A3EA9B2A-6AFD-4AA0-B22C-12126C373FA2}" type="presOf" srcId="{1BB985C2-D7EC-4CBF-AA43-05EDE7D87C3D}" destId="{7BE8E242-A9F6-4EB5-AF9B-B3D90E5045A5}" srcOrd="0" destOrd="0" presId="urn:microsoft.com/office/officeart/2008/layout/HorizontalMultiLevelHierarchy"/>
    <dgm:cxn modelId="{EF80564E-039C-4B07-B04E-D7AE4B48C4BE}" type="presOf" srcId="{A413BC68-FDDD-426C-A32B-BA5987D562FD}" destId="{3DE2A7F2-BA38-4B6B-8A89-133FD66B3501}" srcOrd="0" destOrd="0" presId="urn:microsoft.com/office/officeart/2008/layout/HorizontalMultiLevelHierarchy"/>
    <dgm:cxn modelId="{804D8964-8251-4CF6-9984-F1CB65469E62}" type="presOf" srcId="{BCD5DD4D-3164-4387-9E54-DF742B82DB71}" destId="{51B255CB-28AE-4FBF-928D-3E3052A0B73D}" srcOrd="0" destOrd="0" presId="urn:microsoft.com/office/officeart/2008/layout/HorizontalMultiLevelHierarchy"/>
    <dgm:cxn modelId="{074AFEEF-16F5-4848-9128-1EBCFFBA023F}" srcId="{AD2D534B-DC5B-4178-ABE3-24D76BEEC3C7}" destId="{3BBBB2B2-5258-4598-9CAD-3A4F0E104BAC}" srcOrd="1" destOrd="0" parTransId="{15766617-D796-46C7-A34F-C9F76969D6F9}" sibTransId="{02C617B7-583E-4D0F-9222-E3AB3057BFFA}"/>
    <dgm:cxn modelId="{D40885BE-A9D5-4A24-A648-4ADD5585D84A}" type="presOf" srcId="{15766617-D796-46C7-A34F-C9F76969D6F9}" destId="{983E9570-6FEA-48B6-88DE-41FC8E90D8CD}" srcOrd="0" destOrd="0" presId="urn:microsoft.com/office/officeart/2008/layout/HorizontalMultiLevelHierarchy"/>
    <dgm:cxn modelId="{1A3D1AD4-4EF2-4EF9-9E28-D46908A6FB15}" type="presOf" srcId="{D9B44120-03E0-4ABD-95E1-DC34CF40E398}" destId="{94BC6254-1E00-413F-A0BE-F32D27EF11B6}" srcOrd="0" destOrd="0" presId="urn:microsoft.com/office/officeart/2008/layout/HorizontalMultiLevelHierarchy"/>
    <dgm:cxn modelId="{48FE9565-F57D-4581-BB03-7A376DF41404}" srcId="{AD2D534B-DC5B-4178-ABE3-24D76BEEC3C7}" destId="{4D55FD09-E2CC-4966-BC14-BC0E4A38DD45}" srcOrd="0" destOrd="0" parTransId="{1BB985C2-D7EC-4CBF-AA43-05EDE7D87C3D}" sibTransId="{7ACF5C90-B6CA-4FE2-9B1B-BD37464F56FD}"/>
    <dgm:cxn modelId="{9B43D0D6-768A-4899-A5E0-705FA749CD03}" type="presOf" srcId="{3BBBB2B2-5258-4598-9CAD-3A4F0E104BAC}" destId="{CF253E84-F9A6-43CC-9EEA-53B80C996C63}" srcOrd="0" destOrd="0" presId="urn:microsoft.com/office/officeart/2008/layout/HorizontalMultiLevelHierarchy"/>
    <dgm:cxn modelId="{A4C447BC-4B58-4E47-80D3-04F224B194BB}" srcId="{AD2D534B-DC5B-4178-ABE3-24D76BEEC3C7}" destId="{A413BC68-FDDD-426C-A32B-BA5987D562FD}" srcOrd="2" destOrd="0" parTransId="{D9B44120-03E0-4ABD-95E1-DC34CF40E398}" sibTransId="{AB287BED-8EFB-4D69-8DF7-32B478613C22}"/>
    <dgm:cxn modelId="{08563D5C-44A6-407D-9558-F5777F995B70}" type="presOf" srcId="{1BB985C2-D7EC-4CBF-AA43-05EDE7D87C3D}" destId="{45A08512-06BC-4467-ADA2-3E22CC678DBE}" srcOrd="1" destOrd="0" presId="urn:microsoft.com/office/officeart/2008/layout/HorizontalMultiLevelHierarchy"/>
    <dgm:cxn modelId="{3A002F27-2F0B-4DFA-82C8-F3EFFC9CD807}" type="presOf" srcId="{D9B44120-03E0-4ABD-95E1-DC34CF40E398}" destId="{6EDC40B0-F7D0-4EA2-8E63-4B2082A2A94B}" srcOrd="1" destOrd="0" presId="urn:microsoft.com/office/officeart/2008/layout/HorizontalMultiLevelHierarchy"/>
    <dgm:cxn modelId="{872327D4-66CC-41CE-B757-BC958AD3B439}" type="presParOf" srcId="{51B255CB-28AE-4FBF-928D-3E3052A0B73D}" destId="{C0436771-0F4C-4925-B92E-30C288AD4C89}" srcOrd="0" destOrd="0" presId="urn:microsoft.com/office/officeart/2008/layout/HorizontalMultiLevelHierarchy"/>
    <dgm:cxn modelId="{DA16817D-A261-45C2-8A38-930D6A8C1C37}" type="presParOf" srcId="{C0436771-0F4C-4925-B92E-30C288AD4C89}" destId="{8E6D4846-1FBF-4F2C-8A2C-342F2C5AF25F}" srcOrd="0" destOrd="0" presId="urn:microsoft.com/office/officeart/2008/layout/HorizontalMultiLevelHierarchy"/>
    <dgm:cxn modelId="{C9EF0DE8-A4C7-40C9-8D4D-CA1103089B92}" type="presParOf" srcId="{C0436771-0F4C-4925-B92E-30C288AD4C89}" destId="{B78AAF6C-FE05-41B6-8FEF-9DDEFA5C093A}" srcOrd="1" destOrd="0" presId="urn:microsoft.com/office/officeart/2008/layout/HorizontalMultiLevelHierarchy"/>
    <dgm:cxn modelId="{4A7E5E54-5809-4A89-91DD-9E373234A49D}" type="presParOf" srcId="{B78AAF6C-FE05-41B6-8FEF-9DDEFA5C093A}" destId="{7BE8E242-A9F6-4EB5-AF9B-B3D90E5045A5}" srcOrd="0" destOrd="0" presId="urn:microsoft.com/office/officeart/2008/layout/HorizontalMultiLevelHierarchy"/>
    <dgm:cxn modelId="{884737A3-6F90-4735-A2DF-55B35742610C}" type="presParOf" srcId="{7BE8E242-A9F6-4EB5-AF9B-B3D90E5045A5}" destId="{45A08512-06BC-4467-ADA2-3E22CC678DBE}" srcOrd="0" destOrd="0" presId="urn:microsoft.com/office/officeart/2008/layout/HorizontalMultiLevelHierarchy"/>
    <dgm:cxn modelId="{E3CFB1FC-3E7A-4EEC-922D-B1570D2CBEAF}" type="presParOf" srcId="{B78AAF6C-FE05-41B6-8FEF-9DDEFA5C093A}" destId="{EAAE4459-44D4-4681-9F6A-98E3877FD292}" srcOrd="1" destOrd="0" presId="urn:microsoft.com/office/officeart/2008/layout/HorizontalMultiLevelHierarchy"/>
    <dgm:cxn modelId="{F7B3D21B-651F-45C6-B74A-7AB0D5D4900B}" type="presParOf" srcId="{EAAE4459-44D4-4681-9F6A-98E3877FD292}" destId="{E0EA9BF9-4900-4B5D-A2EF-2F44B0F053C9}" srcOrd="0" destOrd="0" presId="urn:microsoft.com/office/officeart/2008/layout/HorizontalMultiLevelHierarchy"/>
    <dgm:cxn modelId="{EDD9666A-72FD-44C3-944F-6936F6419DF9}" type="presParOf" srcId="{EAAE4459-44D4-4681-9F6A-98E3877FD292}" destId="{C5CF0E45-CF6B-472D-9E90-DA045F1856D9}" srcOrd="1" destOrd="0" presId="urn:microsoft.com/office/officeart/2008/layout/HorizontalMultiLevelHierarchy"/>
    <dgm:cxn modelId="{DCAE1282-049B-45CF-97D2-20276D2455C0}" type="presParOf" srcId="{B78AAF6C-FE05-41B6-8FEF-9DDEFA5C093A}" destId="{983E9570-6FEA-48B6-88DE-41FC8E90D8CD}" srcOrd="2" destOrd="0" presId="urn:microsoft.com/office/officeart/2008/layout/HorizontalMultiLevelHierarchy"/>
    <dgm:cxn modelId="{64257656-EF23-4A32-B69F-D414C9436BA5}" type="presParOf" srcId="{983E9570-6FEA-48B6-88DE-41FC8E90D8CD}" destId="{0A11FDF7-0B97-437C-8369-291205C213FD}" srcOrd="0" destOrd="0" presId="urn:microsoft.com/office/officeart/2008/layout/HorizontalMultiLevelHierarchy"/>
    <dgm:cxn modelId="{9F281BD2-F6A1-443E-B525-3335987E7C7C}" type="presParOf" srcId="{B78AAF6C-FE05-41B6-8FEF-9DDEFA5C093A}" destId="{91B96DE5-6067-401C-A58C-B11C563099BC}" srcOrd="3" destOrd="0" presId="urn:microsoft.com/office/officeart/2008/layout/HorizontalMultiLevelHierarchy"/>
    <dgm:cxn modelId="{3DE799A6-C813-48BB-B79E-ECC9DBC628C0}" type="presParOf" srcId="{91B96DE5-6067-401C-A58C-B11C563099BC}" destId="{CF253E84-F9A6-43CC-9EEA-53B80C996C63}" srcOrd="0" destOrd="0" presId="urn:microsoft.com/office/officeart/2008/layout/HorizontalMultiLevelHierarchy"/>
    <dgm:cxn modelId="{D15275EB-7511-4AAA-91C0-3828759546C0}" type="presParOf" srcId="{91B96DE5-6067-401C-A58C-B11C563099BC}" destId="{1F72C432-7E78-4359-99F8-598ED9045D01}" srcOrd="1" destOrd="0" presId="urn:microsoft.com/office/officeart/2008/layout/HorizontalMultiLevelHierarchy"/>
    <dgm:cxn modelId="{54098A75-DA85-41E9-B305-191386F6C80F}" type="presParOf" srcId="{B78AAF6C-FE05-41B6-8FEF-9DDEFA5C093A}" destId="{94BC6254-1E00-413F-A0BE-F32D27EF11B6}" srcOrd="4" destOrd="0" presId="urn:microsoft.com/office/officeart/2008/layout/HorizontalMultiLevelHierarchy"/>
    <dgm:cxn modelId="{A298EA1C-BCCC-4D5F-8FA4-832994EEF449}" type="presParOf" srcId="{94BC6254-1E00-413F-A0BE-F32D27EF11B6}" destId="{6EDC40B0-F7D0-4EA2-8E63-4B2082A2A94B}" srcOrd="0" destOrd="0" presId="urn:microsoft.com/office/officeart/2008/layout/HorizontalMultiLevelHierarchy"/>
    <dgm:cxn modelId="{6FAB02CD-16E7-436C-B8D7-D6B15BF16E6F}" type="presParOf" srcId="{B78AAF6C-FE05-41B6-8FEF-9DDEFA5C093A}" destId="{B76259F2-71B9-4B3E-94E3-48B95E176319}" srcOrd="5" destOrd="0" presId="urn:microsoft.com/office/officeart/2008/layout/HorizontalMultiLevelHierarchy"/>
    <dgm:cxn modelId="{BF054796-78CC-477F-9A49-1C082576C65F}" type="presParOf" srcId="{B76259F2-71B9-4B3E-94E3-48B95E176319}" destId="{3DE2A7F2-BA38-4B6B-8A89-133FD66B3501}" srcOrd="0" destOrd="0" presId="urn:microsoft.com/office/officeart/2008/layout/HorizontalMultiLevelHierarchy"/>
    <dgm:cxn modelId="{EC9B7F92-C63F-4299-A5EF-C0D98D0ABF78}" type="presParOf" srcId="{B76259F2-71B9-4B3E-94E3-48B95E176319}" destId="{5AAB15CB-327F-4947-BEE3-292AB7E6B782}"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C6254-1E00-413F-A0BE-F32D27EF11B6}">
      <dsp:nvSpPr>
        <dsp:cNvPr id="0" name=""/>
        <dsp:cNvSpPr/>
      </dsp:nvSpPr>
      <dsp:spPr>
        <a:xfrm>
          <a:off x="3168676" y="2181227"/>
          <a:ext cx="535174" cy="1084940"/>
        </a:xfrm>
        <a:custGeom>
          <a:avLst/>
          <a:gdLst/>
          <a:ahLst/>
          <a:cxnLst/>
          <a:rect l="0" t="0" r="0" b="0"/>
          <a:pathLst>
            <a:path>
              <a:moveTo>
                <a:pt x="0" y="0"/>
              </a:moveTo>
              <a:lnTo>
                <a:pt x="267587" y="0"/>
              </a:lnTo>
              <a:lnTo>
                <a:pt x="267587" y="1084940"/>
              </a:lnTo>
              <a:lnTo>
                <a:pt x="535174" y="1084940"/>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406019" y="2693453"/>
        <a:ext cx="60487" cy="60487"/>
      </dsp:txXfrm>
    </dsp:sp>
    <dsp:sp modelId="{983E9570-6FEA-48B6-88DE-41FC8E90D8CD}">
      <dsp:nvSpPr>
        <dsp:cNvPr id="0" name=""/>
        <dsp:cNvSpPr/>
      </dsp:nvSpPr>
      <dsp:spPr>
        <a:xfrm>
          <a:off x="3168676" y="2110009"/>
          <a:ext cx="535174" cy="91440"/>
        </a:xfrm>
        <a:custGeom>
          <a:avLst/>
          <a:gdLst/>
          <a:ahLst/>
          <a:cxnLst/>
          <a:rect l="0" t="0" r="0" b="0"/>
          <a:pathLst>
            <a:path>
              <a:moveTo>
                <a:pt x="0" y="71217"/>
              </a:moveTo>
              <a:lnTo>
                <a:pt x="267587" y="71217"/>
              </a:lnTo>
              <a:lnTo>
                <a:pt x="267587" y="45720"/>
              </a:lnTo>
              <a:lnTo>
                <a:pt x="535174" y="45720"/>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422869" y="2142335"/>
        <a:ext cx="26789" cy="26789"/>
      </dsp:txXfrm>
    </dsp:sp>
    <dsp:sp modelId="{7BE8E242-A9F6-4EB5-AF9B-B3D90E5045A5}">
      <dsp:nvSpPr>
        <dsp:cNvPr id="0" name=""/>
        <dsp:cNvSpPr/>
      </dsp:nvSpPr>
      <dsp:spPr>
        <a:xfrm>
          <a:off x="3168676" y="1044855"/>
          <a:ext cx="535174" cy="1136372"/>
        </a:xfrm>
        <a:custGeom>
          <a:avLst/>
          <a:gdLst/>
          <a:ahLst/>
          <a:cxnLst/>
          <a:rect l="0" t="0" r="0" b="0"/>
          <a:pathLst>
            <a:path>
              <a:moveTo>
                <a:pt x="0" y="1136372"/>
              </a:moveTo>
              <a:lnTo>
                <a:pt x="267587" y="1136372"/>
              </a:lnTo>
              <a:lnTo>
                <a:pt x="267587" y="0"/>
              </a:lnTo>
              <a:lnTo>
                <a:pt x="535174" y="0"/>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404861" y="1581639"/>
        <a:ext cx="62804" cy="62804"/>
      </dsp:txXfrm>
    </dsp:sp>
    <dsp:sp modelId="{8E6D4846-1FBF-4F2C-8A2C-342F2C5AF25F}">
      <dsp:nvSpPr>
        <dsp:cNvPr id="0" name=""/>
        <dsp:cNvSpPr/>
      </dsp:nvSpPr>
      <dsp:spPr>
        <a:xfrm>
          <a:off x="-157859" y="599375"/>
          <a:ext cx="3489367" cy="3163704"/>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kern="1200" dirty="0" smtClean="0">
              <a:latin typeface="Arial" panose="020B0604020202020204" pitchFamily="34" charset="0"/>
              <a:cs typeface="Arial" panose="020B0604020202020204" pitchFamily="34" charset="0"/>
            </a:rPr>
            <a:t>We can manage small, predictable loads as </a:t>
          </a:r>
        </a:p>
        <a:p>
          <a:pPr lvl="0" algn="ctr" defTabSz="1066800">
            <a:lnSpc>
              <a:spcPct val="90000"/>
            </a:lnSpc>
            <a:spcBef>
              <a:spcPct val="0"/>
            </a:spcBef>
            <a:spcAft>
              <a:spcPct val="35000"/>
            </a:spcAft>
          </a:pPr>
          <a:r>
            <a:rPr lang="en-GB" sz="4000" b="1" kern="1200" dirty="0" smtClean="0">
              <a:latin typeface="Arial" panose="020B0604020202020204" pitchFamily="34" charset="0"/>
              <a:cs typeface="Arial" panose="020B0604020202020204" pitchFamily="34" charset="0"/>
            </a:rPr>
            <a:t>Unmetered Supplies</a:t>
          </a:r>
          <a:endParaRPr lang="en-GB" sz="4000" b="1" kern="1200" dirty="0">
            <a:latin typeface="Arial" panose="020B0604020202020204" pitchFamily="34" charset="0"/>
            <a:cs typeface="Arial" panose="020B0604020202020204" pitchFamily="34" charset="0"/>
          </a:endParaRPr>
        </a:p>
      </dsp:txBody>
      <dsp:txXfrm>
        <a:off x="-157859" y="599375"/>
        <a:ext cx="3489367" cy="3163704"/>
      </dsp:txXfrm>
    </dsp:sp>
    <dsp:sp modelId="{E0EA9BF9-4900-4B5D-A2EF-2F44B0F053C9}">
      <dsp:nvSpPr>
        <dsp:cNvPr id="0" name=""/>
        <dsp:cNvSpPr/>
      </dsp:nvSpPr>
      <dsp:spPr>
        <a:xfrm>
          <a:off x="3703851" y="591177"/>
          <a:ext cx="2757057" cy="907357"/>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latin typeface="Arial" panose="020B0604020202020204" pitchFamily="34" charset="0"/>
              <a:cs typeface="Arial" panose="020B0604020202020204" pitchFamily="34" charset="0"/>
            </a:rPr>
            <a:t>Street Lights</a:t>
          </a:r>
          <a:endParaRPr lang="en-GB" sz="1800" kern="1200" dirty="0">
            <a:solidFill>
              <a:schemeClr val="tx1"/>
            </a:solidFill>
            <a:latin typeface="Arial" panose="020B0604020202020204" pitchFamily="34" charset="0"/>
            <a:cs typeface="Arial" panose="020B0604020202020204" pitchFamily="34" charset="0"/>
          </a:endParaRPr>
        </a:p>
      </dsp:txBody>
      <dsp:txXfrm>
        <a:off x="3703851" y="591177"/>
        <a:ext cx="2757057" cy="907357"/>
      </dsp:txXfrm>
    </dsp:sp>
    <dsp:sp modelId="{CF253E84-F9A6-43CC-9EEA-53B80C996C63}">
      <dsp:nvSpPr>
        <dsp:cNvPr id="0" name=""/>
        <dsp:cNvSpPr/>
      </dsp:nvSpPr>
      <dsp:spPr>
        <a:xfrm>
          <a:off x="3703851" y="1702487"/>
          <a:ext cx="2710096" cy="906484"/>
        </a:xfrm>
        <a:prstGeom prst="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smtClean="0">
              <a:latin typeface="Arial" panose="020B0604020202020204" pitchFamily="34" charset="0"/>
              <a:cs typeface="Arial" panose="020B0604020202020204" pitchFamily="34" charset="0"/>
            </a:rPr>
            <a:t>Traffic Signals</a:t>
          </a:r>
        </a:p>
        <a:p>
          <a:pPr lvl="0" algn="ctr" defTabSz="800100">
            <a:lnSpc>
              <a:spcPct val="90000"/>
            </a:lnSpc>
            <a:spcBef>
              <a:spcPct val="0"/>
            </a:spcBef>
            <a:spcAft>
              <a:spcPct val="35000"/>
            </a:spcAft>
          </a:pPr>
          <a:r>
            <a:rPr lang="en-GB" sz="1800" kern="1200" dirty="0" smtClean="0">
              <a:latin typeface="Arial" panose="020B0604020202020204" pitchFamily="34" charset="0"/>
              <a:cs typeface="Arial" panose="020B0604020202020204" pitchFamily="34" charset="0"/>
            </a:rPr>
            <a:t>(e.g. traffic lights, belisha beacons)</a:t>
          </a:r>
          <a:endParaRPr lang="en-GB" sz="1800" kern="1200" dirty="0">
            <a:latin typeface="Arial" panose="020B0604020202020204" pitchFamily="34" charset="0"/>
            <a:cs typeface="Arial" panose="020B0604020202020204" pitchFamily="34" charset="0"/>
          </a:endParaRPr>
        </a:p>
      </dsp:txBody>
      <dsp:txXfrm>
        <a:off x="3703851" y="1702487"/>
        <a:ext cx="2710096" cy="906484"/>
      </dsp:txXfrm>
    </dsp:sp>
    <dsp:sp modelId="{3DE2A7F2-BA38-4B6B-8A89-133FD66B3501}">
      <dsp:nvSpPr>
        <dsp:cNvPr id="0" name=""/>
        <dsp:cNvSpPr/>
      </dsp:nvSpPr>
      <dsp:spPr>
        <a:xfrm>
          <a:off x="3703851" y="2812925"/>
          <a:ext cx="2710096" cy="906484"/>
        </a:xfrm>
        <a:prstGeom prst="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smtClean="0">
              <a:latin typeface="Arial" panose="020B0604020202020204" pitchFamily="34" charset="0"/>
              <a:cs typeface="Arial" panose="020B0604020202020204" pitchFamily="34" charset="0"/>
            </a:rPr>
            <a:t>Miscellaneous</a:t>
          </a:r>
        </a:p>
        <a:p>
          <a:pPr lvl="0" algn="ctr" defTabSz="800100">
            <a:lnSpc>
              <a:spcPct val="90000"/>
            </a:lnSpc>
            <a:spcBef>
              <a:spcPct val="0"/>
            </a:spcBef>
            <a:spcAft>
              <a:spcPct val="35000"/>
            </a:spcAft>
          </a:pPr>
          <a:r>
            <a:rPr lang="en-GB" sz="1800" kern="1200" dirty="0" smtClean="0">
              <a:latin typeface="Arial" panose="020B0604020202020204" pitchFamily="34" charset="0"/>
              <a:cs typeface="Arial" panose="020B0604020202020204" pitchFamily="34" charset="0"/>
            </a:rPr>
            <a:t>(e.g. cable cabinets)</a:t>
          </a:r>
          <a:endParaRPr lang="en-GB" sz="1800" kern="1200" dirty="0">
            <a:latin typeface="Arial" panose="020B0604020202020204" pitchFamily="34" charset="0"/>
            <a:cs typeface="Arial" panose="020B0604020202020204" pitchFamily="34" charset="0"/>
          </a:endParaRPr>
        </a:p>
      </dsp:txBody>
      <dsp:txXfrm>
        <a:off x="3703851" y="2812925"/>
        <a:ext cx="2710096" cy="906484"/>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0.42561</cdr:x>
      <cdr:y>0.42024</cdr:y>
    </cdr:from>
    <cdr:to>
      <cdr:x>0.74138</cdr:x>
      <cdr:y>0.53231</cdr:y>
    </cdr:to>
    <cdr:sp macro="" textlink="">
      <cdr:nvSpPr>
        <cdr:cNvPr id="2" name="TextBox 34"/>
        <cdr:cNvSpPr txBox="1"/>
      </cdr:nvSpPr>
      <cdr:spPr>
        <a:xfrm xmlns:a="http://schemas.openxmlformats.org/drawingml/2006/main">
          <a:off x="2037273" y="2019649"/>
          <a:ext cx="1511500" cy="53860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xmlns:a="http://schemas.openxmlformats.org/drawingml/2006/main">
          <a:pPr algn="ctr">
            <a:lnSpc>
              <a:spcPts val="2100"/>
            </a:lnSpc>
            <a:spcAft>
              <a:spcPts val="560"/>
            </a:spcAft>
          </a:pPr>
          <a:r>
            <a:rPr lang="en-GB" sz="1400" b="1" dirty="0" smtClean="0">
              <a:latin typeface="Arial" panose="020B0604020202020204" pitchFamily="34" charset="0"/>
              <a:cs typeface="Arial" panose="020B0604020202020204" pitchFamily="34" charset="0"/>
            </a:rPr>
            <a:t>~134 </a:t>
          </a:r>
          <a:r>
            <a:rPr lang="en-GB" sz="1400" b="1" dirty="0" err="1" smtClean="0">
              <a:latin typeface="Arial" panose="020B0604020202020204" pitchFamily="34" charset="0"/>
              <a:cs typeface="Arial" panose="020B0604020202020204" pitchFamily="34" charset="0"/>
            </a:rPr>
            <a:t>TWh</a:t>
          </a:r>
          <a:r>
            <a:rPr lang="en-GB" sz="1400" b="1" dirty="0" smtClean="0">
              <a:latin typeface="Arial" panose="020B0604020202020204" pitchFamily="34" charset="0"/>
              <a:cs typeface="Arial" panose="020B0604020202020204" pitchFamily="34" charset="0"/>
            </a:rPr>
            <a:t> NHH consumption</a:t>
          </a:r>
        </a:p>
      </cdr:txBody>
    </cdr:sp>
  </cdr:relSizeAnchor>
</c:userShapes>
</file>

<file path=ppt/drawings/drawing2.xml><?xml version="1.0" encoding="utf-8"?>
<c:userShapes xmlns:c="http://schemas.openxmlformats.org/drawingml/2006/chart">
  <cdr:relSizeAnchor xmlns:cdr="http://schemas.openxmlformats.org/drawingml/2006/chartDrawing">
    <cdr:from>
      <cdr:x>0.21514</cdr:x>
      <cdr:y>0.24287</cdr:y>
    </cdr:from>
    <cdr:to>
      <cdr:x>0.29894</cdr:x>
      <cdr:y>0.31321</cdr:y>
    </cdr:to>
    <cdr:cxnSp macro="">
      <cdr:nvCxnSpPr>
        <cdr:cNvPr id="3" name="Straight Arrow Connector 2"/>
        <cdr:cNvCxnSpPr/>
      </cdr:nvCxnSpPr>
      <cdr:spPr>
        <a:xfrm xmlns:a="http://schemas.openxmlformats.org/drawingml/2006/main" flipV="1">
          <a:off x="1296074" y="1336796"/>
          <a:ext cx="504838" cy="387163"/>
        </a:xfrm>
        <a:prstGeom xmlns:a="http://schemas.openxmlformats.org/drawingml/2006/main" prst="straightConnector1">
          <a:avLst/>
        </a:prstGeom>
        <a:ln xmlns:a="http://schemas.openxmlformats.org/drawingml/2006/main" w="28575">
          <a:solidFill>
            <a:schemeClr val="bg2"/>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D8C1E6-607C-4C25-B6BF-68CEC8EC7904}" type="datetimeFigureOut">
              <a:rPr lang="en-US" smtClean="0"/>
              <a:t>10/13/2021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AE502D-7E42-43E5-B4AE-26BC1191D4C1}" type="slidenum">
              <a:rPr lang="en-US" smtClean="0"/>
              <a:t>‹#›</a:t>
            </a:fld>
            <a:endParaRPr lang="en-US"/>
          </a:p>
        </p:txBody>
      </p:sp>
    </p:spTree>
    <p:extLst>
      <p:ext uri="{BB962C8B-B14F-4D97-AF65-F5344CB8AC3E}">
        <p14:creationId xmlns:p14="http://schemas.microsoft.com/office/powerpoint/2010/main" val="3559450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AE502D-7E42-43E5-B4AE-26BC1191D4C1}" type="slidenum">
              <a:rPr lang="en-US" smtClean="0"/>
              <a:t>1</a:t>
            </a:fld>
            <a:endParaRPr lang="en-US"/>
          </a:p>
        </p:txBody>
      </p:sp>
    </p:spTree>
    <p:extLst>
      <p:ext uri="{BB962C8B-B14F-4D97-AF65-F5344CB8AC3E}">
        <p14:creationId xmlns:p14="http://schemas.microsoft.com/office/powerpoint/2010/main" val="2482655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1757363"/>
            <a:ext cx="6616700" cy="3722687"/>
          </a:xfrm>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GB" altLang="zh-CN" sz="1200" b="0" i="0" u="none" strike="noStrike" kern="1200" cap="none" spc="0" normalizeH="0" baseline="0" noProof="0" dirty="0" smtClean="0">
                <a:ln>
                  <a:noFill/>
                </a:ln>
                <a:solidFill>
                  <a:srgbClr val="000000"/>
                </a:solidFill>
                <a:effectLst/>
                <a:uLnTx/>
                <a:uFillTx/>
                <a:latin typeface="Times" pitchFamily="18" charset="0"/>
                <a:ea typeface="ＭＳ Ｐゴシック" pitchFamily="34" charset="-128"/>
                <a:cs typeface="Arial" charset="0"/>
              </a:rPr>
              <a:t>This surplus of energy is 25 MWhs, which will be sold at the Imbalance Price. So 25 multiplied by the Imbalance Price </a:t>
            </a:r>
          </a:p>
        </p:txBody>
      </p:sp>
      <p:sp>
        <p:nvSpPr>
          <p:cNvPr id="4" name="Slide Number Placeholder 3"/>
          <p:cNvSpPr>
            <a:spLocks noGrp="1"/>
          </p:cNvSpPr>
          <p:nvPr>
            <p:ph type="sldNum" sz="quarter" idx="10"/>
          </p:nvPr>
        </p:nvSpPr>
        <p:spPr/>
        <p: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fld id="{7AA0B687-4A7F-4B5A-B0FC-0514D0236F50}" type="slidenum">
              <a:rPr kumimoji="0" lang="en-GB" sz="900" b="0" i="0" u="none" strike="noStrike" kern="1200" cap="none" spc="0" normalizeH="0" baseline="0" noProof="0" smtClean="0">
                <a:ln>
                  <a:noFill/>
                </a:ln>
                <a:solidFill>
                  <a:prstClr val="black">
                    <a:lumMod val="50000"/>
                    <a:lumOff val="50000"/>
                  </a:prstClr>
                </a:solidFill>
                <a:effectLst/>
                <a:uLnTx/>
                <a:uFillTx/>
                <a:latin typeface="Tahoma"/>
                <a:ea typeface="+mn-ea"/>
                <a:cs typeface="+mn-cs"/>
              </a:rPr>
              <a:pPr marL="0" marR="0" lvl="0" indent="0" algn="l" defTabSz="1043056" rtl="0" eaLnBrk="1" fontAlgn="auto" latinLnBrk="0" hangingPunct="1">
                <a:lnSpc>
                  <a:spcPct val="100000"/>
                </a:lnSpc>
                <a:spcBef>
                  <a:spcPts val="0"/>
                </a:spcBef>
                <a:spcAft>
                  <a:spcPts val="0"/>
                </a:spcAft>
                <a:buClrTx/>
                <a:buSzTx/>
                <a:buFontTx/>
                <a:buNone/>
                <a:tabLst/>
                <a:defRPr/>
              </a:pPr>
              <a:t>50</a:t>
            </a:fld>
            <a:endParaRPr kumimoji="0" lang="en-GB" sz="900" b="0" i="0" u="none" strike="noStrike" kern="1200" cap="none" spc="0" normalizeH="0" baseline="0" noProof="0" dirty="0">
              <a:ln>
                <a:noFill/>
              </a:ln>
              <a:solidFill>
                <a:prstClr val="black">
                  <a:lumMod val="50000"/>
                  <a:lumOff val="50000"/>
                </a:prstClr>
              </a:solidFill>
              <a:effectLst/>
              <a:uLnTx/>
              <a:uFillTx/>
              <a:latin typeface="Tahoma"/>
              <a:ea typeface="+mn-ea"/>
              <a:cs typeface="+mn-cs"/>
            </a:endParaRPr>
          </a:p>
        </p:txBody>
      </p:sp>
    </p:spTree>
    <p:extLst>
      <p:ext uri="{BB962C8B-B14F-4D97-AF65-F5344CB8AC3E}">
        <p14:creationId xmlns:p14="http://schemas.microsoft.com/office/powerpoint/2010/main" val="3520753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1757363"/>
            <a:ext cx="6616700" cy="3722687"/>
          </a:xfrm>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GB" altLang="zh-CN" sz="1200" b="0" i="0" u="none" strike="noStrike" kern="1200" cap="none" spc="0" normalizeH="0" baseline="0" noProof="0" dirty="0" smtClean="0">
                <a:ln>
                  <a:noFill/>
                </a:ln>
                <a:solidFill>
                  <a:srgbClr val="000000"/>
                </a:solidFill>
                <a:effectLst/>
                <a:uLnTx/>
                <a:uFillTx/>
                <a:latin typeface="Times" pitchFamily="18" charset="0"/>
                <a:ea typeface="ＭＳ Ｐゴシック" pitchFamily="34" charset="-128"/>
                <a:cs typeface="Arial" charset="0"/>
              </a:rPr>
              <a:t>This example is illustrating when a party is short. So here the party has a bilateral contract of 100 MWh (essentially sold 100MWh) But they’ve generated only 75 MWhs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GB" altLang="zh-CN" sz="1200" b="0" i="0" u="none" strike="noStrike" kern="1200" cap="none" spc="0" normalizeH="0" baseline="0" noProof="0" dirty="0" smtClean="0">
                <a:ln>
                  <a:noFill/>
                </a:ln>
                <a:solidFill>
                  <a:srgbClr val="000000"/>
                </a:solidFill>
                <a:effectLst/>
                <a:uLnTx/>
                <a:uFillTx/>
                <a:latin typeface="Times" pitchFamily="18" charset="0"/>
                <a:ea typeface="ＭＳ Ｐゴシック" pitchFamily="34" charset="-128"/>
                <a:cs typeface="Arial" charset="0"/>
              </a:rPr>
              <a:t>So there is a deficit of energy on the system and hence the party is short </a:t>
            </a:r>
          </a:p>
        </p:txBody>
      </p:sp>
      <p:sp>
        <p:nvSpPr>
          <p:cNvPr id="4" name="Slide Number Placeholder 3"/>
          <p:cNvSpPr>
            <a:spLocks noGrp="1"/>
          </p:cNvSpPr>
          <p:nvPr>
            <p:ph type="sldNum" sz="quarter" idx="10"/>
          </p:nvPr>
        </p:nvSpPr>
        <p:spPr/>
        <p: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fld id="{7AA0B687-4A7F-4B5A-B0FC-0514D0236F50}" type="slidenum">
              <a:rPr kumimoji="0" lang="en-GB" sz="900" b="0" i="0" u="none" strike="noStrike" kern="1200" cap="none" spc="0" normalizeH="0" baseline="0" noProof="0" smtClean="0">
                <a:ln>
                  <a:noFill/>
                </a:ln>
                <a:solidFill>
                  <a:prstClr val="black">
                    <a:lumMod val="50000"/>
                    <a:lumOff val="50000"/>
                  </a:prstClr>
                </a:solidFill>
                <a:effectLst/>
                <a:uLnTx/>
                <a:uFillTx/>
                <a:latin typeface="Tahoma"/>
                <a:ea typeface="+mn-ea"/>
                <a:cs typeface="+mn-cs"/>
              </a:rPr>
              <a:pPr marL="0" marR="0" lvl="0" indent="0" algn="l" defTabSz="1043056" rtl="0" eaLnBrk="1" fontAlgn="auto" latinLnBrk="0" hangingPunct="1">
                <a:lnSpc>
                  <a:spcPct val="100000"/>
                </a:lnSpc>
                <a:spcBef>
                  <a:spcPts val="0"/>
                </a:spcBef>
                <a:spcAft>
                  <a:spcPts val="0"/>
                </a:spcAft>
                <a:buClrTx/>
                <a:buSzTx/>
                <a:buFontTx/>
                <a:buNone/>
                <a:tabLst/>
                <a:defRPr/>
              </a:pPr>
              <a:t>51</a:t>
            </a:fld>
            <a:endParaRPr kumimoji="0" lang="en-GB" sz="900" b="0" i="0" u="none" strike="noStrike" kern="1200" cap="none" spc="0" normalizeH="0" baseline="0" noProof="0" dirty="0">
              <a:ln>
                <a:noFill/>
              </a:ln>
              <a:solidFill>
                <a:prstClr val="black">
                  <a:lumMod val="50000"/>
                  <a:lumOff val="50000"/>
                </a:prstClr>
              </a:solidFill>
              <a:effectLst/>
              <a:uLnTx/>
              <a:uFillTx/>
              <a:latin typeface="Tahoma"/>
              <a:ea typeface="+mn-ea"/>
              <a:cs typeface="+mn-cs"/>
            </a:endParaRPr>
          </a:p>
        </p:txBody>
      </p:sp>
    </p:spTree>
    <p:extLst>
      <p:ext uri="{BB962C8B-B14F-4D97-AF65-F5344CB8AC3E}">
        <p14:creationId xmlns:p14="http://schemas.microsoft.com/office/powerpoint/2010/main" val="3070711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1757363"/>
            <a:ext cx="6616700" cy="3722687"/>
          </a:xfrm>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GB" altLang="zh-CN" sz="1200" b="0" i="0" u="none" strike="noStrike" kern="1200" cap="none" spc="0" normalizeH="0" baseline="0" noProof="0" dirty="0" smtClean="0">
                <a:ln>
                  <a:noFill/>
                </a:ln>
                <a:solidFill>
                  <a:srgbClr val="000000"/>
                </a:solidFill>
                <a:effectLst/>
                <a:uLnTx/>
                <a:uFillTx/>
                <a:latin typeface="Times" pitchFamily="18" charset="0"/>
                <a:ea typeface="ＭＳ Ｐゴシック" pitchFamily="34" charset="-128"/>
                <a:cs typeface="Arial" charset="0"/>
              </a:rPr>
              <a:t>The deficit of energy is -25 MWh which the party will need to pay for at the Imbalance Price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GB" altLang="zh-CN" sz="1200" b="0" i="0" u="none" strike="noStrike" kern="1200" cap="none" spc="0" normalizeH="0" baseline="0" noProof="0" dirty="0" smtClean="0">
                <a:ln>
                  <a:noFill/>
                </a:ln>
                <a:solidFill>
                  <a:srgbClr val="000000"/>
                </a:solidFill>
                <a:effectLst/>
                <a:uLnTx/>
                <a:uFillTx/>
                <a:latin typeface="Times" pitchFamily="18" charset="0"/>
                <a:ea typeface="ＭＳ Ｐゴシック" pitchFamily="34" charset="-128"/>
                <a:cs typeface="Arial" charset="0"/>
              </a:rPr>
              <a:t>The price to paid will be -25 MWh multiplied by the Imbalance Price at that particular settlement period </a:t>
            </a:r>
          </a:p>
        </p:txBody>
      </p:sp>
      <p:sp>
        <p:nvSpPr>
          <p:cNvPr id="4" name="Slide Number Placeholder 3"/>
          <p:cNvSpPr>
            <a:spLocks noGrp="1"/>
          </p:cNvSpPr>
          <p:nvPr>
            <p:ph type="sldNum" sz="quarter" idx="10"/>
          </p:nvPr>
        </p:nvSpPr>
        <p:spPr/>
        <p: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fld id="{7AA0B687-4A7F-4B5A-B0FC-0514D0236F50}" type="slidenum">
              <a:rPr kumimoji="0" lang="en-GB" sz="900" b="0" i="0" u="none" strike="noStrike" kern="1200" cap="none" spc="0" normalizeH="0" baseline="0" noProof="0" smtClean="0">
                <a:ln>
                  <a:noFill/>
                </a:ln>
                <a:solidFill>
                  <a:prstClr val="black">
                    <a:lumMod val="50000"/>
                    <a:lumOff val="50000"/>
                  </a:prstClr>
                </a:solidFill>
                <a:effectLst/>
                <a:uLnTx/>
                <a:uFillTx/>
                <a:latin typeface="Tahoma"/>
                <a:ea typeface="+mn-ea"/>
                <a:cs typeface="+mn-cs"/>
              </a:rPr>
              <a:pPr marL="0" marR="0" lvl="0" indent="0" algn="l" defTabSz="1043056" rtl="0" eaLnBrk="1" fontAlgn="auto" latinLnBrk="0" hangingPunct="1">
                <a:lnSpc>
                  <a:spcPct val="100000"/>
                </a:lnSpc>
                <a:spcBef>
                  <a:spcPts val="0"/>
                </a:spcBef>
                <a:spcAft>
                  <a:spcPts val="0"/>
                </a:spcAft>
                <a:buClrTx/>
                <a:buSzTx/>
                <a:buFontTx/>
                <a:buNone/>
                <a:tabLst/>
                <a:defRPr/>
              </a:pPr>
              <a:t>52</a:t>
            </a:fld>
            <a:endParaRPr kumimoji="0" lang="en-GB" sz="900" b="0" i="0" u="none" strike="noStrike" kern="1200" cap="none" spc="0" normalizeH="0" baseline="0" noProof="0" dirty="0">
              <a:ln>
                <a:noFill/>
              </a:ln>
              <a:solidFill>
                <a:prstClr val="black">
                  <a:lumMod val="50000"/>
                  <a:lumOff val="50000"/>
                </a:prstClr>
              </a:solidFill>
              <a:effectLst/>
              <a:uLnTx/>
              <a:uFillTx/>
              <a:latin typeface="Tahoma"/>
              <a:ea typeface="+mn-ea"/>
              <a:cs typeface="+mn-cs"/>
            </a:endParaRPr>
          </a:p>
        </p:txBody>
      </p:sp>
    </p:spTree>
    <p:extLst>
      <p:ext uri="{BB962C8B-B14F-4D97-AF65-F5344CB8AC3E}">
        <p14:creationId xmlns:p14="http://schemas.microsoft.com/office/powerpoint/2010/main" val="3968555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fld id="{7AA0B687-4A7F-4B5A-B0FC-0514D0236F50}" type="slidenum">
              <a:rPr kumimoji="0" lang="en-GB" sz="900" b="0" i="0" u="none" strike="noStrike" kern="1200" cap="none" spc="0" normalizeH="0" baseline="0" noProof="0" smtClean="0">
                <a:ln>
                  <a:noFill/>
                </a:ln>
                <a:solidFill>
                  <a:prstClr val="black">
                    <a:lumMod val="50000"/>
                    <a:lumOff val="50000"/>
                  </a:prstClr>
                </a:solidFill>
                <a:effectLst/>
                <a:uLnTx/>
                <a:uFillTx/>
                <a:latin typeface="Tahoma"/>
                <a:ea typeface="+mn-ea"/>
                <a:cs typeface="+mn-cs"/>
              </a:rPr>
              <a:pPr marL="0" marR="0" lvl="0" indent="0" algn="l" defTabSz="1043056" rtl="0" eaLnBrk="1" fontAlgn="auto" latinLnBrk="0" hangingPunct="1">
                <a:lnSpc>
                  <a:spcPct val="100000"/>
                </a:lnSpc>
                <a:spcBef>
                  <a:spcPts val="0"/>
                </a:spcBef>
                <a:spcAft>
                  <a:spcPts val="0"/>
                </a:spcAft>
                <a:buClrTx/>
                <a:buSzTx/>
                <a:buFontTx/>
                <a:buNone/>
                <a:tabLst/>
                <a:defRPr/>
              </a:pPr>
              <a:t>53</a:t>
            </a:fld>
            <a:endParaRPr kumimoji="0" lang="en-GB" sz="900" b="0" i="0" u="none" strike="noStrike" kern="1200" cap="none" spc="0" normalizeH="0" baseline="0" noProof="0" dirty="0">
              <a:ln>
                <a:noFill/>
              </a:ln>
              <a:solidFill>
                <a:prstClr val="black">
                  <a:lumMod val="50000"/>
                  <a:lumOff val="50000"/>
                </a:prstClr>
              </a:solidFill>
              <a:effectLst/>
              <a:uLnTx/>
              <a:uFillTx/>
              <a:latin typeface="Tahoma"/>
              <a:ea typeface="+mn-ea"/>
              <a:cs typeface="+mn-cs"/>
            </a:endParaRPr>
          </a:p>
        </p:txBody>
      </p:sp>
    </p:spTree>
    <p:extLst>
      <p:ext uri="{BB962C8B-B14F-4D97-AF65-F5344CB8AC3E}">
        <p14:creationId xmlns:p14="http://schemas.microsoft.com/office/powerpoint/2010/main" val="2595037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fld id="{7AA0B687-4A7F-4B5A-B0FC-0514D0236F50}" type="slidenum">
              <a:rPr kumimoji="0" lang="en-GB" sz="900" b="0" i="0" u="none" strike="noStrike" kern="1200" cap="none" spc="0" normalizeH="0" baseline="0" noProof="0" smtClean="0">
                <a:ln>
                  <a:noFill/>
                </a:ln>
                <a:solidFill>
                  <a:prstClr val="black">
                    <a:lumMod val="50000"/>
                    <a:lumOff val="50000"/>
                  </a:prstClr>
                </a:solidFill>
                <a:effectLst/>
                <a:uLnTx/>
                <a:uFillTx/>
                <a:latin typeface="Tahoma"/>
                <a:ea typeface="+mn-ea"/>
                <a:cs typeface="+mn-cs"/>
              </a:rPr>
              <a:pPr marL="0" marR="0" lvl="0" indent="0" algn="l" defTabSz="1043056" rtl="0" eaLnBrk="1" fontAlgn="auto" latinLnBrk="0" hangingPunct="1">
                <a:lnSpc>
                  <a:spcPct val="100000"/>
                </a:lnSpc>
                <a:spcBef>
                  <a:spcPts val="0"/>
                </a:spcBef>
                <a:spcAft>
                  <a:spcPts val="0"/>
                </a:spcAft>
                <a:buClrTx/>
                <a:buSzTx/>
                <a:buFontTx/>
                <a:buNone/>
                <a:tabLst/>
                <a:defRPr/>
              </a:pPr>
              <a:t>54</a:t>
            </a:fld>
            <a:endParaRPr kumimoji="0" lang="en-GB" sz="900" b="0" i="0" u="none" strike="noStrike" kern="1200" cap="none" spc="0" normalizeH="0" baseline="0" noProof="0" dirty="0">
              <a:ln>
                <a:noFill/>
              </a:ln>
              <a:solidFill>
                <a:prstClr val="black">
                  <a:lumMod val="50000"/>
                  <a:lumOff val="50000"/>
                </a:prstClr>
              </a:solidFill>
              <a:effectLst/>
              <a:uLnTx/>
              <a:uFillTx/>
              <a:latin typeface="Tahoma"/>
              <a:ea typeface="+mn-ea"/>
              <a:cs typeface="+mn-cs"/>
            </a:endParaRPr>
          </a:p>
        </p:txBody>
      </p:sp>
    </p:spTree>
    <p:extLst>
      <p:ext uri="{BB962C8B-B14F-4D97-AF65-F5344CB8AC3E}">
        <p14:creationId xmlns:p14="http://schemas.microsoft.com/office/powerpoint/2010/main" val="3977588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fld id="{7AA0B687-4A7F-4B5A-B0FC-0514D0236F50}" type="slidenum">
              <a:rPr kumimoji="0" lang="en-GB" sz="900" b="0" i="0" u="none" strike="noStrike" kern="1200" cap="none" spc="0" normalizeH="0" baseline="0" noProof="0" smtClean="0">
                <a:ln>
                  <a:noFill/>
                </a:ln>
                <a:solidFill>
                  <a:prstClr val="black">
                    <a:lumMod val="50000"/>
                    <a:lumOff val="50000"/>
                  </a:prstClr>
                </a:solidFill>
                <a:effectLst/>
                <a:uLnTx/>
                <a:uFillTx/>
                <a:latin typeface="Tahoma"/>
                <a:ea typeface="+mn-ea"/>
                <a:cs typeface="+mn-cs"/>
              </a:rPr>
              <a:pPr marL="0" marR="0" lvl="0" indent="0" algn="l" defTabSz="1043056" rtl="0" eaLnBrk="1" fontAlgn="auto" latinLnBrk="0" hangingPunct="1">
                <a:lnSpc>
                  <a:spcPct val="100000"/>
                </a:lnSpc>
                <a:spcBef>
                  <a:spcPts val="0"/>
                </a:spcBef>
                <a:spcAft>
                  <a:spcPts val="0"/>
                </a:spcAft>
                <a:buClrTx/>
                <a:buSzTx/>
                <a:buFontTx/>
                <a:buNone/>
                <a:tabLst/>
                <a:defRPr/>
              </a:pPr>
              <a:t>55</a:t>
            </a:fld>
            <a:endParaRPr kumimoji="0" lang="en-GB" sz="900" b="0" i="0" u="none" strike="noStrike" kern="1200" cap="none" spc="0" normalizeH="0" baseline="0" noProof="0" dirty="0">
              <a:ln>
                <a:noFill/>
              </a:ln>
              <a:solidFill>
                <a:prstClr val="black">
                  <a:lumMod val="50000"/>
                  <a:lumOff val="50000"/>
                </a:prstClr>
              </a:solidFill>
              <a:effectLst/>
              <a:uLnTx/>
              <a:uFillTx/>
              <a:latin typeface="Tahoma"/>
              <a:ea typeface="+mn-ea"/>
              <a:cs typeface="+mn-cs"/>
            </a:endParaRPr>
          </a:p>
        </p:txBody>
      </p:sp>
    </p:spTree>
    <p:extLst>
      <p:ext uri="{BB962C8B-B14F-4D97-AF65-F5344CB8AC3E}">
        <p14:creationId xmlns:p14="http://schemas.microsoft.com/office/powerpoint/2010/main" val="3650216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1757363"/>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fld id="{7AA0B687-4A7F-4B5A-B0FC-0514D0236F50}" type="slidenum">
              <a:rPr kumimoji="0" lang="en-GB" sz="900" b="0" i="0" u="none" strike="noStrike" kern="1200" cap="none" spc="0" normalizeH="0" baseline="0" noProof="0" smtClean="0">
                <a:ln>
                  <a:noFill/>
                </a:ln>
                <a:solidFill>
                  <a:prstClr val="black">
                    <a:lumMod val="50000"/>
                    <a:lumOff val="50000"/>
                  </a:prstClr>
                </a:solidFill>
                <a:effectLst/>
                <a:uLnTx/>
                <a:uFillTx/>
                <a:latin typeface="Tahoma"/>
                <a:ea typeface="+mn-ea"/>
                <a:cs typeface="+mn-cs"/>
              </a:rPr>
              <a:pPr marL="0" marR="0" lvl="0" indent="0" algn="l" defTabSz="1043056" rtl="0" eaLnBrk="1" fontAlgn="auto" latinLnBrk="0" hangingPunct="1">
                <a:lnSpc>
                  <a:spcPct val="100000"/>
                </a:lnSpc>
                <a:spcBef>
                  <a:spcPts val="0"/>
                </a:spcBef>
                <a:spcAft>
                  <a:spcPts val="0"/>
                </a:spcAft>
                <a:buClrTx/>
                <a:buSzTx/>
                <a:buFontTx/>
                <a:buNone/>
                <a:tabLst/>
                <a:defRPr/>
              </a:pPr>
              <a:t>56</a:t>
            </a:fld>
            <a:endParaRPr kumimoji="0" lang="en-GB" sz="900" b="0" i="0" u="none" strike="noStrike" kern="1200" cap="none" spc="0" normalizeH="0" baseline="0" noProof="0" dirty="0">
              <a:ln>
                <a:noFill/>
              </a:ln>
              <a:solidFill>
                <a:prstClr val="black">
                  <a:lumMod val="50000"/>
                  <a:lumOff val="50000"/>
                </a:prstClr>
              </a:solidFill>
              <a:effectLst/>
              <a:uLnTx/>
              <a:uFillTx/>
              <a:latin typeface="Tahoma"/>
              <a:ea typeface="+mn-ea"/>
              <a:cs typeface="+mn-cs"/>
            </a:endParaRPr>
          </a:p>
        </p:txBody>
      </p:sp>
    </p:spTree>
    <p:extLst>
      <p:ext uri="{BB962C8B-B14F-4D97-AF65-F5344CB8AC3E}">
        <p14:creationId xmlns:p14="http://schemas.microsoft.com/office/powerpoint/2010/main" val="1406104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Before I move onto the next section of the presentation</a:t>
            </a:r>
            <a:r>
              <a:rPr lang="en-GB" baseline="0" dirty="0" smtClean="0"/>
              <a:t> does anybody have any questions </a:t>
            </a:r>
          </a:p>
          <a:p>
            <a:endParaRPr lang="en-GB" dirty="0"/>
          </a:p>
        </p:txBody>
      </p:sp>
      <p:sp>
        <p:nvSpPr>
          <p:cNvPr id="4" name="Slide Number Placeholder 3"/>
          <p:cNvSpPr>
            <a:spLocks noGrp="1"/>
          </p:cNvSpPr>
          <p:nvPr>
            <p:ph type="sldNum" sz="quarter" idx="10"/>
          </p:nvPr>
        </p:nvSpPr>
        <p:spPr/>
        <p: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fld id="{7AA0B687-4A7F-4B5A-B0FC-0514D0236F50}" type="slidenum">
              <a:rPr kumimoji="0" lang="en-GB" sz="900" b="0" i="0" u="none" strike="noStrike" kern="1200" cap="none" spc="0" normalizeH="0" baseline="0" noProof="0" smtClean="0">
                <a:ln>
                  <a:noFill/>
                </a:ln>
                <a:solidFill>
                  <a:prstClr val="black">
                    <a:lumMod val="50000"/>
                    <a:lumOff val="50000"/>
                  </a:prstClr>
                </a:solidFill>
                <a:effectLst/>
                <a:uLnTx/>
                <a:uFillTx/>
                <a:latin typeface="Tahoma"/>
                <a:ea typeface="+mn-ea"/>
                <a:cs typeface="+mn-cs"/>
              </a:rPr>
              <a:pPr marL="0" marR="0" lvl="0" indent="0" algn="l" defTabSz="1043056" rtl="0" eaLnBrk="1" fontAlgn="auto" latinLnBrk="0" hangingPunct="1">
                <a:lnSpc>
                  <a:spcPct val="100000"/>
                </a:lnSpc>
                <a:spcBef>
                  <a:spcPts val="0"/>
                </a:spcBef>
                <a:spcAft>
                  <a:spcPts val="0"/>
                </a:spcAft>
                <a:buClrTx/>
                <a:buSzTx/>
                <a:buFontTx/>
                <a:buNone/>
                <a:tabLst/>
                <a:defRPr/>
              </a:pPr>
              <a:t>57</a:t>
            </a:fld>
            <a:endParaRPr kumimoji="0" lang="en-GB" sz="900" b="0" i="0" u="none" strike="noStrike" kern="1200" cap="none" spc="0" normalizeH="0" baseline="0" noProof="0" dirty="0">
              <a:ln>
                <a:noFill/>
              </a:ln>
              <a:solidFill>
                <a:prstClr val="black">
                  <a:lumMod val="50000"/>
                  <a:lumOff val="50000"/>
                </a:prstClr>
              </a:solidFill>
              <a:effectLst/>
              <a:uLnTx/>
              <a:uFillTx/>
              <a:latin typeface="Tahoma"/>
              <a:ea typeface="+mn-ea"/>
              <a:cs typeface="+mn-cs"/>
            </a:endParaRPr>
          </a:p>
        </p:txBody>
      </p:sp>
    </p:spTree>
    <p:extLst>
      <p:ext uri="{BB962C8B-B14F-4D97-AF65-F5344CB8AC3E}">
        <p14:creationId xmlns:p14="http://schemas.microsoft.com/office/powerpoint/2010/main" val="1430196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In</a:t>
            </a:r>
            <a:r>
              <a:rPr lang="en-GB" baseline="0" dirty="0" smtClean="0"/>
              <a:t> this section of the presentation we will recap the balancing mechanism </a:t>
            </a:r>
          </a:p>
          <a:p>
            <a:pPr marL="171450" indent="-171450">
              <a:buFont typeface="Arial" panose="020B0604020202020204" pitchFamily="34" charset="0"/>
              <a:buChar char="•"/>
            </a:pPr>
            <a:r>
              <a:rPr lang="en-GB" baseline="0" dirty="0" smtClean="0"/>
              <a:t>We will go through system vs energy balancing actions </a:t>
            </a:r>
          </a:p>
          <a:p>
            <a:pPr marL="171450" indent="-171450">
              <a:buFont typeface="Arial" panose="020B0604020202020204" pitchFamily="34" charset="0"/>
              <a:buChar char="•"/>
            </a:pPr>
            <a:r>
              <a:rPr lang="en-GB" baseline="0" dirty="0" smtClean="0"/>
              <a:t>The flagging and tagging process </a:t>
            </a:r>
          </a:p>
          <a:p>
            <a:pPr marL="171450" indent="-171450">
              <a:buFont typeface="Arial" panose="020B0604020202020204" pitchFamily="34" charset="0"/>
              <a:buChar char="•"/>
            </a:pPr>
            <a:r>
              <a:rPr lang="en-GB" baseline="0" dirty="0" smtClean="0"/>
              <a:t>And an example to tie everything together </a:t>
            </a:r>
            <a:endParaRPr lang="en-GB" dirty="0"/>
          </a:p>
        </p:txBody>
      </p:sp>
      <p:sp>
        <p:nvSpPr>
          <p:cNvPr id="4" name="Slide Number Placeholder 3"/>
          <p:cNvSpPr>
            <a:spLocks noGrp="1"/>
          </p:cNvSpPr>
          <p:nvPr>
            <p:ph type="sldNum" sz="quarter" idx="10"/>
          </p:nvPr>
        </p:nvSpPr>
        <p:spPr/>
        <p: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fld id="{7AA0B687-4A7F-4B5A-B0FC-0514D0236F50}" type="slidenum">
              <a:rPr kumimoji="0" lang="en-GB" sz="900" b="0" i="0" u="none" strike="noStrike" kern="1200" cap="none" spc="0" normalizeH="0" baseline="0" noProof="0" smtClean="0">
                <a:ln>
                  <a:noFill/>
                </a:ln>
                <a:solidFill>
                  <a:prstClr val="black">
                    <a:lumMod val="50000"/>
                    <a:lumOff val="50000"/>
                  </a:prstClr>
                </a:solidFill>
                <a:effectLst/>
                <a:uLnTx/>
                <a:uFillTx/>
                <a:latin typeface="Tahoma"/>
                <a:ea typeface="+mn-ea"/>
                <a:cs typeface="+mn-cs"/>
              </a:rPr>
              <a:pPr marL="0" marR="0" lvl="0" indent="0" algn="l" defTabSz="1043056" rtl="0" eaLnBrk="1" fontAlgn="auto" latinLnBrk="0" hangingPunct="1">
                <a:lnSpc>
                  <a:spcPct val="100000"/>
                </a:lnSpc>
                <a:spcBef>
                  <a:spcPts val="0"/>
                </a:spcBef>
                <a:spcAft>
                  <a:spcPts val="0"/>
                </a:spcAft>
                <a:buClrTx/>
                <a:buSzTx/>
                <a:buFontTx/>
                <a:buNone/>
                <a:tabLst/>
                <a:defRPr/>
              </a:pPr>
              <a:t>58</a:t>
            </a:fld>
            <a:endParaRPr kumimoji="0" lang="en-GB" sz="900" b="0" i="0" u="none" strike="noStrike" kern="1200" cap="none" spc="0" normalizeH="0" baseline="0" noProof="0" dirty="0">
              <a:ln>
                <a:noFill/>
              </a:ln>
              <a:solidFill>
                <a:prstClr val="black">
                  <a:lumMod val="50000"/>
                  <a:lumOff val="50000"/>
                </a:prstClr>
              </a:solidFill>
              <a:effectLst/>
              <a:uLnTx/>
              <a:uFillTx/>
              <a:latin typeface="Tahoma"/>
              <a:ea typeface="+mn-ea"/>
              <a:cs typeface="+mn-cs"/>
            </a:endParaRPr>
          </a:p>
        </p:txBody>
      </p:sp>
    </p:spTree>
    <p:extLst>
      <p:ext uri="{BB962C8B-B14F-4D97-AF65-F5344CB8AC3E}">
        <p14:creationId xmlns:p14="http://schemas.microsoft.com/office/powerpoint/2010/main" val="1032883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National Grids</a:t>
            </a:r>
            <a:r>
              <a:rPr lang="en-GB" baseline="0" dirty="0" smtClean="0"/>
              <a:t> job is to balance the system using Bids and Offers. The imbalance price is then based on the cost of national grid to do this. </a:t>
            </a:r>
            <a:endParaRPr lang="en-GB" dirty="0"/>
          </a:p>
        </p:txBody>
      </p:sp>
      <p:sp>
        <p:nvSpPr>
          <p:cNvPr id="4" name="Slide Number Placeholder 3"/>
          <p:cNvSpPr>
            <a:spLocks noGrp="1"/>
          </p:cNvSpPr>
          <p:nvPr>
            <p:ph type="sldNum" sz="quarter" idx="10"/>
          </p:nvPr>
        </p:nvSpPr>
        <p:spPr/>
        <p: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fld id="{7AA0B687-4A7F-4B5A-B0FC-0514D0236F50}" type="slidenum">
              <a:rPr kumimoji="0" lang="en-GB" sz="900" b="0" i="0" u="none" strike="noStrike" kern="1200" cap="none" spc="0" normalizeH="0" baseline="0" noProof="0" smtClean="0">
                <a:ln>
                  <a:noFill/>
                </a:ln>
                <a:solidFill>
                  <a:prstClr val="black">
                    <a:lumMod val="50000"/>
                    <a:lumOff val="50000"/>
                  </a:prstClr>
                </a:solidFill>
                <a:effectLst/>
                <a:uLnTx/>
                <a:uFillTx/>
                <a:latin typeface="Tahoma"/>
                <a:ea typeface="+mn-ea"/>
                <a:cs typeface="+mn-cs"/>
              </a:rPr>
              <a:pPr marL="0" marR="0" lvl="0" indent="0" algn="l" defTabSz="1043056" rtl="0" eaLnBrk="1" fontAlgn="auto" latinLnBrk="0" hangingPunct="1">
                <a:lnSpc>
                  <a:spcPct val="100000"/>
                </a:lnSpc>
                <a:spcBef>
                  <a:spcPts val="0"/>
                </a:spcBef>
                <a:spcAft>
                  <a:spcPts val="0"/>
                </a:spcAft>
                <a:buClrTx/>
                <a:buSzTx/>
                <a:buFontTx/>
                <a:buNone/>
                <a:tabLst/>
                <a:defRPr/>
              </a:pPr>
              <a:t>59</a:t>
            </a:fld>
            <a:endParaRPr kumimoji="0" lang="en-GB" sz="900" b="0" i="0" u="none" strike="noStrike" kern="1200" cap="none" spc="0" normalizeH="0" baseline="0" noProof="0" dirty="0">
              <a:ln>
                <a:noFill/>
              </a:ln>
              <a:solidFill>
                <a:prstClr val="black">
                  <a:lumMod val="50000"/>
                  <a:lumOff val="50000"/>
                </a:prstClr>
              </a:solidFill>
              <a:effectLst/>
              <a:uLnTx/>
              <a:uFillTx/>
              <a:latin typeface="Tahoma"/>
              <a:ea typeface="+mn-ea"/>
              <a:cs typeface="+mn-cs"/>
            </a:endParaRPr>
          </a:p>
        </p:txBody>
      </p:sp>
    </p:spTree>
    <p:extLst>
      <p:ext uri="{BB962C8B-B14F-4D97-AF65-F5344CB8AC3E}">
        <p14:creationId xmlns:p14="http://schemas.microsoft.com/office/powerpoint/2010/main" val="2425809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AE502D-7E42-43E5-B4AE-26BC1191D4C1}" type="slidenum">
              <a:rPr lang="en-US" smtClean="0"/>
              <a:t>3</a:t>
            </a:fld>
            <a:endParaRPr lang="en-US"/>
          </a:p>
        </p:txBody>
      </p:sp>
    </p:spTree>
    <p:extLst>
      <p:ext uri="{BB962C8B-B14F-4D97-AF65-F5344CB8AC3E}">
        <p14:creationId xmlns:p14="http://schemas.microsoft.com/office/powerpoint/2010/main" val="3847887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1757363"/>
            <a:ext cx="6616700" cy="3722687"/>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Tahoma" pitchFamily="34" charset="0"/>
                <a:ea typeface="Tahoma" pitchFamily="34" charset="0"/>
                <a:cs typeface="Tahoma" pitchFamily="34" charset="0"/>
              </a:rPr>
              <a:t>During the morning</a:t>
            </a:r>
            <a:r>
              <a:rPr lang="en-US" sz="1200" baseline="0" dirty="0" smtClean="0">
                <a:latin typeface="Tahoma" pitchFamily="34" charset="0"/>
                <a:ea typeface="Tahoma" pitchFamily="34" charset="0"/>
                <a:cs typeface="Tahoma" pitchFamily="34" charset="0"/>
              </a:rPr>
              <a:t> presentation, we mentioned Bids and Offer, they are Parties’ willingness to adjust their levels of output from FPN (Final Physical Notification) at a certain price.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latin typeface="Tahoma" pitchFamily="34" charset="0"/>
              <a:ea typeface="Tahoma" pitchFamily="34" charset="0"/>
              <a:cs typeface="Tahoma"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latin typeface="Tahoma" pitchFamily="34" charset="0"/>
                <a:ea typeface="Tahoma" pitchFamily="34" charset="0"/>
                <a:cs typeface="Tahoma" pitchFamily="34" charset="0"/>
              </a:rPr>
              <a:t>National Grid accepts bids/offers in via Balancing Mechanism to help balance demand and generation on the System prior and in real time.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latin typeface="Tahoma" pitchFamily="34" charset="0"/>
              <a:ea typeface="Tahoma" pitchFamily="34" charset="0"/>
              <a:cs typeface="Tahoma"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latin typeface="Tahoma" pitchFamily="34" charset="0"/>
                <a:ea typeface="Tahoma" pitchFamily="34" charset="0"/>
                <a:cs typeface="Tahoma" pitchFamily="34" charset="0"/>
              </a:rPr>
              <a:t>ELEXON will adjust Parties’ contracted position if they accepts any bids/offers to ensure they are not exposed to imbalance from bids/offers.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latin typeface="Tahoma" pitchFamily="34" charset="0"/>
              <a:ea typeface="Tahoma" pitchFamily="34" charset="0"/>
              <a:cs typeface="Tahoma"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latin typeface="Tahoma" pitchFamily="34" charset="0"/>
              <a:ea typeface="Tahoma" pitchFamily="34" charset="0"/>
              <a:cs typeface="Tahoma"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latin typeface="Tahoma" pitchFamily="34" charset="0"/>
              <a:ea typeface="Tahoma" pitchFamily="34" charset="0"/>
              <a:cs typeface="Tahoma"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0"/>
          </p:nvPr>
        </p:nvSpPr>
        <p:spPr/>
        <p: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fld id="{7AA0B687-4A7F-4B5A-B0FC-0514D0236F50}" type="slidenum">
              <a:rPr kumimoji="0" lang="en-GB" sz="9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043056" rtl="0" eaLnBrk="1" fontAlgn="auto" latinLnBrk="0" hangingPunct="1">
                <a:lnSpc>
                  <a:spcPct val="100000"/>
                </a:lnSpc>
                <a:spcBef>
                  <a:spcPts val="0"/>
                </a:spcBef>
                <a:spcAft>
                  <a:spcPts val="0"/>
                </a:spcAft>
                <a:buClrTx/>
                <a:buSzTx/>
                <a:buFontTx/>
                <a:buNone/>
                <a:tabLst/>
                <a:defRPr/>
              </a:pPr>
              <a:t>60</a:t>
            </a:fld>
            <a:endParaRPr kumimoji="0" lang="en-GB"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14796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1757363"/>
            <a:ext cx="6616700" cy="3722687"/>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Tahoma" pitchFamily="34" charset="0"/>
                <a:ea typeface="Tahoma" pitchFamily="34" charset="0"/>
                <a:cs typeface="Tahoma" pitchFamily="34" charset="0"/>
              </a:rPr>
              <a:t>During the morning</a:t>
            </a:r>
            <a:r>
              <a:rPr lang="en-US" sz="1200" baseline="0" dirty="0" smtClean="0">
                <a:latin typeface="Tahoma" pitchFamily="34" charset="0"/>
                <a:ea typeface="Tahoma" pitchFamily="34" charset="0"/>
                <a:cs typeface="Tahoma" pitchFamily="34" charset="0"/>
              </a:rPr>
              <a:t> presentation, we mentioned Bids and Offer, they are Parties’ willingness to adjust their levels of output from FPN (Final Physical Notification) at a certain price.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latin typeface="Tahoma" pitchFamily="34" charset="0"/>
              <a:ea typeface="Tahoma" pitchFamily="34" charset="0"/>
              <a:cs typeface="Tahoma"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latin typeface="Tahoma" pitchFamily="34" charset="0"/>
                <a:ea typeface="Tahoma" pitchFamily="34" charset="0"/>
                <a:cs typeface="Tahoma" pitchFamily="34" charset="0"/>
              </a:rPr>
              <a:t>National Grid accepts bids/offers in via Balancing Mechanism to help balance demand and generation on the System prior and in real time.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latin typeface="Tahoma" pitchFamily="34" charset="0"/>
              <a:ea typeface="Tahoma" pitchFamily="34" charset="0"/>
              <a:cs typeface="Tahoma"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latin typeface="Tahoma" pitchFamily="34" charset="0"/>
                <a:ea typeface="Tahoma" pitchFamily="34" charset="0"/>
                <a:cs typeface="Tahoma" pitchFamily="34" charset="0"/>
              </a:rPr>
              <a:t>ELEXON will adjust Parties’ contracted position if they accepts any bids/offers to ensure they are not exposed to imbalance from bids/offers.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latin typeface="Tahoma" pitchFamily="34" charset="0"/>
              <a:ea typeface="Tahoma" pitchFamily="34" charset="0"/>
              <a:cs typeface="Tahoma"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latin typeface="Tahoma" pitchFamily="34" charset="0"/>
              <a:ea typeface="Tahoma" pitchFamily="34" charset="0"/>
              <a:cs typeface="Tahoma"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latin typeface="Tahoma" pitchFamily="34" charset="0"/>
              <a:ea typeface="Tahoma" pitchFamily="34" charset="0"/>
              <a:cs typeface="Tahoma"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0"/>
          </p:nvPr>
        </p:nvSpPr>
        <p:spPr/>
        <p: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fld id="{7AA0B687-4A7F-4B5A-B0FC-0514D0236F50}" type="slidenum">
              <a:rPr kumimoji="0" lang="en-GB" sz="9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043056" rtl="0" eaLnBrk="1" fontAlgn="auto" latinLnBrk="0" hangingPunct="1">
                <a:lnSpc>
                  <a:spcPct val="100000"/>
                </a:lnSpc>
                <a:spcBef>
                  <a:spcPts val="0"/>
                </a:spcBef>
                <a:spcAft>
                  <a:spcPts val="0"/>
                </a:spcAft>
                <a:buClrTx/>
                <a:buSzTx/>
                <a:buFontTx/>
                <a:buNone/>
                <a:tabLst/>
                <a:defRPr/>
              </a:pPr>
              <a:t>61</a:t>
            </a:fld>
            <a:endParaRPr kumimoji="0" lang="en-GB"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7901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1757363"/>
            <a:ext cx="6615113" cy="3722687"/>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Specifically the Imbalance Prices are intended to reflect the costs of balancing imbalances in Party’s energy accounts.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However, National Grid accept actions from Parties to balance the system because of constraints too.</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System constraints are caused because the transmission is a physical network with limited capacity. We have a single price zone in GB – so physical constraints are stripped out. Therefore, in addition to balancing the overall levels of supply and demand, National Grid must also balance the use of the network geographically to avoid system faults.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Because the Imbalance Prices are intended to reflect the costs of balancing the overall levels of energy supply and demand, the Main Price calculation seeks to exclude or at least limit the impact of System Actions.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When balancing the system national grid take both system and energy balancing actions. However we do not use all balancing actions in the same way since national grid doesn’t take all balancing actions for the same reasons. Some actions are taken purely to balance the half hourly energy imbalance of the Transmission System. (these are called energy balancing actions) But some actions, system balancing actions are taken for non energy reasons and they are simply taken to manage the system. The purpose of the imbalance price calculation is to remove system balancing as they could distort the imbalance price.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0"/>
          </p:nvPr>
        </p:nvSpPr>
        <p:spPr/>
        <p: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fld id="{7AA0B687-4A7F-4B5A-B0FC-0514D0236F50}" type="slidenum">
              <a:rPr kumimoji="0" lang="en-GB" sz="900" b="0" i="0" u="none" strike="noStrike" kern="1200" cap="none" spc="0" normalizeH="0" baseline="0" noProof="0" smtClean="0">
                <a:ln>
                  <a:noFill/>
                </a:ln>
                <a:solidFill>
                  <a:prstClr val="black">
                    <a:lumMod val="50000"/>
                    <a:lumOff val="50000"/>
                  </a:prstClr>
                </a:solidFill>
                <a:effectLst/>
                <a:uLnTx/>
                <a:uFillTx/>
                <a:latin typeface="Tahoma"/>
                <a:ea typeface="+mn-ea"/>
                <a:cs typeface="+mn-cs"/>
              </a:rPr>
              <a:pPr marL="0" marR="0" lvl="0" indent="0" algn="l" defTabSz="1043056" rtl="0" eaLnBrk="1" fontAlgn="auto" latinLnBrk="0" hangingPunct="1">
                <a:lnSpc>
                  <a:spcPct val="100000"/>
                </a:lnSpc>
                <a:spcBef>
                  <a:spcPts val="0"/>
                </a:spcBef>
                <a:spcAft>
                  <a:spcPts val="0"/>
                </a:spcAft>
                <a:buClrTx/>
                <a:buSzTx/>
                <a:buFontTx/>
                <a:buNone/>
                <a:tabLst/>
                <a:defRPr/>
              </a:pPr>
              <a:t>63</a:t>
            </a:fld>
            <a:endParaRPr kumimoji="0" lang="en-GB" sz="900" b="0" i="0" u="none" strike="noStrike" kern="1200" cap="none" spc="0" normalizeH="0" baseline="0" noProof="0" dirty="0">
              <a:ln>
                <a:noFill/>
              </a:ln>
              <a:solidFill>
                <a:prstClr val="black">
                  <a:lumMod val="50000"/>
                  <a:lumOff val="50000"/>
                </a:prstClr>
              </a:solidFill>
              <a:effectLst/>
              <a:uLnTx/>
              <a:uFillTx/>
              <a:latin typeface="Tahoma"/>
              <a:ea typeface="+mn-ea"/>
              <a:cs typeface="+mn-cs"/>
            </a:endParaRPr>
          </a:p>
        </p:txBody>
      </p:sp>
      <p:sp>
        <p:nvSpPr>
          <p:cNvPr id="5" name="Footer Placeholder 4"/>
          <p:cNvSpPr>
            <a:spLocks noGrp="1"/>
          </p:cNvSpPr>
          <p:nvPr>
            <p:ph type="ftr" sz="quarter" idx="11"/>
          </p:nvPr>
        </p:nvSpPr>
        <p:spPr/>
        <p: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prstClr val="black">
                    <a:lumMod val="50000"/>
                    <a:lumOff val="50000"/>
                  </a:prstClr>
                </a:solidFill>
                <a:effectLst/>
                <a:uLnTx/>
                <a:uFillTx/>
                <a:latin typeface="Tahoma"/>
                <a:ea typeface="+mn-ea"/>
                <a:cs typeface="+mn-cs"/>
              </a:rPr>
              <a:t>Imbalance Pricing</a:t>
            </a:r>
            <a:endParaRPr kumimoji="0" lang="en-GB" sz="900" b="0" i="0" u="none" strike="noStrike" kern="1200" cap="none" spc="0" normalizeH="0" baseline="0" noProof="0" dirty="0">
              <a:ln>
                <a:noFill/>
              </a:ln>
              <a:solidFill>
                <a:prstClr val="black">
                  <a:lumMod val="50000"/>
                  <a:lumOff val="50000"/>
                </a:prstClr>
              </a:solidFill>
              <a:effectLst/>
              <a:uLnTx/>
              <a:uFillTx/>
              <a:latin typeface="Tahoma"/>
              <a:ea typeface="+mn-ea"/>
              <a:cs typeface="+mn-cs"/>
            </a:endParaRPr>
          </a:p>
        </p:txBody>
      </p:sp>
    </p:spTree>
    <p:extLst>
      <p:ext uri="{BB962C8B-B14F-4D97-AF65-F5344CB8AC3E}">
        <p14:creationId xmlns:p14="http://schemas.microsoft.com/office/powerpoint/2010/main" val="17461387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1757363"/>
            <a:ext cx="6616700" cy="3722687"/>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Specifically the Imbalance Prices are intended to reflect the costs of balancing imbalances in Party’s energy accounts.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However, National Grid accept actions from Parties to balance the system because of constraints too.</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System constraints are caused because the transmission is a physical network with limited capacity. We have a single price zone in GB – so physical constraints are stripped out. Therefore, in addition to balancing the overall levels of supply and demand, National Grid must also balance the use of the network geographically to avoid system faults.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Because the Imbalance Prices are intended to reflect the costs of balancing the overall levels of energy supply and demand, the Main Price calculation seeks to exclude or at least limit the impact of System Actions.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0"/>
          </p:nvPr>
        </p:nvSpPr>
        <p:spPr/>
        <p: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fld id="{7AA0B687-4A7F-4B5A-B0FC-0514D0236F50}" type="slidenum">
              <a:rPr kumimoji="0" lang="en-GB" sz="900" b="0" i="0" u="none" strike="noStrike" kern="1200" cap="none" spc="0" normalizeH="0" baseline="0" noProof="0" smtClean="0">
                <a:ln>
                  <a:noFill/>
                </a:ln>
                <a:solidFill>
                  <a:prstClr val="black">
                    <a:lumMod val="50000"/>
                    <a:lumOff val="50000"/>
                  </a:prstClr>
                </a:solidFill>
                <a:effectLst/>
                <a:uLnTx/>
                <a:uFillTx/>
                <a:latin typeface="Tahoma"/>
                <a:ea typeface="+mn-ea"/>
                <a:cs typeface="+mn-cs"/>
              </a:rPr>
              <a:pPr marL="0" marR="0" lvl="0" indent="0" algn="l" defTabSz="1043056" rtl="0" eaLnBrk="1" fontAlgn="auto" latinLnBrk="0" hangingPunct="1">
                <a:lnSpc>
                  <a:spcPct val="100000"/>
                </a:lnSpc>
                <a:spcBef>
                  <a:spcPts val="0"/>
                </a:spcBef>
                <a:spcAft>
                  <a:spcPts val="0"/>
                </a:spcAft>
                <a:buClrTx/>
                <a:buSzTx/>
                <a:buFontTx/>
                <a:buNone/>
                <a:tabLst/>
                <a:defRPr/>
              </a:pPr>
              <a:t>64</a:t>
            </a:fld>
            <a:endParaRPr kumimoji="0" lang="en-GB" sz="900" b="0" i="0" u="none" strike="noStrike" kern="1200" cap="none" spc="0" normalizeH="0" baseline="0" noProof="0" dirty="0">
              <a:ln>
                <a:noFill/>
              </a:ln>
              <a:solidFill>
                <a:prstClr val="black">
                  <a:lumMod val="50000"/>
                  <a:lumOff val="50000"/>
                </a:prstClr>
              </a:solidFill>
              <a:effectLst/>
              <a:uLnTx/>
              <a:uFillTx/>
              <a:latin typeface="Tahoma"/>
              <a:ea typeface="+mn-ea"/>
              <a:cs typeface="+mn-cs"/>
            </a:endParaRPr>
          </a:p>
        </p:txBody>
      </p:sp>
    </p:spTree>
    <p:extLst>
      <p:ext uri="{BB962C8B-B14F-4D97-AF65-F5344CB8AC3E}">
        <p14:creationId xmlns:p14="http://schemas.microsoft.com/office/powerpoint/2010/main" val="42873801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1757363"/>
            <a:ext cx="5264150" cy="3722687"/>
          </a:xfrm>
        </p:spPr>
      </p:sp>
      <p:sp>
        <p:nvSpPr>
          <p:cNvPr id="3" name="Notes Placeholder 2"/>
          <p:cNvSpPr>
            <a:spLocks noGrp="1"/>
          </p:cNvSpPr>
          <p:nvPr>
            <p:ph type="body" idx="1"/>
          </p:nvPr>
        </p:nvSpPr>
        <p:spPr/>
        <p:txBody>
          <a:bodyPr/>
          <a:lstStyle/>
          <a:p>
            <a:r>
              <a:rPr lang="en-US" dirty="0" smtClean="0"/>
              <a:t>As well as understanding the difference between energy-balancing</a:t>
            </a:r>
            <a:r>
              <a:rPr lang="en-US" baseline="0" dirty="0" smtClean="0"/>
              <a:t> actions and system-balancing actions there are some other key parameters used in the Main Price calculation.</a:t>
            </a:r>
            <a:endParaRPr lang="en-US" dirty="0" smtClean="0"/>
          </a:p>
          <a:p>
            <a:r>
              <a:rPr lang="en-US" dirty="0" smtClean="0"/>
              <a:t>At the end of the calculation, a Buy Price Adjustment (BPA) is added when the system is short and the Sell Price Adjustment (SPA) is added when the system is long.  Part of BSAD.</a:t>
            </a:r>
            <a:r>
              <a:rPr lang="en-US" baseline="0" dirty="0" smtClean="0"/>
              <a:t> </a:t>
            </a:r>
            <a:r>
              <a:rPr lang="en-US" dirty="0" smtClean="0"/>
              <a:t>Reflects long-term bilateral contracts between National Grid and Parties outside the BSC (e.g. to provide reserve generation under STOR or ‘run warm’ under BM Start-Up).</a:t>
            </a:r>
          </a:p>
          <a:p>
            <a:r>
              <a:rPr lang="en-GB" dirty="0" smtClean="0"/>
              <a:t>Note that CADL, DMAT and PAR set</a:t>
            </a:r>
            <a:r>
              <a:rPr lang="en-GB" baseline="0" dirty="0" smtClean="0"/>
              <a:t> by the BSC Panel and are the same for each Settlement Period.  BPA/SPA set by National Grid for each Settlement Period.</a:t>
            </a:r>
            <a:endParaRPr lang="en-GB" dirty="0" smtClean="0"/>
          </a:p>
        </p:txBody>
      </p:sp>
      <p:sp>
        <p:nvSpPr>
          <p:cNvPr id="4" name="Slide Number Placeholder 3"/>
          <p:cNvSpPr>
            <a:spLocks noGrp="1"/>
          </p:cNvSpPr>
          <p:nvPr>
            <p:ph type="sldNum" sz="quarter" idx="10"/>
          </p:nvPr>
        </p:nvSpPr>
        <p:spPr/>
        <p: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fld id="{7AA0B687-4A7F-4B5A-B0FC-0514D0236F50}" type="slidenum">
              <a:rPr kumimoji="0" lang="en-GB" sz="900" b="0" i="0" u="none" strike="noStrike" kern="1200" cap="none" spc="0" normalizeH="0" baseline="0" noProof="0" smtClean="0">
                <a:ln>
                  <a:noFill/>
                </a:ln>
                <a:solidFill>
                  <a:prstClr val="black">
                    <a:lumMod val="50000"/>
                    <a:lumOff val="50000"/>
                  </a:prstClr>
                </a:solidFill>
                <a:effectLst/>
                <a:uLnTx/>
                <a:uFillTx/>
                <a:latin typeface="Tahoma"/>
                <a:ea typeface="+mn-ea"/>
                <a:cs typeface="+mn-cs"/>
              </a:rPr>
              <a:pPr marL="0" marR="0" lvl="0" indent="0" algn="l" defTabSz="1043056" rtl="0" eaLnBrk="1" fontAlgn="auto" latinLnBrk="0" hangingPunct="1">
                <a:lnSpc>
                  <a:spcPct val="100000"/>
                </a:lnSpc>
                <a:spcBef>
                  <a:spcPts val="0"/>
                </a:spcBef>
                <a:spcAft>
                  <a:spcPts val="0"/>
                </a:spcAft>
                <a:buClrTx/>
                <a:buSzTx/>
                <a:buFontTx/>
                <a:buNone/>
                <a:tabLst/>
                <a:defRPr/>
              </a:pPr>
              <a:t>65</a:t>
            </a:fld>
            <a:endParaRPr kumimoji="0" lang="en-GB" sz="900" b="0" i="0" u="none" strike="noStrike" kern="1200" cap="none" spc="0" normalizeH="0" baseline="0" noProof="0" dirty="0">
              <a:ln>
                <a:noFill/>
              </a:ln>
              <a:solidFill>
                <a:prstClr val="black">
                  <a:lumMod val="50000"/>
                  <a:lumOff val="50000"/>
                </a:prstClr>
              </a:solidFill>
              <a:effectLst/>
              <a:uLnTx/>
              <a:uFillTx/>
              <a:latin typeface="Tahoma"/>
              <a:ea typeface="+mn-ea"/>
              <a:cs typeface="+mn-cs"/>
            </a:endParaRPr>
          </a:p>
        </p:txBody>
      </p:sp>
    </p:spTree>
    <p:extLst>
      <p:ext uri="{BB962C8B-B14F-4D97-AF65-F5344CB8AC3E}">
        <p14:creationId xmlns:p14="http://schemas.microsoft.com/office/powerpoint/2010/main" val="23878499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1757363"/>
            <a:ext cx="6616700" cy="3722687"/>
          </a:xfrm>
        </p:spPr>
      </p:sp>
      <p:sp>
        <p:nvSpPr>
          <p:cNvPr id="3" name="Notes Placeholder 2"/>
          <p:cNvSpPr>
            <a:spLocks noGrp="1"/>
          </p:cNvSpPr>
          <p:nvPr>
            <p:ph type="body" idx="1"/>
          </p:nvPr>
        </p:nvSpPr>
        <p:spPr/>
        <p:txBody>
          <a:bodyPr/>
          <a:lstStyle/>
          <a:p>
            <a:r>
              <a:rPr lang="en-US" dirty="0" smtClean="0"/>
              <a:t>As well as understanding the difference between energy-balancing</a:t>
            </a:r>
            <a:r>
              <a:rPr lang="en-US" baseline="0" dirty="0" smtClean="0"/>
              <a:t> actions and system-balancing actions there are some other key parameters used in the Main Price calculation.</a:t>
            </a:r>
            <a:endParaRPr lang="en-US" dirty="0" smtClean="0"/>
          </a:p>
          <a:p>
            <a:r>
              <a:rPr lang="en-US" dirty="0" smtClean="0"/>
              <a:t>At the end of the calculation, a Buy Price Adjustment (BPA) is added when the system is short and the Sell Price Adjustment (SPA) is added when the system is long.  Part of BSAD.</a:t>
            </a:r>
            <a:r>
              <a:rPr lang="en-US" baseline="0" dirty="0" smtClean="0"/>
              <a:t> </a:t>
            </a:r>
            <a:r>
              <a:rPr lang="en-US" dirty="0" smtClean="0"/>
              <a:t>Reflects long-term bilateral contracts between National Grid and Parties outside the BSC (e.g. to provide reserve generation under STOR or ‘run warm’ under BM Start-Up).</a:t>
            </a:r>
          </a:p>
          <a:p>
            <a:r>
              <a:rPr lang="en-GB" dirty="0" smtClean="0"/>
              <a:t>Note that CADL, DMAT and PAR set</a:t>
            </a:r>
            <a:r>
              <a:rPr lang="en-GB" baseline="0" dirty="0" smtClean="0"/>
              <a:t> by the BSC Panel and are the same for each Settlement Period.  BPA/SPA set by National Grid for each Settlement Period.</a:t>
            </a:r>
            <a:endParaRPr lang="en-GB" dirty="0" smtClean="0"/>
          </a:p>
        </p:txBody>
      </p:sp>
      <p:sp>
        <p:nvSpPr>
          <p:cNvPr id="4" name="Slide Number Placeholder 3"/>
          <p:cNvSpPr>
            <a:spLocks noGrp="1"/>
          </p:cNvSpPr>
          <p:nvPr>
            <p:ph type="sldNum" sz="quarter" idx="10"/>
          </p:nvPr>
        </p:nvSpPr>
        <p:spPr/>
        <p: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fld id="{7AA0B687-4A7F-4B5A-B0FC-0514D0236F50}" type="slidenum">
              <a:rPr kumimoji="0" lang="en-GB" sz="900" b="0" i="0" u="none" strike="noStrike" kern="1200" cap="none" spc="0" normalizeH="0" baseline="0" noProof="0" smtClean="0">
                <a:ln>
                  <a:noFill/>
                </a:ln>
                <a:solidFill>
                  <a:prstClr val="black">
                    <a:lumMod val="50000"/>
                    <a:lumOff val="50000"/>
                  </a:prstClr>
                </a:solidFill>
                <a:effectLst/>
                <a:uLnTx/>
                <a:uFillTx/>
                <a:latin typeface="Tahoma"/>
                <a:ea typeface="+mn-ea"/>
                <a:cs typeface="+mn-cs"/>
              </a:rPr>
              <a:pPr marL="0" marR="0" lvl="0" indent="0" algn="l" defTabSz="1043056" rtl="0" eaLnBrk="1" fontAlgn="auto" latinLnBrk="0" hangingPunct="1">
                <a:lnSpc>
                  <a:spcPct val="100000"/>
                </a:lnSpc>
                <a:spcBef>
                  <a:spcPts val="0"/>
                </a:spcBef>
                <a:spcAft>
                  <a:spcPts val="0"/>
                </a:spcAft>
                <a:buClrTx/>
                <a:buSzTx/>
                <a:buFontTx/>
                <a:buNone/>
                <a:tabLst/>
                <a:defRPr/>
              </a:pPr>
              <a:t>66</a:t>
            </a:fld>
            <a:endParaRPr kumimoji="0" lang="en-GB" sz="900" b="0" i="0" u="none" strike="noStrike" kern="1200" cap="none" spc="0" normalizeH="0" baseline="0" noProof="0" dirty="0">
              <a:ln>
                <a:noFill/>
              </a:ln>
              <a:solidFill>
                <a:prstClr val="black">
                  <a:lumMod val="50000"/>
                  <a:lumOff val="50000"/>
                </a:prstClr>
              </a:solidFill>
              <a:effectLst/>
              <a:uLnTx/>
              <a:uFillTx/>
              <a:latin typeface="Tahoma"/>
              <a:ea typeface="+mn-ea"/>
              <a:cs typeface="+mn-cs"/>
            </a:endParaRPr>
          </a:p>
        </p:txBody>
      </p:sp>
    </p:spTree>
    <p:extLst>
      <p:ext uri="{BB962C8B-B14F-4D97-AF65-F5344CB8AC3E}">
        <p14:creationId xmlns:p14="http://schemas.microsoft.com/office/powerpoint/2010/main" val="39760397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1757363"/>
            <a:ext cx="5264150"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Tahoma" pitchFamily="34" charset="0"/>
                <a:ea typeface="ＭＳ Ｐゴシック"/>
                <a:cs typeface="Arial" pitchFamily="34" charset="0"/>
              </a:rPr>
              <a:t>Now for the Main Price, which is based on NG balancing actions…</a:t>
            </a:r>
          </a:p>
        </p:txBody>
      </p:sp>
      <p:sp>
        <p:nvSpPr>
          <p:cNvPr id="4" name="Slide Number Placeholder 3"/>
          <p:cNvSpPr>
            <a:spLocks noGrp="1"/>
          </p:cNvSpPr>
          <p:nvPr>
            <p:ph type="sldNum" sz="quarter" idx="10"/>
          </p:nvPr>
        </p:nvSpPr>
        <p:spPr/>
        <p: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fld id="{7AA0B687-4A7F-4B5A-B0FC-0514D0236F50}" type="slidenum">
              <a:rPr kumimoji="0" lang="en-GB" sz="900" b="0" i="0" u="none" strike="noStrike" kern="1200" cap="none" spc="0" normalizeH="0" baseline="0" noProof="0" smtClean="0">
                <a:ln>
                  <a:noFill/>
                </a:ln>
                <a:solidFill>
                  <a:prstClr val="black">
                    <a:lumMod val="50000"/>
                    <a:lumOff val="50000"/>
                  </a:prstClr>
                </a:solidFill>
                <a:effectLst/>
                <a:uLnTx/>
                <a:uFillTx/>
                <a:latin typeface="Tahoma"/>
                <a:ea typeface="+mn-ea"/>
                <a:cs typeface="+mn-cs"/>
              </a:rPr>
              <a:pPr marL="0" marR="0" lvl="0" indent="0" algn="l" defTabSz="1043056" rtl="0" eaLnBrk="1" fontAlgn="auto" latinLnBrk="0" hangingPunct="1">
                <a:lnSpc>
                  <a:spcPct val="100000"/>
                </a:lnSpc>
                <a:spcBef>
                  <a:spcPts val="0"/>
                </a:spcBef>
                <a:spcAft>
                  <a:spcPts val="0"/>
                </a:spcAft>
                <a:buClrTx/>
                <a:buSzTx/>
                <a:buFontTx/>
                <a:buNone/>
                <a:tabLst/>
                <a:defRPr/>
              </a:pPr>
              <a:t>71</a:t>
            </a:fld>
            <a:endParaRPr kumimoji="0" lang="en-GB" sz="900" b="0" i="0" u="none" strike="noStrike" kern="1200" cap="none" spc="0" normalizeH="0" baseline="0" noProof="0" dirty="0">
              <a:ln>
                <a:noFill/>
              </a:ln>
              <a:solidFill>
                <a:prstClr val="black">
                  <a:lumMod val="50000"/>
                  <a:lumOff val="50000"/>
                </a:prstClr>
              </a:solidFill>
              <a:effectLst/>
              <a:uLnTx/>
              <a:uFillTx/>
              <a:latin typeface="Tahoma"/>
              <a:ea typeface="+mn-ea"/>
              <a:cs typeface="+mn-cs"/>
            </a:endParaRPr>
          </a:p>
        </p:txBody>
      </p:sp>
    </p:spTree>
    <p:extLst>
      <p:ext uri="{BB962C8B-B14F-4D97-AF65-F5344CB8AC3E}">
        <p14:creationId xmlns:p14="http://schemas.microsoft.com/office/powerpoint/2010/main" val="21084517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1757363"/>
            <a:ext cx="6616700" cy="3722687"/>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National Grid takes care of the two first steps, removing the system-balancing actions, and ELEXON undertakes the remaining stages of the calculation, including….</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Emergency Instructions can feed in as BOAs or be tagged out as system-balancing.</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sng"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Arbitrage tagging </a:t>
            </a:r>
            <a:r>
              <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 </a:t>
            </a:r>
            <a:r>
              <a:rPr kumimoji="0" lang="en-US"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actions which have no effect on the energy balancing of the system but lead to an overall financial benefit for the System Operator.</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sng"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NIV tagging: </a:t>
            </a:r>
            <a:r>
              <a:rPr kumimoji="0" lang="en-US"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Separate Buy and Sell action stacks which are then netted off, leaving either a net volume of Buy actions or a net volume of Sell actions.  This is the Net Imbalance Volume or NIV (Excess of Offers =&gt; system short=&gt; NIV negative when and Excess of Bids =&gt; system long=&gt; NIV positive).</a:t>
            </a:r>
            <a:endPar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endParaRPr>
          </a:p>
          <a:p>
            <a:endParaRPr lang="en-GB" dirty="0"/>
          </a:p>
        </p:txBody>
      </p:sp>
      <p:sp>
        <p:nvSpPr>
          <p:cNvPr id="4" name="Slide Number Placeholder 3"/>
          <p:cNvSpPr>
            <a:spLocks noGrp="1"/>
          </p:cNvSpPr>
          <p:nvPr>
            <p:ph type="sldNum" sz="quarter" idx="10"/>
          </p:nvPr>
        </p:nvSpPr>
        <p:spPr/>
        <p: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fld id="{7AA0B687-4A7F-4B5A-B0FC-0514D0236F50}" type="slidenum">
              <a:rPr kumimoji="0" lang="en-GB" sz="900" b="0" i="0" u="none" strike="noStrike" kern="1200" cap="none" spc="0" normalizeH="0" baseline="0" noProof="0" smtClean="0">
                <a:ln>
                  <a:noFill/>
                </a:ln>
                <a:solidFill>
                  <a:prstClr val="black">
                    <a:lumMod val="50000"/>
                    <a:lumOff val="50000"/>
                  </a:prstClr>
                </a:solidFill>
                <a:effectLst/>
                <a:uLnTx/>
                <a:uFillTx/>
                <a:latin typeface="Tahoma"/>
                <a:ea typeface="+mn-ea"/>
                <a:cs typeface="+mn-cs"/>
              </a:rPr>
              <a:pPr marL="0" marR="0" lvl="0" indent="0" algn="l" defTabSz="1043056" rtl="0" eaLnBrk="1" fontAlgn="auto" latinLnBrk="0" hangingPunct="1">
                <a:lnSpc>
                  <a:spcPct val="100000"/>
                </a:lnSpc>
                <a:spcBef>
                  <a:spcPts val="0"/>
                </a:spcBef>
                <a:spcAft>
                  <a:spcPts val="0"/>
                </a:spcAft>
                <a:buClrTx/>
                <a:buSzTx/>
                <a:buFontTx/>
                <a:buNone/>
                <a:tabLst/>
                <a:defRPr/>
              </a:pPr>
              <a:t>72</a:t>
            </a:fld>
            <a:endParaRPr kumimoji="0" lang="en-GB" sz="900" b="0" i="0" u="none" strike="noStrike" kern="1200" cap="none" spc="0" normalizeH="0" baseline="0" noProof="0" dirty="0">
              <a:ln>
                <a:noFill/>
              </a:ln>
              <a:solidFill>
                <a:prstClr val="black">
                  <a:lumMod val="50000"/>
                  <a:lumOff val="50000"/>
                </a:prstClr>
              </a:solidFill>
              <a:effectLst/>
              <a:uLnTx/>
              <a:uFillTx/>
              <a:latin typeface="Tahoma"/>
              <a:ea typeface="+mn-ea"/>
              <a:cs typeface="+mn-cs"/>
            </a:endParaRPr>
          </a:p>
        </p:txBody>
      </p:sp>
    </p:spTree>
    <p:extLst>
      <p:ext uri="{BB962C8B-B14F-4D97-AF65-F5344CB8AC3E}">
        <p14:creationId xmlns:p14="http://schemas.microsoft.com/office/powerpoint/2010/main" val="42262535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1757363"/>
            <a:ext cx="5262563" cy="3722687"/>
          </a:xfrm>
        </p:spPr>
      </p:sp>
      <p:sp>
        <p:nvSpPr>
          <p:cNvPr id="3" name="Notes Placeholder 2"/>
          <p:cNvSpPr>
            <a:spLocks noGrp="1"/>
          </p:cNvSpPr>
          <p:nvPr>
            <p:ph type="body" idx="1"/>
          </p:nvPr>
        </p:nvSpPr>
        <p:spPr/>
        <p:txBody>
          <a:bodyPr/>
          <a:lstStyle/>
          <a:p>
            <a:pPr defTabSz="914320">
              <a:defRPr/>
            </a:pPr>
            <a:r>
              <a:rPr lang="en-US" b="1" dirty="0"/>
              <a:t>Value of Lost Load (</a:t>
            </a:r>
            <a:r>
              <a:rPr lang="en-US" b="1" dirty="0" err="1"/>
              <a:t>VoLL</a:t>
            </a:r>
            <a:r>
              <a:rPr lang="en-US" b="1" dirty="0"/>
              <a:t>) is an administrative value to reflect customers security of supply (</a:t>
            </a:r>
            <a:r>
              <a:rPr lang="en-US" b="1" dirty="0" err="1"/>
              <a:t>ie</a:t>
            </a:r>
            <a:r>
              <a:rPr lang="en-US" b="1" dirty="0"/>
              <a:t> the ‘price of disconnections’). It is currently set at £3,000/MWh</a:t>
            </a:r>
          </a:p>
          <a:p>
            <a:pPr defTabSz="914320">
              <a:defRPr/>
            </a:pPr>
            <a:r>
              <a:rPr lang="en-US" b="1" dirty="0"/>
              <a:t>Supplementary balancing reserve (SBR) and DSBR would also be included at </a:t>
            </a:r>
            <a:r>
              <a:rPr lang="en-US" b="1" dirty="0" err="1"/>
              <a:t>VoLL</a:t>
            </a:r>
            <a:r>
              <a:rPr lang="en-US" b="1" dirty="0"/>
              <a:t> </a:t>
            </a:r>
          </a:p>
          <a:p>
            <a:endParaRPr lang="en-GB" dirty="0"/>
          </a:p>
        </p:txBody>
      </p:sp>
      <p:sp>
        <p:nvSpPr>
          <p:cNvPr id="4" name="Slide Number Placeholder 3"/>
          <p:cNvSpPr>
            <a:spLocks noGrp="1"/>
          </p:cNvSpPr>
          <p:nvPr>
            <p:ph type="sldNum" sz="quarter" idx="10"/>
          </p:nvPr>
        </p:nvSpPr>
        <p:spPr/>
        <p: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fld id="{7AA0B687-4A7F-4B5A-B0FC-0514D0236F50}" type="slidenum">
              <a:rPr kumimoji="0" lang="en-GB" sz="900" b="0" i="0" u="none" strike="noStrike" kern="1200" cap="none" spc="0" normalizeH="0" baseline="0" noProof="0" smtClean="0">
                <a:ln>
                  <a:noFill/>
                </a:ln>
                <a:solidFill>
                  <a:prstClr val="black">
                    <a:lumMod val="50000"/>
                    <a:lumOff val="50000"/>
                  </a:prstClr>
                </a:solidFill>
                <a:effectLst/>
                <a:uLnTx/>
                <a:uFillTx/>
                <a:latin typeface="Tahoma"/>
                <a:ea typeface="+mn-ea"/>
                <a:cs typeface="+mn-cs"/>
              </a:rPr>
              <a:pPr marL="0" marR="0" lvl="0" indent="0" algn="l" defTabSz="1043056" rtl="0" eaLnBrk="1" fontAlgn="auto" latinLnBrk="0" hangingPunct="1">
                <a:lnSpc>
                  <a:spcPct val="100000"/>
                </a:lnSpc>
                <a:spcBef>
                  <a:spcPts val="0"/>
                </a:spcBef>
                <a:spcAft>
                  <a:spcPts val="0"/>
                </a:spcAft>
                <a:buClrTx/>
                <a:buSzTx/>
                <a:buFontTx/>
                <a:buNone/>
                <a:tabLst/>
                <a:defRPr/>
              </a:pPr>
              <a:t>73</a:t>
            </a:fld>
            <a:endParaRPr kumimoji="0" lang="en-GB" sz="900" b="0" i="0" u="none" strike="noStrike" kern="1200" cap="none" spc="0" normalizeH="0" baseline="0" noProof="0" dirty="0">
              <a:ln>
                <a:noFill/>
              </a:ln>
              <a:solidFill>
                <a:prstClr val="black">
                  <a:lumMod val="50000"/>
                  <a:lumOff val="50000"/>
                </a:prstClr>
              </a:solidFill>
              <a:effectLst/>
              <a:uLnTx/>
              <a:uFillTx/>
              <a:latin typeface="Tahoma"/>
              <a:ea typeface="+mn-ea"/>
              <a:cs typeface="+mn-cs"/>
            </a:endParaRPr>
          </a:p>
        </p:txBody>
      </p:sp>
      <p:sp>
        <p:nvSpPr>
          <p:cNvPr id="5" name="Footer Placeholder 4"/>
          <p:cNvSpPr>
            <a:spLocks noGrp="1"/>
          </p:cNvSpPr>
          <p:nvPr>
            <p:ph type="ftr" sz="quarter" idx="11"/>
          </p:nvPr>
        </p:nvSpPr>
        <p:spPr/>
        <p: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prstClr val="black">
                    <a:lumMod val="50000"/>
                    <a:lumOff val="50000"/>
                  </a:prstClr>
                </a:solidFill>
                <a:effectLst/>
                <a:uLnTx/>
                <a:uFillTx/>
                <a:latin typeface="Tahoma"/>
                <a:ea typeface="+mn-ea"/>
                <a:cs typeface="+mn-cs"/>
              </a:rPr>
              <a:t>Imbalance Pricing</a:t>
            </a:r>
            <a:endParaRPr kumimoji="0" lang="en-GB" sz="900" b="0" i="0" u="none" strike="noStrike" kern="1200" cap="none" spc="0" normalizeH="0" baseline="0" noProof="0" dirty="0">
              <a:ln>
                <a:noFill/>
              </a:ln>
              <a:solidFill>
                <a:prstClr val="black">
                  <a:lumMod val="50000"/>
                  <a:lumOff val="50000"/>
                </a:prstClr>
              </a:solidFill>
              <a:effectLst/>
              <a:uLnTx/>
              <a:uFillTx/>
              <a:latin typeface="Tahoma"/>
              <a:ea typeface="+mn-ea"/>
              <a:cs typeface="+mn-cs"/>
            </a:endParaRPr>
          </a:p>
        </p:txBody>
      </p:sp>
    </p:spTree>
    <p:extLst>
      <p:ext uri="{BB962C8B-B14F-4D97-AF65-F5344CB8AC3E}">
        <p14:creationId xmlns:p14="http://schemas.microsoft.com/office/powerpoint/2010/main" val="130678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1757363"/>
            <a:ext cx="5262563" cy="3722687"/>
          </a:xfrm>
        </p:spPr>
      </p:sp>
      <p:sp>
        <p:nvSpPr>
          <p:cNvPr id="3" name="Notes Placeholder 2"/>
          <p:cNvSpPr>
            <a:spLocks noGrp="1"/>
          </p:cNvSpPr>
          <p:nvPr>
            <p:ph type="body" idx="1"/>
          </p:nvPr>
        </p:nvSpPr>
        <p:spPr/>
        <p:txBody>
          <a:bodyPr/>
          <a:lstStyle/>
          <a:p>
            <a:r>
              <a:rPr lang="en-GB" dirty="0" smtClean="0"/>
              <a:t>To determine</a:t>
            </a:r>
            <a:r>
              <a:rPr lang="en-GB" baseline="0" dirty="0" smtClean="0"/>
              <a:t> the overall imbalance </a:t>
            </a:r>
            <a:endParaRPr lang="en-GB" dirty="0"/>
          </a:p>
        </p:txBody>
      </p:sp>
      <p:sp>
        <p:nvSpPr>
          <p:cNvPr id="4" name="Slide Number Placeholder 3"/>
          <p:cNvSpPr>
            <a:spLocks noGrp="1"/>
          </p:cNvSpPr>
          <p:nvPr>
            <p:ph type="sldNum" sz="quarter" idx="10"/>
          </p:nvPr>
        </p:nvSpPr>
        <p:spPr/>
        <p: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fld id="{7AA0B687-4A7F-4B5A-B0FC-0514D0236F50}" type="slidenum">
              <a:rPr kumimoji="0" lang="en-GB" sz="9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043056" rtl="0" eaLnBrk="1" fontAlgn="auto" latinLnBrk="0" hangingPunct="1">
                <a:lnSpc>
                  <a:spcPct val="100000"/>
                </a:lnSpc>
                <a:spcBef>
                  <a:spcPts val="0"/>
                </a:spcBef>
                <a:spcAft>
                  <a:spcPts val="0"/>
                </a:spcAft>
                <a:buClrTx/>
                <a:buSzTx/>
                <a:buFontTx/>
                <a:buNone/>
                <a:tabLst/>
                <a:defRPr/>
              </a:pPr>
              <a:t>76</a:t>
            </a:fld>
            <a:endParaRPr kumimoji="0" lang="en-GB"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prstClr val="black"/>
                </a:solidFill>
                <a:effectLst/>
                <a:uLnTx/>
                <a:uFillTx/>
                <a:latin typeface="Calibri"/>
                <a:ea typeface="+mn-ea"/>
                <a:cs typeface="+mn-cs"/>
              </a:rPr>
              <a:t>Imbalance Pricing</a:t>
            </a:r>
            <a:endParaRPr kumimoji="0" lang="en-GB"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1566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AE502D-7E42-43E5-B4AE-26BC1191D4C1}" type="slidenum">
              <a:rPr lang="en-US" smtClean="0"/>
              <a:t>16</a:t>
            </a:fld>
            <a:endParaRPr lang="en-US"/>
          </a:p>
        </p:txBody>
      </p:sp>
    </p:spTree>
    <p:extLst>
      <p:ext uri="{BB962C8B-B14F-4D97-AF65-F5344CB8AC3E}">
        <p14:creationId xmlns:p14="http://schemas.microsoft.com/office/powerpoint/2010/main" val="6442702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1757363"/>
            <a:ext cx="5262563" cy="3722687"/>
          </a:xfrm>
        </p:spPr>
      </p:sp>
      <p:sp>
        <p:nvSpPr>
          <p:cNvPr id="3" name="Notes Placeholder 2"/>
          <p:cNvSpPr>
            <a:spLocks noGrp="1"/>
          </p:cNvSpPr>
          <p:nvPr>
            <p:ph type="body" idx="1"/>
          </p:nvPr>
        </p:nvSpPr>
        <p:spPr/>
        <p:txBody>
          <a:bodyPr/>
          <a:lstStyle/>
          <a:p>
            <a:r>
              <a:rPr lang="en-GB" dirty="0" smtClean="0"/>
              <a:t>Flagged </a:t>
            </a:r>
            <a:r>
              <a:rPr lang="en-GB" baseline="0" dirty="0" smtClean="0"/>
              <a:t>actions are potentially system balancing – but still part of the NIV</a:t>
            </a:r>
          </a:p>
          <a:p>
            <a:r>
              <a:rPr lang="en-GB" baseline="0" dirty="0" smtClean="0"/>
              <a:t>SO flagging for locational constraint </a:t>
            </a:r>
          </a:p>
          <a:p>
            <a:r>
              <a:rPr lang="en-GB" baseline="0" dirty="0" smtClean="0"/>
              <a:t>Only want to re-price flagged actions where they would distort the price </a:t>
            </a:r>
            <a:endParaRPr lang="en-GB" dirty="0"/>
          </a:p>
        </p:txBody>
      </p:sp>
      <p:sp>
        <p:nvSpPr>
          <p:cNvPr id="4" name="Slide Number Placeholder 3"/>
          <p:cNvSpPr>
            <a:spLocks noGrp="1"/>
          </p:cNvSpPr>
          <p:nvPr>
            <p:ph type="sldNum" sz="quarter" idx="10"/>
          </p:nvPr>
        </p:nvSpPr>
        <p:spPr/>
        <p: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fld id="{7AA0B687-4A7F-4B5A-B0FC-0514D0236F50}" type="slidenum">
              <a:rPr kumimoji="0" lang="en-GB" sz="9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043056" rtl="0" eaLnBrk="1" fontAlgn="auto" latinLnBrk="0" hangingPunct="1">
                <a:lnSpc>
                  <a:spcPct val="100000"/>
                </a:lnSpc>
                <a:spcBef>
                  <a:spcPts val="0"/>
                </a:spcBef>
                <a:spcAft>
                  <a:spcPts val="0"/>
                </a:spcAft>
                <a:buClrTx/>
                <a:buSzTx/>
                <a:buFontTx/>
                <a:buNone/>
                <a:tabLst/>
                <a:defRPr/>
              </a:pPr>
              <a:t>78</a:t>
            </a:fld>
            <a:endParaRPr kumimoji="0" lang="en-GB"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prstClr val="black"/>
                </a:solidFill>
                <a:effectLst/>
                <a:uLnTx/>
                <a:uFillTx/>
                <a:latin typeface="Calibri"/>
                <a:ea typeface="+mn-ea"/>
                <a:cs typeface="+mn-cs"/>
              </a:rPr>
              <a:t>Imbalance Pricing</a:t>
            </a:r>
            <a:endParaRPr kumimoji="0" lang="en-GB"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22371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8350" y="1757363"/>
            <a:ext cx="5262563" cy="3722687"/>
          </a:xfrm>
        </p:spPr>
      </p:sp>
      <p:sp>
        <p:nvSpPr>
          <p:cNvPr id="3" name="Notes Placeholder 2"/>
          <p:cNvSpPr>
            <a:spLocks noGrp="1"/>
          </p:cNvSpPr>
          <p:nvPr>
            <p:ph type="body" idx="1"/>
          </p:nvPr>
        </p:nvSpPr>
        <p:spPr/>
        <p:txBody>
          <a:bodyPr/>
          <a:lstStyle/>
          <a:p>
            <a:r>
              <a:rPr lang="en-GB" dirty="0" smtClean="0"/>
              <a:t>Back</a:t>
            </a:r>
            <a:r>
              <a:rPr lang="en-GB" baseline="0" dirty="0" smtClean="0"/>
              <a:t> to our simple example</a:t>
            </a:r>
            <a:endParaRPr lang="en-GB" dirty="0"/>
          </a:p>
        </p:txBody>
      </p:sp>
      <p:sp>
        <p:nvSpPr>
          <p:cNvPr id="4" name="Slide Number Placeholder 3"/>
          <p:cNvSpPr>
            <a:spLocks noGrp="1"/>
          </p:cNvSpPr>
          <p:nvPr>
            <p:ph type="sldNum" sz="quarter" idx="10"/>
          </p:nvPr>
        </p:nvSpPr>
        <p:spPr/>
        <p: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fld id="{7AA0B687-4A7F-4B5A-B0FC-0514D0236F50}" type="slidenum">
              <a:rPr kumimoji="0" lang="en-GB" sz="9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043056" rtl="0" eaLnBrk="1" fontAlgn="auto" latinLnBrk="0" hangingPunct="1">
                <a:lnSpc>
                  <a:spcPct val="100000"/>
                </a:lnSpc>
                <a:spcBef>
                  <a:spcPts val="0"/>
                </a:spcBef>
                <a:spcAft>
                  <a:spcPts val="0"/>
                </a:spcAft>
                <a:buClrTx/>
                <a:buSzTx/>
                <a:buFontTx/>
                <a:buNone/>
                <a:tabLst/>
                <a:defRPr/>
              </a:pPr>
              <a:t>79</a:t>
            </a:fld>
            <a:endParaRPr kumimoji="0" lang="en-GB"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prstClr val="black"/>
                </a:solidFill>
                <a:effectLst/>
                <a:uLnTx/>
                <a:uFillTx/>
                <a:latin typeface="Calibri"/>
                <a:ea typeface="+mn-ea"/>
                <a:cs typeface="+mn-cs"/>
              </a:rPr>
              <a:t>Imbalance Pricing</a:t>
            </a:r>
            <a:endParaRPr kumimoji="0" lang="en-GB"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48347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1757363"/>
            <a:ext cx="5264150" cy="3722687"/>
          </a:xfrm>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prstClr val="black"/>
                </a:solidFill>
                <a:effectLst/>
                <a:uLnTx/>
                <a:uFillTx/>
                <a:latin typeface="Calibri"/>
                <a:ea typeface="+mn-ea"/>
                <a:cs typeface="+mn-cs"/>
              </a:rPr>
              <a:t>Imbalance Pricing</a:t>
            </a:r>
            <a:endParaRPr kumimoji="0" lang="en-GB"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fld id="{7AA0B687-4A7F-4B5A-B0FC-0514D0236F50}" type="slidenum">
              <a:rPr kumimoji="0" lang="en-GB" sz="9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043056" rtl="0" eaLnBrk="1" fontAlgn="auto" latinLnBrk="0" hangingPunct="1">
                <a:lnSpc>
                  <a:spcPct val="100000"/>
                </a:lnSpc>
                <a:spcBef>
                  <a:spcPts val="0"/>
                </a:spcBef>
                <a:spcAft>
                  <a:spcPts val="0"/>
                </a:spcAft>
                <a:buClrTx/>
                <a:buSzTx/>
                <a:buFontTx/>
                <a:buNone/>
                <a:tabLst/>
                <a:defRPr/>
              </a:pPr>
              <a:t>80</a:t>
            </a:fld>
            <a:endParaRPr kumimoji="0" lang="en-GB"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16086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1757363"/>
            <a:ext cx="5264150" cy="3722687"/>
          </a:xfrm>
        </p:spPr>
      </p:sp>
      <p:sp>
        <p:nvSpPr>
          <p:cNvPr id="3" name="Notes Placeholder 2"/>
          <p:cNvSpPr>
            <a:spLocks noGrp="1"/>
          </p:cNvSpPr>
          <p:nvPr>
            <p:ph type="body" idx="1"/>
          </p:nvPr>
        </p:nvSpPr>
        <p:spPr/>
        <p:txBody>
          <a:bodyPr/>
          <a:lstStyle/>
          <a:p>
            <a:pPr defTabSz="914320" eaLnBrk="0" fontAlgn="base" hangingPunct="0">
              <a:spcBef>
                <a:spcPct val="30000"/>
              </a:spcBef>
              <a:spcAft>
                <a:spcPct val="0"/>
              </a:spcAft>
              <a:defRPr/>
            </a:pPr>
            <a:r>
              <a:rPr lang="en-GB" dirty="0"/>
              <a:t>For anyone who wants to get into the detail of the calculation, we publish a comprehensive overview on our website.  This also contains links to the actual calculations and rules in the BSC.</a:t>
            </a:r>
          </a:p>
          <a:p>
            <a:endParaRPr lang="en-GB" dirty="0" smtClean="0"/>
          </a:p>
          <a:p>
            <a:endParaRPr lang="en-GB" dirty="0"/>
          </a:p>
        </p:txBody>
      </p:sp>
      <p:sp>
        <p:nvSpPr>
          <p:cNvPr id="4" name="Slide Number Placeholder 3"/>
          <p:cNvSpPr>
            <a:spLocks noGrp="1"/>
          </p:cNvSpPr>
          <p:nvPr>
            <p:ph type="sldNum" sz="quarter" idx="10"/>
          </p:nvPr>
        </p:nvSpPr>
        <p:spPr/>
        <p: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fld id="{7AA0B687-4A7F-4B5A-B0FC-0514D0236F50}" type="slidenum">
              <a:rPr kumimoji="0" lang="en-GB" sz="900" b="0" i="0" u="none" strike="noStrike" kern="1200" cap="none" spc="0" normalizeH="0" baseline="0" noProof="0" smtClean="0">
                <a:ln>
                  <a:noFill/>
                </a:ln>
                <a:solidFill>
                  <a:prstClr val="black">
                    <a:lumMod val="50000"/>
                    <a:lumOff val="50000"/>
                  </a:prstClr>
                </a:solidFill>
                <a:effectLst/>
                <a:uLnTx/>
                <a:uFillTx/>
                <a:latin typeface="Tahoma"/>
                <a:ea typeface="+mn-ea"/>
                <a:cs typeface="+mn-cs"/>
              </a:rPr>
              <a:pPr marL="0" marR="0" lvl="0" indent="0" algn="l" defTabSz="1043056" rtl="0" eaLnBrk="1" fontAlgn="auto" latinLnBrk="0" hangingPunct="1">
                <a:lnSpc>
                  <a:spcPct val="100000"/>
                </a:lnSpc>
                <a:spcBef>
                  <a:spcPts val="0"/>
                </a:spcBef>
                <a:spcAft>
                  <a:spcPts val="0"/>
                </a:spcAft>
                <a:buClrTx/>
                <a:buSzTx/>
                <a:buFontTx/>
                <a:buNone/>
                <a:tabLst/>
                <a:defRPr/>
              </a:pPr>
              <a:t>81</a:t>
            </a:fld>
            <a:endParaRPr kumimoji="0" lang="en-GB" sz="900" b="0" i="0" u="none" strike="noStrike" kern="1200" cap="none" spc="0" normalizeH="0" baseline="0" noProof="0" dirty="0">
              <a:ln>
                <a:noFill/>
              </a:ln>
              <a:solidFill>
                <a:prstClr val="black">
                  <a:lumMod val="50000"/>
                  <a:lumOff val="50000"/>
                </a:prstClr>
              </a:solidFill>
              <a:effectLst/>
              <a:uLnTx/>
              <a:uFillTx/>
              <a:latin typeface="Tahoma"/>
              <a:ea typeface="+mn-ea"/>
              <a:cs typeface="+mn-cs"/>
            </a:endParaRPr>
          </a:p>
        </p:txBody>
      </p:sp>
    </p:spTree>
    <p:extLst>
      <p:ext uri="{BB962C8B-B14F-4D97-AF65-F5344CB8AC3E}">
        <p14:creationId xmlns:p14="http://schemas.microsoft.com/office/powerpoint/2010/main" val="17382966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fld id="{7AA0B687-4A7F-4B5A-B0FC-0514D0236F50}" type="slidenum">
              <a:rPr kumimoji="0" lang="en-GB" sz="900" b="0" i="0" u="none" strike="noStrike" kern="1200" cap="none" spc="0" normalizeH="0" baseline="0" noProof="0" smtClean="0">
                <a:ln>
                  <a:noFill/>
                </a:ln>
                <a:solidFill>
                  <a:prstClr val="black">
                    <a:lumMod val="50000"/>
                    <a:lumOff val="50000"/>
                  </a:prstClr>
                </a:solidFill>
                <a:effectLst/>
                <a:uLnTx/>
                <a:uFillTx/>
                <a:latin typeface="Tahoma"/>
                <a:ea typeface="+mn-ea"/>
                <a:cs typeface="+mn-cs"/>
              </a:rPr>
              <a:pPr marL="0" marR="0" lvl="0" indent="0" algn="l" defTabSz="1043056" rtl="0" eaLnBrk="1" fontAlgn="auto" latinLnBrk="0" hangingPunct="1">
                <a:lnSpc>
                  <a:spcPct val="100000"/>
                </a:lnSpc>
                <a:spcBef>
                  <a:spcPts val="0"/>
                </a:spcBef>
                <a:spcAft>
                  <a:spcPts val="0"/>
                </a:spcAft>
                <a:buClrTx/>
                <a:buSzTx/>
                <a:buFontTx/>
                <a:buNone/>
                <a:tabLst/>
                <a:defRPr/>
              </a:pPr>
              <a:t>83</a:t>
            </a:fld>
            <a:endParaRPr kumimoji="0" lang="en-GB" sz="900" b="0" i="0" u="none" strike="noStrike" kern="1200" cap="none" spc="0" normalizeH="0" baseline="0" noProof="0" dirty="0">
              <a:ln>
                <a:noFill/>
              </a:ln>
              <a:solidFill>
                <a:prstClr val="black">
                  <a:lumMod val="50000"/>
                  <a:lumOff val="50000"/>
                </a:prstClr>
              </a:solidFill>
              <a:effectLst/>
              <a:uLnTx/>
              <a:uFillTx/>
              <a:latin typeface="Tahoma"/>
              <a:ea typeface="+mn-ea"/>
              <a:cs typeface="+mn-cs"/>
            </a:endParaRPr>
          </a:p>
        </p:txBody>
      </p:sp>
    </p:spTree>
    <p:extLst>
      <p:ext uri="{BB962C8B-B14F-4D97-AF65-F5344CB8AC3E}">
        <p14:creationId xmlns:p14="http://schemas.microsoft.com/office/powerpoint/2010/main" val="38028979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fld id="{7AA0B687-4A7F-4B5A-B0FC-0514D0236F50}" type="slidenum">
              <a:rPr kumimoji="0" lang="en-GB" sz="900" b="0" i="0" u="none" strike="noStrike" kern="1200" cap="none" spc="0" normalizeH="0" baseline="0" noProof="0" smtClean="0">
                <a:ln>
                  <a:noFill/>
                </a:ln>
                <a:solidFill>
                  <a:prstClr val="black">
                    <a:lumMod val="50000"/>
                    <a:lumOff val="50000"/>
                  </a:prstClr>
                </a:solidFill>
                <a:effectLst/>
                <a:uLnTx/>
                <a:uFillTx/>
                <a:latin typeface="Tahoma"/>
                <a:ea typeface="+mn-ea"/>
                <a:cs typeface="+mn-cs"/>
              </a:rPr>
              <a:pPr marL="0" marR="0" lvl="0" indent="0" algn="l" defTabSz="1043056" rtl="0" eaLnBrk="1" fontAlgn="auto" latinLnBrk="0" hangingPunct="1">
                <a:lnSpc>
                  <a:spcPct val="100000"/>
                </a:lnSpc>
                <a:spcBef>
                  <a:spcPts val="0"/>
                </a:spcBef>
                <a:spcAft>
                  <a:spcPts val="0"/>
                </a:spcAft>
                <a:buClrTx/>
                <a:buSzTx/>
                <a:buFontTx/>
                <a:buNone/>
                <a:tabLst/>
                <a:defRPr/>
              </a:pPr>
              <a:t>85</a:t>
            </a:fld>
            <a:endParaRPr kumimoji="0" lang="en-GB" sz="900" b="0" i="0" u="none" strike="noStrike" kern="1200" cap="none" spc="0" normalizeH="0" baseline="0" noProof="0" dirty="0">
              <a:ln>
                <a:noFill/>
              </a:ln>
              <a:solidFill>
                <a:prstClr val="black">
                  <a:lumMod val="50000"/>
                  <a:lumOff val="50000"/>
                </a:prstClr>
              </a:solidFill>
              <a:effectLst/>
              <a:uLnTx/>
              <a:uFillTx/>
              <a:latin typeface="Tahoma"/>
              <a:ea typeface="+mn-ea"/>
              <a:cs typeface="+mn-cs"/>
            </a:endParaRPr>
          </a:p>
        </p:txBody>
      </p:sp>
    </p:spTree>
    <p:extLst>
      <p:ext uri="{BB962C8B-B14F-4D97-AF65-F5344CB8AC3E}">
        <p14:creationId xmlns:p14="http://schemas.microsoft.com/office/powerpoint/2010/main" val="34059863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AE502D-7E42-43E5-B4AE-26BC1191D4C1}" type="slidenum">
              <a:rPr lang="en-US" smtClean="0"/>
              <a:t>86</a:t>
            </a:fld>
            <a:endParaRPr lang="en-US"/>
          </a:p>
        </p:txBody>
      </p:sp>
    </p:spTree>
    <p:extLst>
      <p:ext uri="{BB962C8B-B14F-4D97-AF65-F5344CB8AC3E}">
        <p14:creationId xmlns:p14="http://schemas.microsoft.com/office/powerpoint/2010/main" val="1383820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AE502D-7E42-43E5-B4AE-26BC1191D4C1}" type="slidenum">
              <a:rPr lang="en-US" smtClean="0"/>
              <a:t>88</a:t>
            </a:fld>
            <a:endParaRPr lang="en-US"/>
          </a:p>
        </p:txBody>
      </p:sp>
    </p:spTree>
    <p:extLst>
      <p:ext uri="{BB962C8B-B14F-4D97-AF65-F5344CB8AC3E}">
        <p14:creationId xmlns:p14="http://schemas.microsoft.com/office/powerpoint/2010/main" val="25761868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
            </a:r>
            <a:r>
              <a:rPr lang="en-GB" baseline="0" dirty="0" smtClean="0"/>
              <a:t> of consumption figures</a:t>
            </a:r>
          </a:p>
          <a:p>
            <a:r>
              <a:rPr lang="en-GB" baseline="0" dirty="0" smtClean="0"/>
              <a:t>31 million</a:t>
            </a:r>
          </a:p>
          <a:p>
            <a:r>
              <a:rPr lang="en-GB" baseline="0" dirty="0" smtClean="0"/>
              <a:t>340,000 HH</a:t>
            </a:r>
          </a:p>
          <a:p>
            <a:r>
              <a:rPr lang="en-GB" baseline="0" dirty="0" smtClean="0"/>
              <a:t>51.5:47.5:1 (new- Sep-Aug 19-20)</a:t>
            </a:r>
          </a:p>
          <a:p>
            <a:r>
              <a:rPr lang="en-GB" baseline="0" dirty="0" smtClean="0"/>
              <a:t>50:49:1 (old)</a:t>
            </a:r>
            <a:endParaRPr lang="en-GB" dirty="0" smtClean="0"/>
          </a:p>
          <a:p>
            <a:endParaRPr lang="en-GB" dirty="0"/>
          </a:p>
        </p:txBody>
      </p:sp>
      <p:sp>
        <p:nvSpPr>
          <p:cNvPr id="4" name="Slide Number Placeholder 3"/>
          <p:cNvSpPr>
            <a:spLocks noGrp="1"/>
          </p:cNvSpPr>
          <p:nvPr>
            <p:ph type="sldNum" sz="quarter" idx="10"/>
          </p:nvPr>
        </p:nvSpPr>
        <p:spPr/>
        <p:txBody>
          <a:bodyPr/>
          <a:lstStyle/>
          <a:p>
            <a:fld id="{40AE502D-7E42-43E5-B4AE-26BC1191D4C1}" type="slidenum">
              <a:rPr lang="en-US" smtClean="0"/>
              <a:t>95</a:t>
            </a:fld>
            <a:endParaRPr lang="en-US"/>
          </a:p>
        </p:txBody>
      </p:sp>
    </p:spTree>
    <p:extLst>
      <p:ext uri="{BB962C8B-B14F-4D97-AF65-F5344CB8AC3E}">
        <p14:creationId xmlns:p14="http://schemas.microsoft.com/office/powerpoint/2010/main" val="38618607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AE502D-7E42-43E5-B4AE-26BC1191D4C1}" type="slidenum">
              <a:rPr lang="en-US" smtClean="0"/>
              <a:t>96</a:t>
            </a:fld>
            <a:endParaRPr lang="en-US"/>
          </a:p>
        </p:txBody>
      </p:sp>
    </p:spTree>
    <p:extLst>
      <p:ext uri="{BB962C8B-B14F-4D97-AF65-F5344CB8AC3E}">
        <p14:creationId xmlns:p14="http://schemas.microsoft.com/office/powerpoint/2010/main" val="1832328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A0B687-4A7F-4B5A-B0FC-0514D0236F50}" type="slidenum">
              <a:rPr lang="en-GB" smtClean="0"/>
              <a:pPr/>
              <a:t>43</a:t>
            </a:fld>
            <a:endParaRPr lang="en-GB" dirty="0"/>
          </a:p>
        </p:txBody>
      </p:sp>
    </p:spTree>
    <p:extLst>
      <p:ext uri="{BB962C8B-B14F-4D97-AF65-F5344CB8AC3E}">
        <p14:creationId xmlns:p14="http://schemas.microsoft.com/office/powerpoint/2010/main" val="41664053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Supplier provides</a:t>
            </a:r>
            <a:r>
              <a:rPr lang="en-GB" baseline="0" dirty="0" smtClean="0"/>
              <a:t> generation to customers</a:t>
            </a:r>
          </a:p>
          <a:p>
            <a:r>
              <a:rPr lang="en-GB" baseline="0" dirty="0" smtClean="0"/>
              <a:t>They source their generation from their own gen, </a:t>
            </a:r>
            <a:r>
              <a:rPr lang="en-GB" baseline="0" dirty="0" err="1" smtClean="0"/>
              <a:t>ppa’s</a:t>
            </a:r>
            <a:r>
              <a:rPr lang="en-GB" baseline="0" dirty="0" smtClean="0"/>
              <a:t> and the energy trading market</a:t>
            </a:r>
            <a:br>
              <a:rPr lang="en-GB" baseline="0" dirty="0" smtClean="0"/>
            </a:br>
            <a:r>
              <a:rPr lang="en-GB" baseline="0" dirty="0" smtClean="0"/>
              <a:t>Re-coop the costs by billing</a:t>
            </a:r>
            <a:endParaRPr lang="en-GB" dirty="0" smtClean="0"/>
          </a:p>
          <a:p>
            <a:endParaRPr lang="en-GB" dirty="0"/>
          </a:p>
        </p:txBody>
      </p:sp>
      <p:sp>
        <p:nvSpPr>
          <p:cNvPr id="4" name="Slide Number Placeholder 3"/>
          <p:cNvSpPr>
            <a:spLocks noGrp="1"/>
          </p:cNvSpPr>
          <p:nvPr>
            <p:ph type="sldNum" sz="quarter" idx="10"/>
          </p:nvPr>
        </p:nvSpPr>
        <p:spPr/>
        <p:txBody>
          <a:bodyPr/>
          <a:lstStyle/>
          <a:p>
            <a:fld id="{40AE502D-7E42-43E5-B4AE-26BC1191D4C1}" type="slidenum">
              <a:rPr lang="en-US" smtClean="0"/>
              <a:t>97</a:t>
            </a:fld>
            <a:endParaRPr lang="en-US"/>
          </a:p>
        </p:txBody>
      </p:sp>
    </p:spTree>
    <p:extLst>
      <p:ext uri="{BB962C8B-B14F-4D97-AF65-F5344CB8AC3E}">
        <p14:creationId xmlns:p14="http://schemas.microsoft.com/office/powerpoint/2010/main" val="12086987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BSC is just one of many industry codes that puts obligations on Suppliers so appointing Supplier Agents should ensure they remain compliant. </a:t>
            </a:r>
            <a:endParaRPr lang="en-GB" dirty="0" smtClean="0"/>
          </a:p>
          <a:p>
            <a:r>
              <a:rPr lang="en-GB" dirty="0" smtClean="0"/>
              <a:t>Suppliers have to abide by minimum</a:t>
            </a:r>
            <a:r>
              <a:rPr lang="en-GB" baseline="0" dirty="0" smtClean="0"/>
              <a:t> of 8 codes (MRA, BSC, CUSC etc.) </a:t>
            </a:r>
            <a:endParaRPr lang="en-GB" dirty="0" smtClean="0"/>
          </a:p>
          <a:p>
            <a:r>
              <a:rPr lang="en-GB" baseline="0" dirty="0" smtClean="0"/>
              <a:t>Must appoint agents in accordance with section J but they are responsible for the actions of their agents. </a:t>
            </a:r>
          </a:p>
          <a:p>
            <a:r>
              <a:rPr lang="en-GB" dirty="0" smtClean="0"/>
              <a:t>Section</a:t>
            </a:r>
            <a:r>
              <a:rPr lang="en-GB" baseline="0" dirty="0" smtClean="0"/>
              <a:t> S of the BSC describes the obligations on Suppliers to provide data and ensure that Supplier Agents undertake the requirements defined for them. </a:t>
            </a:r>
            <a:endParaRPr lang="en-GB" dirty="0" smtClean="0"/>
          </a:p>
          <a:p>
            <a:endParaRPr lang="en-GB" dirty="0"/>
          </a:p>
        </p:txBody>
      </p:sp>
      <p:sp>
        <p:nvSpPr>
          <p:cNvPr id="4" name="Slide Number Placeholder 3"/>
          <p:cNvSpPr>
            <a:spLocks noGrp="1"/>
          </p:cNvSpPr>
          <p:nvPr>
            <p:ph type="sldNum" sz="quarter" idx="10"/>
          </p:nvPr>
        </p:nvSpPr>
        <p:spPr/>
        <p:txBody>
          <a:bodyPr/>
          <a:lstStyle/>
          <a:p>
            <a:fld id="{40AE502D-7E42-43E5-B4AE-26BC1191D4C1}" type="slidenum">
              <a:rPr lang="en-US" smtClean="0"/>
              <a:t>98</a:t>
            </a:fld>
            <a:endParaRPr lang="en-US"/>
          </a:p>
        </p:txBody>
      </p:sp>
    </p:spTree>
    <p:extLst>
      <p:ext uri="{BB962C8B-B14F-4D97-AF65-F5344CB8AC3E}">
        <p14:creationId xmlns:p14="http://schemas.microsoft.com/office/powerpoint/2010/main" val="3098357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AE502D-7E42-43E5-B4AE-26BC1191D4C1}" type="slidenum">
              <a:rPr lang="en-US" smtClean="0"/>
              <a:t>100</a:t>
            </a:fld>
            <a:endParaRPr lang="en-US"/>
          </a:p>
        </p:txBody>
      </p:sp>
    </p:spTree>
    <p:extLst>
      <p:ext uri="{BB962C8B-B14F-4D97-AF65-F5344CB8AC3E}">
        <p14:creationId xmlns:p14="http://schemas.microsoft.com/office/powerpoint/2010/main" val="26012108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Around 2,000</a:t>
            </a:r>
            <a:r>
              <a:rPr lang="en-GB" baseline="0" dirty="0" smtClean="0"/>
              <a:t> customers selected and specialist meters installed to monitor consumption. </a:t>
            </a:r>
          </a:p>
          <a:p>
            <a:r>
              <a:rPr lang="en-GB" baseline="0" dirty="0" smtClean="0"/>
              <a:t>Produce profile data based on their patterns and usage over a year</a:t>
            </a:r>
          </a:p>
          <a:p>
            <a:r>
              <a:rPr lang="en-GB" baseline="0" dirty="0" smtClean="0"/>
              <a:t>Apply to similar customers based on location, usage etc…</a:t>
            </a:r>
            <a:endParaRPr lang="en-GB" dirty="0" smtClean="0"/>
          </a:p>
          <a:p>
            <a:endParaRPr lang="en-GB" dirty="0"/>
          </a:p>
        </p:txBody>
      </p:sp>
      <p:sp>
        <p:nvSpPr>
          <p:cNvPr id="4" name="Slide Number Placeholder 3"/>
          <p:cNvSpPr>
            <a:spLocks noGrp="1"/>
          </p:cNvSpPr>
          <p:nvPr>
            <p:ph type="sldNum" sz="quarter" idx="10"/>
          </p:nvPr>
        </p:nvSpPr>
        <p:spPr/>
        <p:txBody>
          <a:bodyPr/>
          <a:lstStyle/>
          <a:p>
            <a:fld id="{40AE502D-7E42-43E5-B4AE-26BC1191D4C1}" type="slidenum">
              <a:rPr lang="en-US" smtClean="0"/>
              <a:t>103</a:t>
            </a:fld>
            <a:endParaRPr lang="en-US"/>
          </a:p>
        </p:txBody>
      </p:sp>
    </p:spTree>
    <p:extLst>
      <p:ext uri="{BB962C8B-B14F-4D97-AF65-F5344CB8AC3E}">
        <p14:creationId xmlns:p14="http://schemas.microsoft.com/office/powerpoint/2010/main" val="28349572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Following</a:t>
            </a:r>
            <a:r>
              <a:rPr lang="en-GB" baseline="0" dirty="0" smtClean="0"/>
              <a:t> the implementation of P272, profile data is no longer collected for PC 5-8 (effectively redundant except for a de </a:t>
            </a:r>
            <a:r>
              <a:rPr lang="en-GB" baseline="0" dirty="0" err="1" smtClean="0"/>
              <a:t>minimis</a:t>
            </a:r>
            <a:r>
              <a:rPr lang="en-GB" baseline="0" dirty="0" smtClean="0"/>
              <a:t> amount)</a:t>
            </a:r>
          </a:p>
          <a:p>
            <a:r>
              <a:rPr lang="en-GB" baseline="0" dirty="0" smtClean="0"/>
              <a:t>Based on when the demand is used not just the volume. </a:t>
            </a:r>
          </a:p>
          <a:p>
            <a:endParaRPr lang="en-GB" dirty="0"/>
          </a:p>
        </p:txBody>
      </p:sp>
      <p:sp>
        <p:nvSpPr>
          <p:cNvPr id="4" name="Slide Number Placeholder 3"/>
          <p:cNvSpPr>
            <a:spLocks noGrp="1"/>
          </p:cNvSpPr>
          <p:nvPr>
            <p:ph type="sldNum" sz="quarter" idx="10"/>
          </p:nvPr>
        </p:nvSpPr>
        <p:spPr/>
        <p:txBody>
          <a:bodyPr/>
          <a:lstStyle/>
          <a:p>
            <a:fld id="{40AE502D-7E42-43E5-B4AE-26BC1191D4C1}" type="slidenum">
              <a:rPr lang="en-US" smtClean="0"/>
              <a:t>104</a:t>
            </a:fld>
            <a:endParaRPr lang="en-US"/>
          </a:p>
        </p:txBody>
      </p:sp>
    </p:spTree>
    <p:extLst>
      <p:ext uri="{BB962C8B-B14F-4D97-AF65-F5344CB8AC3E}">
        <p14:creationId xmlns:p14="http://schemas.microsoft.com/office/powerpoint/2010/main" val="4607912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produce seasonal profiles</a:t>
            </a:r>
            <a:r>
              <a:rPr lang="en-GB" baseline="0" dirty="0" smtClean="0"/>
              <a:t> and profiles per day type which reflect British characteristics. </a:t>
            </a:r>
          </a:p>
          <a:p>
            <a:r>
              <a:rPr lang="en-GB" baseline="0" dirty="0" smtClean="0"/>
              <a:t>Here are 2 profile shapes, for domestic and non-domestic customer. One annual, One WD and One NWD. </a:t>
            </a:r>
          </a:p>
          <a:p>
            <a:r>
              <a:rPr lang="en-GB" baseline="0" dirty="0" smtClean="0"/>
              <a:t>We can see the Sunday ‘lunch’ tradition during noon, the 1</a:t>
            </a:r>
            <a:r>
              <a:rPr lang="en-GB" baseline="30000" dirty="0" smtClean="0"/>
              <a:t>st</a:t>
            </a:r>
            <a:r>
              <a:rPr lang="en-GB" baseline="0" dirty="0" smtClean="0"/>
              <a:t> peak of the day compared to the relatively flat shape of commercial (non domestic) sites. </a:t>
            </a:r>
          </a:p>
          <a:p>
            <a:r>
              <a:rPr lang="en-GB" baseline="0" dirty="0" smtClean="0"/>
              <a:t>On a Tuesday we can see a typical profile shape for non-domestic customers, like small businesses, expanding along the working hours of the day, while for domestic customers small peak in the morning and then quite flat shape during the day when people are at work.</a:t>
            </a:r>
          </a:p>
          <a:p>
            <a:endParaRPr lang="en-GB" dirty="0"/>
          </a:p>
        </p:txBody>
      </p:sp>
      <p:sp>
        <p:nvSpPr>
          <p:cNvPr id="4" name="Slide Number Placeholder 3"/>
          <p:cNvSpPr>
            <a:spLocks noGrp="1"/>
          </p:cNvSpPr>
          <p:nvPr>
            <p:ph type="sldNum" sz="quarter" idx="10"/>
          </p:nvPr>
        </p:nvSpPr>
        <p:spPr/>
        <p:txBody>
          <a:bodyPr/>
          <a:lstStyle/>
          <a:p>
            <a:fld id="{40AE502D-7E42-43E5-B4AE-26BC1191D4C1}" type="slidenum">
              <a:rPr lang="en-US" smtClean="0"/>
              <a:t>105</a:t>
            </a:fld>
            <a:endParaRPr lang="en-US"/>
          </a:p>
        </p:txBody>
      </p:sp>
    </p:spTree>
    <p:extLst>
      <p:ext uri="{BB962C8B-B14F-4D97-AF65-F5344CB8AC3E}">
        <p14:creationId xmlns:p14="http://schemas.microsoft.com/office/powerpoint/2010/main" val="19476465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AA- Advance between two</a:t>
            </a:r>
            <a:r>
              <a:rPr lang="en-GB" baseline="0" dirty="0" smtClean="0"/>
              <a:t> reads used to create a yearly profile. (must be over 6 months for an accurate reflection)</a:t>
            </a:r>
          </a:p>
          <a:p>
            <a:r>
              <a:rPr lang="en-GB" baseline="0" dirty="0" smtClean="0"/>
              <a:t>EAC- forward estimate, uses AAs to weight the previous EAC. </a:t>
            </a:r>
            <a:endParaRPr lang="en-GB" dirty="0" smtClean="0"/>
          </a:p>
          <a:p>
            <a:endParaRPr lang="en-GB" dirty="0"/>
          </a:p>
        </p:txBody>
      </p:sp>
      <p:sp>
        <p:nvSpPr>
          <p:cNvPr id="4" name="Slide Number Placeholder 3"/>
          <p:cNvSpPr>
            <a:spLocks noGrp="1"/>
          </p:cNvSpPr>
          <p:nvPr>
            <p:ph type="sldNum" sz="quarter" idx="10"/>
          </p:nvPr>
        </p:nvSpPr>
        <p:spPr/>
        <p:txBody>
          <a:bodyPr/>
          <a:lstStyle/>
          <a:p>
            <a:fld id="{40AE502D-7E42-43E5-B4AE-26BC1191D4C1}" type="slidenum">
              <a:rPr lang="en-US" smtClean="0"/>
              <a:t>108</a:t>
            </a:fld>
            <a:endParaRPr lang="en-US"/>
          </a:p>
        </p:txBody>
      </p:sp>
    </p:spTree>
    <p:extLst>
      <p:ext uri="{BB962C8B-B14F-4D97-AF65-F5344CB8AC3E}">
        <p14:creationId xmlns:p14="http://schemas.microsoft.com/office/powerpoint/2010/main" val="41941619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LLFC – how much electricity</a:t>
            </a:r>
            <a:r>
              <a:rPr lang="en-GB" baseline="0" dirty="0" smtClean="0"/>
              <a:t> is lost on the network when it gets to that meter</a:t>
            </a:r>
          </a:p>
          <a:p>
            <a:r>
              <a:rPr lang="en-GB" baseline="0" dirty="0" smtClean="0"/>
              <a:t>SSC – type of meter (one rate, two rate etc.)</a:t>
            </a:r>
          </a:p>
          <a:p>
            <a:r>
              <a:rPr lang="en-GB" baseline="0" dirty="0" smtClean="0"/>
              <a:t>TPR – how the meter behaves at different times</a:t>
            </a:r>
          </a:p>
          <a:p>
            <a:r>
              <a:rPr lang="en-GB" baseline="0" dirty="0" smtClean="0"/>
              <a:t>The super customer can be used as a representative figure for each of the categories. </a:t>
            </a:r>
            <a:endParaRPr lang="en-GB" dirty="0" smtClean="0"/>
          </a:p>
          <a:p>
            <a:endParaRPr lang="en-GB" dirty="0"/>
          </a:p>
        </p:txBody>
      </p:sp>
      <p:sp>
        <p:nvSpPr>
          <p:cNvPr id="4" name="Slide Number Placeholder 3"/>
          <p:cNvSpPr>
            <a:spLocks noGrp="1"/>
          </p:cNvSpPr>
          <p:nvPr>
            <p:ph type="sldNum" sz="quarter" idx="10"/>
          </p:nvPr>
        </p:nvSpPr>
        <p:spPr/>
        <p:txBody>
          <a:bodyPr/>
          <a:lstStyle/>
          <a:p>
            <a:fld id="{40AE502D-7E42-43E5-B4AE-26BC1191D4C1}" type="slidenum">
              <a:rPr lang="en-US" smtClean="0"/>
              <a:t>109</a:t>
            </a:fld>
            <a:endParaRPr lang="en-US"/>
          </a:p>
        </p:txBody>
      </p:sp>
    </p:spTree>
    <p:extLst>
      <p:ext uri="{BB962C8B-B14F-4D97-AF65-F5344CB8AC3E}">
        <p14:creationId xmlns:p14="http://schemas.microsoft.com/office/powerpoint/2010/main" val="7455503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*****March</a:t>
            </a:r>
            <a:r>
              <a:rPr lang="en-GB" b="1" baseline="0" dirty="0" smtClean="0"/>
              <a:t> 2018 as example</a:t>
            </a:r>
            <a:endParaRPr lang="en-GB" b="1" dirty="0" smtClean="0"/>
          </a:p>
          <a:p>
            <a:endParaRPr lang="en-GB" dirty="0" smtClean="0"/>
          </a:p>
          <a:p>
            <a:r>
              <a:rPr lang="en-GB" dirty="0" smtClean="0"/>
              <a:t>*************Change/simplify</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prstClr val="black"/>
                </a:solidFill>
                <a:latin typeface="+mn-lt"/>
              </a:rPr>
              <a:t>Meter Advance </a:t>
            </a:r>
            <a:r>
              <a:rPr lang="en-GB" sz="1200" dirty="0" smtClean="0">
                <a:solidFill>
                  <a:prstClr val="black"/>
                </a:solidFill>
                <a:latin typeface="+mn-lt"/>
              </a:rPr>
              <a:t>= Meter Reading #2 – Meter Reading #1</a:t>
            </a:r>
          </a:p>
          <a:p>
            <a:pPr algn="l"/>
            <a:r>
              <a:rPr lang="en-GB" sz="1200" b="1" dirty="0" smtClean="0">
                <a:solidFill>
                  <a:prstClr val="black"/>
                </a:solidFill>
                <a:latin typeface="+mn-lt"/>
              </a:rPr>
              <a:t>AA</a:t>
            </a:r>
            <a:r>
              <a:rPr lang="en-GB" sz="1200" dirty="0" smtClean="0">
                <a:solidFill>
                  <a:prstClr val="black"/>
                </a:solidFill>
                <a:latin typeface="+mn-lt"/>
              </a:rPr>
              <a:t> = Meter Advance / sum(Daily Profile </a:t>
            </a:r>
            <a:r>
              <a:rPr lang="en-GB" sz="1200" dirty="0" err="1" smtClean="0">
                <a:solidFill>
                  <a:prstClr val="black"/>
                </a:solidFill>
                <a:latin typeface="+mn-lt"/>
              </a:rPr>
              <a:t>Coeficients</a:t>
            </a:r>
            <a:r>
              <a:rPr lang="en-GB" sz="1200" dirty="0" smtClean="0">
                <a:solidFill>
                  <a:prstClr val="black"/>
                </a:solidFill>
                <a:latin typeface="+mn-lt"/>
              </a:rPr>
              <a:t>)</a:t>
            </a:r>
          </a:p>
          <a:p>
            <a:pPr algn="l"/>
            <a:r>
              <a:rPr lang="en-GB" sz="1200" dirty="0" smtClean="0">
                <a:solidFill>
                  <a:prstClr val="black"/>
                </a:solidFill>
                <a:latin typeface="+mn-lt"/>
              </a:rPr>
              <a:t>Use AA and sum(Daily Profile Coefficients) to calculate </a:t>
            </a:r>
            <a:r>
              <a:rPr lang="en-GB" sz="1200" b="1" dirty="0" smtClean="0">
                <a:solidFill>
                  <a:prstClr val="black"/>
                </a:solidFill>
                <a:latin typeface="+mn-lt"/>
              </a:rPr>
              <a:t>EAC</a:t>
            </a:r>
          </a:p>
          <a:p>
            <a:endParaRPr lang="en-GB" dirty="0"/>
          </a:p>
        </p:txBody>
      </p:sp>
      <p:sp>
        <p:nvSpPr>
          <p:cNvPr id="4" name="Slide Number Placeholder 3"/>
          <p:cNvSpPr>
            <a:spLocks noGrp="1"/>
          </p:cNvSpPr>
          <p:nvPr>
            <p:ph type="sldNum" sz="quarter" idx="10"/>
          </p:nvPr>
        </p:nvSpPr>
        <p:spPr/>
        <p:txBody>
          <a:bodyPr/>
          <a:lstStyle/>
          <a:p>
            <a:fld id="{40AE502D-7E42-43E5-B4AE-26BC1191D4C1}" type="slidenum">
              <a:rPr lang="en-US" smtClean="0"/>
              <a:t>111</a:t>
            </a:fld>
            <a:endParaRPr lang="en-US"/>
          </a:p>
        </p:txBody>
      </p:sp>
    </p:spTree>
    <p:extLst>
      <p:ext uri="{BB962C8B-B14F-4D97-AF65-F5344CB8AC3E}">
        <p14:creationId xmlns:p14="http://schemas.microsoft.com/office/powerpoint/2010/main" val="21007294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Annual</a:t>
            </a:r>
            <a:r>
              <a:rPr lang="en-GB" baseline="0" dirty="0" smtClean="0"/>
              <a:t> consumption for all customers grouped into these specifics is aggregated</a:t>
            </a:r>
            <a:endParaRPr lang="en-GB" dirty="0" smtClean="0"/>
          </a:p>
          <a:p>
            <a:endParaRPr lang="en-GB" dirty="0"/>
          </a:p>
        </p:txBody>
      </p:sp>
      <p:sp>
        <p:nvSpPr>
          <p:cNvPr id="4" name="Slide Number Placeholder 3"/>
          <p:cNvSpPr>
            <a:spLocks noGrp="1"/>
          </p:cNvSpPr>
          <p:nvPr>
            <p:ph type="sldNum" sz="quarter" idx="10"/>
          </p:nvPr>
        </p:nvSpPr>
        <p:spPr/>
        <p:txBody>
          <a:bodyPr/>
          <a:lstStyle/>
          <a:p>
            <a:fld id="{40AE502D-7E42-43E5-B4AE-26BC1191D4C1}" type="slidenum">
              <a:rPr lang="en-US" smtClean="0"/>
              <a:t>112</a:t>
            </a:fld>
            <a:endParaRPr lang="en-US"/>
          </a:p>
        </p:txBody>
      </p:sp>
    </p:spTree>
    <p:extLst>
      <p:ext uri="{BB962C8B-B14F-4D97-AF65-F5344CB8AC3E}">
        <p14:creationId xmlns:p14="http://schemas.microsoft.com/office/powerpoint/2010/main" val="3003911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1757363"/>
            <a:ext cx="6616700" cy="3722687"/>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Tahoma" pitchFamily="34" charset="0"/>
                <a:ea typeface="ＭＳ Ｐゴシック"/>
                <a:cs typeface="Arial" pitchFamily="34" charset="0"/>
              </a:rPr>
              <a:t>This presentation is going to take you through the basics of imbalance pricing – the principles behind the pricing arrangements, the key terminology and an overview of how the prices are calculated and applied.</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Tahoma" pitchFamily="34" charset="0"/>
                <a:ea typeface="ＭＳ Ｐゴシック"/>
                <a:cs typeface="Arial" pitchFamily="34" charset="0"/>
              </a:rPr>
              <a:t>Unapologetic Beginner’s Guide – will provide links at end to further detail.</a:t>
            </a:r>
          </a:p>
        </p:txBody>
      </p:sp>
      <p:sp>
        <p:nvSpPr>
          <p:cNvPr id="4" name="Slide Number Placeholder 3"/>
          <p:cNvSpPr>
            <a:spLocks noGrp="1"/>
          </p:cNvSpPr>
          <p:nvPr>
            <p:ph type="sldNum" sz="quarter" idx="10"/>
          </p:nvPr>
        </p:nvSpPr>
        <p:spPr/>
        <p: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fld id="{7AA0B687-4A7F-4B5A-B0FC-0514D0236F50}" type="slidenum">
              <a:rPr kumimoji="0" lang="en-GB" sz="900" b="0" i="0" u="none" strike="noStrike" kern="1200" cap="none" spc="0" normalizeH="0" baseline="0" noProof="0" smtClean="0">
                <a:ln>
                  <a:noFill/>
                </a:ln>
                <a:solidFill>
                  <a:prstClr val="black">
                    <a:lumMod val="50000"/>
                    <a:lumOff val="50000"/>
                  </a:prstClr>
                </a:solidFill>
                <a:effectLst/>
                <a:uLnTx/>
                <a:uFillTx/>
                <a:latin typeface="Tahoma"/>
                <a:ea typeface="+mn-ea"/>
                <a:cs typeface="+mn-cs"/>
              </a:rPr>
              <a:pPr marL="0" marR="0" lvl="0" indent="0" algn="l" defTabSz="1043056" rtl="0" eaLnBrk="1" fontAlgn="auto" latinLnBrk="0" hangingPunct="1">
                <a:lnSpc>
                  <a:spcPct val="100000"/>
                </a:lnSpc>
                <a:spcBef>
                  <a:spcPts val="0"/>
                </a:spcBef>
                <a:spcAft>
                  <a:spcPts val="0"/>
                </a:spcAft>
                <a:buClrTx/>
                <a:buSzTx/>
                <a:buFontTx/>
                <a:buNone/>
                <a:tabLst/>
                <a:defRPr/>
              </a:pPr>
              <a:t>44</a:t>
            </a:fld>
            <a:endParaRPr kumimoji="0" lang="en-GB" sz="900" b="0" i="0" u="none" strike="noStrike" kern="1200" cap="none" spc="0" normalizeH="0" baseline="0" noProof="0" dirty="0">
              <a:ln>
                <a:noFill/>
              </a:ln>
              <a:solidFill>
                <a:prstClr val="black">
                  <a:lumMod val="50000"/>
                  <a:lumOff val="50000"/>
                </a:prstClr>
              </a:solidFill>
              <a:effectLst/>
              <a:uLnTx/>
              <a:uFillTx/>
              <a:latin typeface="Tahoma"/>
              <a:ea typeface="+mn-ea"/>
              <a:cs typeface="+mn-cs"/>
            </a:endParaRPr>
          </a:p>
        </p:txBody>
      </p:sp>
    </p:spTree>
    <p:extLst>
      <p:ext uri="{BB962C8B-B14F-4D97-AF65-F5344CB8AC3E}">
        <p14:creationId xmlns:p14="http://schemas.microsoft.com/office/powerpoint/2010/main" val="36389121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multiplied</a:t>
            </a:r>
            <a:r>
              <a:rPr lang="en-GB" baseline="0" dirty="0" smtClean="0"/>
              <a:t> by the profile co-efficient for a given settlement period.</a:t>
            </a:r>
          </a:p>
          <a:p>
            <a:r>
              <a:rPr lang="en-GB" baseline="0" dirty="0" smtClean="0"/>
              <a:t>This provides an estimate to a supplier how much energy these customers will use. </a:t>
            </a:r>
            <a:endParaRPr lang="en-GB" dirty="0" smtClean="0"/>
          </a:p>
          <a:p>
            <a:endParaRPr lang="en-GB" dirty="0"/>
          </a:p>
        </p:txBody>
      </p:sp>
      <p:sp>
        <p:nvSpPr>
          <p:cNvPr id="4" name="Slide Number Placeholder 3"/>
          <p:cNvSpPr>
            <a:spLocks noGrp="1"/>
          </p:cNvSpPr>
          <p:nvPr>
            <p:ph type="sldNum" sz="quarter" idx="10"/>
          </p:nvPr>
        </p:nvSpPr>
        <p:spPr/>
        <p:txBody>
          <a:bodyPr/>
          <a:lstStyle/>
          <a:p>
            <a:fld id="{40AE502D-7E42-43E5-B4AE-26BC1191D4C1}" type="slidenum">
              <a:rPr lang="en-US" smtClean="0"/>
              <a:t>113</a:t>
            </a:fld>
            <a:endParaRPr lang="en-US"/>
          </a:p>
        </p:txBody>
      </p:sp>
    </p:spTree>
    <p:extLst>
      <p:ext uri="{BB962C8B-B14F-4D97-AF65-F5344CB8AC3E}">
        <p14:creationId xmlns:p14="http://schemas.microsoft.com/office/powerpoint/2010/main" val="33387702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AE502D-7E42-43E5-B4AE-26BC1191D4C1}" type="slidenum">
              <a:rPr lang="en-US" smtClean="0"/>
              <a:t>122</a:t>
            </a:fld>
            <a:endParaRPr lang="en-US"/>
          </a:p>
        </p:txBody>
      </p:sp>
    </p:spTree>
    <p:extLst>
      <p:ext uri="{BB962C8B-B14F-4D97-AF65-F5344CB8AC3E}">
        <p14:creationId xmlns:p14="http://schemas.microsoft.com/office/powerpoint/2010/main" val="13005803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Invoice sent daily if &lt;£500, otherwise wait until reach £500 or quarter</a:t>
            </a:r>
          </a:p>
          <a:p>
            <a:r>
              <a:rPr lang="en-GB" dirty="0" smtClean="0"/>
              <a:t>Need to balance each account separately</a:t>
            </a:r>
          </a:p>
          <a:p>
            <a:endParaRPr lang="en-GB" dirty="0"/>
          </a:p>
        </p:txBody>
      </p:sp>
      <p:sp>
        <p:nvSpPr>
          <p:cNvPr id="4" name="Slide Number Placeholder 3"/>
          <p:cNvSpPr>
            <a:spLocks noGrp="1"/>
          </p:cNvSpPr>
          <p:nvPr>
            <p:ph type="sldNum" sz="quarter" idx="10"/>
          </p:nvPr>
        </p:nvSpPr>
        <p:spPr/>
        <p:txBody>
          <a:bodyPr/>
          <a:lstStyle/>
          <a:p>
            <a:fld id="{40AE502D-7E42-43E5-B4AE-26BC1191D4C1}" type="slidenum">
              <a:rPr lang="en-US" smtClean="0"/>
              <a:t>124</a:t>
            </a:fld>
            <a:endParaRPr lang="en-US"/>
          </a:p>
        </p:txBody>
      </p:sp>
    </p:spTree>
    <p:extLst>
      <p:ext uri="{BB962C8B-B14F-4D97-AF65-F5344CB8AC3E}">
        <p14:creationId xmlns:p14="http://schemas.microsoft.com/office/powerpoint/2010/main" val="4601107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0AE502D-7E42-43E5-B4AE-26BC1191D4C1}" type="slidenum">
              <a:rPr lang="en-US" smtClean="0"/>
              <a:t>125</a:t>
            </a:fld>
            <a:endParaRPr lang="en-US"/>
          </a:p>
        </p:txBody>
      </p:sp>
    </p:spTree>
    <p:extLst>
      <p:ext uri="{BB962C8B-B14F-4D97-AF65-F5344CB8AC3E}">
        <p14:creationId xmlns:p14="http://schemas.microsoft.com/office/powerpoint/2010/main" val="1947200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1757363"/>
            <a:ext cx="6616700" cy="37226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To</a:t>
            </a:r>
            <a:r>
              <a:rPr lang="en-GB" baseline="0" dirty="0" smtClean="0"/>
              <a:t> recap from this mornings imbalance settlement presentation…</a:t>
            </a:r>
          </a:p>
          <a:p>
            <a:pPr marL="171450" indent="-171450">
              <a:buFont typeface="Arial" panose="020B0604020202020204" pitchFamily="34" charset="0"/>
              <a:buChar char="•"/>
            </a:pPr>
            <a:r>
              <a:rPr lang="en-GB" baseline="0" dirty="0" smtClean="0"/>
              <a:t>The Process occurs as follows: the parties notify their energy contracts…</a:t>
            </a:r>
          </a:p>
          <a:p>
            <a:pPr marL="171450" indent="-171450">
              <a:buFont typeface="Arial" panose="020B0604020202020204" pitchFamily="34" charset="0"/>
              <a:buChar char="•"/>
            </a:pPr>
            <a:r>
              <a:rPr lang="en-GB" baseline="0" dirty="0" smtClean="0"/>
              <a:t>The imbalance volumes are then settled at …</a:t>
            </a:r>
            <a:endParaRPr lang="en-GB" dirty="0" smtClean="0"/>
          </a:p>
        </p:txBody>
      </p:sp>
      <p:sp>
        <p:nvSpPr>
          <p:cNvPr id="4" name="Slide Number Placeholder 3"/>
          <p:cNvSpPr>
            <a:spLocks noGrp="1"/>
          </p:cNvSpPr>
          <p:nvPr>
            <p:ph type="sldNum" sz="quarter" idx="10"/>
          </p:nvPr>
        </p:nvSpPr>
        <p:spPr/>
        <p: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fld id="{7AA0B687-4A7F-4B5A-B0FC-0514D0236F50}" type="slidenum">
              <a:rPr kumimoji="0" lang="en-GB" sz="900" b="0" i="0" u="none" strike="noStrike" kern="1200" cap="none" spc="0" normalizeH="0" baseline="0" noProof="0" smtClean="0">
                <a:ln>
                  <a:noFill/>
                </a:ln>
                <a:solidFill>
                  <a:prstClr val="black">
                    <a:lumMod val="50000"/>
                    <a:lumOff val="50000"/>
                  </a:prstClr>
                </a:solidFill>
                <a:effectLst/>
                <a:uLnTx/>
                <a:uFillTx/>
                <a:latin typeface="Tahoma"/>
                <a:ea typeface="+mn-ea"/>
                <a:cs typeface="+mn-cs"/>
              </a:rPr>
              <a:pPr marL="0" marR="0" lvl="0" indent="0" algn="l" defTabSz="1043056" rtl="0" eaLnBrk="1" fontAlgn="auto" latinLnBrk="0" hangingPunct="1">
                <a:lnSpc>
                  <a:spcPct val="100000"/>
                </a:lnSpc>
                <a:spcBef>
                  <a:spcPts val="0"/>
                </a:spcBef>
                <a:spcAft>
                  <a:spcPts val="0"/>
                </a:spcAft>
                <a:buClrTx/>
                <a:buSzTx/>
                <a:buFontTx/>
                <a:buNone/>
                <a:tabLst/>
                <a:defRPr/>
              </a:pPr>
              <a:t>46</a:t>
            </a:fld>
            <a:endParaRPr kumimoji="0" lang="en-GB" sz="900" b="0" i="0" u="none" strike="noStrike" kern="1200" cap="none" spc="0" normalizeH="0" baseline="0" noProof="0" dirty="0">
              <a:ln>
                <a:noFill/>
              </a:ln>
              <a:solidFill>
                <a:prstClr val="black">
                  <a:lumMod val="50000"/>
                  <a:lumOff val="50000"/>
                </a:prstClr>
              </a:solidFill>
              <a:effectLst/>
              <a:uLnTx/>
              <a:uFillTx/>
              <a:latin typeface="Tahoma"/>
              <a:ea typeface="+mn-ea"/>
              <a:cs typeface="+mn-cs"/>
            </a:endParaRPr>
          </a:p>
        </p:txBody>
      </p:sp>
    </p:spTree>
    <p:extLst>
      <p:ext uri="{BB962C8B-B14F-4D97-AF65-F5344CB8AC3E}">
        <p14:creationId xmlns:p14="http://schemas.microsoft.com/office/powerpoint/2010/main" val="3374173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1757363"/>
            <a:ext cx="5264150" cy="3722687"/>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During that presentation, I will often refer to short or long, refereeing either to Parties or system. Let’s get Imbalance Settlement terminology right… </a:t>
            </a:r>
            <a:r>
              <a:rPr kumimoji="0" lang="en-GB" sz="1200" b="1"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Could be different to trading terminologies.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1"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1"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When a party is long (‘surplus’ of energy)  the price calculation is based on actions taken by National Grid to reduce generation or increase demand which is a BID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When a party is short (so there's a deficit of energy) then National Grid takes actions to increase generation or reduce demand which is an OFFER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0"/>
          </p:nvPr>
        </p:nvSpPr>
        <p:spPr/>
        <p: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fld id="{7AA0B687-4A7F-4B5A-B0FC-0514D0236F50}" type="slidenum">
              <a:rPr kumimoji="0" lang="en-GB" sz="900" b="0" i="0" u="none" strike="noStrike" kern="1200" cap="none" spc="0" normalizeH="0" baseline="0" noProof="0" smtClean="0">
                <a:ln>
                  <a:noFill/>
                </a:ln>
                <a:solidFill>
                  <a:prstClr val="black">
                    <a:lumMod val="50000"/>
                    <a:lumOff val="50000"/>
                  </a:prstClr>
                </a:solidFill>
                <a:effectLst/>
                <a:uLnTx/>
                <a:uFillTx/>
                <a:latin typeface="Tahoma"/>
                <a:ea typeface="+mn-ea"/>
                <a:cs typeface="+mn-cs"/>
              </a:rPr>
              <a:pPr marL="0" marR="0" lvl="0" indent="0" algn="l" defTabSz="1043056" rtl="0" eaLnBrk="1" fontAlgn="auto" latinLnBrk="0" hangingPunct="1">
                <a:lnSpc>
                  <a:spcPct val="100000"/>
                </a:lnSpc>
                <a:spcBef>
                  <a:spcPts val="0"/>
                </a:spcBef>
                <a:spcAft>
                  <a:spcPts val="0"/>
                </a:spcAft>
                <a:buClrTx/>
                <a:buSzTx/>
                <a:buFontTx/>
                <a:buNone/>
                <a:tabLst/>
                <a:defRPr/>
              </a:pPr>
              <a:t>47</a:t>
            </a:fld>
            <a:endParaRPr kumimoji="0" lang="en-GB" sz="900" b="0" i="0" u="none" strike="noStrike" kern="1200" cap="none" spc="0" normalizeH="0" baseline="0" noProof="0" dirty="0">
              <a:ln>
                <a:noFill/>
              </a:ln>
              <a:solidFill>
                <a:prstClr val="black">
                  <a:lumMod val="50000"/>
                  <a:lumOff val="50000"/>
                </a:prstClr>
              </a:solidFill>
              <a:effectLst/>
              <a:uLnTx/>
              <a:uFillTx/>
              <a:latin typeface="Tahoma"/>
              <a:ea typeface="+mn-ea"/>
              <a:cs typeface="+mn-cs"/>
            </a:endParaRPr>
          </a:p>
        </p:txBody>
      </p:sp>
    </p:spTree>
    <p:extLst>
      <p:ext uri="{BB962C8B-B14F-4D97-AF65-F5344CB8AC3E}">
        <p14:creationId xmlns:p14="http://schemas.microsoft.com/office/powerpoint/2010/main" val="2611331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1757363"/>
            <a:ext cx="6616700" cy="3722687"/>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During that presentation, I will often refer to short or long, refereeing either to Parties or system. Let’s get Imbalance Settlement terminology right… </a:t>
            </a:r>
            <a:r>
              <a:rPr kumimoji="0" lang="en-GB" sz="1200" b="1"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Could be different to trading terminologies.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1"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1"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When a party is long (‘surplus’ of energy)  the price calculation is based on actions taken by National Grid to reduce generation or increase demand which is a BID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rPr>
              <a:t>When a party is short (so there's a deficit of energy) then National Grid takes actions to increase generation or reduce demand which is an OFFER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0"/>
          </p:nvPr>
        </p:nvSpPr>
        <p:spPr/>
        <p: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fld id="{7AA0B687-4A7F-4B5A-B0FC-0514D0236F50}" type="slidenum">
              <a:rPr kumimoji="0" lang="en-GB" sz="900" b="0" i="0" u="none" strike="noStrike" kern="1200" cap="none" spc="0" normalizeH="0" baseline="0" noProof="0" smtClean="0">
                <a:ln>
                  <a:noFill/>
                </a:ln>
                <a:solidFill>
                  <a:prstClr val="black">
                    <a:lumMod val="50000"/>
                    <a:lumOff val="50000"/>
                  </a:prstClr>
                </a:solidFill>
                <a:effectLst/>
                <a:uLnTx/>
                <a:uFillTx/>
                <a:latin typeface="Tahoma"/>
                <a:ea typeface="+mn-ea"/>
                <a:cs typeface="+mn-cs"/>
              </a:rPr>
              <a:pPr marL="0" marR="0" lvl="0" indent="0" algn="l" defTabSz="1043056" rtl="0" eaLnBrk="1" fontAlgn="auto" latinLnBrk="0" hangingPunct="1">
                <a:lnSpc>
                  <a:spcPct val="100000"/>
                </a:lnSpc>
                <a:spcBef>
                  <a:spcPts val="0"/>
                </a:spcBef>
                <a:spcAft>
                  <a:spcPts val="0"/>
                </a:spcAft>
                <a:buClrTx/>
                <a:buSzTx/>
                <a:buFontTx/>
                <a:buNone/>
                <a:tabLst/>
                <a:defRPr/>
              </a:pPr>
              <a:t>48</a:t>
            </a:fld>
            <a:endParaRPr kumimoji="0" lang="en-GB" sz="900" b="0" i="0" u="none" strike="noStrike" kern="1200" cap="none" spc="0" normalizeH="0" baseline="0" noProof="0" dirty="0">
              <a:ln>
                <a:noFill/>
              </a:ln>
              <a:solidFill>
                <a:prstClr val="black">
                  <a:lumMod val="50000"/>
                  <a:lumOff val="50000"/>
                </a:prstClr>
              </a:solidFill>
              <a:effectLst/>
              <a:uLnTx/>
              <a:uFillTx/>
              <a:latin typeface="Tahoma"/>
              <a:ea typeface="+mn-ea"/>
              <a:cs typeface="+mn-cs"/>
            </a:endParaRPr>
          </a:p>
        </p:txBody>
      </p:sp>
    </p:spTree>
    <p:extLst>
      <p:ext uri="{BB962C8B-B14F-4D97-AF65-F5344CB8AC3E}">
        <p14:creationId xmlns:p14="http://schemas.microsoft.com/office/powerpoint/2010/main" val="2875551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1757363"/>
            <a:ext cx="6616700" cy="3722687"/>
          </a:xfrm>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GB" altLang="zh-CN" sz="1200" b="0" i="0" u="none" strike="noStrike" kern="1200" cap="none" spc="0" normalizeH="0" baseline="0" noProof="0" dirty="0" smtClean="0">
                <a:ln>
                  <a:noFill/>
                </a:ln>
                <a:solidFill>
                  <a:srgbClr val="000000"/>
                </a:solidFill>
                <a:effectLst/>
                <a:uLnTx/>
                <a:uFillTx/>
                <a:latin typeface="Times" pitchFamily="18" charset="0"/>
                <a:ea typeface="ＭＳ Ｐゴシック" pitchFamily="34" charset="-128"/>
                <a:cs typeface="Arial" charset="0"/>
              </a:rPr>
              <a:t>This is an example illustrating when a party is long. So the party have Bilateral contract of 75 MWhs (hence they’ve sold 75 MWh) but they’ve generation 100MWh so here generation is more than what they have sold. Hence there will be a surplus of energy left over after the trading takes place </a:t>
            </a:r>
          </a:p>
        </p:txBody>
      </p:sp>
      <p:sp>
        <p:nvSpPr>
          <p:cNvPr id="4" name="Slide Number Placeholder 3"/>
          <p:cNvSpPr>
            <a:spLocks noGrp="1"/>
          </p:cNvSpPr>
          <p:nvPr>
            <p:ph type="sldNum" sz="quarter" idx="10"/>
          </p:nvPr>
        </p:nvSpPr>
        <p:spPr/>
        <p:txBody>
          <a:bodyPr/>
          <a:lstStyle/>
          <a:p>
            <a:pPr marL="0" marR="0" lvl="0" indent="0" algn="l" defTabSz="1043056" rtl="0" eaLnBrk="1" fontAlgn="auto" latinLnBrk="0" hangingPunct="1">
              <a:lnSpc>
                <a:spcPct val="100000"/>
              </a:lnSpc>
              <a:spcBef>
                <a:spcPts val="0"/>
              </a:spcBef>
              <a:spcAft>
                <a:spcPts val="0"/>
              </a:spcAft>
              <a:buClrTx/>
              <a:buSzTx/>
              <a:buFontTx/>
              <a:buNone/>
              <a:tabLst/>
              <a:defRPr/>
            </a:pPr>
            <a:fld id="{7AA0B687-4A7F-4B5A-B0FC-0514D0236F50}" type="slidenum">
              <a:rPr kumimoji="0" lang="en-GB" sz="900" b="0" i="0" u="none" strike="noStrike" kern="1200" cap="none" spc="0" normalizeH="0" baseline="0" noProof="0" smtClean="0">
                <a:ln>
                  <a:noFill/>
                </a:ln>
                <a:solidFill>
                  <a:prstClr val="black">
                    <a:lumMod val="50000"/>
                    <a:lumOff val="50000"/>
                  </a:prstClr>
                </a:solidFill>
                <a:effectLst/>
                <a:uLnTx/>
                <a:uFillTx/>
                <a:latin typeface="Tahoma"/>
                <a:ea typeface="+mn-ea"/>
                <a:cs typeface="+mn-cs"/>
              </a:rPr>
              <a:pPr marL="0" marR="0" lvl="0" indent="0" algn="l" defTabSz="1043056" rtl="0" eaLnBrk="1" fontAlgn="auto" latinLnBrk="0" hangingPunct="1">
                <a:lnSpc>
                  <a:spcPct val="100000"/>
                </a:lnSpc>
                <a:spcBef>
                  <a:spcPts val="0"/>
                </a:spcBef>
                <a:spcAft>
                  <a:spcPts val="0"/>
                </a:spcAft>
                <a:buClrTx/>
                <a:buSzTx/>
                <a:buFontTx/>
                <a:buNone/>
                <a:tabLst/>
                <a:defRPr/>
              </a:pPr>
              <a:t>49</a:t>
            </a:fld>
            <a:endParaRPr kumimoji="0" lang="en-GB" sz="900" b="0" i="0" u="none" strike="noStrike" kern="1200" cap="none" spc="0" normalizeH="0" baseline="0" noProof="0" dirty="0">
              <a:ln>
                <a:noFill/>
              </a:ln>
              <a:solidFill>
                <a:prstClr val="black">
                  <a:lumMod val="50000"/>
                  <a:lumOff val="50000"/>
                </a:prstClr>
              </a:solidFill>
              <a:effectLst/>
              <a:uLnTx/>
              <a:uFillTx/>
              <a:latin typeface="Tahoma"/>
              <a:ea typeface="+mn-ea"/>
              <a:cs typeface="+mn-cs"/>
            </a:endParaRPr>
          </a:p>
        </p:txBody>
      </p:sp>
    </p:spTree>
    <p:extLst>
      <p:ext uri="{BB962C8B-B14F-4D97-AF65-F5344CB8AC3E}">
        <p14:creationId xmlns:p14="http://schemas.microsoft.com/office/powerpoint/2010/main" val="9780449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945C394D-4474-4833-8972-AA7D24243509}"/>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538694" y="574851"/>
            <a:ext cx="11114785" cy="1510747"/>
          </a:xfrm>
          <a:prstGeom prst="rect">
            <a:avLst/>
          </a:prstGeom>
        </p:spPr>
      </p:pic>
      <p:sp>
        <p:nvSpPr>
          <p:cNvPr id="12" name="Subtitle 2">
            <a:extLst>
              <a:ext uri="{FF2B5EF4-FFF2-40B4-BE49-F238E27FC236}">
                <a16:creationId xmlns:a16="http://schemas.microsoft.com/office/drawing/2014/main" id="{CEC33A87-B1FB-405A-9480-C781C48595CE}"/>
              </a:ext>
            </a:extLst>
          </p:cNvPr>
          <p:cNvSpPr>
            <a:spLocks noGrp="1"/>
          </p:cNvSpPr>
          <p:nvPr>
            <p:ph type="subTitle" idx="1"/>
          </p:nvPr>
        </p:nvSpPr>
        <p:spPr>
          <a:xfrm>
            <a:off x="8106691" y="5240273"/>
            <a:ext cx="3767472" cy="625518"/>
          </a:xfrm>
          <a:prstGeom prst="rect">
            <a:avLst/>
          </a:prstGeom>
        </p:spPr>
        <p:txBody>
          <a:bodyPr>
            <a:noAutofit/>
          </a:bodyPr>
          <a:lstStyle>
            <a:lvl1pPr marL="7701" marR="3081" indent="0" algn="l" defTabSz="914400" rtl="0" eaLnBrk="1" latinLnBrk="0" hangingPunct="1">
              <a:lnSpc>
                <a:spcPts val="1649"/>
              </a:lnSpc>
              <a:spcBef>
                <a:spcPts val="1286"/>
              </a:spcBef>
              <a:buNone/>
              <a:defRPr lang="en-US" sz="1450" kern="1200" spc="9" dirty="0">
                <a:solidFill>
                  <a:schemeClr val="bg1"/>
                </a:solidFill>
                <a:latin typeface="Arial"/>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Date Placeholder 3">
            <a:extLst>
              <a:ext uri="{FF2B5EF4-FFF2-40B4-BE49-F238E27FC236}">
                <a16:creationId xmlns:a16="http://schemas.microsoft.com/office/drawing/2014/main" id="{1F12B0E5-A9D2-41DD-AF9C-754507805265}"/>
              </a:ext>
            </a:extLst>
          </p:cNvPr>
          <p:cNvSpPr>
            <a:spLocks noGrp="1"/>
          </p:cNvSpPr>
          <p:nvPr>
            <p:ph type="dt" sz="half" idx="10"/>
          </p:nvPr>
        </p:nvSpPr>
        <p:spPr>
          <a:xfrm>
            <a:off x="8106691" y="5930399"/>
            <a:ext cx="3767472" cy="223138"/>
          </a:xfrm>
        </p:spPr>
        <p:txBody>
          <a:bodyPr/>
          <a:lstStyle>
            <a:lvl1pPr marL="7701" algn="l" defTabSz="914400" rtl="0" eaLnBrk="1" latinLnBrk="0" hangingPunct="1">
              <a:defRPr lang="en-US" sz="1450" kern="1200" spc="-36" smtClean="0">
                <a:solidFill>
                  <a:schemeClr val="bg1"/>
                </a:solidFill>
                <a:latin typeface="Arial"/>
                <a:ea typeface="+mn-ea"/>
                <a:cs typeface="Arial"/>
              </a:defRPr>
            </a:lvl1pPr>
          </a:lstStyle>
          <a:p>
            <a:r>
              <a:rPr lang="en-US" smtClean="0"/>
              <a:t>6 October 2020</a:t>
            </a:r>
            <a:endParaRPr lang="en-GB" dirty="0"/>
          </a:p>
        </p:txBody>
      </p:sp>
      <p:sp>
        <p:nvSpPr>
          <p:cNvPr id="15" name="object 20">
            <a:extLst>
              <a:ext uri="{FF2B5EF4-FFF2-40B4-BE49-F238E27FC236}">
                <a16:creationId xmlns:a16="http://schemas.microsoft.com/office/drawing/2014/main" id="{86072FC2-12BB-47CF-AEF4-F60DCAD0B904}"/>
              </a:ext>
            </a:extLst>
          </p:cNvPr>
          <p:cNvSpPr/>
          <p:nvPr userDrawn="1"/>
        </p:nvSpPr>
        <p:spPr>
          <a:xfrm>
            <a:off x="8106691" y="5139188"/>
            <a:ext cx="3767472" cy="0"/>
          </a:xfrm>
          <a:custGeom>
            <a:avLst/>
            <a:gdLst/>
            <a:ahLst/>
            <a:cxnLst/>
            <a:rect l="l" t="t" r="r" b="b"/>
            <a:pathLst>
              <a:path w="6212840">
                <a:moveTo>
                  <a:pt x="0" y="0"/>
                </a:moveTo>
                <a:lnTo>
                  <a:pt x="6212721" y="0"/>
                </a:lnTo>
              </a:path>
            </a:pathLst>
          </a:custGeom>
          <a:ln w="5235">
            <a:solidFill>
              <a:schemeClr val="bg1"/>
            </a:solidFill>
          </a:ln>
        </p:spPr>
        <p:txBody>
          <a:bodyPr wrap="square" lIns="0" tIns="0" rIns="0" bIns="0" rtlCol="0"/>
          <a:lstStyle/>
          <a:p>
            <a:endParaRPr sz="662">
              <a:solidFill>
                <a:schemeClr val="bg1"/>
              </a:solidFill>
            </a:endParaRPr>
          </a:p>
        </p:txBody>
      </p:sp>
      <p:sp>
        <p:nvSpPr>
          <p:cNvPr id="17" name="Title 1">
            <a:extLst>
              <a:ext uri="{FF2B5EF4-FFF2-40B4-BE49-F238E27FC236}">
                <a16:creationId xmlns:a16="http://schemas.microsoft.com/office/drawing/2014/main" id="{574EC5B8-F392-49EB-83D6-90DBBE6CFD57}"/>
              </a:ext>
            </a:extLst>
          </p:cNvPr>
          <p:cNvSpPr>
            <a:spLocks noGrp="1"/>
          </p:cNvSpPr>
          <p:nvPr>
            <p:ph type="ctrTitle"/>
          </p:nvPr>
        </p:nvSpPr>
        <p:spPr>
          <a:xfrm>
            <a:off x="8106691" y="4442702"/>
            <a:ext cx="3767472" cy="625518"/>
          </a:xfrm>
          <a:prstGeom prst="rect">
            <a:avLst/>
          </a:prstGeom>
        </p:spPr>
        <p:txBody>
          <a:bodyPr anchor="t" anchorCtr="0">
            <a:noAutofit/>
          </a:bodyPr>
          <a:lstStyle>
            <a:lvl1pPr marL="7701" algn="l" defTabSz="914400" rtl="0" eaLnBrk="1" latinLnBrk="0" hangingPunct="1">
              <a:spcBef>
                <a:spcPts val="73"/>
              </a:spcBef>
              <a:defRPr lang="en-US" sz="1450" b="1" kern="1200" spc="-3" dirty="0">
                <a:solidFill>
                  <a:schemeClr val="bg1"/>
                </a:solidFill>
                <a:latin typeface="Arial"/>
                <a:ea typeface="+mn-ea"/>
                <a:cs typeface="Arial"/>
              </a:defRPr>
            </a:lvl1pPr>
          </a:lstStyle>
          <a:p>
            <a:r>
              <a:rPr lang="en-US" dirty="0"/>
              <a:t>Click to edit Master title style</a:t>
            </a:r>
          </a:p>
        </p:txBody>
      </p:sp>
      <p:sp>
        <p:nvSpPr>
          <p:cNvPr id="18" name="object 19">
            <a:extLst>
              <a:ext uri="{FF2B5EF4-FFF2-40B4-BE49-F238E27FC236}">
                <a16:creationId xmlns:a16="http://schemas.microsoft.com/office/drawing/2014/main" id="{6656C1D5-9FCB-407D-8EA3-19DDFB251770}"/>
              </a:ext>
            </a:extLst>
          </p:cNvPr>
          <p:cNvSpPr/>
          <p:nvPr userDrawn="1"/>
        </p:nvSpPr>
        <p:spPr>
          <a:xfrm>
            <a:off x="8106691" y="4354618"/>
            <a:ext cx="3767472" cy="0"/>
          </a:xfrm>
          <a:custGeom>
            <a:avLst/>
            <a:gdLst/>
            <a:ahLst/>
            <a:cxnLst/>
            <a:rect l="l" t="t" r="r" b="b"/>
            <a:pathLst>
              <a:path w="6212840">
                <a:moveTo>
                  <a:pt x="0" y="0"/>
                </a:moveTo>
                <a:lnTo>
                  <a:pt x="6212721" y="0"/>
                </a:lnTo>
              </a:path>
            </a:pathLst>
          </a:custGeom>
          <a:ln w="5235">
            <a:solidFill>
              <a:schemeClr val="bg1"/>
            </a:solidFill>
          </a:ln>
        </p:spPr>
        <p:txBody>
          <a:bodyPr wrap="square" lIns="0" tIns="0" rIns="0" bIns="0" rtlCol="0"/>
          <a:lstStyle/>
          <a:p>
            <a:endParaRPr sz="662">
              <a:solidFill>
                <a:schemeClr val="bg1"/>
              </a:solidFill>
            </a:endParaRPr>
          </a:p>
        </p:txBody>
      </p:sp>
      <p:sp>
        <p:nvSpPr>
          <p:cNvPr id="11" name="Text Placeholder 5">
            <a:extLst>
              <a:ext uri="{FF2B5EF4-FFF2-40B4-BE49-F238E27FC236}">
                <a16:creationId xmlns:a16="http://schemas.microsoft.com/office/drawing/2014/main" id="{DE755C0D-DE1B-4BD6-A05E-CBD220E20C6D}"/>
              </a:ext>
            </a:extLst>
          </p:cNvPr>
          <p:cNvSpPr>
            <a:spLocks noGrp="1"/>
          </p:cNvSpPr>
          <p:nvPr>
            <p:ph type="body" sz="quarter" idx="11" hasCustomPrompt="1"/>
          </p:nvPr>
        </p:nvSpPr>
        <p:spPr>
          <a:xfrm>
            <a:off x="8106691" y="6260621"/>
            <a:ext cx="3767472" cy="265614"/>
          </a:xfrm>
        </p:spPr>
        <p:txBody>
          <a:bodyPr/>
          <a:lstStyle>
            <a:lvl1pPr>
              <a:defRPr>
                <a:solidFill>
                  <a:schemeClr val="bg1"/>
                </a:solidFill>
              </a:defRPr>
            </a:lvl1pPr>
          </a:lstStyle>
          <a:p>
            <a:pPr lvl="0"/>
            <a:r>
              <a:rPr lang="en-US" dirty="0"/>
              <a:t>Insert date</a:t>
            </a:r>
          </a:p>
        </p:txBody>
      </p:sp>
    </p:spTree>
    <p:extLst>
      <p:ext uri="{BB962C8B-B14F-4D97-AF65-F5344CB8AC3E}">
        <p14:creationId xmlns:p14="http://schemas.microsoft.com/office/powerpoint/2010/main" val="1190064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s white Title and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1C959D0-69DD-402B-91A7-6A7CD8BE78E1}"/>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1D70AB09-7BEF-4D89-8D4D-CDB4E453A157}"/>
              </a:ext>
            </a:extLst>
          </p:cNvPr>
          <p:cNvSpPr>
            <a:spLocks noGrp="1"/>
          </p:cNvSpPr>
          <p:nvPr>
            <p:ph type="body" sz="quarter" idx="10"/>
          </p:nvPr>
        </p:nvSpPr>
        <p:spPr>
          <a:xfrm>
            <a:off x="317500" y="1112837"/>
            <a:ext cx="11557000" cy="5083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E6C70813-41BA-2A4A-AB60-994E5B69C088}"/>
              </a:ext>
            </a:extLst>
          </p:cNvPr>
          <p:cNvSpPr>
            <a:spLocks noGrp="1"/>
          </p:cNvSpPr>
          <p:nvPr>
            <p:ph type="dt" sz="half" idx="11"/>
          </p:nvPr>
        </p:nvSpPr>
        <p:spPr/>
        <p:txBody>
          <a:bodyPr/>
          <a:lstStyle/>
          <a:p>
            <a:r>
              <a:rPr lang="en-US" smtClean="0"/>
              <a:t>6 October 2020</a:t>
            </a:r>
            <a:endParaRPr lang="en-GB" dirty="0"/>
          </a:p>
        </p:txBody>
      </p:sp>
      <p:sp>
        <p:nvSpPr>
          <p:cNvPr id="7" name="Footer Placeholder 6">
            <a:extLst>
              <a:ext uri="{FF2B5EF4-FFF2-40B4-BE49-F238E27FC236}">
                <a16:creationId xmlns:a16="http://schemas.microsoft.com/office/drawing/2014/main" id="{F436CFED-9DA0-F545-8926-8605FFA130F2}"/>
              </a:ext>
            </a:extLst>
          </p:cNvPr>
          <p:cNvSpPr>
            <a:spLocks noGrp="1"/>
          </p:cNvSpPr>
          <p:nvPr>
            <p:ph type="ftr" sz="quarter" idx="12"/>
          </p:nvPr>
        </p:nvSpPr>
        <p:spPr/>
        <p:txBody>
          <a:bodyPr/>
          <a:lstStyle/>
          <a:p>
            <a:endParaRPr lang="en-GB" dirty="0"/>
          </a:p>
        </p:txBody>
      </p:sp>
      <p:sp>
        <p:nvSpPr>
          <p:cNvPr id="9" name="Slide Number Placeholder 8">
            <a:extLst>
              <a:ext uri="{FF2B5EF4-FFF2-40B4-BE49-F238E27FC236}">
                <a16:creationId xmlns:a16="http://schemas.microsoft.com/office/drawing/2014/main" id="{DC516CAF-8F85-AB45-B129-B07D065585C3}"/>
              </a:ext>
            </a:extLst>
          </p:cNvPr>
          <p:cNvSpPr>
            <a:spLocks noGrp="1"/>
          </p:cNvSpPr>
          <p:nvPr>
            <p:ph type="sldNum" sz="quarter" idx="13"/>
          </p:nvPr>
        </p:nvSpPr>
        <p:spPr/>
        <p:txBody>
          <a:bodyPr/>
          <a:lstStyle/>
          <a:p>
            <a:pPr algn="l"/>
            <a:r>
              <a:rPr lang="en-GB"/>
              <a:t>Page </a:t>
            </a:r>
            <a:fld id="{5A91C5AB-1EE9-3746-A212-CC3460B1ECCE}" type="slidenum">
              <a:rPr lang="en-US" smtClean="0"/>
              <a:pPr algn="l"/>
              <a:t>‹#›</a:t>
            </a:fld>
            <a:endParaRPr lang="en-US" dirty="0"/>
          </a:p>
        </p:txBody>
      </p:sp>
    </p:spTree>
    <p:extLst>
      <p:ext uri="{BB962C8B-B14F-4D97-AF65-F5344CB8AC3E}">
        <p14:creationId xmlns:p14="http://schemas.microsoft.com/office/powerpoint/2010/main" val="4053549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 Bullets white Title and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1C959D0-69DD-402B-91A7-6A7CD8BE78E1}"/>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E6C70813-41BA-2A4A-AB60-994E5B69C088}"/>
              </a:ext>
            </a:extLst>
          </p:cNvPr>
          <p:cNvSpPr>
            <a:spLocks noGrp="1"/>
          </p:cNvSpPr>
          <p:nvPr>
            <p:ph type="dt" sz="half" idx="11"/>
          </p:nvPr>
        </p:nvSpPr>
        <p:spPr/>
        <p:txBody>
          <a:bodyPr/>
          <a:lstStyle/>
          <a:p>
            <a:r>
              <a:rPr lang="en-US" smtClean="0"/>
              <a:t>6 October 2020</a:t>
            </a:r>
            <a:endParaRPr lang="en-GB" dirty="0"/>
          </a:p>
        </p:txBody>
      </p:sp>
      <p:sp>
        <p:nvSpPr>
          <p:cNvPr id="7" name="Footer Placeholder 6">
            <a:extLst>
              <a:ext uri="{FF2B5EF4-FFF2-40B4-BE49-F238E27FC236}">
                <a16:creationId xmlns:a16="http://schemas.microsoft.com/office/drawing/2014/main" id="{F436CFED-9DA0-F545-8926-8605FFA130F2}"/>
              </a:ext>
            </a:extLst>
          </p:cNvPr>
          <p:cNvSpPr>
            <a:spLocks noGrp="1"/>
          </p:cNvSpPr>
          <p:nvPr>
            <p:ph type="ftr" sz="quarter" idx="12"/>
          </p:nvPr>
        </p:nvSpPr>
        <p:spPr/>
        <p:txBody>
          <a:bodyPr/>
          <a:lstStyle/>
          <a:p>
            <a:endParaRPr lang="en-GB" dirty="0"/>
          </a:p>
        </p:txBody>
      </p:sp>
      <p:sp>
        <p:nvSpPr>
          <p:cNvPr id="9" name="Slide Number Placeholder 8">
            <a:extLst>
              <a:ext uri="{FF2B5EF4-FFF2-40B4-BE49-F238E27FC236}">
                <a16:creationId xmlns:a16="http://schemas.microsoft.com/office/drawing/2014/main" id="{DC516CAF-8F85-AB45-B129-B07D065585C3}"/>
              </a:ext>
            </a:extLst>
          </p:cNvPr>
          <p:cNvSpPr>
            <a:spLocks noGrp="1"/>
          </p:cNvSpPr>
          <p:nvPr>
            <p:ph type="sldNum" sz="quarter" idx="13"/>
          </p:nvPr>
        </p:nvSpPr>
        <p:spPr/>
        <p:txBody>
          <a:bodyPr/>
          <a:lstStyle/>
          <a:p>
            <a:pPr algn="l"/>
            <a:r>
              <a:rPr lang="en-GB"/>
              <a:t>Page </a:t>
            </a:r>
            <a:fld id="{5A91C5AB-1EE9-3746-A212-CC3460B1ECCE}" type="slidenum">
              <a:rPr lang="en-US" smtClean="0"/>
              <a:pPr algn="l"/>
              <a:t>‹#›</a:t>
            </a:fld>
            <a:endParaRPr lang="en-US" dirty="0"/>
          </a:p>
        </p:txBody>
      </p:sp>
      <p:sp>
        <p:nvSpPr>
          <p:cNvPr id="10" name="Text Placeholder 2">
            <a:extLst>
              <a:ext uri="{FF2B5EF4-FFF2-40B4-BE49-F238E27FC236}">
                <a16:creationId xmlns:a16="http://schemas.microsoft.com/office/drawing/2014/main" id="{1B857552-1168-4D4C-B3E9-161057708429}"/>
              </a:ext>
            </a:extLst>
          </p:cNvPr>
          <p:cNvSpPr>
            <a:spLocks noGrp="1"/>
          </p:cNvSpPr>
          <p:nvPr>
            <p:ph type="body" sz="quarter" idx="10"/>
          </p:nvPr>
        </p:nvSpPr>
        <p:spPr>
          <a:xfrm>
            <a:off x="317535" y="1112837"/>
            <a:ext cx="11556557" cy="5083200"/>
          </a:xfrm>
        </p:spPr>
        <p:txBody>
          <a:bodyPr/>
          <a:lstStyle>
            <a:lvl4pPr marL="0" indent="0">
              <a:buNone/>
              <a:defRPr/>
            </a:lvl4pPr>
            <a:lvl5pPr marL="149225" indent="-4763">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1313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 Title and Imag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1C959D0-69DD-402B-91A7-6A7CD8BE78E1}"/>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1D70AB09-7BEF-4D89-8D4D-CDB4E453A157}"/>
              </a:ext>
            </a:extLst>
          </p:cNvPr>
          <p:cNvSpPr>
            <a:spLocks noGrp="1"/>
          </p:cNvSpPr>
          <p:nvPr>
            <p:ph type="body" sz="quarter" idx="10"/>
          </p:nvPr>
        </p:nvSpPr>
        <p:spPr>
          <a:xfrm>
            <a:off x="317500" y="1112837"/>
            <a:ext cx="5778500" cy="5083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99549179-C6FA-444B-9D82-405962B03E95}"/>
              </a:ext>
            </a:extLst>
          </p:cNvPr>
          <p:cNvSpPr>
            <a:spLocks noGrp="1"/>
          </p:cNvSpPr>
          <p:nvPr>
            <p:ph type="pic" sz="quarter" idx="11"/>
          </p:nvPr>
        </p:nvSpPr>
        <p:spPr>
          <a:xfrm>
            <a:off x="6095592" y="1112837"/>
            <a:ext cx="5778500" cy="5083200"/>
          </a:xfrm>
        </p:spPr>
        <p:txBody>
          <a:bodyPr anchor="ctr"/>
          <a:lstStyle>
            <a:lvl1pPr algn="ctr">
              <a:defRPr/>
            </a:lvl1pPr>
          </a:lstStyle>
          <a:p>
            <a:endParaRPr lang="en-US"/>
          </a:p>
        </p:txBody>
      </p:sp>
      <p:sp>
        <p:nvSpPr>
          <p:cNvPr id="6" name="Date Placeholder 5">
            <a:extLst>
              <a:ext uri="{FF2B5EF4-FFF2-40B4-BE49-F238E27FC236}">
                <a16:creationId xmlns:a16="http://schemas.microsoft.com/office/drawing/2014/main" id="{2C137674-962E-9F43-B3B9-D6BDC8306939}"/>
              </a:ext>
            </a:extLst>
          </p:cNvPr>
          <p:cNvSpPr>
            <a:spLocks noGrp="1"/>
          </p:cNvSpPr>
          <p:nvPr>
            <p:ph type="dt" sz="half" idx="12"/>
          </p:nvPr>
        </p:nvSpPr>
        <p:spPr/>
        <p:txBody>
          <a:bodyPr/>
          <a:lstStyle/>
          <a:p>
            <a:r>
              <a:rPr lang="en-US" smtClean="0"/>
              <a:t>6 October 2020</a:t>
            </a:r>
            <a:endParaRPr lang="en-GB" dirty="0"/>
          </a:p>
        </p:txBody>
      </p:sp>
      <p:sp>
        <p:nvSpPr>
          <p:cNvPr id="9" name="Footer Placeholder 8">
            <a:extLst>
              <a:ext uri="{FF2B5EF4-FFF2-40B4-BE49-F238E27FC236}">
                <a16:creationId xmlns:a16="http://schemas.microsoft.com/office/drawing/2014/main" id="{E0B7B968-6FDF-CC43-8AAF-DB1745B0C914}"/>
              </a:ext>
            </a:extLst>
          </p:cNvPr>
          <p:cNvSpPr>
            <a:spLocks noGrp="1"/>
          </p:cNvSpPr>
          <p:nvPr>
            <p:ph type="ftr" sz="quarter" idx="13"/>
          </p:nvPr>
        </p:nvSpPr>
        <p:spPr/>
        <p:txBody>
          <a:bodyPr/>
          <a:lstStyle/>
          <a:p>
            <a:endParaRPr lang="en-GB" dirty="0"/>
          </a:p>
        </p:txBody>
      </p:sp>
      <p:sp>
        <p:nvSpPr>
          <p:cNvPr id="10" name="Slide Number Placeholder 9">
            <a:extLst>
              <a:ext uri="{FF2B5EF4-FFF2-40B4-BE49-F238E27FC236}">
                <a16:creationId xmlns:a16="http://schemas.microsoft.com/office/drawing/2014/main" id="{01D1B392-0BFD-E142-8B6A-7EC2BACE7B04}"/>
              </a:ext>
            </a:extLst>
          </p:cNvPr>
          <p:cNvSpPr>
            <a:spLocks noGrp="1"/>
          </p:cNvSpPr>
          <p:nvPr>
            <p:ph type="sldNum" sz="quarter" idx="14"/>
          </p:nvPr>
        </p:nvSpPr>
        <p:spPr/>
        <p:txBody>
          <a:bodyPr/>
          <a:lstStyle/>
          <a:p>
            <a:pPr algn="l"/>
            <a:r>
              <a:rPr lang="en-GB"/>
              <a:t>Page </a:t>
            </a:r>
            <a:fld id="{5A91C5AB-1EE9-3746-A212-CC3460B1ECCE}" type="slidenum">
              <a:rPr lang="en-US" smtClean="0"/>
              <a:pPr algn="l"/>
              <a:t>‹#›</a:t>
            </a:fld>
            <a:endParaRPr lang="en-US" dirty="0"/>
          </a:p>
        </p:txBody>
      </p:sp>
    </p:spTree>
    <p:extLst>
      <p:ext uri="{BB962C8B-B14F-4D97-AF65-F5344CB8AC3E}">
        <p14:creationId xmlns:p14="http://schemas.microsoft.com/office/powerpoint/2010/main" val="1518982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 Bullets Title and Imag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1C959D0-69DD-402B-91A7-6A7CD8BE78E1}"/>
              </a:ext>
            </a:extLst>
          </p:cNvPr>
          <p:cNvSpPr>
            <a:spLocks noGrp="1"/>
          </p:cNvSpPr>
          <p:nvPr>
            <p:ph type="title"/>
          </p:nvPr>
        </p:nvSpPr>
        <p:spPr/>
        <p:txBody>
          <a:bodyPr/>
          <a:lstStyle/>
          <a:p>
            <a:r>
              <a:rPr lang="en-US"/>
              <a:t>Click to edit Master title style</a:t>
            </a:r>
          </a:p>
        </p:txBody>
      </p:sp>
      <p:sp>
        <p:nvSpPr>
          <p:cNvPr id="7" name="Picture Placeholder 6">
            <a:extLst>
              <a:ext uri="{FF2B5EF4-FFF2-40B4-BE49-F238E27FC236}">
                <a16:creationId xmlns:a16="http://schemas.microsoft.com/office/drawing/2014/main" id="{99549179-C6FA-444B-9D82-405962B03E95}"/>
              </a:ext>
            </a:extLst>
          </p:cNvPr>
          <p:cNvSpPr>
            <a:spLocks noGrp="1"/>
          </p:cNvSpPr>
          <p:nvPr>
            <p:ph type="pic" sz="quarter" idx="11"/>
          </p:nvPr>
        </p:nvSpPr>
        <p:spPr>
          <a:xfrm>
            <a:off x="6095592" y="1112837"/>
            <a:ext cx="5778500" cy="5083200"/>
          </a:xfrm>
        </p:spPr>
        <p:txBody>
          <a:bodyPr anchor="ctr"/>
          <a:lstStyle>
            <a:lvl1pPr algn="ctr">
              <a:defRPr/>
            </a:lvl1pPr>
          </a:lstStyle>
          <a:p>
            <a:endParaRPr lang="en-US" dirty="0"/>
          </a:p>
        </p:txBody>
      </p:sp>
      <p:sp>
        <p:nvSpPr>
          <p:cNvPr id="6" name="Date Placeholder 5">
            <a:extLst>
              <a:ext uri="{FF2B5EF4-FFF2-40B4-BE49-F238E27FC236}">
                <a16:creationId xmlns:a16="http://schemas.microsoft.com/office/drawing/2014/main" id="{2C137674-962E-9F43-B3B9-D6BDC8306939}"/>
              </a:ext>
            </a:extLst>
          </p:cNvPr>
          <p:cNvSpPr>
            <a:spLocks noGrp="1"/>
          </p:cNvSpPr>
          <p:nvPr>
            <p:ph type="dt" sz="half" idx="12"/>
          </p:nvPr>
        </p:nvSpPr>
        <p:spPr/>
        <p:txBody>
          <a:bodyPr/>
          <a:lstStyle/>
          <a:p>
            <a:r>
              <a:rPr lang="en-US" smtClean="0"/>
              <a:t>6 October 2020</a:t>
            </a:r>
            <a:endParaRPr lang="en-GB" dirty="0"/>
          </a:p>
        </p:txBody>
      </p:sp>
      <p:sp>
        <p:nvSpPr>
          <p:cNvPr id="9" name="Footer Placeholder 8">
            <a:extLst>
              <a:ext uri="{FF2B5EF4-FFF2-40B4-BE49-F238E27FC236}">
                <a16:creationId xmlns:a16="http://schemas.microsoft.com/office/drawing/2014/main" id="{E0B7B968-6FDF-CC43-8AAF-DB1745B0C914}"/>
              </a:ext>
            </a:extLst>
          </p:cNvPr>
          <p:cNvSpPr>
            <a:spLocks noGrp="1"/>
          </p:cNvSpPr>
          <p:nvPr>
            <p:ph type="ftr" sz="quarter" idx="13"/>
          </p:nvPr>
        </p:nvSpPr>
        <p:spPr/>
        <p:txBody>
          <a:bodyPr/>
          <a:lstStyle/>
          <a:p>
            <a:endParaRPr lang="en-GB" dirty="0"/>
          </a:p>
        </p:txBody>
      </p:sp>
      <p:sp>
        <p:nvSpPr>
          <p:cNvPr id="10" name="Slide Number Placeholder 9">
            <a:extLst>
              <a:ext uri="{FF2B5EF4-FFF2-40B4-BE49-F238E27FC236}">
                <a16:creationId xmlns:a16="http://schemas.microsoft.com/office/drawing/2014/main" id="{01D1B392-0BFD-E142-8B6A-7EC2BACE7B04}"/>
              </a:ext>
            </a:extLst>
          </p:cNvPr>
          <p:cNvSpPr>
            <a:spLocks noGrp="1"/>
          </p:cNvSpPr>
          <p:nvPr>
            <p:ph type="sldNum" sz="quarter" idx="14"/>
          </p:nvPr>
        </p:nvSpPr>
        <p:spPr/>
        <p:txBody>
          <a:bodyPr/>
          <a:lstStyle/>
          <a:p>
            <a:pPr algn="l"/>
            <a:r>
              <a:rPr lang="en-GB"/>
              <a:t>Page </a:t>
            </a:r>
            <a:fld id="{5A91C5AB-1EE9-3746-A212-CC3460B1ECCE}" type="slidenum">
              <a:rPr lang="en-US" smtClean="0"/>
              <a:pPr algn="l"/>
              <a:t>‹#›</a:t>
            </a:fld>
            <a:endParaRPr lang="en-US" dirty="0"/>
          </a:p>
        </p:txBody>
      </p:sp>
      <p:sp>
        <p:nvSpPr>
          <p:cNvPr id="11" name="Text Placeholder 2">
            <a:extLst>
              <a:ext uri="{FF2B5EF4-FFF2-40B4-BE49-F238E27FC236}">
                <a16:creationId xmlns:a16="http://schemas.microsoft.com/office/drawing/2014/main" id="{2F09FC2B-3443-412F-80C7-F94ED830A70D}"/>
              </a:ext>
            </a:extLst>
          </p:cNvPr>
          <p:cNvSpPr>
            <a:spLocks noGrp="1"/>
          </p:cNvSpPr>
          <p:nvPr>
            <p:ph type="body" sz="quarter" idx="15"/>
          </p:nvPr>
        </p:nvSpPr>
        <p:spPr>
          <a:xfrm>
            <a:off x="317500" y="1112837"/>
            <a:ext cx="5778500" cy="5083200"/>
          </a:xfrm>
        </p:spPr>
        <p:txBody>
          <a:bodyPr/>
          <a:lstStyle>
            <a:lvl4pPr marL="0" indent="0">
              <a:buNone/>
              <a:defRPr/>
            </a:lvl4pPr>
            <a:lvl5pPr marL="149225" indent="-4763">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0727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s  Content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smtClean="0"/>
              <a:t>6 October 2020</a:t>
            </a:r>
            <a:endParaRPr lang="en-US"/>
          </a:p>
        </p:txBody>
      </p:sp>
      <p:sp>
        <p:nvSpPr>
          <p:cNvPr id="8" name="Title 7">
            <a:extLst>
              <a:ext uri="{FF2B5EF4-FFF2-40B4-BE49-F238E27FC236}">
                <a16:creationId xmlns:a16="http://schemas.microsoft.com/office/drawing/2014/main" id="{11C959D0-69DD-402B-91A7-6A7CD8BE78E1}"/>
              </a:ext>
            </a:extLst>
          </p:cNvPr>
          <p:cNvSpPr>
            <a:spLocks noGrp="1"/>
          </p:cNvSpPr>
          <p:nvPr>
            <p:ph type="title"/>
          </p:nvPr>
        </p:nvSpPr>
        <p:spPr/>
        <p:txBody>
          <a:bodyPr/>
          <a:lstStyle/>
          <a:p>
            <a:r>
              <a:rPr lang="en-US"/>
              <a:t>Click to edit Master title style</a:t>
            </a:r>
          </a:p>
        </p:txBody>
      </p:sp>
      <p:sp>
        <p:nvSpPr>
          <p:cNvPr id="9" name="Content Placeholder 8">
            <a:extLst>
              <a:ext uri="{FF2B5EF4-FFF2-40B4-BE49-F238E27FC236}">
                <a16:creationId xmlns:a16="http://schemas.microsoft.com/office/drawing/2014/main" id="{F74A52F3-7EF5-4C89-AE53-A382FAFA2B9E}"/>
              </a:ext>
            </a:extLst>
          </p:cNvPr>
          <p:cNvSpPr>
            <a:spLocks noGrp="1"/>
          </p:cNvSpPr>
          <p:nvPr>
            <p:ph sz="quarter" idx="12"/>
          </p:nvPr>
        </p:nvSpPr>
        <p:spPr>
          <a:xfrm>
            <a:off x="317500" y="1112838"/>
            <a:ext cx="5778500" cy="508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8">
            <a:extLst>
              <a:ext uri="{FF2B5EF4-FFF2-40B4-BE49-F238E27FC236}">
                <a16:creationId xmlns:a16="http://schemas.microsoft.com/office/drawing/2014/main" id="{98703844-44ED-42FD-B41D-D35DC42221CE}"/>
              </a:ext>
            </a:extLst>
          </p:cNvPr>
          <p:cNvSpPr>
            <a:spLocks noGrp="1"/>
          </p:cNvSpPr>
          <p:nvPr>
            <p:ph sz="quarter" idx="13"/>
          </p:nvPr>
        </p:nvSpPr>
        <p:spPr>
          <a:xfrm>
            <a:off x="6095813" y="1112838"/>
            <a:ext cx="5778500" cy="508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8F24623A-8B5F-724E-B1FF-3FF09C4DC5F0}"/>
              </a:ext>
            </a:extLst>
          </p:cNvPr>
          <p:cNvSpPr>
            <a:spLocks noGrp="1"/>
          </p:cNvSpPr>
          <p:nvPr>
            <p:ph type="sldNum" sz="quarter" idx="14"/>
          </p:nvPr>
        </p:nvSpPr>
        <p:spPr/>
        <p:txBody>
          <a:bodyPr/>
          <a:lstStyle/>
          <a:p>
            <a:pPr algn="l"/>
            <a:r>
              <a:rPr lang="en-GB"/>
              <a:t>Page </a:t>
            </a:r>
            <a:fld id="{5A91C5AB-1EE9-3746-A212-CC3460B1ECCE}" type="slidenum">
              <a:rPr lang="en-US" smtClean="0"/>
              <a:pPr algn="l"/>
              <a:t>‹#›</a:t>
            </a:fld>
            <a:endParaRPr lang="en-US" dirty="0"/>
          </a:p>
        </p:txBody>
      </p:sp>
    </p:spTree>
    <p:extLst>
      <p:ext uri="{BB962C8B-B14F-4D97-AF65-F5344CB8AC3E}">
        <p14:creationId xmlns:p14="http://schemas.microsoft.com/office/powerpoint/2010/main" val="3864206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 Bullets Content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smtClean="0"/>
              <a:t>6 October 2020</a:t>
            </a:r>
            <a:endParaRPr lang="en-US"/>
          </a:p>
        </p:txBody>
      </p:sp>
      <p:sp>
        <p:nvSpPr>
          <p:cNvPr id="8" name="Title 7">
            <a:extLst>
              <a:ext uri="{FF2B5EF4-FFF2-40B4-BE49-F238E27FC236}">
                <a16:creationId xmlns:a16="http://schemas.microsoft.com/office/drawing/2014/main" id="{11C959D0-69DD-402B-91A7-6A7CD8BE78E1}"/>
              </a:ext>
            </a:extLst>
          </p:cNvPr>
          <p:cNvSpPr>
            <a:spLocks noGrp="1"/>
          </p:cNvSpPr>
          <p:nvPr>
            <p:ph type="title"/>
          </p:nvPr>
        </p:nvSpPr>
        <p:spPr/>
        <p:txBody>
          <a:bodyPr/>
          <a:lstStyle/>
          <a:p>
            <a:r>
              <a:rPr lang="en-US"/>
              <a:t>Click to edit Master title style</a:t>
            </a:r>
          </a:p>
        </p:txBody>
      </p:sp>
      <p:sp>
        <p:nvSpPr>
          <p:cNvPr id="2" name="Slide Number Placeholder 1">
            <a:extLst>
              <a:ext uri="{FF2B5EF4-FFF2-40B4-BE49-F238E27FC236}">
                <a16:creationId xmlns:a16="http://schemas.microsoft.com/office/drawing/2014/main" id="{8F24623A-8B5F-724E-B1FF-3FF09C4DC5F0}"/>
              </a:ext>
            </a:extLst>
          </p:cNvPr>
          <p:cNvSpPr>
            <a:spLocks noGrp="1"/>
          </p:cNvSpPr>
          <p:nvPr>
            <p:ph type="sldNum" sz="quarter" idx="14"/>
          </p:nvPr>
        </p:nvSpPr>
        <p:spPr/>
        <p:txBody>
          <a:bodyPr/>
          <a:lstStyle/>
          <a:p>
            <a:pPr algn="l"/>
            <a:r>
              <a:rPr lang="en-GB"/>
              <a:t>Page </a:t>
            </a:r>
            <a:fld id="{5A91C5AB-1EE9-3746-A212-CC3460B1ECCE}" type="slidenum">
              <a:rPr lang="en-US" smtClean="0"/>
              <a:pPr algn="l"/>
              <a:t>‹#›</a:t>
            </a:fld>
            <a:endParaRPr lang="en-US" dirty="0"/>
          </a:p>
        </p:txBody>
      </p:sp>
      <p:sp>
        <p:nvSpPr>
          <p:cNvPr id="11" name="Text Placeholder 2">
            <a:extLst>
              <a:ext uri="{FF2B5EF4-FFF2-40B4-BE49-F238E27FC236}">
                <a16:creationId xmlns:a16="http://schemas.microsoft.com/office/drawing/2014/main" id="{EF3B609F-DB73-40E3-B234-9B8E83D21F07}"/>
              </a:ext>
            </a:extLst>
          </p:cNvPr>
          <p:cNvSpPr>
            <a:spLocks noGrp="1"/>
          </p:cNvSpPr>
          <p:nvPr>
            <p:ph type="body" sz="quarter" idx="10"/>
          </p:nvPr>
        </p:nvSpPr>
        <p:spPr>
          <a:xfrm>
            <a:off x="317500" y="1112838"/>
            <a:ext cx="5778500" cy="5083175"/>
          </a:xfrm>
        </p:spPr>
        <p:txBody>
          <a:bodyPr/>
          <a:lstStyle>
            <a:lvl4pPr marL="0" indent="0">
              <a:buNone/>
              <a:defRPr/>
            </a:lvl4pPr>
            <a:lvl5pPr marL="149225" indent="-4763">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348F1EA0-3EE0-452B-A7A3-97496748FBD2}"/>
              </a:ext>
            </a:extLst>
          </p:cNvPr>
          <p:cNvSpPr>
            <a:spLocks noGrp="1"/>
          </p:cNvSpPr>
          <p:nvPr>
            <p:ph type="body" sz="quarter" idx="15"/>
          </p:nvPr>
        </p:nvSpPr>
        <p:spPr>
          <a:xfrm>
            <a:off x="6094413" y="1112838"/>
            <a:ext cx="5778500" cy="5083175"/>
          </a:xfrm>
        </p:spPr>
        <p:txBody>
          <a:bodyPr/>
          <a:lstStyle>
            <a:lvl4pPr marL="0" indent="0">
              <a:buNone/>
              <a:defRPr/>
            </a:lvl4pPr>
            <a:lvl5pPr marL="149225" indent="-4763">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5897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ullets Title and Content">
    <p:bg>
      <p:bgPr>
        <a:solidFill>
          <a:schemeClr val="accent4"/>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1C959D0-69DD-402B-91A7-6A7CD8BE78E1}"/>
              </a:ext>
            </a:extLst>
          </p:cNvPr>
          <p:cNvSpPr>
            <a:spLocks noGrp="1"/>
          </p:cNvSpPr>
          <p:nvPr>
            <p:ph type="title"/>
          </p:nvPr>
        </p:nvSpPr>
        <p:spPr/>
        <p:txBody>
          <a:bodyPr/>
          <a:lstStyle>
            <a:lvl1pPr>
              <a:defRPr>
                <a:solidFill>
                  <a:schemeClr val="tx1"/>
                </a:solidFill>
              </a:defRPr>
            </a:lvl1pPr>
          </a:lstStyle>
          <a:p>
            <a:r>
              <a:rPr lang="en-GB" noProof="0" dirty="0"/>
              <a:t>Click to edit Master title style</a:t>
            </a:r>
          </a:p>
        </p:txBody>
      </p:sp>
      <p:sp>
        <p:nvSpPr>
          <p:cNvPr id="7" name="object 24">
            <a:extLst>
              <a:ext uri="{FF2B5EF4-FFF2-40B4-BE49-F238E27FC236}">
                <a16:creationId xmlns:a16="http://schemas.microsoft.com/office/drawing/2014/main" id="{D1067830-7B39-4467-96B5-D507AEF95676}"/>
              </a:ext>
            </a:extLst>
          </p:cNvPr>
          <p:cNvSpPr/>
          <p:nvPr userDrawn="1"/>
        </p:nvSpPr>
        <p:spPr>
          <a:xfrm>
            <a:off x="317906" y="230050"/>
            <a:ext cx="11556558" cy="0"/>
          </a:xfrm>
          <a:custGeom>
            <a:avLst/>
            <a:gdLst/>
            <a:ahLst/>
            <a:cxnLst/>
            <a:rect l="l" t="t" r="r" b="b"/>
            <a:pathLst>
              <a:path w="19057620">
                <a:moveTo>
                  <a:pt x="0" y="0"/>
                </a:moveTo>
                <a:lnTo>
                  <a:pt x="19057011" y="0"/>
                </a:lnTo>
              </a:path>
            </a:pathLst>
          </a:custGeom>
          <a:ln w="5235">
            <a:solidFill>
              <a:schemeClr val="tx1"/>
            </a:solidFill>
          </a:ln>
        </p:spPr>
        <p:txBody>
          <a:bodyPr wrap="square" lIns="0" tIns="0" rIns="0" bIns="0" rtlCol="0"/>
          <a:lstStyle/>
          <a:p>
            <a:endParaRPr sz="662"/>
          </a:p>
        </p:txBody>
      </p:sp>
      <p:sp>
        <p:nvSpPr>
          <p:cNvPr id="10" name="object 25">
            <a:extLst>
              <a:ext uri="{FF2B5EF4-FFF2-40B4-BE49-F238E27FC236}">
                <a16:creationId xmlns:a16="http://schemas.microsoft.com/office/drawing/2014/main" id="{B5C2459B-F2AD-4484-A7BB-FA64C3E95070}"/>
              </a:ext>
            </a:extLst>
          </p:cNvPr>
          <p:cNvSpPr/>
          <p:nvPr userDrawn="1"/>
        </p:nvSpPr>
        <p:spPr>
          <a:xfrm>
            <a:off x="317906" y="722141"/>
            <a:ext cx="11556558" cy="0"/>
          </a:xfrm>
          <a:custGeom>
            <a:avLst/>
            <a:gdLst/>
            <a:ahLst/>
            <a:cxnLst/>
            <a:rect l="l" t="t" r="r" b="b"/>
            <a:pathLst>
              <a:path w="19057620">
                <a:moveTo>
                  <a:pt x="0" y="0"/>
                </a:moveTo>
                <a:lnTo>
                  <a:pt x="19057011" y="0"/>
                </a:lnTo>
              </a:path>
            </a:pathLst>
          </a:custGeom>
          <a:ln w="5235">
            <a:solidFill>
              <a:schemeClr val="tx1"/>
            </a:solidFill>
          </a:ln>
        </p:spPr>
        <p:txBody>
          <a:bodyPr wrap="square" lIns="0" tIns="0" rIns="0" bIns="0" rtlCol="0"/>
          <a:lstStyle/>
          <a:p>
            <a:endParaRPr sz="662"/>
          </a:p>
        </p:txBody>
      </p:sp>
      <p:sp>
        <p:nvSpPr>
          <p:cNvPr id="3" name="Text Placeholder 2">
            <a:extLst>
              <a:ext uri="{FF2B5EF4-FFF2-40B4-BE49-F238E27FC236}">
                <a16:creationId xmlns:a16="http://schemas.microsoft.com/office/drawing/2014/main" id="{62FC635C-0FC3-4454-B007-1D6A8E6932C0}"/>
              </a:ext>
            </a:extLst>
          </p:cNvPr>
          <p:cNvSpPr>
            <a:spLocks noGrp="1"/>
          </p:cNvSpPr>
          <p:nvPr>
            <p:ph type="body" sz="quarter" idx="10"/>
          </p:nvPr>
        </p:nvSpPr>
        <p:spPr>
          <a:xfrm>
            <a:off x="317535" y="1112837"/>
            <a:ext cx="11556557" cy="5083200"/>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12" name="Graphic 11">
            <a:extLst>
              <a:ext uri="{FF2B5EF4-FFF2-40B4-BE49-F238E27FC236}">
                <a16:creationId xmlns:a16="http://schemas.microsoft.com/office/drawing/2014/main" id="{D8007F43-5678-4515-B10E-34B1D035A223}"/>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1004206" y="6478564"/>
            <a:ext cx="871200" cy="118415"/>
          </a:xfrm>
          <a:prstGeom prst="rect">
            <a:avLst/>
          </a:prstGeom>
        </p:spPr>
      </p:pic>
      <p:sp>
        <p:nvSpPr>
          <p:cNvPr id="6" name="Date Placeholder 5">
            <a:extLst>
              <a:ext uri="{FF2B5EF4-FFF2-40B4-BE49-F238E27FC236}">
                <a16:creationId xmlns:a16="http://schemas.microsoft.com/office/drawing/2014/main" id="{6AC51183-2ACB-48C3-A95A-F5CEF41E9BDE}"/>
              </a:ext>
            </a:extLst>
          </p:cNvPr>
          <p:cNvSpPr>
            <a:spLocks noGrp="1"/>
          </p:cNvSpPr>
          <p:nvPr>
            <p:ph type="dt" sz="half" idx="11"/>
          </p:nvPr>
        </p:nvSpPr>
        <p:spPr/>
        <p:txBody>
          <a:bodyPr/>
          <a:lstStyle>
            <a:lvl1pPr>
              <a:defRPr>
                <a:solidFill>
                  <a:schemeClr val="tx1"/>
                </a:solidFill>
              </a:defRPr>
            </a:lvl1pPr>
          </a:lstStyle>
          <a:p>
            <a:r>
              <a:rPr lang="en-US" smtClean="0"/>
              <a:t>6 October 2020</a:t>
            </a:r>
            <a:endParaRPr lang="en-GB" dirty="0"/>
          </a:p>
        </p:txBody>
      </p:sp>
      <p:sp>
        <p:nvSpPr>
          <p:cNvPr id="9" name="Footer Placeholder 8">
            <a:extLst>
              <a:ext uri="{FF2B5EF4-FFF2-40B4-BE49-F238E27FC236}">
                <a16:creationId xmlns:a16="http://schemas.microsoft.com/office/drawing/2014/main" id="{7F0E1D92-2082-4C54-A76B-A8E60FD5D328}"/>
              </a:ext>
            </a:extLst>
          </p:cNvPr>
          <p:cNvSpPr>
            <a:spLocks noGrp="1"/>
          </p:cNvSpPr>
          <p:nvPr>
            <p:ph type="ftr" sz="quarter" idx="12"/>
          </p:nvPr>
        </p:nvSpPr>
        <p:spPr/>
        <p:txBody>
          <a:bodyPr/>
          <a:lstStyle>
            <a:lvl1pPr>
              <a:defRPr>
                <a:solidFill>
                  <a:schemeClr val="tx1"/>
                </a:solidFill>
              </a:defRPr>
            </a:lvl1pPr>
          </a:lstStyle>
          <a:p>
            <a:endParaRPr lang="en-GB"/>
          </a:p>
        </p:txBody>
      </p:sp>
      <p:sp>
        <p:nvSpPr>
          <p:cNvPr id="11" name="Slide Number Placeholder 10">
            <a:extLst>
              <a:ext uri="{FF2B5EF4-FFF2-40B4-BE49-F238E27FC236}">
                <a16:creationId xmlns:a16="http://schemas.microsoft.com/office/drawing/2014/main" id="{41BD572C-6383-4938-9781-2D8F3FD47FB9}"/>
              </a:ext>
            </a:extLst>
          </p:cNvPr>
          <p:cNvSpPr>
            <a:spLocks noGrp="1"/>
          </p:cNvSpPr>
          <p:nvPr>
            <p:ph type="sldNum" sz="quarter" idx="13"/>
          </p:nvPr>
        </p:nvSpPr>
        <p:spPr/>
        <p:txBody>
          <a:bodyPr/>
          <a:lstStyle>
            <a:lvl1pPr>
              <a:defRPr>
                <a:solidFill>
                  <a:schemeClr val="tx1"/>
                </a:solidFill>
              </a:defRPr>
            </a:lvl1pPr>
          </a:lstStyle>
          <a:p>
            <a:pPr algn="l"/>
            <a:r>
              <a:rPr lang="en-GB"/>
              <a:t>Page </a:t>
            </a:r>
            <a:fld id="{5A91C5AB-1EE9-3746-A212-CC3460B1ECCE}" type="slidenum">
              <a:rPr lang="en-US" smtClean="0"/>
              <a:pPr algn="l"/>
              <a:t>‹#›</a:t>
            </a:fld>
            <a:endParaRPr lang="en-US" dirty="0"/>
          </a:p>
        </p:txBody>
      </p:sp>
    </p:spTree>
    <p:extLst>
      <p:ext uri="{BB962C8B-B14F-4D97-AF65-F5344CB8AC3E}">
        <p14:creationId xmlns:p14="http://schemas.microsoft.com/office/powerpoint/2010/main" val="7685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No Bullets Title and Content">
    <p:bg>
      <p:bgPr>
        <a:solidFill>
          <a:schemeClr val="accent4"/>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1C959D0-69DD-402B-91A7-6A7CD8BE78E1}"/>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7" name="object 24">
            <a:extLst>
              <a:ext uri="{FF2B5EF4-FFF2-40B4-BE49-F238E27FC236}">
                <a16:creationId xmlns:a16="http://schemas.microsoft.com/office/drawing/2014/main" id="{D1067830-7B39-4467-96B5-D507AEF95676}"/>
              </a:ext>
            </a:extLst>
          </p:cNvPr>
          <p:cNvSpPr/>
          <p:nvPr userDrawn="1"/>
        </p:nvSpPr>
        <p:spPr>
          <a:xfrm>
            <a:off x="317906" y="230050"/>
            <a:ext cx="11556558" cy="0"/>
          </a:xfrm>
          <a:custGeom>
            <a:avLst/>
            <a:gdLst/>
            <a:ahLst/>
            <a:cxnLst/>
            <a:rect l="l" t="t" r="r" b="b"/>
            <a:pathLst>
              <a:path w="19057620">
                <a:moveTo>
                  <a:pt x="0" y="0"/>
                </a:moveTo>
                <a:lnTo>
                  <a:pt x="19057011" y="0"/>
                </a:lnTo>
              </a:path>
            </a:pathLst>
          </a:custGeom>
          <a:ln w="5235">
            <a:solidFill>
              <a:schemeClr val="tx1"/>
            </a:solidFill>
          </a:ln>
        </p:spPr>
        <p:txBody>
          <a:bodyPr wrap="square" lIns="0" tIns="0" rIns="0" bIns="0" rtlCol="0"/>
          <a:lstStyle/>
          <a:p>
            <a:endParaRPr sz="662"/>
          </a:p>
        </p:txBody>
      </p:sp>
      <p:sp>
        <p:nvSpPr>
          <p:cNvPr id="10" name="object 25">
            <a:extLst>
              <a:ext uri="{FF2B5EF4-FFF2-40B4-BE49-F238E27FC236}">
                <a16:creationId xmlns:a16="http://schemas.microsoft.com/office/drawing/2014/main" id="{B5C2459B-F2AD-4484-A7BB-FA64C3E95070}"/>
              </a:ext>
            </a:extLst>
          </p:cNvPr>
          <p:cNvSpPr/>
          <p:nvPr userDrawn="1"/>
        </p:nvSpPr>
        <p:spPr>
          <a:xfrm>
            <a:off x="317906" y="722141"/>
            <a:ext cx="11556558" cy="0"/>
          </a:xfrm>
          <a:custGeom>
            <a:avLst/>
            <a:gdLst/>
            <a:ahLst/>
            <a:cxnLst/>
            <a:rect l="l" t="t" r="r" b="b"/>
            <a:pathLst>
              <a:path w="19057620">
                <a:moveTo>
                  <a:pt x="0" y="0"/>
                </a:moveTo>
                <a:lnTo>
                  <a:pt x="19057011" y="0"/>
                </a:lnTo>
              </a:path>
            </a:pathLst>
          </a:custGeom>
          <a:ln w="5235">
            <a:solidFill>
              <a:schemeClr val="tx1"/>
            </a:solidFill>
          </a:ln>
        </p:spPr>
        <p:txBody>
          <a:bodyPr wrap="square" lIns="0" tIns="0" rIns="0" bIns="0" rtlCol="0"/>
          <a:lstStyle/>
          <a:p>
            <a:endParaRPr sz="662"/>
          </a:p>
        </p:txBody>
      </p:sp>
      <p:sp>
        <p:nvSpPr>
          <p:cNvPr id="3" name="Text Placeholder 2">
            <a:extLst>
              <a:ext uri="{FF2B5EF4-FFF2-40B4-BE49-F238E27FC236}">
                <a16:creationId xmlns:a16="http://schemas.microsoft.com/office/drawing/2014/main" id="{62FC635C-0FC3-4454-B007-1D6A8E6932C0}"/>
              </a:ext>
            </a:extLst>
          </p:cNvPr>
          <p:cNvSpPr>
            <a:spLocks noGrp="1"/>
          </p:cNvSpPr>
          <p:nvPr>
            <p:ph type="body" sz="quarter" idx="10"/>
          </p:nvPr>
        </p:nvSpPr>
        <p:spPr>
          <a:xfrm>
            <a:off x="317535" y="1112837"/>
            <a:ext cx="11556557" cy="5083200"/>
          </a:xfrm>
        </p:spPr>
        <p:txBody>
          <a:bodyPr/>
          <a:lstStyle>
            <a:lvl4pPr marL="0" indent="0">
              <a:buNone/>
              <a:defRPr/>
            </a:lvl4pPr>
            <a:lvl5pPr marL="149225" indent="-4763">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Graphic 11">
            <a:extLst>
              <a:ext uri="{FF2B5EF4-FFF2-40B4-BE49-F238E27FC236}">
                <a16:creationId xmlns:a16="http://schemas.microsoft.com/office/drawing/2014/main" id="{D8007F43-5678-4515-B10E-34B1D035A223}"/>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1004206" y="6478564"/>
            <a:ext cx="871200" cy="118415"/>
          </a:xfrm>
          <a:prstGeom prst="rect">
            <a:avLst/>
          </a:prstGeom>
        </p:spPr>
      </p:pic>
      <p:sp>
        <p:nvSpPr>
          <p:cNvPr id="6" name="Date Placeholder 5">
            <a:extLst>
              <a:ext uri="{FF2B5EF4-FFF2-40B4-BE49-F238E27FC236}">
                <a16:creationId xmlns:a16="http://schemas.microsoft.com/office/drawing/2014/main" id="{09421E8F-B433-4C67-B733-49C5F5DE52C0}"/>
              </a:ext>
            </a:extLst>
          </p:cNvPr>
          <p:cNvSpPr>
            <a:spLocks noGrp="1"/>
          </p:cNvSpPr>
          <p:nvPr>
            <p:ph type="dt" sz="half" idx="11"/>
          </p:nvPr>
        </p:nvSpPr>
        <p:spPr/>
        <p:txBody>
          <a:bodyPr/>
          <a:lstStyle>
            <a:lvl1pPr>
              <a:defRPr>
                <a:solidFill>
                  <a:schemeClr val="tx1"/>
                </a:solidFill>
              </a:defRPr>
            </a:lvl1pPr>
          </a:lstStyle>
          <a:p>
            <a:r>
              <a:rPr lang="en-US" smtClean="0"/>
              <a:t>6 October 2020</a:t>
            </a:r>
            <a:endParaRPr lang="en-GB" dirty="0"/>
          </a:p>
        </p:txBody>
      </p:sp>
      <p:sp>
        <p:nvSpPr>
          <p:cNvPr id="9" name="Footer Placeholder 8">
            <a:extLst>
              <a:ext uri="{FF2B5EF4-FFF2-40B4-BE49-F238E27FC236}">
                <a16:creationId xmlns:a16="http://schemas.microsoft.com/office/drawing/2014/main" id="{EDE9D1BF-8FED-4750-9D99-FE451AC113C3}"/>
              </a:ext>
            </a:extLst>
          </p:cNvPr>
          <p:cNvSpPr>
            <a:spLocks noGrp="1"/>
          </p:cNvSpPr>
          <p:nvPr>
            <p:ph type="ftr" sz="quarter" idx="12"/>
          </p:nvPr>
        </p:nvSpPr>
        <p:spPr/>
        <p:txBody>
          <a:bodyPr/>
          <a:lstStyle>
            <a:lvl1pPr>
              <a:defRPr>
                <a:solidFill>
                  <a:schemeClr val="tx1"/>
                </a:solidFill>
              </a:defRPr>
            </a:lvl1pPr>
          </a:lstStyle>
          <a:p>
            <a:endParaRPr lang="en-GB"/>
          </a:p>
        </p:txBody>
      </p:sp>
      <p:sp>
        <p:nvSpPr>
          <p:cNvPr id="11" name="Slide Number Placeholder 10">
            <a:extLst>
              <a:ext uri="{FF2B5EF4-FFF2-40B4-BE49-F238E27FC236}">
                <a16:creationId xmlns:a16="http://schemas.microsoft.com/office/drawing/2014/main" id="{6E5AD702-F6BE-4171-97CD-8F35A53AA011}"/>
              </a:ext>
            </a:extLst>
          </p:cNvPr>
          <p:cNvSpPr>
            <a:spLocks noGrp="1"/>
          </p:cNvSpPr>
          <p:nvPr>
            <p:ph type="sldNum" sz="quarter" idx="13"/>
          </p:nvPr>
        </p:nvSpPr>
        <p:spPr/>
        <p:txBody>
          <a:bodyPr/>
          <a:lstStyle>
            <a:lvl1pPr>
              <a:defRPr>
                <a:solidFill>
                  <a:schemeClr val="tx1"/>
                </a:solidFill>
              </a:defRPr>
            </a:lvl1pPr>
          </a:lstStyle>
          <a:p>
            <a:pPr algn="l"/>
            <a:r>
              <a:rPr lang="en-GB"/>
              <a:t>Page </a:t>
            </a:r>
            <a:fld id="{5A91C5AB-1EE9-3746-A212-CC3460B1ECCE}" type="slidenum">
              <a:rPr lang="en-US" smtClean="0"/>
              <a:pPr algn="l"/>
              <a:t>‹#›</a:t>
            </a:fld>
            <a:endParaRPr lang="en-US" dirty="0"/>
          </a:p>
        </p:txBody>
      </p:sp>
    </p:spTree>
    <p:extLst>
      <p:ext uri="{BB962C8B-B14F-4D97-AF65-F5344CB8AC3E}">
        <p14:creationId xmlns:p14="http://schemas.microsoft.com/office/powerpoint/2010/main" val="1747314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s 2C with Imag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8A6E01D5-5D58-4199-83D3-66E61606493C}"/>
              </a:ext>
            </a:extLst>
          </p:cNvPr>
          <p:cNvSpPr>
            <a:spLocks noGrp="1"/>
          </p:cNvSpPr>
          <p:nvPr>
            <p:ph type="pic" sz="quarter" idx="15"/>
          </p:nvPr>
        </p:nvSpPr>
        <p:spPr>
          <a:xfrm>
            <a:off x="7394127" y="1095375"/>
            <a:ext cx="4475464" cy="5081588"/>
          </a:xfrm>
        </p:spPr>
        <p:txBody>
          <a:bodyPr/>
          <a:lstStyle/>
          <a:p>
            <a:endParaRPr lang="en-US"/>
          </a:p>
        </p:txBody>
      </p:sp>
      <p:sp>
        <p:nvSpPr>
          <p:cNvPr id="2" name="Title 1">
            <a:extLst>
              <a:ext uri="{FF2B5EF4-FFF2-40B4-BE49-F238E27FC236}">
                <a16:creationId xmlns:a16="http://schemas.microsoft.com/office/drawing/2014/main" id="{0DCACBDC-E79D-47B0-8379-147691BE3EAB}"/>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404539E0-13C6-47B3-BBA4-CE8658E3D0D6}"/>
              </a:ext>
            </a:extLst>
          </p:cNvPr>
          <p:cNvSpPr>
            <a:spLocks noGrp="1"/>
          </p:cNvSpPr>
          <p:nvPr>
            <p:ph type="ftr" sz="quarter" idx="10"/>
          </p:nvPr>
        </p:nvSpPr>
        <p:spPr/>
        <p:txBody>
          <a:bodyPr/>
          <a:lstStyle/>
          <a:p>
            <a:endParaRPr lang="en-US" dirty="0"/>
          </a:p>
        </p:txBody>
      </p:sp>
      <p:sp>
        <p:nvSpPr>
          <p:cNvPr id="4" name="Date Placeholder 3">
            <a:extLst>
              <a:ext uri="{FF2B5EF4-FFF2-40B4-BE49-F238E27FC236}">
                <a16:creationId xmlns:a16="http://schemas.microsoft.com/office/drawing/2014/main" id="{FF7B7691-FEA4-41A1-BE2D-8C760942718E}"/>
              </a:ext>
            </a:extLst>
          </p:cNvPr>
          <p:cNvSpPr>
            <a:spLocks noGrp="1"/>
          </p:cNvSpPr>
          <p:nvPr>
            <p:ph type="dt" sz="half" idx="11"/>
          </p:nvPr>
        </p:nvSpPr>
        <p:spPr/>
        <p:txBody>
          <a:bodyPr/>
          <a:lstStyle/>
          <a:p>
            <a:r>
              <a:rPr lang="en-US" smtClean="0"/>
              <a:t>6 October 2020</a:t>
            </a:r>
            <a:endParaRPr lang="en-US" dirty="0"/>
          </a:p>
        </p:txBody>
      </p:sp>
      <p:sp>
        <p:nvSpPr>
          <p:cNvPr id="9" name="Text Placeholder 8">
            <a:extLst>
              <a:ext uri="{FF2B5EF4-FFF2-40B4-BE49-F238E27FC236}">
                <a16:creationId xmlns:a16="http://schemas.microsoft.com/office/drawing/2014/main" id="{82EEE993-1BA9-4FED-815A-16E25030A432}"/>
              </a:ext>
            </a:extLst>
          </p:cNvPr>
          <p:cNvSpPr>
            <a:spLocks noGrp="1"/>
          </p:cNvSpPr>
          <p:nvPr>
            <p:ph type="body" sz="quarter" idx="13"/>
          </p:nvPr>
        </p:nvSpPr>
        <p:spPr>
          <a:xfrm>
            <a:off x="310204" y="1094912"/>
            <a:ext cx="2778626" cy="5082051"/>
          </a:xfrm>
        </p:spPr>
        <p:txBody>
          <a:bodyPr>
            <a:normAutofit/>
          </a:bodyPr>
          <a:lstStyle>
            <a:lvl1pPr>
              <a:defRPr sz="1150"/>
            </a:lvl1pPr>
            <a:lvl2pPr>
              <a:defRPr sz="1150"/>
            </a:lvl2pPr>
            <a:lvl3pPr>
              <a:defRPr sz="1150"/>
            </a:lvl3pPr>
            <a:lvl4pPr>
              <a:defRPr sz="1150"/>
            </a:lvl4pPr>
            <a:lvl5pPr>
              <a:defRPr sz="11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8">
            <a:extLst>
              <a:ext uri="{FF2B5EF4-FFF2-40B4-BE49-F238E27FC236}">
                <a16:creationId xmlns:a16="http://schemas.microsoft.com/office/drawing/2014/main" id="{586B6F8C-D0D6-43E9-A41A-3864267270A2}"/>
              </a:ext>
            </a:extLst>
          </p:cNvPr>
          <p:cNvSpPr>
            <a:spLocks noGrp="1"/>
          </p:cNvSpPr>
          <p:nvPr>
            <p:ph type="body" sz="quarter" idx="14"/>
          </p:nvPr>
        </p:nvSpPr>
        <p:spPr>
          <a:xfrm>
            <a:off x="3492037" y="1094913"/>
            <a:ext cx="2778626" cy="5082049"/>
          </a:xfrm>
        </p:spPr>
        <p:txBody>
          <a:bodyPr>
            <a:normAutofit/>
          </a:bodyPr>
          <a:lstStyle>
            <a:lvl1pPr>
              <a:defRPr sz="1150"/>
            </a:lvl1pPr>
            <a:lvl2pPr>
              <a:defRPr sz="1150"/>
            </a:lvl2pPr>
            <a:lvl3pPr>
              <a:defRPr sz="1150"/>
            </a:lvl3pPr>
            <a:lvl4pPr>
              <a:defRPr sz="1150"/>
            </a:lvl4pPr>
            <a:lvl5pPr>
              <a:defRPr sz="11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6CECE96E-4135-494B-B825-939E9B605713}"/>
              </a:ext>
            </a:extLst>
          </p:cNvPr>
          <p:cNvSpPr>
            <a:spLocks noGrp="1"/>
          </p:cNvSpPr>
          <p:nvPr>
            <p:ph type="sldNum" sz="quarter" idx="16"/>
          </p:nvPr>
        </p:nvSpPr>
        <p:spPr/>
        <p:txBody>
          <a:bodyPr/>
          <a:lstStyle/>
          <a:p>
            <a:pPr algn="l"/>
            <a:r>
              <a:rPr lang="en-GB"/>
              <a:t>Page </a:t>
            </a:r>
            <a:fld id="{5A91C5AB-1EE9-3746-A212-CC3460B1ECCE}" type="slidenum">
              <a:rPr lang="en-US" smtClean="0"/>
              <a:pPr algn="l"/>
              <a:t>‹#›</a:t>
            </a:fld>
            <a:endParaRPr lang="en-US" dirty="0"/>
          </a:p>
        </p:txBody>
      </p:sp>
    </p:spTree>
    <p:extLst>
      <p:ext uri="{BB962C8B-B14F-4D97-AF65-F5344CB8AC3E}">
        <p14:creationId xmlns:p14="http://schemas.microsoft.com/office/powerpoint/2010/main" val="3458899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C with Imag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8A6E01D5-5D58-4199-83D3-66E61606493C}"/>
              </a:ext>
            </a:extLst>
          </p:cNvPr>
          <p:cNvSpPr>
            <a:spLocks noGrp="1"/>
          </p:cNvSpPr>
          <p:nvPr>
            <p:ph type="pic" sz="quarter" idx="15"/>
          </p:nvPr>
        </p:nvSpPr>
        <p:spPr>
          <a:xfrm>
            <a:off x="7394127" y="1095375"/>
            <a:ext cx="4475464" cy="5081588"/>
          </a:xfrm>
        </p:spPr>
        <p:txBody>
          <a:bodyPr/>
          <a:lstStyle/>
          <a:p>
            <a:endParaRPr lang="en-US"/>
          </a:p>
        </p:txBody>
      </p:sp>
      <p:sp>
        <p:nvSpPr>
          <p:cNvPr id="2" name="Title 1">
            <a:extLst>
              <a:ext uri="{FF2B5EF4-FFF2-40B4-BE49-F238E27FC236}">
                <a16:creationId xmlns:a16="http://schemas.microsoft.com/office/drawing/2014/main" id="{0DCACBDC-E79D-47B0-8379-147691BE3EAB}"/>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404539E0-13C6-47B3-BBA4-CE8658E3D0D6}"/>
              </a:ext>
            </a:extLst>
          </p:cNvPr>
          <p:cNvSpPr>
            <a:spLocks noGrp="1"/>
          </p:cNvSpPr>
          <p:nvPr>
            <p:ph type="ftr" sz="quarter" idx="10"/>
          </p:nvPr>
        </p:nvSpPr>
        <p:spPr/>
        <p:txBody>
          <a:bodyPr/>
          <a:lstStyle/>
          <a:p>
            <a:endParaRPr lang="en-US" dirty="0"/>
          </a:p>
        </p:txBody>
      </p:sp>
      <p:sp>
        <p:nvSpPr>
          <p:cNvPr id="4" name="Date Placeholder 3">
            <a:extLst>
              <a:ext uri="{FF2B5EF4-FFF2-40B4-BE49-F238E27FC236}">
                <a16:creationId xmlns:a16="http://schemas.microsoft.com/office/drawing/2014/main" id="{FF7B7691-FEA4-41A1-BE2D-8C760942718E}"/>
              </a:ext>
            </a:extLst>
          </p:cNvPr>
          <p:cNvSpPr>
            <a:spLocks noGrp="1"/>
          </p:cNvSpPr>
          <p:nvPr>
            <p:ph type="dt" sz="half" idx="11"/>
          </p:nvPr>
        </p:nvSpPr>
        <p:spPr/>
        <p:txBody>
          <a:bodyPr/>
          <a:lstStyle/>
          <a:p>
            <a:r>
              <a:rPr lang="en-US" smtClean="0"/>
              <a:t>6 October 2020</a:t>
            </a:r>
            <a:endParaRPr lang="en-US" dirty="0"/>
          </a:p>
        </p:txBody>
      </p:sp>
      <p:sp>
        <p:nvSpPr>
          <p:cNvPr id="9" name="Text Placeholder 8">
            <a:extLst>
              <a:ext uri="{FF2B5EF4-FFF2-40B4-BE49-F238E27FC236}">
                <a16:creationId xmlns:a16="http://schemas.microsoft.com/office/drawing/2014/main" id="{82EEE993-1BA9-4FED-815A-16E25030A432}"/>
              </a:ext>
            </a:extLst>
          </p:cNvPr>
          <p:cNvSpPr>
            <a:spLocks noGrp="1"/>
          </p:cNvSpPr>
          <p:nvPr>
            <p:ph type="body" sz="quarter" idx="13"/>
          </p:nvPr>
        </p:nvSpPr>
        <p:spPr>
          <a:xfrm>
            <a:off x="310204" y="1094912"/>
            <a:ext cx="2778626" cy="5082051"/>
          </a:xfrm>
        </p:spPr>
        <p:txBody>
          <a:bodyPr>
            <a:normAutofit/>
          </a:bodyPr>
          <a:lstStyle>
            <a:lvl1pPr>
              <a:defRPr sz="1150"/>
            </a:lvl1pPr>
            <a:lvl2pPr>
              <a:defRPr sz="1150"/>
            </a:lvl2pPr>
            <a:lvl3pPr marL="171450" indent="-171450">
              <a:buNone/>
              <a:defRPr lang="en-US" sz="1150" dirty="0" smtClean="0">
                <a:latin typeface="+mn-lt"/>
                <a:ea typeface="+mn-ea"/>
                <a:cs typeface="+mn-cs"/>
              </a:defRPr>
            </a:lvl3pPr>
            <a:lvl4pPr>
              <a:buNone/>
              <a:defRPr lang="en-US" sz="1150" dirty="0" smtClean="0">
                <a:latin typeface="+mn-lt"/>
                <a:ea typeface="+mn-ea"/>
                <a:cs typeface="+mn-cs"/>
              </a:defRPr>
            </a:lvl4pPr>
            <a:lvl5pPr>
              <a:buNone/>
              <a:defRPr lang="en-US" sz="1150" dirty="0">
                <a:latin typeface="+mn-lt"/>
                <a:ea typeface="+mn-ea"/>
                <a:cs typeface="+mn-cs"/>
              </a:defRPr>
            </a:lvl5pPr>
          </a:lstStyle>
          <a:p>
            <a:pPr lvl="0"/>
            <a:r>
              <a:rPr lang="en-US" dirty="0"/>
              <a:t>Click to edit Master text styles</a:t>
            </a:r>
          </a:p>
          <a:p>
            <a:pPr lvl="1"/>
            <a:r>
              <a:rPr lang="en-US" dirty="0"/>
              <a:t>Second level</a:t>
            </a:r>
          </a:p>
          <a:p>
            <a:pPr marL="139700" lvl="2" indent="-139700" eaLnBrk="1" hangingPunct="1">
              <a:buFont typeface="Arial" panose="020B0604020202020204" pitchFamily="34" charset="0"/>
              <a:buChar char="•"/>
            </a:pPr>
            <a:r>
              <a:rPr lang="en-US" dirty="0"/>
              <a:t>Third level</a:t>
            </a:r>
          </a:p>
          <a:p>
            <a:pPr marL="0" lvl="3" indent="0" eaLnBrk="1" hangingPunct="1"/>
            <a:r>
              <a:rPr lang="en-US" dirty="0"/>
              <a:t>Fourth level</a:t>
            </a:r>
          </a:p>
          <a:p>
            <a:pPr marL="146050" lvl="4" indent="0" eaLnBrk="1" hangingPunct="1"/>
            <a:r>
              <a:rPr lang="en-US" dirty="0"/>
              <a:t>Fifth level</a:t>
            </a:r>
          </a:p>
        </p:txBody>
      </p:sp>
      <p:sp>
        <p:nvSpPr>
          <p:cNvPr id="10" name="Text Placeholder 8">
            <a:extLst>
              <a:ext uri="{FF2B5EF4-FFF2-40B4-BE49-F238E27FC236}">
                <a16:creationId xmlns:a16="http://schemas.microsoft.com/office/drawing/2014/main" id="{586B6F8C-D0D6-43E9-A41A-3864267270A2}"/>
              </a:ext>
            </a:extLst>
          </p:cNvPr>
          <p:cNvSpPr>
            <a:spLocks noGrp="1"/>
          </p:cNvSpPr>
          <p:nvPr>
            <p:ph type="body" sz="quarter" idx="14"/>
          </p:nvPr>
        </p:nvSpPr>
        <p:spPr>
          <a:xfrm>
            <a:off x="3492037" y="1094913"/>
            <a:ext cx="2778626" cy="5082049"/>
          </a:xfrm>
        </p:spPr>
        <p:txBody>
          <a:bodyPr>
            <a:normAutofit/>
          </a:bodyPr>
          <a:lstStyle>
            <a:lvl1pPr>
              <a:defRPr sz="1150"/>
            </a:lvl1pPr>
            <a:lvl2pPr>
              <a:defRPr sz="1150"/>
            </a:lvl2pPr>
            <a:lvl3pPr marL="0" indent="0">
              <a:buNone/>
              <a:defRPr sz="1150"/>
            </a:lvl3pPr>
            <a:lvl4pPr>
              <a:buNone/>
              <a:defRPr sz="1150"/>
            </a:lvl4pPr>
            <a:lvl5pPr>
              <a:buNone/>
              <a:defRPr sz="1150"/>
            </a:lvl5pPr>
          </a:lstStyle>
          <a:p>
            <a:pPr lvl="0"/>
            <a:r>
              <a:rPr lang="en-US" dirty="0"/>
              <a:t>Click to edit Master text styles</a:t>
            </a:r>
          </a:p>
          <a:p>
            <a:pPr lvl="1"/>
            <a:r>
              <a:rPr lang="en-US" dirty="0"/>
              <a:t>Second level</a:t>
            </a:r>
          </a:p>
          <a:p>
            <a:pPr marL="139700" lvl="2" indent="-139700" eaLnBrk="1" hangingPunct="1">
              <a:buFont typeface="Arial" panose="020B0604020202020204" pitchFamily="34" charset="0"/>
              <a:buChar char="•"/>
            </a:pPr>
            <a:r>
              <a:rPr lang="en-US" dirty="0"/>
              <a:t>Third level</a:t>
            </a:r>
          </a:p>
          <a:p>
            <a:pPr marL="0" lvl="3" indent="0" eaLnBrk="1" hangingPunct="1"/>
            <a:r>
              <a:rPr lang="en-US" dirty="0"/>
              <a:t>Fourth level</a:t>
            </a:r>
          </a:p>
          <a:p>
            <a:pPr marL="146050" lvl="4" indent="0" eaLnBrk="1" hangingPunct="1"/>
            <a:r>
              <a:rPr lang="en-US" dirty="0"/>
              <a:t>Fifth level</a:t>
            </a:r>
          </a:p>
        </p:txBody>
      </p:sp>
      <p:sp>
        <p:nvSpPr>
          <p:cNvPr id="5" name="Slide Number Placeholder 4">
            <a:extLst>
              <a:ext uri="{FF2B5EF4-FFF2-40B4-BE49-F238E27FC236}">
                <a16:creationId xmlns:a16="http://schemas.microsoft.com/office/drawing/2014/main" id="{6CECE96E-4135-494B-B825-939E9B605713}"/>
              </a:ext>
            </a:extLst>
          </p:cNvPr>
          <p:cNvSpPr>
            <a:spLocks noGrp="1"/>
          </p:cNvSpPr>
          <p:nvPr>
            <p:ph type="sldNum" sz="quarter" idx="16"/>
          </p:nvPr>
        </p:nvSpPr>
        <p:spPr/>
        <p:txBody>
          <a:bodyPr/>
          <a:lstStyle/>
          <a:p>
            <a:pPr algn="l"/>
            <a:r>
              <a:rPr lang="en-GB"/>
              <a:t>Page </a:t>
            </a:r>
            <a:fld id="{5A91C5AB-1EE9-3746-A212-CC3460B1ECCE}" type="slidenum">
              <a:rPr lang="en-US" smtClean="0"/>
              <a:pPr algn="l"/>
              <a:t>‹#›</a:t>
            </a:fld>
            <a:endParaRPr lang="en-US" dirty="0"/>
          </a:p>
        </p:txBody>
      </p:sp>
    </p:spTree>
    <p:extLst>
      <p:ext uri="{BB962C8B-B14F-4D97-AF65-F5344CB8AC3E}">
        <p14:creationId xmlns:p14="http://schemas.microsoft.com/office/powerpoint/2010/main" val="1948724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nd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9AEC-0770-4C62-8B2E-CA5C6A07EFD4}"/>
              </a:ext>
            </a:extLst>
          </p:cNvPr>
          <p:cNvSpPr>
            <a:spLocks noGrp="1"/>
          </p:cNvSpPr>
          <p:nvPr>
            <p:ph type="ctrTitle" hasCustomPrompt="1"/>
          </p:nvPr>
        </p:nvSpPr>
        <p:spPr>
          <a:xfrm>
            <a:off x="8106691" y="5034703"/>
            <a:ext cx="3767472" cy="434702"/>
          </a:xfrm>
          <a:prstGeom prst="rect">
            <a:avLst/>
          </a:prstGeom>
        </p:spPr>
        <p:txBody>
          <a:bodyPr anchor="t" anchorCtr="0">
            <a:noAutofit/>
          </a:bodyPr>
          <a:lstStyle>
            <a:lvl1pPr marL="7701" algn="l" defTabSz="914400" rtl="0" eaLnBrk="1" latinLnBrk="0" hangingPunct="1">
              <a:spcBef>
                <a:spcPts val="73"/>
              </a:spcBef>
              <a:defRPr lang="en-US" sz="1450" b="1" kern="1200" spc="-3" dirty="0">
                <a:solidFill>
                  <a:srgbClr val="00008B"/>
                </a:solidFill>
                <a:latin typeface="Arial"/>
                <a:ea typeface="+mn-ea"/>
                <a:cs typeface="Arial"/>
              </a:defRPr>
            </a:lvl1pPr>
          </a:lstStyle>
          <a:p>
            <a:r>
              <a:rPr lang="en-US" dirty="0"/>
              <a:t>Contact</a:t>
            </a:r>
          </a:p>
        </p:txBody>
      </p:sp>
      <p:sp>
        <p:nvSpPr>
          <p:cNvPr id="3" name="Subtitle 2">
            <a:extLst>
              <a:ext uri="{FF2B5EF4-FFF2-40B4-BE49-F238E27FC236}">
                <a16:creationId xmlns:a16="http://schemas.microsoft.com/office/drawing/2014/main" id="{EB46AB59-D897-461E-9662-49D6C57BE83A}"/>
              </a:ext>
            </a:extLst>
          </p:cNvPr>
          <p:cNvSpPr>
            <a:spLocks noGrp="1"/>
          </p:cNvSpPr>
          <p:nvPr>
            <p:ph type="subTitle" idx="1" hasCustomPrompt="1"/>
          </p:nvPr>
        </p:nvSpPr>
        <p:spPr>
          <a:xfrm>
            <a:off x="8106691" y="5570495"/>
            <a:ext cx="3767472" cy="625518"/>
          </a:xfrm>
          <a:prstGeom prst="rect">
            <a:avLst/>
          </a:prstGeom>
        </p:spPr>
        <p:txBody>
          <a:bodyPr>
            <a:noAutofit/>
          </a:bodyPr>
          <a:lstStyle>
            <a:lvl1pPr marL="7701" marR="3081" indent="0" algn="l" defTabSz="914400" rtl="0" eaLnBrk="1" latinLnBrk="0" hangingPunct="1">
              <a:lnSpc>
                <a:spcPts val="1649"/>
              </a:lnSpc>
              <a:spcBef>
                <a:spcPts val="1286"/>
              </a:spcBef>
              <a:buNone/>
              <a:defRPr lang="en-US" sz="1450" kern="1200" spc="9" dirty="0">
                <a:solidFill>
                  <a:srgbClr val="00008B"/>
                </a:solidFill>
                <a:latin typeface="Arial"/>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Address</a:t>
            </a:r>
          </a:p>
        </p:txBody>
      </p:sp>
      <p:sp>
        <p:nvSpPr>
          <p:cNvPr id="9" name="object 19">
            <a:extLst>
              <a:ext uri="{FF2B5EF4-FFF2-40B4-BE49-F238E27FC236}">
                <a16:creationId xmlns:a16="http://schemas.microsoft.com/office/drawing/2014/main" id="{7E6C22DF-EDA8-40FE-9B51-D41FA644D5D5}"/>
              </a:ext>
            </a:extLst>
          </p:cNvPr>
          <p:cNvSpPr/>
          <p:nvPr userDrawn="1"/>
        </p:nvSpPr>
        <p:spPr>
          <a:xfrm>
            <a:off x="8106691" y="4983669"/>
            <a:ext cx="3767472" cy="0"/>
          </a:xfrm>
          <a:custGeom>
            <a:avLst/>
            <a:gdLst/>
            <a:ahLst/>
            <a:cxnLst/>
            <a:rect l="l" t="t" r="r" b="b"/>
            <a:pathLst>
              <a:path w="6212840">
                <a:moveTo>
                  <a:pt x="0" y="0"/>
                </a:moveTo>
                <a:lnTo>
                  <a:pt x="6212721" y="0"/>
                </a:lnTo>
              </a:path>
            </a:pathLst>
          </a:custGeom>
          <a:ln w="5235">
            <a:solidFill>
              <a:srgbClr val="00008B"/>
            </a:solidFill>
          </a:ln>
        </p:spPr>
        <p:txBody>
          <a:bodyPr wrap="square" lIns="0" tIns="0" rIns="0" bIns="0" rtlCol="0"/>
          <a:lstStyle/>
          <a:p>
            <a:endParaRPr sz="662"/>
          </a:p>
        </p:txBody>
      </p:sp>
      <p:sp>
        <p:nvSpPr>
          <p:cNvPr id="10" name="object 20">
            <a:extLst>
              <a:ext uri="{FF2B5EF4-FFF2-40B4-BE49-F238E27FC236}">
                <a16:creationId xmlns:a16="http://schemas.microsoft.com/office/drawing/2014/main" id="{1B6B39F8-1772-49CF-8698-C6F962F4FA55}"/>
              </a:ext>
            </a:extLst>
          </p:cNvPr>
          <p:cNvSpPr/>
          <p:nvPr userDrawn="1"/>
        </p:nvSpPr>
        <p:spPr>
          <a:xfrm>
            <a:off x="8106691" y="5469410"/>
            <a:ext cx="3767472" cy="0"/>
          </a:xfrm>
          <a:custGeom>
            <a:avLst/>
            <a:gdLst/>
            <a:ahLst/>
            <a:cxnLst/>
            <a:rect l="l" t="t" r="r" b="b"/>
            <a:pathLst>
              <a:path w="6212840">
                <a:moveTo>
                  <a:pt x="0" y="0"/>
                </a:moveTo>
                <a:lnTo>
                  <a:pt x="6212721" y="0"/>
                </a:lnTo>
              </a:path>
            </a:pathLst>
          </a:custGeom>
          <a:ln w="5235">
            <a:solidFill>
              <a:srgbClr val="00008B"/>
            </a:solidFill>
          </a:ln>
        </p:spPr>
        <p:txBody>
          <a:bodyPr wrap="square" lIns="0" tIns="0" rIns="0" bIns="0" rtlCol="0"/>
          <a:lstStyle/>
          <a:p>
            <a:endParaRPr sz="662"/>
          </a:p>
        </p:txBody>
      </p:sp>
      <p:pic>
        <p:nvPicPr>
          <p:cNvPr id="5" name="Graphic 4">
            <a:extLst>
              <a:ext uri="{FF2B5EF4-FFF2-40B4-BE49-F238E27FC236}">
                <a16:creationId xmlns:a16="http://schemas.microsoft.com/office/drawing/2014/main" id="{FFE96069-1D3B-4EEB-8A87-D0EF1F08A887}"/>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3482057" y="574852"/>
            <a:ext cx="5649835" cy="767938"/>
          </a:xfrm>
          <a:prstGeom prst="rect">
            <a:avLst/>
          </a:prstGeom>
        </p:spPr>
      </p:pic>
      <p:sp>
        <p:nvSpPr>
          <p:cNvPr id="6" name="Title 1">
            <a:extLst>
              <a:ext uri="{FF2B5EF4-FFF2-40B4-BE49-F238E27FC236}">
                <a16:creationId xmlns:a16="http://schemas.microsoft.com/office/drawing/2014/main" id="{D400F194-17C1-49CD-ABED-3F58499AD927}"/>
              </a:ext>
            </a:extLst>
          </p:cNvPr>
          <p:cNvSpPr txBox="1">
            <a:spLocks/>
          </p:cNvSpPr>
          <p:nvPr userDrawn="1"/>
        </p:nvSpPr>
        <p:spPr>
          <a:xfrm>
            <a:off x="3418687" y="3060044"/>
            <a:ext cx="5776575" cy="692111"/>
          </a:xfrm>
          <a:prstGeom prst="rect">
            <a:avLst/>
          </a:prstGeom>
        </p:spPr>
        <p:txBody>
          <a:bodyPr vert="horz" lIns="0" tIns="0" rIns="0" bIns="0" rtlCol="0" anchor="t" anchorCtr="0">
            <a:noAutofit/>
          </a:bodyPr>
          <a:lstStyle>
            <a:lvl1pPr marL="7701" algn="l" defTabSz="914400" rtl="0" eaLnBrk="1" latinLnBrk="0" hangingPunct="1">
              <a:spcBef>
                <a:spcPts val="73"/>
              </a:spcBef>
              <a:defRPr lang="en-US" sz="1450" b="1" kern="1200" spc="-3" dirty="0">
                <a:solidFill>
                  <a:srgbClr val="00008B"/>
                </a:solidFill>
                <a:latin typeface="Arial"/>
                <a:ea typeface="+mn-ea"/>
                <a:cs typeface="Arial"/>
              </a:defRPr>
            </a:lvl1pPr>
          </a:lstStyle>
          <a:p>
            <a:pPr algn="ctr"/>
            <a:r>
              <a:rPr lang="en-US" sz="3600" dirty="0">
                <a:solidFill>
                  <a:schemeClr val="tx1"/>
                </a:solidFill>
              </a:rPr>
              <a:t>Thank you</a:t>
            </a:r>
          </a:p>
        </p:txBody>
      </p:sp>
      <p:sp>
        <p:nvSpPr>
          <p:cNvPr id="13" name="Text Placeholder 5">
            <a:extLst>
              <a:ext uri="{FF2B5EF4-FFF2-40B4-BE49-F238E27FC236}">
                <a16:creationId xmlns:a16="http://schemas.microsoft.com/office/drawing/2014/main" id="{B9A9FD84-681C-40FB-AB60-7FFD07838CAD}"/>
              </a:ext>
            </a:extLst>
          </p:cNvPr>
          <p:cNvSpPr>
            <a:spLocks noGrp="1"/>
          </p:cNvSpPr>
          <p:nvPr>
            <p:ph type="body" sz="quarter" idx="11" hasCustomPrompt="1"/>
          </p:nvPr>
        </p:nvSpPr>
        <p:spPr>
          <a:xfrm>
            <a:off x="8106691" y="6260621"/>
            <a:ext cx="3767472" cy="265614"/>
          </a:xfrm>
        </p:spPr>
        <p:txBody>
          <a:bodyPr/>
          <a:lstStyle>
            <a:lvl1pPr>
              <a:defRPr/>
            </a:lvl1pPr>
          </a:lstStyle>
          <a:p>
            <a:pPr lvl="0"/>
            <a:r>
              <a:rPr lang="en-US" dirty="0"/>
              <a:t>Insert date</a:t>
            </a:r>
          </a:p>
        </p:txBody>
      </p:sp>
    </p:spTree>
    <p:extLst>
      <p:ext uri="{BB962C8B-B14F-4D97-AF65-F5344CB8AC3E}">
        <p14:creationId xmlns:p14="http://schemas.microsoft.com/office/powerpoint/2010/main" val="3016382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r>
              <a:rPr lang="en-US" smtClean="0"/>
              <a:t>6 October 2020</a:t>
            </a:r>
            <a:endParaRPr lang="en-US"/>
          </a:p>
        </p:txBody>
      </p:sp>
      <p:sp>
        <p:nvSpPr>
          <p:cNvPr id="5" name="Title 4">
            <a:extLst>
              <a:ext uri="{FF2B5EF4-FFF2-40B4-BE49-F238E27FC236}">
                <a16:creationId xmlns:a16="http://schemas.microsoft.com/office/drawing/2014/main" id="{7A481FC5-1F21-4193-B3A3-7F4124CE9FB9}"/>
              </a:ext>
            </a:extLst>
          </p:cNvPr>
          <p:cNvSpPr>
            <a:spLocks noGrp="1"/>
          </p:cNvSpPr>
          <p:nvPr>
            <p:ph type="title"/>
          </p:nvPr>
        </p:nvSpPr>
        <p:spPr/>
        <p:txBody>
          <a:bodyPr/>
          <a:lstStyle/>
          <a:p>
            <a:r>
              <a:rPr lang="en-US"/>
              <a:t>Click to edit Master title style</a:t>
            </a:r>
          </a:p>
        </p:txBody>
      </p:sp>
      <p:pic>
        <p:nvPicPr>
          <p:cNvPr id="6" name="Graphic 5">
            <a:extLst>
              <a:ext uri="{FF2B5EF4-FFF2-40B4-BE49-F238E27FC236}">
                <a16:creationId xmlns:a16="http://schemas.microsoft.com/office/drawing/2014/main" id="{705E7B5D-95DA-4B9F-90BA-3BC9789AA5A2}"/>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1004206" y="6478564"/>
            <a:ext cx="871200" cy="118415"/>
          </a:xfrm>
          <a:prstGeom prst="rect">
            <a:avLst/>
          </a:prstGeom>
        </p:spPr>
      </p:pic>
      <p:sp>
        <p:nvSpPr>
          <p:cNvPr id="4" name="Slide Number Placeholder 3">
            <a:extLst>
              <a:ext uri="{FF2B5EF4-FFF2-40B4-BE49-F238E27FC236}">
                <a16:creationId xmlns:a16="http://schemas.microsoft.com/office/drawing/2014/main" id="{4DE17E92-7BCE-784B-8485-4B576E32CB40}"/>
              </a:ext>
            </a:extLst>
          </p:cNvPr>
          <p:cNvSpPr>
            <a:spLocks noGrp="1"/>
          </p:cNvSpPr>
          <p:nvPr>
            <p:ph type="sldNum" sz="quarter" idx="10"/>
          </p:nvPr>
        </p:nvSpPr>
        <p:spPr/>
        <p:txBody>
          <a:bodyPr/>
          <a:lstStyle/>
          <a:p>
            <a:pPr algn="l"/>
            <a:r>
              <a:rPr lang="en-GB"/>
              <a:t>Page </a:t>
            </a:r>
            <a:fld id="{5A91C5AB-1EE9-3746-A212-CC3460B1ECCE}" type="slidenum">
              <a:rPr lang="en-US" smtClean="0"/>
              <a:pPr algn="l"/>
              <a:t>‹#›</a:t>
            </a:fld>
            <a:endParaRPr lang="en-US" dirty="0"/>
          </a:p>
        </p:txBody>
      </p:sp>
    </p:spTree>
    <p:extLst>
      <p:ext uri="{BB962C8B-B14F-4D97-AF65-F5344CB8AC3E}">
        <p14:creationId xmlns:p14="http://schemas.microsoft.com/office/powerpoint/2010/main" val="3872439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Turquoise">
    <p:bg>
      <p:bgPr>
        <a:solidFill>
          <a:schemeClr val="accent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481FC5-1F21-4193-B3A3-7F4124CE9FB9}"/>
              </a:ext>
            </a:extLst>
          </p:cNvPr>
          <p:cNvSpPr>
            <a:spLocks noGrp="1"/>
          </p:cNvSpPr>
          <p:nvPr>
            <p:ph type="title"/>
          </p:nvPr>
        </p:nvSpPr>
        <p:spPr/>
        <p:txBody>
          <a:bodyPr/>
          <a:lstStyle/>
          <a:p>
            <a:r>
              <a:rPr lang="en-US"/>
              <a:t>Click to edit Master title style</a:t>
            </a:r>
          </a:p>
        </p:txBody>
      </p:sp>
      <p:pic>
        <p:nvPicPr>
          <p:cNvPr id="6" name="Graphic 5">
            <a:extLst>
              <a:ext uri="{FF2B5EF4-FFF2-40B4-BE49-F238E27FC236}">
                <a16:creationId xmlns:a16="http://schemas.microsoft.com/office/drawing/2014/main" id="{5A6C1E21-EC70-4E6E-928F-3C204D1B4490}"/>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1004206" y="6478564"/>
            <a:ext cx="871200" cy="118415"/>
          </a:xfrm>
          <a:prstGeom prst="rect">
            <a:avLst/>
          </a:prstGeom>
        </p:spPr>
      </p:pic>
      <p:sp>
        <p:nvSpPr>
          <p:cNvPr id="7" name="Date Placeholder 6">
            <a:extLst>
              <a:ext uri="{FF2B5EF4-FFF2-40B4-BE49-F238E27FC236}">
                <a16:creationId xmlns:a16="http://schemas.microsoft.com/office/drawing/2014/main" id="{3DDE5E3A-B0F5-46FD-AC12-362F1CB81877}"/>
              </a:ext>
            </a:extLst>
          </p:cNvPr>
          <p:cNvSpPr>
            <a:spLocks noGrp="1"/>
          </p:cNvSpPr>
          <p:nvPr>
            <p:ph type="dt" sz="half" idx="10"/>
          </p:nvPr>
        </p:nvSpPr>
        <p:spPr/>
        <p:txBody>
          <a:bodyPr/>
          <a:lstStyle>
            <a:lvl1pPr>
              <a:defRPr>
                <a:solidFill>
                  <a:schemeClr val="tx1"/>
                </a:solidFill>
              </a:defRPr>
            </a:lvl1pPr>
          </a:lstStyle>
          <a:p>
            <a:r>
              <a:rPr lang="en-US" smtClean="0"/>
              <a:t>6 October 2020</a:t>
            </a:r>
            <a:endParaRPr lang="en-GB" dirty="0"/>
          </a:p>
        </p:txBody>
      </p:sp>
      <p:sp>
        <p:nvSpPr>
          <p:cNvPr id="8" name="Footer Placeholder 7">
            <a:extLst>
              <a:ext uri="{FF2B5EF4-FFF2-40B4-BE49-F238E27FC236}">
                <a16:creationId xmlns:a16="http://schemas.microsoft.com/office/drawing/2014/main" id="{21205C35-4792-4551-89E5-6D0B7D041346}"/>
              </a:ext>
            </a:extLst>
          </p:cNvPr>
          <p:cNvSpPr>
            <a:spLocks noGrp="1"/>
          </p:cNvSpPr>
          <p:nvPr>
            <p:ph type="ftr" sz="quarter" idx="11"/>
          </p:nvPr>
        </p:nvSpPr>
        <p:spPr/>
        <p:txBody>
          <a:bodyPr/>
          <a:lstStyle>
            <a:lvl1pPr>
              <a:defRPr>
                <a:solidFill>
                  <a:schemeClr val="tx1"/>
                </a:solidFill>
              </a:defRPr>
            </a:lvl1pPr>
          </a:lstStyle>
          <a:p>
            <a:endParaRPr lang="en-GB"/>
          </a:p>
        </p:txBody>
      </p:sp>
      <p:sp>
        <p:nvSpPr>
          <p:cNvPr id="9" name="Slide Number Placeholder 8">
            <a:extLst>
              <a:ext uri="{FF2B5EF4-FFF2-40B4-BE49-F238E27FC236}">
                <a16:creationId xmlns:a16="http://schemas.microsoft.com/office/drawing/2014/main" id="{D4213F41-54E0-43CD-B958-E1BE8133D62A}"/>
              </a:ext>
            </a:extLst>
          </p:cNvPr>
          <p:cNvSpPr>
            <a:spLocks noGrp="1"/>
          </p:cNvSpPr>
          <p:nvPr>
            <p:ph type="sldNum" sz="quarter" idx="12"/>
          </p:nvPr>
        </p:nvSpPr>
        <p:spPr/>
        <p:txBody>
          <a:bodyPr/>
          <a:lstStyle>
            <a:lvl1pPr>
              <a:defRPr>
                <a:solidFill>
                  <a:schemeClr val="tx1"/>
                </a:solidFill>
              </a:defRPr>
            </a:lvl1pPr>
          </a:lstStyle>
          <a:p>
            <a:pPr algn="l"/>
            <a:r>
              <a:rPr lang="en-GB"/>
              <a:t>Page </a:t>
            </a:r>
            <a:fld id="{5A91C5AB-1EE9-3746-A212-CC3460B1ECCE}" type="slidenum">
              <a:rPr lang="en-US" smtClean="0"/>
              <a:pPr algn="l"/>
              <a:t>‹#›</a:t>
            </a:fld>
            <a:endParaRPr lang="en-US" dirty="0"/>
          </a:p>
        </p:txBody>
      </p:sp>
    </p:spTree>
    <p:extLst>
      <p:ext uri="{BB962C8B-B14F-4D97-AF65-F5344CB8AC3E}">
        <p14:creationId xmlns:p14="http://schemas.microsoft.com/office/powerpoint/2010/main" val="1892576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lank Red">
    <p:bg>
      <p:bgPr>
        <a:solidFill>
          <a:schemeClr val="accent3"/>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481FC5-1F21-4193-B3A3-7F4124CE9FB9}"/>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7" name="object 24">
            <a:extLst>
              <a:ext uri="{FF2B5EF4-FFF2-40B4-BE49-F238E27FC236}">
                <a16:creationId xmlns:a16="http://schemas.microsoft.com/office/drawing/2014/main" id="{91F0D03E-6ED5-488D-A6CB-BF652E9448F5}"/>
              </a:ext>
            </a:extLst>
          </p:cNvPr>
          <p:cNvSpPr/>
          <p:nvPr userDrawn="1"/>
        </p:nvSpPr>
        <p:spPr>
          <a:xfrm>
            <a:off x="317906" y="230050"/>
            <a:ext cx="11556558" cy="0"/>
          </a:xfrm>
          <a:custGeom>
            <a:avLst/>
            <a:gdLst/>
            <a:ahLst/>
            <a:cxnLst/>
            <a:rect l="l" t="t" r="r" b="b"/>
            <a:pathLst>
              <a:path w="19057620">
                <a:moveTo>
                  <a:pt x="0" y="0"/>
                </a:moveTo>
                <a:lnTo>
                  <a:pt x="19057011" y="0"/>
                </a:lnTo>
              </a:path>
            </a:pathLst>
          </a:custGeom>
          <a:ln w="6350">
            <a:solidFill>
              <a:schemeClr val="bg1"/>
            </a:solidFill>
          </a:ln>
        </p:spPr>
        <p:txBody>
          <a:bodyPr wrap="square" lIns="0" tIns="0" rIns="0" bIns="0" rtlCol="0"/>
          <a:lstStyle/>
          <a:p>
            <a:endParaRPr sz="662"/>
          </a:p>
        </p:txBody>
      </p:sp>
      <p:sp>
        <p:nvSpPr>
          <p:cNvPr id="8" name="object 25">
            <a:extLst>
              <a:ext uri="{FF2B5EF4-FFF2-40B4-BE49-F238E27FC236}">
                <a16:creationId xmlns:a16="http://schemas.microsoft.com/office/drawing/2014/main" id="{040CA4F4-4000-48A6-8A75-842CC0AD0992}"/>
              </a:ext>
            </a:extLst>
          </p:cNvPr>
          <p:cNvSpPr/>
          <p:nvPr userDrawn="1"/>
        </p:nvSpPr>
        <p:spPr>
          <a:xfrm>
            <a:off x="317906" y="722141"/>
            <a:ext cx="11556558" cy="0"/>
          </a:xfrm>
          <a:custGeom>
            <a:avLst/>
            <a:gdLst/>
            <a:ahLst/>
            <a:cxnLst/>
            <a:rect l="l" t="t" r="r" b="b"/>
            <a:pathLst>
              <a:path w="19057620">
                <a:moveTo>
                  <a:pt x="0" y="0"/>
                </a:moveTo>
                <a:lnTo>
                  <a:pt x="19057011" y="0"/>
                </a:lnTo>
              </a:path>
            </a:pathLst>
          </a:custGeom>
          <a:ln w="6350">
            <a:solidFill>
              <a:schemeClr val="bg1"/>
            </a:solidFill>
          </a:ln>
        </p:spPr>
        <p:txBody>
          <a:bodyPr wrap="square" lIns="0" tIns="0" rIns="0" bIns="0" rtlCol="0"/>
          <a:lstStyle/>
          <a:p>
            <a:endParaRPr sz="662"/>
          </a:p>
        </p:txBody>
      </p:sp>
      <p:pic>
        <p:nvPicPr>
          <p:cNvPr id="11" name="Graphic 10">
            <a:extLst>
              <a:ext uri="{FF2B5EF4-FFF2-40B4-BE49-F238E27FC236}">
                <a16:creationId xmlns:a16="http://schemas.microsoft.com/office/drawing/2014/main" id="{DEE2876F-92FD-4F10-B206-F3CD51021F7F}"/>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1004206" y="6478564"/>
            <a:ext cx="871200" cy="118415"/>
          </a:xfrm>
          <a:prstGeom prst="rect">
            <a:avLst/>
          </a:prstGeom>
        </p:spPr>
      </p:pic>
      <p:sp>
        <p:nvSpPr>
          <p:cNvPr id="6" name="Date Placeholder 5">
            <a:extLst>
              <a:ext uri="{FF2B5EF4-FFF2-40B4-BE49-F238E27FC236}">
                <a16:creationId xmlns:a16="http://schemas.microsoft.com/office/drawing/2014/main" id="{A2FDCEAE-2026-498F-9568-57F7990768BA}"/>
              </a:ext>
            </a:extLst>
          </p:cNvPr>
          <p:cNvSpPr>
            <a:spLocks noGrp="1"/>
          </p:cNvSpPr>
          <p:nvPr>
            <p:ph type="dt" sz="half" idx="10"/>
          </p:nvPr>
        </p:nvSpPr>
        <p:spPr/>
        <p:txBody>
          <a:bodyPr/>
          <a:lstStyle>
            <a:lvl1pPr>
              <a:defRPr>
                <a:solidFill>
                  <a:schemeClr val="bg1"/>
                </a:solidFill>
              </a:defRPr>
            </a:lvl1pPr>
          </a:lstStyle>
          <a:p>
            <a:r>
              <a:rPr lang="en-US" smtClean="0"/>
              <a:t>6 October 2020</a:t>
            </a:r>
            <a:endParaRPr lang="en-GB" dirty="0"/>
          </a:p>
        </p:txBody>
      </p:sp>
      <p:sp>
        <p:nvSpPr>
          <p:cNvPr id="9" name="Footer Placeholder 8">
            <a:extLst>
              <a:ext uri="{FF2B5EF4-FFF2-40B4-BE49-F238E27FC236}">
                <a16:creationId xmlns:a16="http://schemas.microsoft.com/office/drawing/2014/main" id="{69D3B978-1A72-4AE5-9081-6812A3BC8FE7}"/>
              </a:ext>
            </a:extLst>
          </p:cNvPr>
          <p:cNvSpPr>
            <a:spLocks noGrp="1"/>
          </p:cNvSpPr>
          <p:nvPr>
            <p:ph type="ftr" sz="quarter" idx="11"/>
          </p:nvPr>
        </p:nvSpPr>
        <p:spPr/>
        <p:txBody>
          <a:bodyPr/>
          <a:lstStyle>
            <a:lvl1pPr>
              <a:defRPr>
                <a:solidFill>
                  <a:schemeClr val="bg1"/>
                </a:solidFill>
              </a:defRPr>
            </a:lvl1pPr>
          </a:lstStyle>
          <a:p>
            <a:endParaRPr lang="en-GB"/>
          </a:p>
        </p:txBody>
      </p:sp>
      <p:sp>
        <p:nvSpPr>
          <p:cNvPr id="10" name="Slide Number Placeholder 9">
            <a:extLst>
              <a:ext uri="{FF2B5EF4-FFF2-40B4-BE49-F238E27FC236}">
                <a16:creationId xmlns:a16="http://schemas.microsoft.com/office/drawing/2014/main" id="{C30E0B89-7FE9-4DF8-9A34-77CC07C3F600}"/>
              </a:ext>
            </a:extLst>
          </p:cNvPr>
          <p:cNvSpPr>
            <a:spLocks noGrp="1"/>
          </p:cNvSpPr>
          <p:nvPr>
            <p:ph type="sldNum" sz="quarter" idx="12"/>
          </p:nvPr>
        </p:nvSpPr>
        <p:spPr/>
        <p:txBody>
          <a:bodyPr/>
          <a:lstStyle>
            <a:lvl1pPr>
              <a:defRPr>
                <a:solidFill>
                  <a:schemeClr val="bg1"/>
                </a:solidFill>
              </a:defRPr>
            </a:lvl1pPr>
          </a:lstStyle>
          <a:p>
            <a:pPr algn="l"/>
            <a:r>
              <a:rPr lang="en-GB"/>
              <a:t>Page </a:t>
            </a:r>
            <a:fld id="{5A91C5AB-1EE9-3746-A212-CC3460B1ECCE}" type="slidenum">
              <a:rPr lang="en-US" smtClean="0"/>
              <a:pPr algn="l"/>
              <a:t>‹#›</a:t>
            </a:fld>
            <a:endParaRPr lang="en-US" dirty="0"/>
          </a:p>
        </p:txBody>
      </p:sp>
    </p:spTree>
    <p:extLst>
      <p:ext uri="{BB962C8B-B14F-4D97-AF65-F5344CB8AC3E}">
        <p14:creationId xmlns:p14="http://schemas.microsoft.com/office/powerpoint/2010/main" val="27233591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ofile Page">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r>
              <a:rPr lang="en-US" smtClean="0"/>
              <a:t>6 October 2020</a:t>
            </a:r>
            <a:endParaRPr lang="en-US"/>
          </a:p>
        </p:txBody>
      </p:sp>
      <p:sp>
        <p:nvSpPr>
          <p:cNvPr id="5" name="Title 4">
            <a:extLst>
              <a:ext uri="{FF2B5EF4-FFF2-40B4-BE49-F238E27FC236}">
                <a16:creationId xmlns:a16="http://schemas.microsoft.com/office/drawing/2014/main" id="{7A481FC5-1F21-4193-B3A3-7F4124CE9FB9}"/>
              </a:ext>
            </a:extLst>
          </p:cNvPr>
          <p:cNvSpPr>
            <a:spLocks noGrp="1"/>
          </p:cNvSpPr>
          <p:nvPr>
            <p:ph type="title"/>
          </p:nvPr>
        </p:nvSpPr>
        <p:spPr/>
        <p:txBody>
          <a:bodyPr/>
          <a:lstStyle/>
          <a:p>
            <a:r>
              <a:rPr lang="en-US"/>
              <a:t>Click to edit Master title style</a:t>
            </a:r>
          </a:p>
        </p:txBody>
      </p:sp>
      <p:sp>
        <p:nvSpPr>
          <p:cNvPr id="16" name="Picture Placeholder 15">
            <a:extLst>
              <a:ext uri="{FF2B5EF4-FFF2-40B4-BE49-F238E27FC236}">
                <a16:creationId xmlns:a16="http://schemas.microsoft.com/office/drawing/2014/main" id="{0A0C20A4-2FFE-4BB6-A305-EA56764A0D02}"/>
              </a:ext>
            </a:extLst>
          </p:cNvPr>
          <p:cNvSpPr>
            <a:spLocks noGrp="1"/>
          </p:cNvSpPr>
          <p:nvPr>
            <p:ph type="pic" sz="quarter" idx="10"/>
          </p:nvPr>
        </p:nvSpPr>
        <p:spPr>
          <a:xfrm>
            <a:off x="2829510" y="1060425"/>
            <a:ext cx="1569749" cy="1655115"/>
          </a:xfrm>
        </p:spPr>
        <p:txBody>
          <a:bodyPr anchor="ctr"/>
          <a:lstStyle>
            <a:lvl1pPr algn="ctr">
              <a:defRPr/>
            </a:lvl1pPr>
          </a:lstStyle>
          <a:p>
            <a:endParaRPr lang="en-US"/>
          </a:p>
        </p:txBody>
      </p:sp>
      <p:sp>
        <p:nvSpPr>
          <p:cNvPr id="17" name="Picture Placeholder 15">
            <a:extLst>
              <a:ext uri="{FF2B5EF4-FFF2-40B4-BE49-F238E27FC236}">
                <a16:creationId xmlns:a16="http://schemas.microsoft.com/office/drawing/2014/main" id="{B44E093C-2A5A-471A-BDFC-304C623B9961}"/>
              </a:ext>
            </a:extLst>
          </p:cNvPr>
          <p:cNvSpPr>
            <a:spLocks noGrp="1"/>
          </p:cNvSpPr>
          <p:nvPr>
            <p:ph type="pic" sz="quarter" idx="11"/>
          </p:nvPr>
        </p:nvSpPr>
        <p:spPr>
          <a:xfrm>
            <a:off x="6094413" y="1060425"/>
            <a:ext cx="1569749" cy="1655115"/>
          </a:xfrm>
        </p:spPr>
        <p:txBody>
          <a:bodyPr anchor="ctr"/>
          <a:lstStyle>
            <a:lvl1pPr algn="ctr">
              <a:defRPr/>
            </a:lvl1pPr>
          </a:lstStyle>
          <a:p>
            <a:endParaRPr lang="en-US"/>
          </a:p>
        </p:txBody>
      </p:sp>
      <p:sp>
        <p:nvSpPr>
          <p:cNvPr id="18" name="Picture Placeholder 15">
            <a:extLst>
              <a:ext uri="{FF2B5EF4-FFF2-40B4-BE49-F238E27FC236}">
                <a16:creationId xmlns:a16="http://schemas.microsoft.com/office/drawing/2014/main" id="{4BFDEC90-433E-42FB-9FBD-E439F568C3D2}"/>
              </a:ext>
            </a:extLst>
          </p:cNvPr>
          <p:cNvSpPr>
            <a:spLocks noGrp="1"/>
          </p:cNvSpPr>
          <p:nvPr>
            <p:ph type="pic" sz="quarter" idx="12"/>
          </p:nvPr>
        </p:nvSpPr>
        <p:spPr>
          <a:xfrm>
            <a:off x="9362496" y="1060425"/>
            <a:ext cx="1569749" cy="1655115"/>
          </a:xfrm>
        </p:spPr>
        <p:txBody>
          <a:bodyPr anchor="ctr"/>
          <a:lstStyle>
            <a:lvl1pPr algn="ctr">
              <a:defRPr/>
            </a:lvl1pPr>
          </a:lstStyle>
          <a:p>
            <a:endParaRPr lang="en-US"/>
          </a:p>
        </p:txBody>
      </p:sp>
      <p:sp>
        <p:nvSpPr>
          <p:cNvPr id="19" name="Picture Placeholder 15">
            <a:extLst>
              <a:ext uri="{FF2B5EF4-FFF2-40B4-BE49-F238E27FC236}">
                <a16:creationId xmlns:a16="http://schemas.microsoft.com/office/drawing/2014/main" id="{497B803B-B7EB-4C69-AB38-78601805B637}"/>
              </a:ext>
            </a:extLst>
          </p:cNvPr>
          <p:cNvSpPr>
            <a:spLocks noGrp="1"/>
          </p:cNvSpPr>
          <p:nvPr>
            <p:ph type="pic" sz="quarter" idx="13"/>
          </p:nvPr>
        </p:nvSpPr>
        <p:spPr>
          <a:xfrm>
            <a:off x="2829510" y="2842532"/>
            <a:ext cx="1569749" cy="1655115"/>
          </a:xfrm>
        </p:spPr>
        <p:txBody>
          <a:bodyPr anchor="ctr"/>
          <a:lstStyle>
            <a:lvl1pPr algn="ctr">
              <a:defRPr/>
            </a:lvl1pPr>
          </a:lstStyle>
          <a:p>
            <a:endParaRPr lang="en-US"/>
          </a:p>
        </p:txBody>
      </p:sp>
      <p:sp>
        <p:nvSpPr>
          <p:cNvPr id="20" name="Picture Placeholder 15">
            <a:extLst>
              <a:ext uri="{FF2B5EF4-FFF2-40B4-BE49-F238E27FC236}">
                <a16:creationId xmlns:a16="http://schemas.microsoft.com/office/drawing/2014/main" id="{56F33A2D-F963-4D1D-B15E-FCB4487EAFC0}"/>
              </a:ext>
            </a:extLst>
          </p:cNvPr>
          <p:cNvSpPr>
            <a:spLocks noGrp="1"/>
          </p:cNvSpPr>
          <p:nvPr>
            <p:ph type="pic" sz="quarter" idx="14"/>
          </p:nvPr>
        </p:nvSpPr>
        <p:spPr>
          <a:xfrm>
            <a:off x="6094413" y="2842532"/>
            <a:ext cx="1569749" cy="1655115"/>
          </a:xfrm>
        </p:spPr>
        <p:txBody>
          <a:bodyPr anchor="ctr"/>
          <a:lstStyle>
            <a:lvl1pPr algn="ctr">
              <a:defRPr/>
            </a:lvl1pPr>
          </a:lstStyle>
          <a:p>
            <a:endParaRPr lang="en-US"/>
          </a:p>
        </p:txBody>
      </p:sp>
      <p:sp>
        <p:nvSpPr>
          <p:cNvPr id="21" name="Picture Placeholder 15">
            <a:extLst>
              <a:ext uri="{FF2B5EF4-FFF2-40B4-BE49-F238E27FC236}">
                <a16:creationId xmlns:a16="http://schemas.microsoft.com/office/drawing/2014/main" id="{2EC59D76-B258-4E8E-844E-024A8E97AF3C}"/>
              </a:ext>
            </a:extLst>
          </p:cNvPr>
          <p:cNvSpPr>
            <a:spLocks noGrp="1"/>
          </p:cNvSpPr>
          <p:nvPr>
            <p:ph type="pic" sz="quarter" idx="15"/>
          </p:nvPr>
        </p:nvSpPr>
        <p:spPr>
          <a:xfrm>
            <a:off x="9362496" y="2842532"/>
            <a:ext cx="1569749" cy="1655115"/>
          </a:xfrm>
        </p:spPr>
        <p:txBody>
          <a:bodyPr anchor="ctr"/>
          <a:lstStyle>
            <a:lvl1pPr algn="ctr">
              <a:defRPr/>
            </a:lvl1pPr>
          </a:lstStyle>
          <a:p>
            <a:endParaRPr lang="en-US"/>
          </a:p>
        </p:txBody>
      </p:sp>
      <p:sp>
        <p:nvSpPr>
          <p:cNvPr id="22" name="Picture Placeholder 15">
            <a:extLst>
              <a:ext uri="{FF2B5EF4-FFF2-40B4-BE49-F238E27FC236}">
                <a16:creationId xmlns:a16="http://schemas.microsoft.com/office/drawing/2014/main" id="{22C02BAA-E301-4983-9AA7-5039CB6ED96B}"/>
              </a:ext>
            </a:extLst>
          </p:cNvPr>
          <p:cNvSpPr>
            <a:spLocks noGrp="1"/>
          </p:cNvSpPr>
          <p:nvPr>
            <p:ph type="pic" sz="quarter" idx="16"/>
          </p:nvPr>
        </p:nvSpPr>
        <p:spPr>
          <a:xfrm>
            <a:off x="2829510" y="4624638"/>
            <a:ext cx="1569749" cy="1655115"/>
          </a:xfrm>
        </p:spPr>
        <p:txBody>
          <a:bodyPr anchor="ctr"/>
          <a:lstStyle>
            <a:lvl1pPr algn="ctr">
              <a:defRPr/>
            </a:lvl1pPr>
          </a:lstStyle>
          <a:p>
            <a:endParaRPr lang="en-US"/>
          </a:p>
        </p:txBody>
      </p:sp>
      <p:sp>
        <p:nvSpPr>
          <p:cNvPr id="23" name="Picture Placeholder 15">
            <a:extLst>
              <a:ext uri="{FF2B5EF4-FFF2-40B4-BE49-F238E27FC236}">
                <a16:creationId xmlns:a16="http://schemas.microsoft.com/office/drawing/2014/main" id="{11CE0CCB-4A74-4BE2-8F17-583873EDA6FA}"/>
              </a:ext>
            </a:extLst>
          </p:cNvPr>
          <p:cNvSpPr>
            <a:spLocks noGrp="1"/>
          </p:cNvSpPr>
          <p:nvPr>
            <p:ph type="pic" sz="quarter" idx="17"/>
          </p:nvPr>
        </p:nvSpPr>
        <p:spPr>
          <a:xfrm>
            <a:off x="6094413" y="4624638"/>
            <a:ext cx="1569749" cy="1655115"/>
          </a:xfrm>
        </p:spPr>
        <p:txBody>
          <a:bodyPr anchor="ctr"/>
          <a:lstStyle>
            <a:lvl1pPr algn="ctr">
              <a:defRPr/>
            </a:lvl1pPr>
          </a:lstStyle>
          <a:p>
            <a:endParaRPr lang="en-US"/>
          </a:p>
        </p:txBody>
      </p:sp>
      <p:sp>
        <p:nvSpPr>
          <p:cNvPr id="24" name="Picture Placeholder 15">
            <a:extLst>
              <a:ext uri="{FF2B5EF4-FFF2-40B4-BE49-F238E27FC236}">
                <a16:creationId xmlns:a16="http://schemas.microsoft.com/office/drawing/2014/main" id="{01F4276E-73B1-4BD2-B78F-FEF8815C86B6}"/>
              </a:ext>
            </a:extLst>
          </p:cNvPr>
          <p:cNvSpPr>
            <a:spLocks noGrp="1"/>
          </p:cNvSpPr>
          <p:nvPr>
            <p:ph type="pic" sz="quarter" idx="18"/>
          </p:nvPr>
        </p:nvSpPr>
        <p:spPr>
          <a:xfrm>
            <a:off x="9362496" y="4624638"/>
            <a:ext cx="1569749" cy="1655115"/>
          </a:xfrm>
        </p:spPr>
        <p:txBody>
          <a:bodyPr anchor="ctr"/>
          <a:lstStyle>
            <a:lvl1pPr algn="ctr">
              <a:defRPr/>
            </a:lvl1pPr>
          </a:lstStyle>
          <a:p>
            <a:endParaRPr lang="en-US"/>
          </a:p>
        </p:txBody>
      </p:sp>
      <p:sp>
        <p:nvSpPr>
          <p:cNvPr id="26" name="Text Placeholder 25">
            <a:extLst>
              <a:ext uri="{FF2B5EF4-FFF2-40B4-BE49-F238E27FC236}">
                <a16:creationId xmlns:a16="http://schemas.microsoft.com/office/drawing/2014/main" id="{52993428-FB7B-4C50-A011-1E17BACDD9C5}"/>
              </a:ext>
            </a:extLst>
          </p:cNvPr>
          <p:cNvSpPr>
            <a:spLocks noGrp="1"/>
          </p:cNvSpPr>
          <p:nvPr>
            <p:ph type="body" sz="quarter" idx="19" hasCustomPrompt="1"/>
          </p:nvPr>
        </p:nvSpPr>
        <p:spPr>
          <a:xfrm>
            <a:off x="1259755" y="1060425"/>
            <a:ext cx="1569749" cy="1655115"/>
          </a:xfrm>
          <a:solidFill>
            <a:schemeClr val="accent4"/>
          </a:solidFill>
        </p:spPr>
        <p:txBody>
          <a:bodyPr anchor="ctr"/>
          <a:lstStyle>
            <a:lvl1pPr algn="ctr">
              <a:defRPr b="1"/>
            </a:lvl1pPr>
            <a:lvl2pPr algn="ctr">
              <a:spcBef>
                <a:spcPts val="1200"/>
              </a:spcBef>
              <a:defRPr sz="1150" b="0">
                <a:solidFill>
                  <a:schemeClr val="tx1"/>
                </a:solidFill>
              </a:defRPr>
            </a:lvl2pPr>
          </a:lstStyle>
          <a:p>
            <a:pPr lvl="0"/>
            <a:r>
              <a:rPr lang="en-US" dirty="0"/>
              <a:t>Name</a:t>
            </a:r>
          </a:p>
          <a:p>
            <a:pPr lvl="1"/>
            <a:r>
              <a:rPr lang="en-US" dirty="0"/>
              <a:t>Job Title</a:t>
            </a:r>
          </a:p>
        </p:txBody>
      </p:sp>
      <p:sp>
        <p:nvSpPr>
          <p:cNvPr id="28" name="Text Placeholder 25">
            <a:extLst>
              <a:ext uri="{FF2B5EF4-FFF2-40B4-BE49-F238E27FC236}">
                <a16:creationId xmlns:a16="http://schemas.microsoft.com/office/drawing/2014/main" id="{842DDD70-A270-4F1B-BA71-C9789D63C5B8}"/>
              </a:ext>
            </a:extLst>
          </p:cNvPr>
          <p:cNvSpPr>
            <a:spLocks noGrp="1"/>
          </p:cNvSpPr>
          <p:nvPr>
            <p:ph type="body" sz="quarter" idx="20" hasCustomPrompt="1"/>
          </p:nvPr>
        </p:nvSpPr>
        <p:spPr>
          <a:xfrm>
            <a:off x="1259755" y="2842532"/>
            <a:ext cx="1569749" cy="1655115"/>
          </a:xfrm>
          <a:solidFill>
            <a:schemeClr val="accent4"/>
          </a:solidFill>
        </p:spPr>
        <p:txBody>
          <a:bodyPr anchor="ctr"/>
          <a:lstStyle>
            <a:lvl1pPr algn="ctr">
              <a:defRPr b="1"/>
            </a:lvl1pPr>
            <a:lvl2pPr algn="ctr">
              <a:spcBef>
                <a:spcPts val="1200"/>
              </a:spcBef>
              <a:defRPr sz="1150" b="0">
                <a:solidFill>
                  <a:schemeClr val="tx1"/>
                </a:solidFill>
              </a:defRPr>
            </a:lvl2pPr>
          </a:lstStyle>
          <a:p>
            <a:pPr lvl="0"/>
            <a:r>
              <a:rPr lang="en-US" dirty="0"/>
              <a:t>Name</a:t>
            </a:r>
          </a:p>
          <a:p>
            <a:pPr lvl="1"/>
            <a:r>
              <a:rPr lang="en-US" dirty="0"/>
              <a:t>Job Title</a:t>
            </a:r>
          </a:p>
        </p:txBody>
      </p:sp>
      <p:sp>
        <p:nvSpPr>
          <p:cNvPr id="29" name="Text Placeholder 25">
            <a:extLst>
              <a:ext uri="{FF2B5EF4-FFF2-40B4-BE49-F238E27FC236}">
                <a16:creationId xmlns:a16="http://schemas.microsoft.com/office/drawing/2014/main" id="{84D96626-DEA1-4EBC-94F8-68561AB66C30}"/>
              </a:ext>
            </a:extLst>
          </p:cNvPr>
          <p:cNvSpPr>
            <a:spLocks noGrp="1"/>
          </p:cNvSpPr>
          <p:nvPr>
            <p:ph type="body" sz="quarter" idx="21" hasCustomPrompt="1"/>
          </p:nvPr>
        </p:nvSpPr>
        <p:spPr>
          <a:xfrm>
            <a:off x="1259755" y="4624638"/>
            <a:ext cx="1569749" cy="1655115"/>
          </a:xfrm>
          <a:solidFill>
            <a:schemeClr val="accent4"/>
          </a:solidFill>
        </p:spPr>
        <p:txBody>
          <a:bodyPr anchor="ctr"/>
          <a:lstStyle>
            <a:lvl1pPr algn="ctr">
              <a:defRPr b="1"/>
            </a:lvl1pPr>
            <a:lvl2pPr algn="ctr">
              <a:spcBef>
                <a:spcPts val="1200"/>
              </a:spcBef>
              <a:defRPr sz="1150" b="0">
                <a:solidFill>
                  <a:schemeClr val="tx1"/>
                </a:solidFill>
              </a:defRPr>
            </a:lvl2pPr>
          </a:lstStyle>
          <a:p>
            <a:pPr lvl="0"/>
            <a:r>
              <a:rPr lang="en-US" dirty="0"/>
              <a:t>Name</a:t>
            </a:r>
          </a:p>
          <a:p>
            <a:pPr lvl="1"/>
            <a:r>
              <a:rPr lang="en-US" dirty="0"/>
              <a:t>Job Title</a:t>
            </a:r>
          </a:p>
        </p:txBody>
      </p:sp>
      <p:sp>
        <p:nvSpPr>
          <p:cNvPr id="30" name="Text Placeholder 25">
            <a:extLst>
              <a:ext uri="{FF2B5EF4-FFF2-40B4-BE49-F238E27FC236}">
                <a16:creationId xmlns:a16="http://schemas.microsoft.com/office/drawing/2014/main" id="{D9E64A94-C3F7-4116-902C-7807D2756F69}"/>
              </a:ext>
            </a:extLst>
          </p:cNvPr>
          <p:cNvSpPr>
            <a:spLocks noGrp="1"/>
          </p:cNvSpPr>
          <p:nvPr>
            <p:ph type="body" sz="quarter" idx="22" hasCustomPrompt="1"/>
          </p:nvPr>
        </p:nvSpPr>
        <p:spPr>
          <a:xfrm>
            <a:off x="4524658" y="1060425"/>
            <a:ext cx="1569749" cy="1655115"/>
          </a:xfrm>
          <a:solidFill>
            <a:schemeClr val="accent4"/>
          </a:solidFill>
        </p:spPr>
        <p:txBody>
          <a:bodyPr anchor="ctr"/>
          <a:lstStyle>
            <a:lvl1pPr algn="ctr">
              <a:defRPr b="1"/>
            </a:lvl1pPr>
            <a:lvl2pPr algn="ctr">
              <a:spcBef>
                <a:spcPts val="1200"/>
              </a:spcBef>
              <a:defRPr sz="1150" b="0">
                <a:solidFill>
                  <a:schemeClr val="tx1"/>
                </a:solidFill>
              </a:defRPr>
            </a:lvl2pPr>
          </a:lstStyle>
          <a:p>
            <a:pPr lvl="0"/>
            <a:r>
              <a:rPr lang="en-US" dirty="0"/>
              <a:t>Name</a:t>
            </a:r>
          </a:p>
          <a:p>
            <a:pPr lvl="1"/>
            <a:r>
              <a:rPr lang="en-US" dirty="0"/>
              <a:t>Job Title</a:t>
            </a:r>
          </a:p>
        </p:txBody>
      </p:sp>
      <p:sp>
        <p:nvSpPr>
          <p:cNvPr id="31" name="Text Placeholder 25">
            <a:extLst>
              <a:ext uri="{FF2B5EF4-FFF2-40B4-BE49-F238E27FC236}">
                <a16:creationId xmlns:a16="http://schemas.microsoft.com/office/drawing/2014/main" id="{FF8C4C8F-50FF-4667-BBD9-F1777F50AF30}"/>
              </a:ext>
            </a:extLst>
          </p:cNvPr>
          <p:cNvSpPr>
            <a:spLocks noGrp="1"/>
          </p:cNvSpPr>
          <p:nvPr>
            <p:ph type="body" sz="quarter" idx="23" hasCustomPrompt="1"/>
          </p:nvPr>
        </p:nvSpPr>
        <p:spPr>
          <a:xfrm>
            <a:off x="4524658" y="2842532"/>
            <a:ext cx="1569749" cy="1655115"/>
          </a:xfrm>
          <a:solidFill>
            <a:schemeClr val="accent4"/>
          </a:solidFill>
        </p:spPr>
        <p:txBody>
          <a:bodyPr anchor="ctr"/>
          <a:lstStyle>
            <a:lvl1pPr algn="ctr">
              <a:defRPr b="1"/>
            </a:lvl1pPr>
            <a:lvl2pPr algn="ctr">
              <a:spcBef>
                <a:spcPts val="1200"/>
              </a:spcBef>
              <a:defRPr sz="1150" b="0">
                <a:solidFill>
                  <a:schemeClr val="tx1"/>
                </a:solidFill>
              </a:defRPr>
            </a:lvl2pPr>
          </a:lstStyle>
          <a:p>
            <a:pPr lvl="0"/>
            <a:r>
              <a:rPr lang="en-US" dirty="0"/>
              <a:t>Name</a:t>
            </a:r>
          </a:p>
          <a:p>
            <a:pPr lvl="1"/>
            <a:r>
              <a:rPr lang="en-US" dirty="0"/>
              <a:t>Job Title</a:t>
            </a:r>
          </a:p>
        </p:txBody>
      </p:sp>
      <p:sp>
        <p:nvSpPr>
          <p:cNvPr id="32" name="Text Placeholder 25">
            <a:extLst>
              <a:ext uri="{FF2B5EF4-FFF2-40B4-BE49-F238E27FC236}">
                <a16:creationId xmlns:a16="http://schemas.microsoft.com/office/drawing/2014/main" id="{10E70670-1F80-4C5C-90FA-648462A0FDA9}"/>
              </a:ext>
            </a:extLst>
          </p:cNvPr>
          <p:cNvSpPr>
            <a:spLocks noGrp="1"/>
          </p:cNvSpPr>
          <p:nvPr>
            <p:ph type="body" sz="quarter" idx="24" hasCustomPrompt="1"/>
          </p:nvPr>
        </p:nvSpPr>
        <p:spPr>
          <a:xfrm>
            <a:off x="4524658" y="4624638"/>
            <a:ext cx="1569749" cy="1655115"/>
          </a:xfrm>
          <a:solidFill>
            <a:schemeClr val="accent4"/>
          </a:solidFill>
        </p:spPr>
        <p:txBody>
          <a:bodyPr anchor="ctr"/>
          <a:lstStyle>
            <a:lvl1pPr algn="ctr">
              <a:defRPr b="1"/>
            </a:lvl1pPr>
            <a:lvl2pPr algn="ctr">
              <a:spcBef>
                <a:spcPts val="1200"/>
              </a:spcBef>
              <a:defRPr sz="1150" b="0">
                <a:solidFill>
                  <a:schemeClr val="tx1"/>
                </a:solidFill>
              </a:defRPr>
            </a:lvl2pPr>
          </a:lstStyle>
          <a:p>
            <a:pPr lvl="0"/>
            <a:r>
              <a:rPr lang="en-US" dirty="0"/>
              <a:t>Name</a:t>
            </a:r>
          </a:p>
          <a:p>
            <a:pPr lvl="1"/>
            <a:r>
              <a:rPr lang="en-US" dirty="0"/>
              <a:t>Job Title</a:t>
            </a:r>
          </a:p>
        </p:txBody>
      </p:sp>
      <p:sp>
        <p:nvSpPr>
          <p:cNvPr id="33" name="Text Placeholder 25">
            <a:extLst>
              <a:ext uri="{FF2B5EF4-FFF2-40B4-BE49-F238E27FC236}">
                <a16:creationId xmlns:a16="http://schemas.microsoft.com/office/drawing/2014/main" id="{1ADC9F7F-562B-4CDC-A1CA-8AAFB0E3C7BD}"/>
              </a:ext>
            </a:extLst>
          </p:cNvPr>
          <p:cNvSpPr>
            <a:spLocks noGrp="1"/>
          </p:cNvSpPr>
          <p:nvPr>
            <p:ph type="body" sz="quarter" idx="25" hasCustomPrompt="1"/>
          </p:nvPr>
        </p:nvSpPr>
        <p:spPr>
          <a:xfrm>
            <a:off x="7789567" y="1060425"/>
            <a:ext cx="1569749" cy="1655115"/>
          </a:xfrm>
          <a:solidFill>
            <a:schemeClr val="accent4"/>
          </a:solidFill>
        </p:spPr>
        <p:txBody>
          <a:bodyPr anchor="ctr"/>
          <a:lstStyle>
            <a:lvl1pPr algn="ctr">
              <a:defRPr b="1"/>
            </a:lvl1pPr>
            <a:lvl2pPr algn="ctr">
              <a:spcBef>
                <a:spcPts val="1200"/>
              </a:spcBef>
              <a:defRPr sz="1150" b="0">
                <a:solidFill>
                  <a:schemeClr val="tx1"/>
                </a:solidFill>
              </a:defRPr>
            </a:lvl2pPr>
          </a:lstStyle>
          <a:p>
            <a:pPr lvl="0"/>
            <a:r>
              <a:rPr lang="en-US" dirty="0"/>
              <a:t>Name</a:t>
            </a:r>
          </a:p>
          <a:p>
            <a:pPr lvl="1"/>
            <a:r>
              <a:rPr lang="en-US" dirty="0"/>
              <a:t>Job Title</a:t>
            </a:r>
          </a:p>
        </p:txBody>
      </p:sp>
      <p:sp>
        <p:nvSpPr>
          <p:cNvPr id="34" name="Text Placeholder 25">
            <a:extLst>
              <a:ext uri="{FF2B5EF4-FFF2-40B4-BE49-F238E27FC236}">
                <a16:creationId xmlns:a16="http://schemas.microsoft.com/office/drawing/2014/main" id="{8C66ABDC-A8F3-4679-8099-F36BEAADB7B7}"/>
              </a:ext>
            </a:extLst>
          </p:cNvPr>
          <p:cNvSpPr>
            <a:spLocks noGrp="1"/>
          </p:cNvSpPr>
          <p:nvPr>
            <p:ph type="body" sz="quarter" idx="26" hasCustomPrompt="1"/>
          </p:nvPr>
        </p:nvSpPr>
        <p:spPr>
          <a:xfrm>
            <a:off x="7789567" y="2842532"/>
            <a:ext cx="1569749" cy="1655115"/>
          </a:xfrm>
          <a:solidFill>
            <a:schemeClr val="accent4"/>
          </a:solidFill>
        </p:spPr>
        <p:txBody>
          <a:bodyPr anchor="ctr"/>
          <a:lstStyle>
            <a:lvl1pPr algn="ctr">
              <a:defRPr b="1"/>
            </a:lvl1pPr>
            <a:lvl2pPr algn="ctr">
              <a:spcBef>
                <a:spcPts val="1200"/>
              </a:spcBef>
              <a:defRPr sz="1150" b="0">
                <a:solidFill>
                  <a:schemeClr val="tx1"/>
                </a:solidFill>
              </a:defRPr>
            </a:lvl2pPr>
          </a:lstStyle>
          <a:p>
            <a:pPr lvl="0"/>
            <a:r>
              <a:rPr lang="en-US" dirty="0"/>
              <a:t>Name</a:t>
            </a:r>
          </a:p>
          <a:p>
            <a:pPr lvl="1"/>
            <a:r>
              <a:rPr lang="en-US" dirty="0"/>
              <a:t>Job Title</a:t>
            </a:r>
          </a:p>
        </p:txBody>
      </p:sp>
      <p:sp>
        <p:nvSpPr>
          <p:cNvPr id="35" name="Text Placeholder 25">
            <a:extLst>
              <a:ext uri="{FF2B5EF4-FFF2-40B4-BE49-F238E27FC236}">
                <a16:creationId xmlns:a16="http://schemas.microsoft.com/office/drawing/2014/main" id="{AA374572-58D4-437E-8F6F-553621719161}"/>
              </a:ext>
            </a:extLst>
          </p:cNvPr>
          <p:cNvSpPr>
            <a:spLocks noGrp="1"/>
          </p:cNvSpPr>
          <p:nvPr>
            <p:ph type="body" sz="quarter" idx="27" hasCustomPrompt="1"/>
          </p:nvPr>
        </p:nvSpPr>
        <p:spPr>
          <a:xfrm>
            <a:off x="7789567" y="4624638"/>
            <a:ext cx="1569749" cy="1655115"/>
          </a:xfrm>
          <a:solidFill>
            <a:schemeClr val="accent4"/>
          </a:solidFill>
        </p:spPr>
        <p:txBody>
          <a:bodyPr anchor="ctr"/>
          <a:lstStyle>
            <a:lvl1pPr algn="ctr">
              <a:defRPr b="1"/>
            </a:lvl1pPr>
            <a:lvl2pPr algn="ctr">
              <a:spcBef>
                <a:spcPts val="1200"/>
              </a:spcBef>
              <a:defRPr sz="1150" b="0">
                <a:solidFill>
                  <a:schemeClr val="tx1"/>
                </a:solidFill>
              </a:defRPr>
            </a:lvl2pPr>
          </a:lstStyle>
          <a:p>
            <a:pPr lvl="0"/>
            <a:r>
              <a:rPr lang="en-US" dirty="0"/>
              <a:t>Name</a:t>
            </a:r>
          </a:p>
          <a:p>
            <a:pPr lvl="1"/>
            <a:r>
              <a:rPr lang="en-US" dirty="0"/>
              <a:t>Job Title</a:t>
            </a:r>
          </a:p>
        </p:txBody>
      </p:sp>
      <p:sp>
        <p:nvSpPr>
          <p:cNvPr id="4" name="Slide Number Placeholder 3">
            <a:extLst>
              <a:ext uri="{FF2B5EF4-FFF2-40B4-BE49-F238E27FC236}">
                <a16:creationId xmlns:a16="http://schemas.microsoft.com/office/drawing/2014/main" id="{530358BF-FBD7-F84D-B466-42FA254837E0}"/>
              </a:ext>
            </a:extLst>
          </p:cNvPr>
          <p:cNvSpPr>
            <a:spLocks noGrp="1"/>
          </p:cNvSpPr>
          <p:nvPr>
            <p:ph type="sldNum" sz="quarter" idx="28"/>
          </p:nvPr>
        </p:nvSpPr>
        <p:spPr/>
        <p:txBody>
          <a:bodyPr/>
          <a:lstStyle/>
          <a:p>
            <a:pPr algn="l"/>
            <a:r>
              <a:rPr lang="en-GB"/>
              <a:t>Page </a:t>
            </a:r>
            <a:fld id="{5A91C5AB-1EE9-3746-A212-CC3460B1ECCE}" type="slidenum">
              <a:rPr lang="en-US" smtClean="0"/>
              <a:pPr algn="l"/>
              <a:t>‹#›</a:t>
            </a:fld>
            <a:endParaRPr lang="en-US" dirty="0"/>
          </a:p>
        </p:txBody>
      </p:sp>
    </p:spTree>
    <p:extLst>
      <p:ext uri="{BB962C8B-B14F-4D97-AF65-F5344CB8AC3E}">
        <p14:creationId xmlns:p14="http://schemas.microsoft.com/office/powerpoint/2010/main" val="858161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Slide Blue">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945C394D-4474-4833-8972-AA7D2424350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538695" y="574852"/>
            <a:ext cx="11114785" cy="1510747"/>
          </a:xfrm>
          <a:prstGeom prst="rect">
            <a:avLst/>
          </a:prstGeom>
        </p:spPr>
      </p:pic>
      <p:sp>
        <p:nvSpPr>
          <p:cNvPr id="12" name="Subtitle 2">
            <a:extLst>
              <a:ext uri="{FF2B5EF4-FFF2-40B4-BE49-F238E27FC236}">
                <a16:creationId xmlns:a16="http://schemas.microsoft.com/office/drawing/2014/main" id="{CEC33A87-B1FB-405A-9480-C781C48595CE}"/>
              </a:ext>
            </a:extLst>
          </p:cNvPr>
          <p:cNvSpPr>
            <a:spLocks noGrp="1"/>
          </p:cNvSpPr>
          <p:nvPr>
            <p:ph type="subTitle" idx="1"/>
          </p:nvPr>
        </p:nvSpPr>
        <p:spPr>
          <a:xfrm>
            <a:off x="8106692" y="5240274"/>
            <a:ext cx="3767472" cy="625518"/>
          </a:xfrm>
          <a:prstGeom prst="rect">
            <a:avLst/>
          </a:prstGeom>
        </p:spPr>
        <p:txBody>
          <a:bodyPr>
            <a:noAutofit/>
          </a:bodyPr>
          <a:lstStyle>
            <a:lvl1pPr marL="6127" marR="2451" indent="0" algn="l" defTabSz="727432" rtl="0" eaLnBrk="1" latinLnBrk="0" hangingPunct="1">
              <a:lnSpc>
                <a:spcPts val="1312"/>
              </a:lnSpc>
              <a:spcBef>
                <a:spcPts val="1023"/>
              </a:spcBef>
              <a:buNone/>
              <a:defRPr lang="en-US" sz="1154" kern="1200" spc="7" dirty="0">
                <a:solidFill>
                  <a:schemeClr val="bg1"/>
                </a:solidFill>
                <a:latin typeface="Arial"/>
                <a:ea typeface="+mn-ea"/>
                <a:cs typeface="Arial"/>
              </a:defRPr>
            </a:lvl1pPr>
            <a:lvl2pPr marL="363716" indent="0" algn="ctr">
              <a:buNone/>
              <a:defRPr sz="1591"/>
            </a:lvl2pPr>
            <a:lvl3pPr marL="727432" indent="0" algn="ctr">
              <a:buNone/>
              <a:defRPr sz="1432"/>
            </a:lvl3pPr>
            <a:lvl4pPr marL="1091148" indent="0" algn="ctr">
              <a:buNone/>
              <a:defRPr sz="1273"/>
            </a:lvl4pPr>
            <a:lvl5pPr marL="1454864" indent="0" algn="ctr">
              <a:buNone/>
              <a:defRPr sz="1273"/>
            </a:lvl5pPr>
            <a:lvl6pPr marL="1818581" indent="0" algn="ctr">
              <a:buNone/>
              <a:defRPr sz="1273"/>
            </a:lvl6pPr>
            <a:lvl7pPr marL="2182297" indent="0" algn="ctr">
              <a:buNone/>
              <a:defRPr sz="1273"/>
            </a:lvl7pPr>
            <a:lvl8pPr marL="2546013" indent="0" algn="ctr">
              <a:buNone/>
              <a:defRPr sz="1273"/>
            </a:lvl8pPr>
            <a:lvl9pPr marL="2909729" indent="0" algn="ctr">
              <a:buNone/>
              <a:defRPr sz="1273"/>
            </a:lvl9pPr>
          </a:lstStyle>
          <a:p>
            <a:r>
              <a:rPr lang="en-US" smtClean="0"/>
              <a:t>Click to edit Master subtitle style</a:t>
            </a:r>
            <a:endParaRPr lang="en-US" dirty="0"/>
          </a:p>
        </p:txBody>
      </p:sp>
      <p:sp>
        <p:nvSpPr>
          <p:cNvPr id="13" name="Date Placeholder 3">
            <a:extLst>
              <a:ext uri="{FF2B5EF4-FFF2-40B4-BE49-F238E27FC236}">
                <a16:creationId xmlns:a16="http://schemas.microsoft.com/office/drawing/2014/main" id="{1F12B0E5-A9D2-41DD-AF9C-754507805265}"/>
              </a:ext>
            </a:extLst>
          </p:cNvPr>
          <p:cNvSpPr>
            <a:spLocks noGrp="1"/>
          </p:cNvSpPr>
          <p:nvPr>
            <p:ph type="dt" sz="half" idx="10"/>
          </p:nvPr>
        </p:nvSpPr>
        <p:spPr>
          <a:xfrm>
            <a:off x="8106692" y="5930399"/>
            <a:ext cx="3767472" cy="177552"/>
          </a:xfrm>
        </p:spPr>
        <p:txBody>
          <a:bodyPr/>
          <a:lstStyle>
            <a:lvl1pPr marL="6127" algn="l" defTabSz="727432" rtl="0" eaLnBrk="1" latinLnBrk="0" hangingPunct="1">
              <a:defRPr lang="en-US" sz="1154" kern="1200" spc="-29" smtClean="0">
                <a:solidFill>
                  <a:schemeClr val="bg1"/>
                </a:solidFill>
                <a:latin typeface="Arial"/>
                <a:ea typeface="+mn-ea"/>
                <a:cs typeface="Arial"/>
              </a:defRPr>
            </a:lvl1pPr>
          </a:lstStyle>
          <a:p>
            <a:r>
              <a:rPr lang="en-US" smtClean="0"/>
              <a:t>6 October 2020</a:t>
            </a:r>
            <a:endParaRPr lang="en-GB" dirty="0"/>
          </a:p>
        </p:txBody>
      </p:sp>
      <p:sp>
        <p:nvSpPr>
          <p:cNvPr id="15" name="object 20">
            <a:extLst>
              <a:ext uri="{FF2B5EF4-FFF2-40B4-BE49-F238E27FC236}">
                <a16:creationId xmlns:a16="http://schemas.microsoft.com/office/drawing/2014/main" id="{86072FC2-12BB-47CF-AEF4-F60DCAD0B904}"/>
              </a:ext>
            </a:extLst>
          </p:cNvPr>
          <p:cNvSpPr/>
          <p:nvPr/>
        </p:nvSpPr>
        <p:spPr>
          <a:xfrm>
            <a:off x="8106692" y="5139188"/>
            <a:ext cx="3767472" cy="0"/>
          </a:xfrm>
          <a:custGeom>
            <a:avLst/>
            <a:gdLst/>
            <a:ahLst/>
            <a:cxnLst/>
            <a:rect l="l" t="t" r="r" b="b"/>
            <a:pathLst>
              <a:path w="6212840">
                <a:moveTo>
                  <a:pt x="0" y="0"/>
                </a:moveTo>
                <a:lnTo>
                  <a:pt x="6212721" y="0"/>
                </a:lnTo>
              </a:path>
            </a:pathLst>
          </a:custGeom>
          <a:ln w="5235">
            <a:solidFill>
              <a:schemeClr val="bg1"/>
            </a:solidFill>
          </a:ln>
        </p:spPr>
        <p:txBody>
          <a:bodyPr wrap="square" lIns="0" tIns="0" rIns="0" bIns="0" rtlCol="0"/>
          <a:lstStyle/>
          <a:p>
            <a:endParaRPr sz="527">
              <a:solidFill>
                <a:schemeClr val="bg1"/>
              </a:solidFill>
            </a:endParaRPr>
          </a:p>
        </p:txBody>
      </p:sp>
      <p:sp>
        <p:nvSpPr>
          <p:cNvPr id="17" name="Title 1">
            <a:extLst>
              <a:ext uri="{FF2B5EF4-FFF2-40B4-BE49-F238E27FC236}">
                <a16:creationId xmlns:a16="http://schemas.microsoft.com/office/drawing/2014/main" id="{574EC5B8-F392-49EB-83D6-90DBBE6CFD57}"/>
              </a:ext>
            </a:extLst>
          </p:cNvPr>
          <p:cNvSpPr>
            <a:spLocks noGrp="1"/>
          </p:cNvSpPr>
          <p:nvPr>
            <p:ph type="ctrTitle"/>
          </p:nvPr>
        </p:nvSpPr>
        <p:spPr>
          <a:xfrm>
            <a:off x="8106692" y="4442703"/>
            <a:ext cx="3767472" cy="625518"/>
          </a:xfrm>
          <a:prstGeom prst="rect">
            <a:avLst/>
          </a:prstGeom>
        </p:spPr>
        <p:txBody>
          <a:bodyPr anchor="t" anchorCtr="0">
            <a:noAutofit/>
          </a:bodyPr>
          <a:lstStyle>
            <a:lvl1pPr marL="6127" algn="l" defTabSz="727432" rtl="0" eaLnBrk="1" latinLnBrk="0" hangingPunct="1">
              <a:spcBef>
                <a:spcPts val="58"/>
              </a:spcBef>
              <a:defRPr lang="en-US" sz="1154" b="1" kern="1200" spc="-3" dirty="0">
                <a:solidFill>
                  <a:schemeClr val="bg1"/>
                </a:solidFill>
                <a:latin typeface="Arial"/>
                <a:ea typeface="+mn-ea"/>
                <a:cs typeface="Arial"/>
              </a:defRPr>
            </a:lvl1pPr>
          </a:lstStyle>
          <a:p>
            <a:r>
              <a:rPr lang="en-US" smtClean="0"/>
              <a:t>Click to edit Master title style</a:t>
            </a:r>
            <a:endParaRPr lang="en-US" dirty="0"/>
          </a:p>
        </p:txBody>
      </p:sp>
      <p:sp>
        <p:nvSpPr>
          <p:cNvPr id="18" name="object 19">
            <a:extLst>
              <a:ext uri="{FF2B5EF4-FFF2-40B4-BE49-F238E27FC236}">
                <a16:creationId xmlns:a16="http://schemas.microsoft.com/office/drawing/2014/main" id="{6656C1D5-9FCB-407D-8EA3-19DDFB251770}"/>
              </a:ext>
            </a:extLst>
          </p:cNvPr>
          <p:cNvSpPr/>
          <p:nvPr/>
        </p:nvSpPr>
        <p:spPr>
          <a:xfrm>
            <a:off x="8106692" y="4354618"/>
            <a:ext cx="3767472" cy="0"/>
          </a:xfrm>
          <a:custGeom>
            <a:avLst/>
            <a:gdLst/>
            <a:ahLst/>
            <a:cxnLst/>
            <a:rect l="l" t="t" r="r" b="b"/>
            <a:pathLst>
              <a:path w="6212840">
                <a:moveTo>
                  <a:pt x="0" y="0"/>
                </a:moveTo>
                <a:lnTo>
                  <a:pt x="6212721" y="0"/>
                </a:lnTo>
              </a:path>
            </a:pathLst>
          </a:custGeom>
          <a:ln w="5235">
            <a:solidFill>
              <a:schemeClr val="bg1"/>
            </a:solidFill>
          </a:ln>
        </p:spPr>
        <p:txBody>
          <a:bodyPr wrap="square" lIns="0" tIns="0" rIns="0" bIns="0" rtlCol="0"/>
          <a:lstStyle/>
          <a:p>
            <a:endParaRPr sz="527">
              <a:solidFill>
                <a:schemeClr val="bg1"/>
              </a:solidFill>
            </a:endParaRPr>
          </a:p>
        </p:txBody>
      </p:sp>
      <p:sp>
        <p:nvSpPr>
          <p:cNvPr id="11" name="Text Placeholder 5">
            <a:extLst>
              <a:ext uri="{FF2B5EF4-FFF2-40B4-BE49-F238E27FC236}">
                <a16:creationId xmlns:a16="http://schemas.microsoft.com/office/drawing/2014/main" id="{DE755C0D-DE1B-4BD6-A05E-CBD220E20C6D}"/>
              </a:ext>
            </a:extLst>
          </p:cNvPr>
          <p:cNvSpPr>
            <a:spLocks noGrp="1"/>
          </p:cNvSpPr>
          <p:nvPr>
            <p:ph type="body" sz="quarter" idx="11" hasCustomPrompt="1"/>
          </p:nvPr>
        </p:nvSpPr>
        <p:spPr>
          <a:xfrm>
            <a:off x="8106692" y="6260621"/>
            <a:ext cx="3767472" cy="265614"/>
          </a:xfrm>
        </p:spPr>
        <p:txBody>
          <a:bodyPr/>
          <a:lstStyle>
            <a:lvl1pPr>
              <a:defRPr>
                <a:solidFill>
                  <a:schemeClr val="bg1"/>
                </a:solidFill>
              </a:defRPr>
            </a:lvl1pPr>
          </a:lstStyle>
          <a:p>
            <a:pPr lvl="0"/>
            <a:r>
              <a:rPr lang="en-US" dirty="0"/>
              <a:t>Insert date</a:t>
            </a:r>
          </a:p>
        </p:txBody>
      </p:sp>
    </p:spTree>
    <p:extLst>
      <p:ext uri="{BB962C8B-B14F-4D97-AF65-F5344CB8AC3E}">
        <p14:creationId xmlns:p14="http://schemas.microsoft.com/office/powerpoint/2010/main" val="275548924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End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9AEC-0770-4C62-8B2E-CA5C6A07EFD4}"/>
              </a:ext>
            </a:extLst>
          </p:cNvPr>
          <p:cNvSpPr>
            <a:spLocks noGrp="1"/>
          </p:cNvSpPr>
          <p:nvPr>
            <p:ph type="ctrTitle" hasCustomPrompt="1"/>
          </p:nvPr>
        </p:nvSpPr>
        <p:spPr>
          <a:xfrm>
            <a:off x="8106692" y="5034704"/>
            <a:ext cx="3767472" cy="434702"/>
          </a:xfrm>
          <a:prstGeom prst="rect">
            <a:avLst/>
          </a:prstGeom>
        </p:spPr>
        <p:txBody>
          <a:bodyPr anchor="t" anchorCtr="0">
            <a:noAutofit/>
          </a:bodyPr>
          <a:lstStyle>
            <a:lvl1pPr marL="6127" algn="l" defTabSz="727432" rtl="0" eaLnBrk="1" latinLnBrk="0" hangingPunct="1">
              <a:spcBef>
                <a:spcPts val="58"/>
              </a:spcBef>
              <a:defRPr lang="en-US" sz="1154" b="1" kern="1200" spc="-3" dirty="0">
                <a:solidFill>
                  <a:srgbClr val="00008B"/>
                </a:solidFill>
                <a:latin typeface="Arial"/>
                <a:ea typeface="+mn-ea"/>
                <a:cs typeface="Arial"/>
              </a:defRPr>
            </a:lvl1pPr>
          </a:lstStyle>
          <a:p>
            <a:r>
              <a:rPr lang="en-US" dirty="0"/>
              <a:t>Contact</a:t>
            </a:r>
          </a:p>
        </p:txBody>
      </p:sp>
      <p:sp>
        <p:nvSpPr>
          <p:cNvPr id="3" name="Subtitle 2">
            <a:extLst>
              <a:ext uri="{FF2B5EF4-FFF2-40B4-BE49-F238E27FC236}">
                <a16:creationId xmlns:a16="http://schemas.microsoft.com/office/drawing/2014/main" id="{EB46AB59-D897-461E-9662-49D6C57BE83A}"/>
              </a:ext>
            </a:extLst>
          </p:cNvPr>
          <p:cNvSpPr>
            <a:spLocks noGrp="1"/>
          </p:cNvSpPr>
          <p:nvPr>
            <p:ph type="subTitle" idx="1" hasCustomPrompt="1"/>
          </p:nvPr>
        </p:nvSpPr>
        <p:spPr>
          <a:xfrm>
            <a:off x="8106692" y="5570496"/>
            <a:ext cx="3767472" cy="625518"/>
          </a:xfrm>
          <a:prstGeom prst="rect">
            <a:avLst/>
          </a:prstGeom>
        </p:spPr>
        <p:txBody>
          <a:bodyPr>
            <a:noAutofit/>
          </a:bodyPr>
          <a:lstStyle>
            <a:lvl1pPr marL="6127" marR="2451" indent="0" algn="l" defTabSz="727432" rtl="0" eaLnBrk="1" latinLnBrk="0" hangingPunct="1">
              <a:lnSpc>
                <a:spcPts val="1312"/>
              </a:lnSpc>
              <a:spcBef>
                <a:spcPts val="1023"/>
              </a:spcBef>
              <a:buNone/>
              <a:defRPr lang="en-US" sz="1154" kern="1200" spc="7" dirty="0">
                <a:solidFill>
                  <a:srgbClr val="00008B"/>
                </a:solidFill>
                <a:latin typeface="Arial"/>
                <a:ea typeface="+mn-ea"/>
                <a:cs typeface="Arial"/>
              </a:defRPr>
            </a:lvl1pPr>
            <a:lvl2pPr marL="363716" indent="0" algn="ctr">
              <a:buNone/>
              <a:defRPr sz="1591"/>
            </a:lvl2pPr>
            <a:lvl3pPr marL="727432" indent="0" algn="ctr">
              <a:buNone/>
              <a:defRPr sz="1432"/>
            </a:lvl3pPr>
            <a:lvl4pPr marL="1091148" indent="0" algn="ctr">
              <a:buNone/>
              <a:defRPr sz="1273"/>
            </a:lvl4pPr>
            <a:lvl5pPr marL="1454864" indent="0" algn="ctr">
              <a:buNone/>
              <a:defRPr sz="1273"/>
            </a:lvl5pPr>
            <a:lvl6pPr marL="1818581" indent="0" algn="ctr">
              <a:buNone/>
              <a:defRPr sz="1273"/>
            </a:lvl6pPr>
            <a:lvl7pPr marL="2182297" indent="0" algn="ctr">
              <a:buNone/>
              <a:defRPr sz="1273"/>
            </a:lvl7pPr>
            <a:lvl8pPr marL="2546013" indent="0" algn="ctr">
              <a:buNone/>
              <a:defRPr sz="1273"/>
            </a:lvl8pPr>
            <a:lvl9pPr marL="2909729" indent="0" algn="ctr">
              <a:buNone/>
              <a:defRPr sz="1273"/>
            </a:lvl9pPr>
          </a:lstStyle>
          <a:p>
            <a:r>
              <a:rPr lang="en-US" dirty="0"/>
              <a:t>Address</a:t>
            </a:r>
          </a:p>
        </p:txBody>
      </p:sp>
      <p:sp>
        <p:nvSpPr>
          <p:cNvPr id="9" name="object 19">
            <a:extLst>
              <a:ext uri="{FF2B5EF4-FFF2-40B4-BE49-F238E27FC236}">
                <a16:creationId xmlns:a16="http://schemas.microsoft.com/office/drawing/2014/main" id="{7E6C22DF-EDA8-40FE-9B51-D41FA644D5D5}"/>
              </a:ext>
            </a:extLst>
          </p:cNvPr>
          <p:cNvSpPr/>
          <p:nvPr/>
        </p:nvSpPr>
        <p:spPr>
          <a:xfrm>
            <a:off x="8106692" y="4983669"/>
            <a:ext cx="3767472" cy="0"/>
          </a:xfrm>
          <a:custGeom>
            <a:avLst/>
            <a:gdLst/>
            <a:ahLst/>
            <a:cxnLst/>
            <a:rect l="l" t="t" r="r" b="b"/>
            <a:pathLst>
              <a:path w="6212840">
                <a:moveTo>
                  <a:pt x="0" y="0"/>
                </a:moveTo>
                <a:lnTo>
                  <a:pt x="6212721" y="0"/>
                </a:lnTo>
              </a:path>
            </a:pathLst>
          </a:custGeom>
          <a:ln w="5235">
            <a:solidFill>
              <a:srgbClr val="00008B"/>
            </a:solidFill>
          </a:ln>
        </p:spPr>
        <p:txBody>
          <a:bodyPr wrap="square" lIns="0" tIns="0" rIns="0" bIns="0" rtlCol="0"/>
          <a:lstStyle/>
          <a:p>
            <a:endParaRPr sz="527"/>
          </a:p>
        </p:txBody>
      </p:sp>
      <p:sp>
        <p:nvSpPr>
          <p:cNvPr id="10" name="object 20">
            <a:extLst>
              <a:ext uri="{FF2B5EF4-FFF2-40B4-BE49-F238E27FC236}">
                <a16:creationId xmlns:a16="http://schemas.microsoft.com/office/drawing/2014/main" id="{1B6B39F8-1772-49CF-8698-C6F962F4FA55}"/>
              </a:ext>
            </a:extLst>
          </p:cNvPr>
          <p:cNvSpPr/>
          <p:nvPr/>
        </p:nvSpPr>
        <p:spPr>
          <a:xfrm>
            <a:off x="8106692" y="5469410"/>
            <a:ext cx="3767472" cy="0"/>
          </a:xfrm>
          <a:custGeom>
            <a:avLst/>
            <a:gdLst/>
            <a:ahLst/>
            <a:cxnLst/>
            <a:rect l="l" t="t" r="r" b="b"/>
            <a:pathLst>
              <a:path w="6212840">
                <a:moveTo>
                  <a:pt x="0" y="0"/>
                </a:moveTo>
                <a:lnTo>
                  <a:pt x="6212721" y="0"/>
                </a:lnTo>
              </a:path>
            </a:pathLst>
          </a:custGeom>
          <a:ln w="5235">
            <a:solidFill>
              <a:srgbClr val="00008B"/>
            </a:solidFill>
          </a:ln>
        </p:spPr>
        <p:txBody>
          <a:bodyPr wrap="square" lIns="0" tIns="0" rIns="0" bIns="0" rtlCol="0"/>
          <a:lstStyle/>
          <a:p>
            <a:endParaRPr sz="527"/>
          </a:p>
        </p:txBody>
      </p:sp>
      <p:pic>
        <p:nvPicPr>
          <p:cNvPr id="5" name="Graphic 4">
            <a:extLst>
              <a:ext uri="{FF2B5EF4-FFF2-40B4-BE49-F238E27FC236}">
                <a16:creationId xmlns:a16="http://schemas.microsoft.com/office/drawing/2014/main" id="{FFE96069-1D3B-4EEB-8A87-D0EF1F08A887}"/>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3482058" y="574852"/>
            <a:ext cx="5649835" cy="767938"/>
          </a:xfrm>
          <a:prstGeom prst="rect">
            <a:avLst/>
          </a:prstGeom>
        </p:spPr>
      </p:pic>
      <p:sp>
        <p:nvSpPr>
          <p:cNvPr id="6" name="Title 1">
            <a:extLst>
              <a:ext uri="{FF2B5EF4-FFF2-40B4-BE49-F238E27FC236}">
                <a16:creationId xmlns:a16="http://schemas.microsoft.com/office/drawing/2014/main" id="{D400F194-17C1-49CD-ABED-3F58499AD927}"/>
              </a:ext>
            </a:extLst>
          </p:cNvPr>
          <p:cNvSpPr txBox="1">
            <a:spLocks/>
          </p:cNvSpPr>
          <p:nvPr/>
        </p:nvSpPr>
        <p:spPr>
          <a:xfrm>
            <a:off x="3418688" y="3060044"/>
            <a:ext cx="5776575" cy="692111"/>
          </a:xfrm>
          <a:prstGeom prst="rect">
            <a:avLst/>
          </a:prstGeom>
        </p:spPr>
        <p:txBody>
          <a:bodyPr vert="horz" lIns="0" tIns="0" rIns="0" bIns="0" rtlCol="0" anchor="t" anchorCtr="0">
            <a:noAutofit/>
          </a:bodyPr>
          <a:lstStyle>
            <a:lvl1pPr marL="7701" algn="l" defTabSz="914400" rtl="0" eaLnBrk="1" latinLnBrk="0" hangingPunct="1">
              <a:spcBef>
                <a:spcPts val="73"/>
              </a:spcBef>
              <a:defRPr lang="en-US" sz="1450" b="1" kern="1200" spc="-3" dirty="0">
                <a:solidFill>
                  <a:srgbClr val="00008B"/>
                </a:solidFill>
                <a:latin typeface="Arial"/>
                <a:ea typeface="+mn-ea"/>
                <a:cs typeface="Arial"/>
              </a:defRPr>
            </a:lvl1pPr>
          </a:lstStyle>
          <a:p>
            <a:pPr algn="ctr"/>
            <a:r>
              <a:rPr lang="en-US" sz="2864" dirty="0">
                <a:solidFill>
                  <a:schemeClr val="tx1"/>
                </a:solidFill>
              </a:rPr>
              <a:t>Thank you</a:t>
            </a:r>
          </a:p>
        </p:txBody>
      </p:sp>
      <p:sp>
        <p:nvSpPr>
          <p:cNvPr id="13" name="Text Placeholder 5">
            <a:extLst>
              <a:ext uri="{FF2B5EF4-FFF2-40B4-BE49-F238E27FC236}">
                <a16:creationId xmlns:a16="http://schemas.microsoft.com/office/drawing/2014/main" id="{B9A9FD84-681C-40FB-AB60-7FFD07838CAD}"/>
              </a:ext>
            </a:extLst>
          </p:cNvPr>
          <p:cNvSpPr>
            <a:spLocks noGrp="1"/>
          </p:cNvSpPr>
          <p:nvPr>
            <p:ph type="body" sz="quarter" idx="11" hasCustomPrompt="1"/>
          </p:nvPr>
        </p:nvSpPr>
        <p:spPr>
          <a:xfrm>
            <a:off x="8106692" y="6260621"/>
            <a:ext cx="3767472" cy="265614"/>
          </a:xfrm>
        </p:spPr>
        <p:txBody>
          <a:bodyPr/>
          <a:lstStyle>
            <a:lvl1pPr>
              <a:defRPr/>
            </a:lvl1pPr>
          </a:lstStyle>
          <a:p>
            <a:pPr lvl="0"/>
            <a:r>
              <a:rPr lang="en-US" dirty="0"/>
              <a:t>Insert date</a:t>
            </a:r>
          </a:p>
        </p:txBody>
      </p:sp>
    </p:spTree>
    <p:extLst>
      <p:ext uri="{BB962C8B-B14F-4D97-AF65-F5344CB8AC3E}">
        <p14:creationId xmlns:p14="http://schemas.microsoft.com/office/powerpoint/2010/main" val="14407883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End slide blu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9AEC-0770-4C62-8B2E-CA5C6A07EFD4}"/>
              </a:ext>
            </a:extLst>
          </p:cNvPr>
          <p:cNvSpPr>
            <a:spLocks noGrp="1"/>
          </p:cNvSpPr>
          <p:nvPr>
            <p:ph type="ctrTitle" hasCustomPrompt="1"/>
          </p:nvPr>
        </p:nvSpPr>
        <p:spPr>
          <a:xfrm>
            <a:off x="8106692" y="5034704"/>
            <a:ext cx="3767472" cy="434702"/>
          </a:xfrm>
          <a:prstGeom prst="rect">
            <a:avLst/>
          </a:prstGeom>
        </p:spPr>
        <p:txBody>
          <a:bodyPr anchor="t" anchorCtr="0">
            <a:noAutofit/>
          </a:bodyPr>
          <a:lstStyle>
            <a:lvl1pPr marL="6127" algn="l" defTabSz="727432" rtl="0" eaLnBrk="1" latinLnBrk="0" hangingPunct="1">
              <a:spcBef>
                <a:spcPts val="58"/>
              </a:spcBef>
              <a:defRPr lang="en-US" sz="1154" b="1" kern="1200" spc="-3" dirty="0">
                <a:solidFill>
                  <a:schemeClr val="bg1"/>
                </a:solidFill>
                <a:latin typeface="Arial"/>
                <a:ea typeface="+mn-ea"/>
                <a:cs typeface="Arial"/>
              </a:defRPr>
            </a:lvl1pPr>
          </a:lstStyle>
          <a:p>
            <a:r>
              <a:rPr lang="en-US" dirty="0"/>
              <a:t>Contact</a:t>
            </a:r>
          </a:p>
        </p:txBody>
      </p:sp>
      <p:sp>
        <p:nvSpPr>
          <p:cNvPr id="3" name="Subtitle 2">
            <a:extLst>
              <a:ext uri="{FF2B5EF4-FFF2-40B4-BE49-F238E27FC236}">
                <a16:creationId xmlns:a16="http://schemas.microsoft.com/office/drawing/2014/main" id="{EB46AB59-D897-461E-9662-49D6C57BE83A}"/>
              </a:ext>
            </a:extLst>
          </p:cNvPr>
          <p:cNvSpPr>
            <a:spLocks noGrp="1"/>
          </p:cNvSpPr>
          <p:nvPr>
            <p:ph type="subTitle" idx="1" hasCustomPrompt="1"/>
          </p:nvPr>
        </p:nvSpPr>
        <p:spPr>
          <a:xfrm>
            <a:off x="8106692" y="5570496"/>
            <a:ext cx="3767472" cy="625518"/>
          </a:xfrm>
          <a:prstGeom prst="rect">
            <a:avLst/>
          </a:prstGeom>
        </p:spPr>
        <p:txBody>
          <a:bodyPr>
            <a:noAutofit/>
          </a:bodyPr>
          <a:lstStyle>
            <a:lvl1pPr marL="6127" marR="2451" indent="0" algn="l" defTabSz="727432" rtl="0" eaLnBrk="1" latinLnBrk="0" hangingPunct="1">
              <a:lnSpc>
                <a:spcPts val="1312"/>
              </a:lnSpc>
              <a:spcBef>
                <a:spcPts val="1023"/>
              </a:spcBef>
              <a:buNone/>
              <a:defRPr lang="en-US" sz="1154" kern="1200" spc="7" dirty="0">
                <a:solidFill>
                  <a:schemeClr val="bg1"/>
                </a:solidFill>
                <a:latin typeface="Arial"/>
                <a:ea typeface="+mn-ea"/>
                <a:cs typeface="Arial"/>
              </a:defRPr>
            </a:lvl1pPr>
            <a:lvl2pPr marL="363716" indent="0" algn="ctr">
              <a:buNone/>
              <a:defRPr sz="1591"/>
            </a:lvl2pPr>
            <a:lvl3pPr marL="727432" indent="0" algn="ctr">
              <a:buNone/>
              <a:defRPr sz="1432"/>
            </a:lvl3pPr>
            <a:lvl4pPr marL="1091148" indent="0" algn="ctr">
              <a:buNone/>
              <a:defRPr sz="1273"/>
            </a:lvl4pPr>
            <a:lvl5pPr marL="1454864" indent="0" algn="ctr">
              <a:buNone/>
              <a:defRPr sz="1273"/>
            </a:lvl5pPr>
            <a:lvl6pPr marL="1818581" indent="0" algn="ctr">
              <a:buNone/>
              <a:defRPr sz="1273"/>
            </a:lvl6pPr>
            <a:lvl7pPr marL="2182297" indent="0" algn="ctr">
              <a:buNone/>
              <a:defRPr sz="1273"/>
            </a:lvl7pPr>
            <a:lvl8pPr marL="2546013" indent="0" algn="ctr">
              <a:buNone/>
              <a:defRPr sz="1273"/>
            </a:lvl8pPr>
            <a:lvl9pPr marL="2909729" indent="0" algn="ctr">
              <a:buNone/>
              <a:defRPr sz="1273"/>
            </a:lvl9pPr>
          </a:lstStyle>
          <a:p>
            <a:r>
              <a:rPr lang="en-US" dirty="0"/>
              <a:t>Address</a:t>
            </a:r>
          </a:p>
        </p:txBody>
      </p:sp>
      <p:pic>
        <p:nvPicPr>
          <p:cNvPr id="8" name="Graphic 7">
            <a:extLst>
              <a:ext uri="{FF2B5EF4-FFF2-40B4-BE49-F238E27FC236}">
                <a16:creationId xmlns:a16="http://schemas.microsoft.com/office/drawing/2014/main" id="{945C394D-4474-4833-8972-AA7D2424350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3482058" y="574852"/>
            <a:ext cx="5649835" cy="767938"/>
          </a:xfrm>
          <a:prstGeom prst="rect">
            <a:avLst/>
          </a:prstGeom>
        </p:spPr>
      </p:pic>
      <p:sp>
        <p:nvSpPr>
          <p:cNvPr id="9" name="object 19">
            <a:extLst>
              <a:ext uri="{FF2B5EF4-FFF2-40B4-BE49-F238E27FC236}">
                <a16:creationId xmlns:a16="http://schemas.microsoft.com/office/drawing/2014/main" id="{7E6C22DF-EDA8-40FE-9B51-D41FA644D5D5}"/>
              </a:ext>
            </a:extLst>
          </p:cNvPr>
          <p:cNvSpPr/>
          <p:nvPr/>
        </p:nvSpPr>
        <p:spPr>
          <a:xfrm>
            <a:off x="8106692" y="4983669"/>
            <a:ext cx="3767472" cy="0"/>
          </a:xfrm>
          <a:custGeom>
            <a:avLst/>
            <a:gdLst/>
            <a:ahLst/>
            <a:cxnLst/>
            <a:rect l="l" t="t" r="r" b="b"/>
            <a:pathLst>
              <a:path w="6212840">
                <a:moveTo>
                  <a:pt x="0" y="0"/>
                </a:moveTo>
                <a:lnTo>
                  <a:pt x="6212721" y="0"/>
                </a:lnTo>
              </a:path>
            </a:pathLst>
          </a:custGeom>
          <a:ln w="5235">
            <a:solidFill>
              <a:schemeClr val="bg1"/>
            </a:solidFill>
          </a:ln>
        </p:spPr>
        <p:txBody>
          <a:bodyPr wrap="square" lIns="0" tIns="0" rIns="0" bIns="0" rtlCol="0"/>
          <a:lstStyle/>
          <a:p>
            <a:endParaRPr sz="527">
              <a:solidFill>
                <a:schemeClr val="bg1"/>
              </a:solidFill>
            </a:endParaRPr>
          </a:p>
        </p:txBody>
      </p:sp>
      <p:sp>
        <p:nvSpPr>
          <p:cNvPr id="10" name="object 20">
            <a:extLst>
              <a:ext uri="{FF2B5EF4-FFF2-40B4-BE49-F238E27FC236}">
                <a16:creationId xmlns:a16="http://schemas.microsoft.com/office/drawing/2014/main" id="{1B6B39F8-1772-49CF-8698-C6F962F4FA55}"/>
              </a:ext>
            </a:extLst>
          </p:cNvPr>
          <p:cNvSpPr/>
          <p:nvPr/>
        </p:nvSpPr>
        <p:spPr>
          <a:xfrm>
            <a:off x="8106692" y="5469410"/>
            <a:ext cx="3767472" cy="0"/>
          </a:xfrm>
          <a:custGeom>
            <a:avLst/>
            <a:gdLst/>
            <a:ahLst/>
            <a:cxnLst/>
            <a:rect l="l" t="t" r="r" b="b"/>
            <a:pathLst>
              <a:path w="6212840">
                <a:moveTo>
                  <a:pt x="0" y="0"/>
                </a:moveTo>
                <a:lnTo>
                  <a:pt x="6212721" y="0"/>
                </a:lnTo>
              </a:path>
            </a:pathLst>
          </a:custGeom>
          <a:ln w="5235">
            <a:solidFill>
              <a:schemeClr val="bg1"/>
            </a:solidFill>
          </a:ln>
        </p:spPr>
        <p:txBody>
          <a:bodyPr wrap="square" lIns="0" tIns="0" rIns="0" bIns="0" rtlCol="0"/>
          <a:lstStyle/>
          <a:p>
            <a:endParaRPr sz="527">
              <a:solidFill>
                <a:schemeClr val="bg1"/>
              </a:solidFill>
            </a:endParaRPr>
          </a:p>
        </p:txBody>
      </p:sp>
      <p:sp>
        <p:nvSpPr>
          <p:cNvPr id="12" name="Title 1">
            <a:extLst>
              <a:ext uri="{FF2B5EF4-FFF2-40B4-BE49-F238E27FC236}">
                <a16:creationId xmlns:a16="http://schemas.microsoft.com/office/drawing/2014/main" id="{B6591A1E-038D-418C-9068-C4F2BE095499}"/>
              </a:ext>
            </a:extLst>
          </p:cNvPr>
          <p:cNvSpPr txBox="1">
            <a:spLocks/>
          </p:cNvSpPr>
          <p:nvPr/>
        </p:nvSpPr>
        <p:spPr>
          <a:xfrm>
            <a:off x="3418688" y="3060044"/>
            <a:ext cx="5776575" cy="692111"/>
          </a:xfrm>
          <a:prstGeom prst="rect">
            <a:avLst/>
          </a:prstGeom>
        </p:spPr>
        <p:txBody>
          <a:bodyPr vert="horz" lIns="0" tIns="0" rIns="0" bIns="0" rtlCol="0" anchor="t" anchorCtr="0">
            <a:noAutofit/>
          </a:bodyPr>
          <a:lstStyle>
            <a:lvl1pPr marL="7701" algn="l" defTabSz="914400" rtl="0" eaLnBrk="1" latinLnBrk="0" hangingPunct="1">
              <a:spcBef>
                <a:spcPts val="73"/>
              </a:spcBef>
              <a:defRPr lang="en-US" sz="1450" b="1" kern="1200" spc="-3" dirty="0">
                <a:solidFill>
                  <a:srgbClr val="00008B"/>
                </a:solidFill>
                <a:latin typeface="Arial"/>
                <a:ea typeface="+mn-ea"/>
                <a:cs typeface="Arial"/>
              </a:defRPr>
            </a:lvl1pPr>
          </a:lstStyle>
          <a:p>
            <a:pPr marL="0" algn="ctr" defTabSz="727432" rtl="0" eaLnBrk="1" latinLnBrk="0" hangingPunct="1">
              <a:tabLst>
                <a:tab pos="858029" algn="l"/>
                <a:tab pos="1173549" algn="l"/>
                <a:tab pos="1909048" algn="l"/>
                <a:tab pos="2083656" algn="l"/>
                <a:tab pos="2907070" algn="l"/>
              </a:tabLst>
            </a:pPr>
            <a:r>
              <a:rPr lang="en-GB" sz="3991" dirty="0" smtClean="0">
                <a:solidFill>
                  <a:schemeClr val="bg1"/>
                </a:solidFill>
              </a:rPr>
              <a:t>Any questions?</a:t>
            </a:r>
            <a:endParaRPr lang="en-US" sz="3628" b="0" kern="1200" cap="all" spc="318" baseline="0" dirty="0">
              <a:solidFill>
                <a:schemeClr val="bg1"/>
              </a:solidFill>
              <a:latin typeface="Arial"/>
              <a:ea typeface="+mn-ea"/>
              <a:cs typeface="Arial"/>
            </a:endParaRPr>
          </a:p>
        </p:txBody>
      </p:sp>
      <p:sp>
        <p:nvSpPr>
          <p:cNvPr id="14" name="Text Placeholder 5">
            <a:extLst>
              <a:ext uri="{FF2B5EF4-FFF2-40B4-BE49-F238E27FC236}">
                <a16:creationId xmlns:a16="http://schemas.microsoft.com/office/drawing/2014/main" id="{D471AB48-07B4-481E-B30F-A7F5857B152E}"/>
              </a:ext>
            </a:extLst>
          </p:cNvPr>
          <p:cNvSpPr>
            <a:spLocks noGrp="1"/>
          </p:cNvSpPr>
          <p:nvPr>
            <p:ph type="body" sz="quarter" idx="11" hasCustomPrompt="1"/>
          </p:nvPr>
        </p:nvSpPr>
        <p:spPr>
          <a:xfrm>
            <a:off x="8106692" y="6260621"/>
            <a:ext cx="3767472" cy="265614"/>
          </a:xfrm>
        </p:spPr>
        <p:txBody>
          <a:bodyPr/>
          <a:lstStyle>
            <a:lvl1pPr>
              <a:defRPr>
                <a:solidFill>
                  <a:schemeClr val="bg1"/>
                </a:solidFill>
              </a:defRPr>
            </a:lvl1pPr>
          </a:lstStyle>
          <a:p>
            <a:pPr lvl="0"/>
            <a:r>
              <a:rPr lang="en-US" dirty="0"/>
              <a:t>Insert date</a:t>
            </a:r>
          </a:p>
        </p:txBody>
      </p:sp>
    </p:spTree>
    <p:extLst>
      <p:ext uri="{BB962C8B-B14F-4D97-AF65-F5344CB8AC3E}">
        <p14:creationId xmlns:p14="http://schemas.microsoft.com/office/powerpoint/2010/main" val="421476362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Section Divider Turquois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9AEC-0770-4C62-8B2E-CA5C6A07EFD4}"/>
              </a:ext>
            </a:extLst>
          </p:cNvPr>
          <p:cNvSpPr>
            <a:spLocks noGrp="1"/>
          </p:cNvSpPr>
          <p:nvPr>
            <p:ph type="ctrTitle" hasCustomPrompt="1"/>
          </p:nvPr>
        </p:nvSpPr>
        <p:spPr>
          <a:xfrm>
            <a:off x="361952" y="3085518"/>
            <a:ext cx="11468098" cy="687607"/>
          </a:xfrm>
          <a:prstGeom prst="rect">
            <a:avLst/>
          </a:prstGeom>
        </p:spPr>
        <p:txBody>
          <a:bodyPr anchor="t" anchorCtr="0">
            <a:noAutofit/>
          </a:bodyPr>
          <a:lstStyle>
            <a:lvl1pPr marL="0" algn="ctr" defTabSz="727432" rtl="0" eaLnBrk="1" latinLnBrk="0" hangingPunct="1">
              <a:spcBef>
                <a:spcPts val="58"/>
              </a:spcBef>
              <a:tabLst>
                <a:tab pos="2751761" algn="l"/>
              </a:tabLst>
              <a:defRPr lang="en-US" sz="3500" b="0" i="0" kern="0" cap="all" spc="398" baseline="0" dirty="0">
                <a:solidFill>
                  <a:srgbClr val="FFFFFF"/>
                </a:solidFill>
                <a:latin typeface="Arial"/>
                <a:ea typeface="+mj-ea"/>
                <a:cs typeface="Arial"/>
              </a:defRPr>
            </a:lvl1pPr>
          </a:lstStyle>
          <a:p>
            <a:r>
              <a:rPr lang="en-US" dirty="0"/>
              <a:t>Click to edit title</a:t>
            </a:r>
          </a:p>
        </p:txBody>
      </p:sp>
      <p:pic>
        <p:nvPicPr>
          <p:cNvPr id="27" name="Graphic 26">
            <a:extLst>
              <a:ext uri="{FF2B5EF4-FFF2-40B4-BE49-F238E27FC236}">
                <a16:creationId xmlns:a16="http://schemas.microsoft.com/office/drawing/2014/main" id="{44EB919E-BDF6-4EC4-8201-691D874139FA}"/>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1004207" y="6478565"/>
            <a:ext cx="871200" cy="118415"/>
          </a:xfrm>
          <a:prstGeom prst="rect">
            <a:avLst/>
          </a:prstGeom>
        </p:spPr>
      </p:pic>
    </p:spTree>
    <p:extLst>
      <p:ext uri="{BB962C8B-B14F-4D97-AF65-F5344CB8AC3E}">
        <p14:creationId xmlns:p14="http://schemas.microsoft.com/office/powerpoint/2010/main" val="282815675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Section Divider 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9AEC-0770-4C62-8B2E-CA5C6A07EFD4}"/>
              </a:ext>
            </a:extLst>
          </p:cNvPr>
          <p:cNvSpPr>
            <a:spLocks noGrp="1"/>
          </p:cNvSpPr>
          <p:nvPr>
            <p:ph type="ctrTitle" hasCustomPrompt="1"/>
          </p:nvPr>
        </p:nvSpPr>
        <p:spPr>
          <a:xfrm>
            <a:off x="361952" y="3085518"/>
            <a:ext cx="11468098" cy="687607"/>
          </a:xfrm>
          <a:prstGeom prst="rect">
            <a:avLst/>
          </a:prstGeom>
        </p:spPr>
        <p:txBody>
          <a:bodyPr anchor="t" anchorCtr="0">
            <a:noAutofit/>
          </a:bodyPr>
          <a:lstStyle>
            <a:lvl1pPr marL="0" algn="ctr" defTabSz="727432" rtl="0" eaLnBrk="1" latinLnBrk="0" hangingPunct="1">
              <a:spcBef>
                <a:spcPts val="58"/>
              </a:spcBef>
              <a:tabLst>
                <a:tab pos="2751761" algn="l"/>
              </a:tabLst>
              <a:defRPr lang="en-US" sz="3500" b="0" i="0" kern="0" cap="all" spc="398" baseline="0" dirty="0">
                <a:solidFill>
                  <a:srgbClr val="FFFFFF"/>
                </a:solidFill>
                <a:latin typeface="Arial"/>
                <a:ea typeface="+mj-ea"/>
                <a:cs typeface="Arial"/>
              </a:defRPr>
            </a:lvl1pPr>
          </a:lstStyle>
          <a:p>
            <a:r>
              <a:rPr lang="en-US" dirty="0"/>
              <a:t>Click to edit title</a:t>
            </a:r>
          </a:p>
        </p:txBody>
      </p:sp>
      <p:pic>
        <p:nvPicPr>
          <p:cNvPr id="27" name="Graphic 26">
            <a:extLst>
              <a:ext uri="{FF2B5EF4-FFF2-40B4-BE49-F238E27FC236}">
                <a16:creationId xmlns:a16="http://schemas.microsoft.com/office/drawing/2014/main" id="{44EB919E-BDF6-4EC4-8201-691D874139FA}"/>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1004207" y="6478565"/>
            <a:ext cx="871200" cy="118415"/>
          </a:xfrm>
          <a:prstGeom prst="rect">
            <a:avLst/>
          </a:prstGeom>
        </p:spPr>
      </p:pic>
    </p:spTree>
    <p:extLst>
      <p:ext uri="{BB962C8B-B14F-4D97-AF65-F5344CB8AC3E}">
        <p14:creationId xmlns:p14="http://schemas.microsoft.com/office/powerpoint/2010/main" val="19017533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Section Divider Yello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9AEC-0770-4C62-8B2E-CA5C6A07EFD4}"/>
              </a:ext>
            </a:extLst>
          </p:cNvPr>
          <p:cNvSpPr>
            <a:spLocks noGrp="1"/>
          </p:cNvSpPr>
          <p:nvPr>
            <p:ph type="ctrTitle" hasCustomPrompt="1"/>
          </p:nvPr>
        </p:nvSpPr>
        <p:spPr>
          <a:xfrm>
            <a:off x="361952" y="3085518"/>
            <a:ext cx="11468098" cy="687607"/>
          </a:xfrm>
          <a:prstGeom prst="rect">
            <a:avLst/>
          </a:prstGeom>
        </p:spPr>
        <p:txBody>
          <a:bodyPr anchor="t" anchorCtr="0">
            <a:noAutofit/>
          </a:bodyPr>
          <a:lstStyle>
            <a:lvl1pPr marL="0" algn="ctr" defTabSz="727432" rtl="0" eaLnBrk="1" latinLnBrk="0" hangingPunct="1">
              <a:spcBef>
                <a:spcPts val="58"/>
              </a:spcBef>
              <a:tabLst>
                <a:tab pos="2751761" algn="l"/>
              </a:tabLst>
              <a:defRPr lang="en-US" sz="3500" b="0" i="0" kern="0" cap="all" spc="398" baseline="0" dirty="0">
                <a:solidFill>
                  <a:schemeClr val="tx1"/>
                </a:solidFill>
                <a:latin typeface="Arial"/>
                <a:ea typeface="+mj-ea"/>
                <a:cs typeface="Arial"/>
              </a:defRPr>
            </a:lvl1pPr>
          </a:lstStyle>
          <a:p>
            <a:r>
              <a:rPr lang="en-US" dirty="0"/>
              <a:t>Click to edit title</a:t>
            </a:r>
          </a:p>
        </p:txBody>
      </p:sp>
      <p:pic>
        <p:nvPicPr>
          <p:cNvPr id="27" name="Graphic 26">
            <a:extLst>
              <a:ext uri="{FF2B5EF4-FFF2-40B4-BE49-F238E27FC236}">
                <a16:creationId xmlns:a16="http://schemas.microsoft.com/office/drawing/2014/main" id="{44EB919E-BDF6-4EC4-8201-691D874139FA}"/>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1004207" y="6478565"/>
            <a:ext cx="871200" cy="118415"/>
          </a:xfrm>
          <a:prstGeom prst="rect">
            <a:avLst/>
          </a:prstGeom>
        </p:spPr>
      </p:pic>
    </p:spTree>
    <p:extLst>
      <p:ext uri="{BB962C8B-B14F-4D97-AF65-F5344CB8AC3E}">
        <p14:creationId xmlns:p14="http://schemas.microsoft.com/office/powerpoint/2010/main" val="3751051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End slide blu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9AEC-0770-4C62-8B2E-CA5C6A07EFD4}"/>
              </a:ext>
            </a:extLst>
          </p:cNvPr>
          <p:cNvSpPr>
            <a:spLocks noGrp="1"/>
          </p:cNvSpPr>
          <p:nvPr>
            <p:ph type="ctrTitle" hasCustomPrompt="1"/>
          </p:nvPr>
        </p:nvSpPr>
        <p:spPr>
          <a:xfrm>
            <a:off x="8106691" y="5034703"/>
            <a:ext cx="3767472" cy="434702"/>
          </a:xfrm>
          <a:prstGeom prst="rect">
            <a:avLst/>
          </a:prstGeom>
        </p:spPr>
        <p:txBody>
          <a:bodyPr anchor="t" anchorCtr="0">
            <a:noAutofit/>
          </a:bodyPr>
          <a:lstStyle>
            <a:lvl1pPr marL="7701" algn="l" defTabSz="914400" rtl="0" eaLnBrk="1" latinLnBrk="0" hangingPunct="1">
              <a:spcBef>
                <a:spcPts val="73"/>
              </a:spcBef>
              <a:defRPr lang="en-US" sz="1450" b="1" kern="1200" spc="-3" dirty="0">
                <a:solidFill>
                  <a:schemeClr val="bg1"/>
                </a:solidFill>
                <a:latin typeface="Arial"/>
                <a:ea typeface="+mn-ea"/>
                <a:cs typeface="Arial"/>
              </a:defRPr>
            </a:lvl1pPr>
          </a:lstStyle>
          <a:p>
            <a:r>
              <a:rPr lang="en-US" dirty="0"/>
              <a:t>Contact</a:t>
            </a:r>
          </a:p>
        </p:txBody>
      </p:sp>
      <p:sp>
        <p:nvSpPr>
          <p:cNvPr id="3" name="Subtitle 2">
            <a:extLst>
              <a:ext uri="{FF2B5EF4-FFF2-40B4-BE49-F238E27FC236}">
                <a16:creationId xmlns:a16="http://schemas.microsoft.com/office/drawing/2014/main" id="{EB46AB59-D897-461E-9662-49D6C57BE83A}"/>
              </a:ext>
            </a:extLst>
          </p:cNvPr>
          <p:cNvSpPr>
            <a:spLocks noGrp="1"/>
          </p:cNvSpPr>
          <p:nvPr>
            <p:ph type="subTitle" idx="1" hasCustomPrompt="1"/>
          </p:nvPr>
        </p:nvSpPr>
        <p:spPr>
          <a:xfrm>
            <a:off x="8106691" y="5570495"/>
            <a:ext cx="3767472" cy="625518"/>
          </a:xfrm>
          <a:prstGeom prst="rect">
            <a:avLst/>
          </a:prstGeom>
        </p:spPr>
        <p:txBody>
          <a:bodyPr>
            <a:noAutofit/>
          </a:bodyPr>
          <a:lstStyle>
            <a:lvl1pPr marL="7701" marR="3081" indent="0" algn="l" defTabSz="914400" rtl="0" eaLnBrk="1" latinLnBrk="0" hangingPunct="1">
              <a:lnSpc>
                <a:spcPts val="1649"/>
              </a:lnSpc>
              <a:spcBef>
                <a:spcPts val="1286"/>
              </a:spcBef>
              <a:buNone/>
              <a:defRPr lang="en-US" sz="1450" kern="1200" spc="9" dirty="0">
                <a:solidFill>
                  <a:schemeClr val="bg1"/>
                </a:solidFill>
                <a:latin typeface="Arial"/>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Address</a:t>
            </a:r>
          </a:p>
        </p:txBody>
      </p:sp>
      <p:pic>
        <p:nvPicPr>
          <p:cNvPr id="8" name="Graphic 7">
            <a:extLst>
              <a:ext uri="{FF2B5EF4-FFF2-40B4-BE49-F238E27FC236}">
                <a16:creationId xmlns:a16="http://schemas.microsoft.com/office/drawing/2014/main" id="{945C394D-4474-4833-8972-AA7D24243509}"/>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3482057" y="574852"/>
            <a:ext cx="5649835" cy="767938"/>
          </a:xfrm>
          <a:prstGeom prst="rect">
            <a:avLst/>
          </a:prstGeom>
        </p:spPr>
      </p:pic>
      <p:sp>
        <p:nvSpPr>
          <p:cNvPr id="9" name="object 19">
            <a:extLst>
              <a:ext uri="{FF2B5EF4-FFF2-40B4-BE49-F238E27FC236}">
                <a16:creationId xmlns:a16="http://schemas.microsoft.com/office/drawing/2014/main" id="{7E6C22DF-EDA8-40FE-9B51-D41FA644D5D5}"/>
              </a:ext>
            </a:extLst>
          </p:cNvPr>
          <p:cNvSpPr/>
          <p:nvPr userDrawn="1"/>
        </p:nvSpPr>
        <p:spPr>
          <a:xfrm>
            <a:off x="8106691" y="4983669"/>
            <a:ext cx="3767472" cy="0"/>
          </a:xfrm>
          <a:custGeom>
            <a:avLst/>
            <a:gdLst/>
            <a:ahLst/>
            <a:cxnLst/>
            <a:rect l="l" t="t" r="r" b="b"/>
            <a:pathLst>
              <a:path w="6212840">
                <a:moveTo>
                  <a:pt x="0" y="0"/>
                </a:moveTo>
                <a:lnTo>
                  <a:pt x="6212721" y="0"/>
                </a:lnTo>
              </a:path>
            </a:pathLst>
          </a:custGeom>
          <a:ln w="5235">
            <a:solidFill>
              <a:schemeClr val="bg1"/>
            </a:solidFill>
          </a:ln>
        </p:spPr>
        <p:txBody>
          <a:bodyPr wrap="square" lIns="0" tIns="0" rIns="0" bIns="0" rtlCol="0"/>
          <a:lstStyle/>
          <a:p>
            <a:endParaRPr sz="662">
              <a:solidFill>
                <a:schemeClr val="bg1"/>
              </a:solidFill>
            </a:endParaRPr>
          </a:p>
        </p:txBody>
      </p:sp>
      <p:sp>
        <p:nvSpPr>
          <p:cNvPr id="10" name="object 20">
            <a:extLst>
              <a:ext uri="{FF2B5EF4-FFF2-40B4-BE49-F238E27FC236}">
                <a16:creationId xmlns:a16="http://schemas.microsoft.com/office/drawing/2014/main" id="{1B6B39F8-1772-49CF-8698-C6F962F4FA55}"/>
              </a:ext>
            </a:extLst>
          </p:cNvPr>
          <p:cNvSpPr/>
          <p:nvPr userDrawn="1"/>
        </p:nvSpPr>
        <p:spPr>
          <a:xfrm>
            <a:off x="8106691" y="5469410"/>
            <a:ext cx="3767472" cy="0"/>
          </a:xfrm>
          <a:custGeom>
            <a:avLst/>
            <a:gdLst/>
            <a:ahLst/>
            <a:cxnLst/>
            <a:rect l="l" t="t" r="r" b="b"/>
            <a:pathLst>
              <a:path w="6212840">
                <a:moveTo>
                  <a:pt x="0" y="0"/>
                </a:moveTo>
                <a:lnTo>
                  <a:pt x="6212721" y="0"/>
                </a:lnTo>
              </a:path>
            </a:pathLst>
          </a:custGeom>
          <a:ln w="5235">
            <a:solidFill>
              <a:schemeClr val="bg1"/>
            </a:solidFill>
          </a:ln>
        </p:spPr>
        <p:txBody>
          <a:bodyPr wrap="square" lIns="0" tIns="0" rIns="0" bIns="0" rtlCol="0"/>
          <a:lstStyle/>
          <a:p>
            <a:endParaRPr sz="662">
              <a:solidFill>
                <a:schemeClr val="bg1"/>
              </a:solidFill>
            </a:endParaRPr>
          </a:p>
        </p:txBody>
      </p:sp>
      <p:sp>
        <p:nvSpPr>
          <p:cNvPr id="12" name="Title 1">
            <a:extLst>
              <a:ext uri="{FF2B5EF4-FFF2-40B4-BE49-F238E27FC236}">
                <a16:creationId xmlns:a16="http://schemas.microsoft.com/office/drawing/2014/main" id="{B6591A1E-038D-418C-9068-C4F2BE095499}"/>
              </a:ext>
            </a:extLst>
          </p:cNvPr>
          <p:cNvSpPr txBox="1">
            <a:spLocks/>
          </p:cNvSpPr>
          <p:nvPr userDrawn="1"/>
        </p:nvSpPr>
        <p:spPr>
          <a:xfrm>
            <a:off x="3418687" y="3060044"/>
            <a:ext cx="5776575" cy="692111"/>
          </a:xfrm>
          <a:prstGeom prst="rect">
            <a:avLst/>
          </a:prstGeom>
        </p:spPr>
        <p:txBody>
          <a:bodyPr vert="horz" lIns="0" tIns="0" rIns="0" bIns="0" rtlCol="0" anchor="t" anchorCtr="0">
            <a:noAutofit/>
          </a:bodyPr>
          <a:lstStyle>
            <a:lvl1pPr marL="7701" algn="l" defTabSz="914400" rtl="0" eaLnBrk="1" latinLnBrk="0" hangingPunct="1">
              <a:spcBef>
                <a:spcPts val="73"/>
              </a:spcBef>
              <a:defRPr lang="en-US" sz="1450" b="1" kern="1200" spc="-3" dirty="0">
                <a:solidFill>
                  <a:srgbClr val="00008B"/>
                </a:solidFill>
                <a:latin typeface="Arial"/>
                <a:ea typeface="+mn-ea"/>
                <a:cs typeface="Arial"/>
              </a:defRPr>
            </a:lvl1pPr>
          </a:lstStyle>
          <a:p>
            <a:pPr marL="0" algn="ctr" defTabSz="914400" rtl="0" eaLnBrk="1" latinLnBrk="0" hangingPunct="1">
              <a:tabLst>
                <a:tab pos="1078564" algn="l"/>
                <a:tab pos="1475180" algn="l"/>
                <a:tab pos="2399719" algn="l"/>
                <a:tab pos="2619205" algn="l"/>
                <a:tab pos="3654257" algn="l"/>
              </a:tabLst>
            </a:pPr>
            <a:r>
              <a:rPr lang="en-US" sz="2800" b="0" kern="1200" cap="all" spc="400" baseline="0" dirty="0">
                <a:solidFill>
                  <a:srgbClr val="FFFFFF"/>
                </a:solidFill>
                <a:latin typeface="Arial"/>
                <a:ea typeface="+mn-ea"/>
                <a:cs typeface="Arial"/>
              </a:rPr>
              <a:t>Thank you</a:t>
            </a:r>
          </a:p>
        </p:txBody>
      </p:sp>
      <p:sp>
        <p:nvSpPr>
          <p:cNvPr id="14" name="Text Placeholder 5">
            <a:extLst>
              <a:ext uri="{FF2B5EF4-FFF2-40B4-BE49-F238E27FC236}">
                <a16:creationId xmlns:a16="http://schemas.microsoft.com/office/drawing/2014/main" id="{D471AB48-07B4-481E-B30F-A7F5857B152E}"/>
              </a:ext>
            </a:extLst>
          </p:cNvPr>
          <p:cNvSpPr>
            <a:spLocks noGrp="1"/>
          </p:cNvSpPr>
          <p:nvPr>
            <p:ph type="body" sz="quarter" idx="11" hasCustomPrompt="1"/>
          </p:nvPr>
        </p:nvSpPr>
        <p:spPr>
          <a:xfrm>
            <a:off x="8106691" y="6260621"/>
            <a:ext cx="3767472" cy="265614"/>
          </a:xfrm>
        </p:spPr>
        <p:txBody>
          <a:bodyPr/>
          <a:lstStyle>
            <a:lvl1pPr>
              <a:defRPr>
                <a:solidFill>
                  <a:schemeClr val="bg1"/>
                </a:solidFill>
              </a:defRPr>
            </a:lvl1pPr>
          </a:lstStyle>
          <a:p>
            <a:pPr lvl="0"/>
            <a:r>
              <a:rPr lang="en-US" dirty="0"/>
              <a:t>Insert date</a:t>
            </a:r>
          </a:p>
        </p:txBody>
      </p:sp>
    </p:spTree>
    <p:extLst>
      <p:ext uri="{BB962C8B-B14F-4D97-AF65-F5344CB8AC3E}">
        <p14:creationId xmlns:p14="http://schemas.microsoft.com/office/powerpoint/2010/main" val="9386575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Section Divider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9AEC-0770-4C62-8B2E-CA5C6A07EFD4}"/>
              </a:ext>
            </a:extLst>
          </p:cNvPr>
          <p:cNvSpPr>
            <a:spLocks noGrp="1"/>
          </p:cNvSpPr>
          <p:nvPr>
            <p:ph type="ctrTitle" hasCustomPrompt="1"/>
          </p:nvPr>
        </p:nvSpPr>
        <p:spPr>
          <a:xfrm>
            <a:off x="361952" y="3085518"/>
            <a:ext cx="11468098" cy="687607"/>
          </a:xfrm>
          <a:prstGeom prst="rect">
            <a:avLst/>
          </a:prstGeom>
        </p:spPr>
        <p:txBody>
          <a:bodyPr anchor="t" anchorCtr="0">
            <a:noAutofit/>
          </a:bodyPr>
          <a:lstStyle>
            <a:lvl1pPr marL="0" algn="ctr" defTabSz="727432" rtl="0" eaLnBrk="1" latinLnBrk="0" hangingPunct="1">
              <a:spcBef>
                <a:spcPts val="58"/>
              </a:spcBef>
              <a:tabLst>
                <a:tab pos="2751761" algn="l"/>
              </a:tabLst>
              <a:defRPr lang="en-US" sz="3500" b="0" i="0" kern="0" cap="all" spc="398" baseline="0" dirty="0">
                <a:solidFill>
                  <a:schemeClr val="tx1"/>
                </a:solidFill>
                <a:latin typeface="Arial"/>
                <a:ea typeface="+mj-ea"/>
                <a:cs typeface="Arial"/>
              </a:defRPr>
            </a:lvl1pPr>
          </a:lstStyle>
          <a:p>
            <a:r>
              <a:rPr lang="en-US" dirty="0"/>
              <a:t>Click to edit title</a:t>
            </a:r>
          </a:p>
        </p:txBody>
      </p:sp>
      <p:pic>
        <p:nvPicPr>
          <p:cNvPr id="27" name="Graphic 26">
            <a:extLst>
              <a:ext uri="{FF2B5EF4-FFF2-40B4-BE49-F238E27FC236}">
                <a16:creationId xmlns:a16="http://schemas.microsoft.com/office/drawing/2014/main" id="{44EB919E-BDF6-4EC4-8201-691D874139FA}"/>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1004207" y="6478565"/>
            <a:ext cx="871200" cy="118415"/>
          </a:xfrm>
          <a:prstGeom prst="rect">
            <a:avLst/>
          </a:prstGeom>
        </p:spPr>
      </p:pic>
    </p:spTree>
    <p:extLst>
      <p:ext uri="{BB962C8B-B14F-4D97-AF65-F5344CB8AC3E}">
        <p14:creationId xmlns:p14="http://schemas.microsoft.com/office/powerpoint/2010/main" val="40739614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Image Section Divider Turquoise">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0872AEA9-A769-42FE-B25A-80C3523450D6}"/>
              </a:ext>
            </a:extLst>
          </p:cNvPr>
          <p:cNvSpPr/>
          <p:nvPr/>
        </p:nvSpPr>
        <p:spPr>
          <a:xfrm>
            <a:off x="5780158" y="1"/>
            <a:ext cx="6411408" cy="6857519"/>
          </a:xfrm>
          <a:custGeom>
            <a:avLst/>
            <a:gdLst>
              <a:gd name="connsiteX0" fmla="*/ 315842 w 6411408"/>
              <a:gd name="connsiteY0" fmla="*/ 0 h 6857519"/>
              <a:gd name="connsiteX1" fmla="*/ 6411408 w 6411408"/>
              <a:gd name="connsiteY1" fmla="*/ 0 h 6857519"/>
              <a:gd name="connsiteX2" fmla="*/ 6411408 w 6411408"/>
              <a:gd name="connsiteY2" fmla="*/ 6857519 h 6857519"/>
              <a:gd name="connsiteX3" fmla="*/ 315842 w 6411408"/>
              <a:gd name="connsiteY3" fmla="*/ 6857519 h 6857519"/>
              <a:gd name="connsiteX4" fmla="*/ 315842 w 6411408"/>
              <a:gd name="connsiteY4" fmla="*/ 3744545 h 6857519"/>
              <a:gd name="connsiteX5" fmla="*/ 315839 w 6411408"/>
              <a:gd name="connsiteY5" fmla="*/ 3744548 h 6857519"/>
              <a:gd name="connsiteX6" fmla="*/ 0 w 6411408"/>
              <a:gd name="connsiteY6" fmla="*/ 3428701 h 6857519"/>
              <a:gd name="connsiteX7" fmla="*/ 315839 w 6411408"/>
              <a:gd name="connsiteY7" fmla="*/ 3112862 h 6857519"/>
              <a:gd name="connsiteX8" fmla="*/ 315842 w 6411408"/>
              <a:gd name="connsiteY8" fmla="*/ 3112865 h 685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11408" h="6857519">
                <a:moveTo>
                  <a:pt x="315842" y="0"/>
                </a:moveTo>
                <a:lnTo>
                  <a:pt x="6411408" y="0"/>
                </a:lnTo>
                <a:lnTo>
                  <a:pt x="6411408" y="6857519"/>
                </a:lnTo>
                <a:lnTo>
                  <a:pt x="315842" y="6857519"/>
                </a:lnTo>
                <a:lnTo>
                  <a:pt x="315842" y="3744545"/>
                </a:lnTo>
                <a:lnTo>
                  <a:pt x="315839" y="3744548"/>
                </a:lnTo>
                <a:lnTo>
                  <a:pt x="0" y="3428701"/>
                </a:lnTo>
                <a:lnTo>
                  <a:pt x="315839" y="3112862"/>
                </a:lnTo>
                <a:lnTo>
                  <a:pt x="315842" y="3112865"/>
                </a:lnTo>
                <a:close/>
              </a:path>
            </a:pathLst>
          </a:custGeom>
          <a:solidFill>
            <a:srgbClr val="21DBAD"/>
          </a:solidFill>
        </p:spPr>
        <p:txBody>
          <a:bodyPr wrap="square" lIns="0" tIns="0" rIns="0" bIns="0" rtlCol="0">
            <a:noAutofit/>
          </a:bodyPr>
          <a:lstStyle/>
          <a:p>
            <a:endParaRPr sz="527"/>
          </a:p>
        </p:txBody>
      </p:sp>
      <p:sp>
        <p:nvSpPr>
          <p:cNvPr id="12" name="Picture Placeholder 11">
            <a:extLst>
              <a:ext uri="{FF2B5EF4-FFF2-40B4-BE49-F238E27FC236}">
                <a16:creationId xmlns:a16="http://schemas.microsoft.com/office/drawing/2014/main" id="{F40C3AF2-D6C4-463A-AD8C-58CD08A21A83}"/>
              </a:ext>
            </a:extLst>
          </p:cNvPr>
          <p:cNvSpPr>
            <a:spLocks noGrp="1"/>
          </p:cNvSpPr>
          <p:nvPr>
            <p:ph type="pic" sz="quarter" idx="10"/>
          </p:nvPr>
        </p:nvSpPr>
        <p:spPr>
          <a:xfrm>
            <a:off x="0" y="1"/>
            <a:ext cx="6096000" cy="6857519"/>
          </a:xfrm>
          <a:custGeom>
            <a:avLst/>
            <a:gdLst>
              <a:gd name="connsiteX0" fmla="*/ 0 w 6096000"/>
              <a:gd name="connsiteY0" fmla="*/ 0 h 6857519"/>
              <a:gd name="connsiteX1" fmla="*/ 6096000 w 6096000"/>
              <a:gd name="connsiteY1" fmla="*/ 0 h 6857519"/>
              <a:gd name="connsiteX2" fmla="*/ 6096000 w 6096000"/>
              <a:gd name="connsiteY2" fmla="*/ 3112865 h 6857519"/>
              <a:gd name="connsiteX3" fmla="*/ 6095997 w 6096000"/>
              <a:gd name="connsiteY3" fmla="*/ 3112862 h 6857519"/>
              <a:gd name="connsiteX4" fmla="*/ 5780158 w 6096000"/>
              <a:gd name="connsiteY4" fmla="*/ 3428701 h 6857519"/>
              <a:gd name="connsiteX5" fmla="*/ 6095997 w 6096000"/>
              <a:gd name="connsiteY5" fmla="*/ 3744548 h 6857519"/>
              <a:gd name="connsiteX6" fmla="*/ 6096000 w 6096000"/>
              <a:gd name="connsiteY6" fmla="*/ 3744545 h 6857519"/>
              <a:gd name="connsiteX7" fmla="*/ 6096000 w 6096000"/>
              <a:gd name="connsiteY7" fmla="*/ 6857519 h 6857519"/>
              <a:gd name="connsiteX8" fmla="*/ 0 w 6096000"/>
              <a:gd name="connsiteY8" fmla="*/ 6857519 h 685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7519">
                <a:moveTo>
                  <a:pt x="0" y="0"/>
                </a:moveTo>
                <a:lnTo>
                  <a:pt x="6096000" y="0"/>
                </a:lnTo>
                <a:lnTo>
                  <a:pt x="6096000" y="3112865"/>
                </a:lnTo>
                <a:lnTo>
                  <a:pt x="6095997" y="3112862"/>
                </a:lnTo>
                <a:lnTo>
                  <a:pt x="5780158" y="3428701"/>
                </a:lnTo>
                <a:lnTo>
                  <a:pt x="6095997" y="3744548"/>
                </a:lnTo>
                <a:lnTo>
                  <a:pt x="6096000" y="3744545"/>
                </a:lnTo>
                <a:lnTo>
                  <a:pt x="6096000" y="6857519"/>
                </a:lnTo>
                <a:lnTo>
                  <a:pt x="0" y="6857519"/>
                </a:lnTo>
                <a:close/>
              </a:path>
            </a:pathLst>
          </a:custGeom>
        </p:spPr>
        <p:txBody>
          <a:bodyPr wrap="square" anchor="ctr">
            <a:noAutofit/>
          </a:bodyPr>
          <a:lstStyle>
            <a:lvl1pPr algn="ctr">
              <a:defRPr/>
            </a:lvl1pPr>
          </a:lstStyle>
          <a:p>
            <a:r>
              <a:rPr lang="en-US" smtClean="0"/>
              <a:t>Click icon to add picture</a:t>
            </a:r>
            <a:endParaRPr lang="en-US"/>
          </a:p>
        </p:txBody>
      </p:sp>
      <p:sp>
        <p:nvSpPr>
          <p:cNvPr id="2" name="Title 1">
            <a:extLst>
              <a:ext uri="{FF2B5EF4-FFF2-40B4-BE49-F238E27FC236}">
                <a16:creationId xmlns:a16="http://schemas.microsoft.com/office/drawing/2014/main" id="{C0259AEC-0770-4C62-8B2E-CA5C6A07EFD4}"/>
              </a:ext>
            </a:extLst>
          </p:cNvPr>
          <p:cNvSpPr>
            <a:spLocks noGrp="1"/>
          </p:cNvSpPr>
          <p:nvPr>
            <p:ph type="ctrTitle" hasCustomPrompt="1"/>
          </p:nvPr>
        </p:nvSpPr>
        <p:spPr>
          <a:xfrm>
            <a:off x="6412048" y="2577467"/>
            <a:ext cx="5418001" cy="1703710"/>
          </a:xfrm>
          <a:prstGeom prst="rect">
            <a:avLst/>
          </a:prstGeom>
        </p:spPr>
        <p:txBody>
          <a:bodyPr anchor="ctr" anchorCtr="0">
            <a:noAutofit/>
          </a:bodyPr>
          <a:lstStyle>
            <a:lvl1pPr marL="0" algn="ctr" defTabSz="727432" rtl="0" eaLnBrk="1" latinLnBrk="0" hangingPunct="1">
              <a:spcBef>
                <a:spcPts val="58"/>
              </a:spcBef>
              <a:tabLst>
                <a:tab pos="2751761" algn="l"/>
              </a:tabLst>
              <a:defRPr lang="en-US" sz="2864" b="0" i="0" kern="0" cap="all" spc="398" baseline="0" dirty="0">
                <a:solidFill>
                  <a:srgbClr val="FFFFFF"/>
                </a:solidFill>
                <a:latin typeface="Arial"/>
                <a:ea typeface="+mj-ea"/>
                <a:cs typeface="Arial"/>
              </a:defRPr>
            </a:lvl1pPr>
          </a:lstStyle>
          <a:p>
            <a:r>
              <a:rPr lang="en-US" dirty="0"/>
              <a:t>Click to edit title</a:t>
            </a:r>
          </a:p>
        </p:txBody>
      </p:sp>
      <p:pic>
        <p:nvPicPr>
          <p:cNvPr id="27" name="Graphic 26">
            <a:extLst>
              <a:ext uri="{FF2B5EF4-FFF2-40B4-BE49-F238E27FC236}">
                <a16:creationId xmlns:a16="http://schemas.microsoft.com/office/drawing/2014/main" id="{44EB919E-BDF6-4EC4-8201-691D874139FA}"/>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1004207" y="6478565"/>
            <a:ext cx="871200" cy="118415"/>
          </a:xfrm>
          <a:prstGeom prst="rect">
            <a:avLst/>
          </a:prstGeom>
        </p:spPr>
      </p:pic>
    </p:spTree>
    <p:extLst>
      <p:ext uri="{BB962C8B-B14F-4D97-AF65-F5344CB8AC3E}">
        <p14:creationId xmlns:p14="http://schemas.microsoft.com/office/powerpoint/2010/main" val="11440821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Image Section Divider Blue">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0872AEA9-A769-42FE-B25A-80C3523450D6}"/>
              </a:ext>
            </a:extLst>
          </p:cNvPr>
          <p:cNvSpPr/>
          <p:nvPr/>
        </p:nvSpPr>
        <p:spPr>
          <a:xfrm>
            <a:off x="5780158" y="1"/>
            <a:ext cx="6411408" cy="6857519"/>
          </a:xfrm>
          <a:custGeom>
            <a:avLst/>
            <a:gdLst>
              <a:gd name="connsiteX0" fmla="*/ 315842 w 6411408"/>
              <a:gd name="connsiteY0" fmla="*/ 0 h 6857519"/>
              <a:gd name="connsiteX1" fmla="*/ 6411408 w 6411408"/>
              <a:gd name="connsiteY1" fmla="*/ 0 h 6857519"/>
              <a:gd name="connsiteX2" fmla="*/ 6411408 w 6411408"/>
              <a:gd name="connsiteY2" fmla="*/ 6857519 h 6857519"/>
              <a:gd name="connsiteX3" fmla="*/ 315842 w 6411408"/>
              <a:gd name="connsiteY3" fmla="*/ 6857519 h 6857519"/>
              <a:gd name="connsiteX4" fmla="*/ 315842 w 6411408"/>
              <a:gd name="connsiteY4" fmla="*/ 3744545 h 6857519"/>
              <a:gd name="connsiteX5" fmla="*/ 315839 w 6411408"/>
              <a:gd name="connsiteY5" fmla="*/ 3744548 h 6857519"/>
              <a:gd name="connsiteX6" fmla="*/ 0 w 6411408"/>
              <a:gd name="connsiteY6" fmla="*/ 3428701 h 6857519"/>
              <a:gd name="connsiteX7" fmla="*/ 315839 w 6411408"/>
              <a:gd name="connsiteY7" fmla="*/ 3112862 h 6857519"/>
              <a:gd name="connsiteX8" fmla="*/ 315842 w 6411408"/>
              <a:gd name="connsiteY8" fmla="*/ 3112865 h 685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11408" h="6857519">
                <a:moveTo>
                  <a:pt x="315842" y="0"/>
                </a:moveTo>
                <a:lnTo>
                  <a:pt x="6411408" y="0"/>
                </a:lnTo>
                <a:lnTo>
                  <a:pt x="6411408" y="6857519"/>
                </a:lnTo>
                <a:lnTo>
                  <a:pt x="315842" y="6857519"/>
                </a:lnTo>
                <a:lnTo>
                  <a:pt x="315842" y="3744545"/>
                </a:lnTo>
                <a:lnTo>
                  <a:pt x="315839" y="3744548"/>
                </a:lnTo>
                <a:lnTo>
                  <a:pt x="0" y="3428701"/>
                </a:lnTo>
                <a:lnTo>
                  <a:pt x="315839" y="3112862"/>
                </a:lnTo>
                <a:lnTo>
                  <a:pt x="315842" y="3112865"/>
                </a:lnTo>
                <a:close/>
              </a:path>
            </a:pathLst>
          </a:custGeom>
          <a:solidFill>
            <a:schemeClr val="tx1"/>
          </a:solidFill>
        </p:spPr>
        <p:txBody>
          <a:bodyPr wrap="square" lIns="0" tIns="0" rIns="0" bIns="0" rtlCol="0">
            <a:noAutofit/>
          </a:bodyPr>
          <a:lstStyle/>
          <a:p>
            <a:endParaRPr sz="527"/>
          </a:p>
        </p:txBody>
      </p:sp>
      <p:sp>
        <p:nvSpPr>
          <p:cNvPr id="12" name="Picture Placeholder 11">
            <a:extLst>
              <a:ext uri="{FF2B5EF4-FFF2-40B4-BE49-F238E27FC236}">
                <a16:creationId xmlns:a16="http://schemas.microsoft.com/office/drawing/2014/main" id="{F40C3AF2-D6C4-463A-AD8C-58CD08A21A83}"/>
              </a:ext>
            </a:extLst>
          </p:cNvPr>
          <p:cNvSpPr>
            <a:spLocks noGrp="1"/>
          </p:cNvSpPr>
          <p:nvPr>
            <p:ph type="pic" sz="quarter" idx="10"/>
          </p:nvPr>
        </p:nvSpPr>
        <p:spPr>
          <a:xfrm>
            <a:off x="0" y="1"/>
            <a:ext cx="6096000" cy="6857519"/>
          </a:xfrm>
          <a:custGeom>
            <a:avLst/>
            <a:gdLst>
              <a:gd name="connsiteX0" fmla="*/ 0 w 6096000"/>
              <a:gd name="connsiteY0" fmla="*/ 0 h 6857519"/>
              <a:gd name="connsiteX1" fmla="*/ 6096000 w 6096000"/>
              <a:gd name="connsiteY1" fmla="*/ 0 h 6857519"/>
              <a:gd name="connsiteX2" fmla="*/ 6096000 w 6096000"/>
              <a:gd name="connsiteY2" fmla="*/ 3112865 h 6857519"/>
              <a:gd name="connsiteX3" fmla="*/ 6095997 w 6096000"/>
              <a:gd name="connsiteY3" fmla="*/ 3112862 h 6857519"/>
              <a:gd name="connsiteX4" fmla="*/ 5780158 w 6096000"/>
              <a:gd name="connsiteY4" fmla="*/ 3428701 h 6857519"/>
              <a:gd name="connsiteX5" fmla="*/ 6095997 w 6096000"/>
              <a:gd name="connsiteY5" fmla="*/ 3744548 h 6857519"/>
              <a:gd name="connsiteX6" fmla="*/ 6096000 w 6096000"/>
              <a:gd name="connsiteY6" fmla="*/ 3744545 h 6857519"/>
              <a:gd name="connsiteX7" fmla="*/ 6096000 w 6096000"/>
              <a:gd name="connsiteY7" fmla="*/ 6857519 h 6857519"/>
              <a:gd name="connsiteX8" fmla="*/ 0 w 6096000"/>
              <a:gd name="connsiteY8" fmla="*/ 6857519 h 685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7519">
                <a:moveTo>
                  <a:pt x="0" y="0"/>
                </a:moveTo>
                <a:lnTo>
                  <a:pt x="6096000" y="0"/>
                </a:lnTo>
                <a:lnTo>
                  <a:pt x="6096000" y="3112865"/>
                </a:lnTo>
                <a:lnTo>
                  <a:pt x="6095997" y="3112862"/>
                </a:lnTo>
                <a:lnTo>
                  <a:pt x="5780158" y="3428701"/>
                </a:lnTo>
                <a:lnTo>
                  <a:pt x="6095997" y="3744548"/>
                </a:lnTo>
                <a:lnTo>
                  <a:pt x="6096000" y="3744545"/>
                </a:lnTo>
                <a:lnTo>
                  <a:pt x="6096000" y="6857519"/>
                </a:lnTo>
                <a:lnTo>
                  <a:pt x="0" y="6857519"/>
                </a:lnTo>
                <a:close/>
              </a:path>
            </a:pathLst>
          </a:custGeom>
        </p:spPr>
        <p:txBody>
          <a:bodyPr wrap="square" anchor="ctr">
            <a:noAutofit/>
          </a:bodyPr>
          <a:lstStyle>
            <a:lvl1pPr algn="ctr">
              <a:defRPr/>
            </a:lvl1pPr>
          </a:lstStyle>
          <a:p>
            <a:r>
              <a:rPr lang="en-US" smtClean="0"/>
              <a:t>Click icon to add picture</a:t>
            </a:r>
            <a:endParaRPr lang="en-US"/>
          </a:p>
        </p:txBody>
      </p:sp>
      <p:sp>
        <p:nvSpPr>
          <p:cNvPr id="2" name="Title 1">
            <a:extLst>
              <a:ext uri="{FF2B5EF4-FFF2-40B4-BE49-F238E27FC236}">
                <a16:creationId xmlns:a16="http://schemas.microsoft.com/office/drawing/2014/main" id="{C0259AEC-0770-4C62-8B2E-CA5C6A07EFD4}"/>
              </a:ext>
            </a:extLst>
          </p:cNvPr>
          <p:cNvSpPr>
            <a:spLocks noGrp="1"/>
          </p:cNvSpPr>
          <p:nvPr>
            <p:ph type="ctrTitle" hasCustomPrompt="1"/>
          </p:nvPr>
        </p:nvSpPr>
        <p:spPr>
          <a:xfrm>
            <a:off x="6412048" y="2577467"/>
            <a:ext cx="5418001" cy="1703710"/>
          </a:xfrm>
          <a:prstGeom prst="rect">
            <a:avLst/>
          </a:prstGeom>
        </p:spPr>
        <p:txBody>
          <a:bodyPr anchor="ctr" anchorCtr="0">
            <a:noAutofit/>
          </a:bodyPr>
          <a:lstStyle>
            <a:lvl1pPr marL="0" algn="ctr" defTabSz="727432" rtl="0" eaLnBrk="1" latinLnBrk="0" hangingPunct="1">
              <a:spcBef>
                <a:spcPts val="58"/>
              </a:spcBef>
              <a:tabLst>
                <a:tab pos="2751761" algn="l"/>
              </a:tabLst>
              <a:defRPr lang="en-US" sz="2864" b="0" i="0" kern="0" cap="all" spc="398" baseline="0" dirty="0">
                <a:solidFill>
                  <a:srgbClr val="FFFFFF"/>
                </a:solidFill>
                <a:latin typeface="Arial"/>
                <a:ea typeface="+mj-ea"/>
                <a:cs typeface="Arial"/>
              </a:defRPr>
            </a:lvl1pPr>
          </a:lstStyle>
          <a:p>
            <a:r>
              <a:rPr lang="en-US" dirty="0"/>
              <a:t>Click to edit title</a:t>
            </a:r>
          </a:p>
        </p:txBody>
      </p:sp>
      <p:pic>
        <p:nvPicPr>
          <p:cNvPr id="27" name="Graphic 26">
            <a:extLst>
              <a:ext uri="{FF2B5EF4-FFF2-40B4-BE49-F238E27FC236}">
                <a16:creationId xmlns:a16="http://schemas.microsoft.com/office/drawing/2014/main" id="{44EB919E-BDF6-4EC4-8201-691D874139FA}"/>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1004207" y="6478565"/>
            <a:ext cx="871200" cy="118415"/>
          </a:xfrm>
          <a:prstGeom prst="rect">
            <a:avLst/>
          </a:prstGeom>
        </p:spPr>
      </p:pic>
    </p:spTree>
    <p:extLst>
      <p:ext uri="{BB962C8B-B14F-4D97-AF65-F5344CB8AC3E}">
        <p14:creationId xmlns:p14="http://schemas.microsoft.com/office/powerpoint/2010/main" val="1435652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ullets white Title and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1C959D0-69DD-402B-91A7-6A7CD8BE78E1}"/>
              </a:ext>
            </a:extLst>
          </p:cNvPr>
          <p:cNvSpPr>
            <a:spLocks noGrp="1"/>
          </p:cNvSpPr>
          <p:nvPr>
            <p:ph type="title"/>
          </p:nvPr>
        </p:nvSpPr>
        <p:spPr/>
        <p:txBody>
          <a:bodyPr/>
          <a:lstStyle>
            <a:lvl1pPr>
              <a:defRPr sz="2177"/>
            </a:lvl1pPr>
          </a:lstStyle>
          <a:p>
            <a:r>
              <a:rPr lang="en-US" dirty="0" smtClean="0"/>
              <a:t>Click to edit Master title style</a:t>
            </a:r>
            <a:endParaRPr lang="en-US" dirty="0"/>
          </a:p>
        </p:txBody>
      </p:sp>
      <p:sp>
        <p:nvSpPr>
          <p:cNvPr id="3" name="Text Placeholder 2">
            <a:extLst>
              <a:ext uri="{FF2B5EF4-FFF2-40B4-BE49-F238E27FC236}">
                <a16:creationId xmlns:a16="http://schemas.microsoft.com/office/drawing/2014/main" id="{1D70AB09-7BEF-4D89-8D4D-CDB4E453A157}"/>
              </a:ext>
            </a:extLst>
          </p:cNvPr>
          <p:cNvSpPr>
            <a:spLocks noGrp="1"/>
          </p:cNvSpPr>
          <p:nvPr>
            <p:ph type="body" sz="quarter" idx="10"/>
          </p:nvPr>
        </p:nvSpPr>
        <p:spPr>
          <a:xfrm>
            <a:off x="317500" y="1112837"/>
            <a:ext cx="11557000" cy="5083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5">
            <a:extLst>
              <a:ext uri="{FF2B5EF4-FFF2-40B4-BE49-F238E27FC236}">
                <a16:creationId xmlns:a16="http://schemas.microsoft.com/office/drawing/2014/main" id="{E6C70813-41BA-2A4A-AB60-994E5B69C088}"/>
              </a:ext>
            </a:extLst>
          </p:cNvPr>
          <p:cNvSpPr>
            <a:spLocks noGrp="1"/>
          </p:cNvSpPr>
          <p:nvPr>
            <p:ph type="dt" sz="half" idx="11"/>
          </p:nvPr>
        </p:nvSpPr>
        <p:spPr>
          <a:xfrm>
            <a:off x="317536" y="6443091"/>
            <a:ext cx="1302543" cy="167490"/>
          </a:xfrm>
        </p:spPr>
        <p:txBody>
          <a:bodyPr/>
          <a:lstStyle>
            <a:lvl1pPr>
              <a:defRPr sz="1088"/>
            </a:lvl1pPr>
          </a:lstStyle>
          <a:p>
            <a:r>
              <a:rPr lang="en-US" smtClean="0"/>
              <a:t>6 October 2020</a:t>
            </a:r>
            <a:endParaRPr lang="en-GB" dirty="0"/>
          </a:p>
        </p:txBody>
      </p:sp>
      <p:sp>
        <p:nvSpPr>
          <p:cNvPr id="7" name="Footer Placeholder 6">
            <a:extLst>
              <a:ext uri="{FF2B5EF4-FFF2-40B4-BE49-F238E27FC236}">
                <a16:creationId xmlns:a16="http://schemas.microsoft.com/office/drawing/2014/main" id="{F436CFED-9DA0-F545-8926-8605FFA130F2}"/>
              </a:ext>
            </a:extLst>
          </p:cNvPr>
          <p:cNvSpPr>
            <a:spLocks noGrp="1"/>
          </p:cNvSpPr>
          <p:nvPr>
            <p:ph type="ftr" sz="quarter" idx="12"/>
          </p:nvPr>
        </p:nvSpPr>
        <p:spPr/>
        <p:txBody>
          <a:bodyPr/>
          <a:lstStyle/>
          <a:p>
            <a:endParaRPr lang="en-GB" dirty="0"/>
          </a:p>
        </p:txBody>
      </p:sp>
      <p:sp>
        <p:nvSpPr>
          <p:cNvPr id="9" name="Slide Number Placeholder 8">
            <a:extLst>
              <a:ext uri="{FF2B5EF4-FFF2-40B4-BE49-F238E27FC236}">
                <a16:creationId xmlns:a16="http://schemas.microsoft.com/office/drawing/2014/main" id="{DC516CAF-8F85-AB45-B129-B07D065585C3}"/>
              </a:ext>
            </a:extLst>
          </p:cNvPr>
          <p:cNvSpPr>
            <a:spLocks noGrp="1"/>
          </p:cNvSpPr>
          <p:nvPr>
            <p:ph type="sldNum" sz="quarter" idx="13"/>
          </p:nvPr>
        </p:nvSpPr>
        <p:spPr/>
        <p:txBody>
          <a:bodyPr/>
          <a:lstStyle>
            <a:lvl1pPr>
              <a:defRPr sz="1088"/>
            </a:lvl1pPr>
          </a:lstStyle>
          <a:p>
            <a:pPr algn="l"/>
            <a:r>
              <a:rPr lang="en-GB" smtClean="0"/>
              <a:t>Page </a:t>
            </a:r>
            <a:fld id="{5A91C5AB-1EE9-3746-A212-CC3460B1ECCE}" type="slidenum">
              <a:rPr lang="en-US" smtClean="0"/>
              <a:pPr algn="l"/>
              <a:t>‹#›</a:t>
            </a:fld>
            <a:endParaRPr lang="en-US" dirty="0"/>
          </a:p>
        </p:txBody>
      </p:sp>
    </p:spTree>
    <p:extLst>
      <p:ext uri="{BB962C8B-B14F-4D97-AF65-F5344CB8AC3E}">
        <p14:creationId xmlns:p14="http://schemas.microsoft.com/office/powerpoint/2010/main" val="16374550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No Bullets white Title and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1C959D0-69DD-402B-91A7-6A7CD8BE78E1}"/>
              </a:ext>
            </a:extLst>
          </p:cNvPr>
          <p:cNvSpPr>
            <a:spLocks noGrp="1"/>
          </p:cNvSpPr>
          <p:nvPr>
            <p:ph type="title"/>
          </p:nvPr>
        </p:nvSpPr>
        <p:spPr/>
        <p:txBody>
          <a:bodyPr/>
          <a:lstStyle>
            <a:lvl1pPr>
              <a:defRPr sz="2177"/>
            </a:lvl1pPr>
          </a:lstStyle>
          <a:p>
            <a:r>
              <a:rPr lang="en-US" dirty="0" smtClean="0"/>
              <a:t>Click to edit Master title style</a:t>
            </a:r>
            <a:endParaRPr lang="en-US" dirty="0"/>
          </a:p>
        </p:txBody>
      </p:sp>
      <p:sp>
        <p:nvSpPr>
          <p:cNvPr id="6" name="Date Placeholder 5">
            <a:extLst>
              <a:ext uri="{FF2B5EF4-FFF2-40B4-BE49-F238E27FC236}">
                <a16:creationId xmlns:a16="http://schemas.microsoft.com/office/drawing/2014/main" id="{E6C70813-41BA-2A4A-AB60-994E5B69C088}"/>
              </a:ext>
            </a:extLst>
          </p:cNvPr>
          <p:cNvSpPr>
            <a:spLocks noGrp="1"/>
          </p:cNvSpPr>
          <p:nvPr>
            <p:ph type="dt" sz="half" idx="11"/>
          </p:nvPr>
        </p:nvSpPr>
        <p:spPr>
          <a:xfrm>
            <a:off x="317536" y="6443091"/>
            <a:ext cx="1302543" cy="167490"/>
          </a:xfrm>
        </p:spPr>
        <p:txBody>
          <a:bodyPr/>
          <a:lstStyle>
            <a:lvl1pPr>
              <a:defRPr sz="1088"/>
            </a:lvl1pPr>
          </a:lstStyle>
          <a:p>
            <a:r>
              <a:rPr lang="en-US" smtClean="0"/>
              <a:t>6 October 2020</a:t>
            </a:r>
            <a:endParaRPr lang="en-GB" dirty="0"/>
          </a:p>
        </p:txBody>
      </p:sp>
      <p:sp>
        <p:nvSpPr>
          <p:cNvPr id="7" name="Footer Placeholder 6">
            <a:extLst>
              <a:ext uri="{FF2B5EF4-FFF2-40B4-BE49-F238E27FC236}">
                <a16:creationId xmlns:a16="http://schemas.microsoft.com/office/drawing/2014/main" id="{F436CFED-9DA0-F545-8926-8605FFA130F2}"/>
              </a:ext>
            </a:extLst>
          </p:cNvPr>
          <p:cNvSpPr>
            <a:spLocks noGrp="1"/>
          </p:cNvSpPr>
          <p:nvPr>
            <p:ph type="ftr" sz="quarter" idx="12"/>
          </p:nvPr>
        </p:nvSpPr>
        <p:spPr/>
        <p:txBody>
          <a:bodyPr/>
          <a:lstStyle/>
          <a:p>
            <a:endParaRPr lang="en-GB" dirty="0"/>
          </a:p>
        </p:txBody>
      </p:sp>
      <p:sp>
        <p:nvSpPr>
          <p:cNvPr id="9" name="Slide Number Placeholder 8">
            <a:extLst>
              <a:ext uri="{FF2B5EF4-FFF2-40B4-BE49-F238E27FC236}">
                <a16:creationId xmlns:a16="http://schemas.microsoft.com/office/drawing/2014/main" id="{DC516CAF-8F85-AB45-B129-B07D065585C3}"/>
              </a:ext>
            </a:extLst>
          </p:cNvPr>
          <p:cNvSpPr>
            <a:spLocks noGrp="1"/>
          </p:cNvSpPr>
          <p:nvPr>
            <p:ph type="sldNum" sz="quarter" idx="13"/>
          </p:nvPr>
        </p:nvSpPr>
        <p:spPr/>
        <p:txBody>
          <a:bodyPr/>
          <a:lstStyle>
            <a:lvl1pPr>
              <a:defRPr sz="1088"/>
            </a:lvl1pPr>
          </a:lstStyle>
          <a:p>
            <a:pPr algn="l"/>
            <a:r>
              <a:rPr lang="en-GB" smtClean="0"/>
              <a:t>Page </a:t>
            </a:r>
            <a:fld id="{5A91C5AB-1EE9-3746-A212-CC3460B1ECCE}" type="slidenum">
              <a:rPr lang="en-US" smtClean="0"/>
              <a:pPr algn="l"/>
              <a:t>‹#›</a:t>
            </a:fld>
            <a:endParaRPr lang="en-US" dirty="0"/>
          </a:p>
        </p:txBody>
      </p:sp>
      <p:sp>
        <p:nvSpPr>
          <p:cNvPr id="10" name="Text Placeholder 2">
            <a:extLst>
              <a:ext uri="{FF2B5EF4-FFF2-40B4-BE49-F238E27FC236}">
                <a16:creationId xmlns:a16="http://schemas.microsoft.com/office/drawing/2014/main" id="{1B857552-1168-4D4C-B3E9-161057708429}"/>
              </a:ext>
            </a:extLst>
          </p:cNvPr>
          <p:cNvSpPr>
            <a:spLocks noGrp="1"/>
          </p:cNvSpPr>
          <p:nvPr>
            <p:ph type="body" sz="quarter" idx="10"/>
          </p:nvPr>
        </p:nvSpPr>
        <p:spPr>
          <a:xfrm>
            <a:off x="317535" y="1112837"/>
            <a:ext cx="11556558" cy="5083200"/>
          </a:xfrm>
        </p:spPr>
        <p:txBody>
          <a:bodyPr/>
          <a:lstStyle>
            <a:lvl4pPr marL="0" indent="0">
              <a:buNone/>
              <a:defRPr/>
            </a:lvl4pPr>
            <a:lvl5pPr marL="118713" indent="-3789">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843181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ullets Title and Imag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1C959D0-69DD-402B-91A7-6A7CD8BE78E1}"/>
              </a:ext>
            </a:extLst>
          </p:cNvPr>
          <p:cNvSpPr>
            <a:spLocks noGrp="1"/>
          </p:cNvSpPr>
          <p:nvPr>
            <p:ph type="title"/>
          </p:nvPr>
        </p:nvSpPr>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1D70AB09-7BEF-4D89-8D4D-CDB4E453A157}"/>
              </a:ext>
            </a:extLst>
          </p:cNvPr>
          <p:cNvSpPr>
            <a:spLocks noGrp="1"/>
          </p:cNvSpPr>
          <p:nvPr>
            <p:ph type="body" sz="quarter" idx="10"/>
          </p:nvPr>
        </p:nvSpPr>
        <p:spPr>
          <a:xfrm>
            <a:off x="317500" y="1112837"/>
            <a:ext cx="5778500" cy="5083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a:extLst>
              <a:ext uri="{FF2B5EF4-FFF2-40B4-BE49-F238E27FC236}">
                <a16:creationId xmlns:a16="http://schemas.microsoft.com/office/drawing/2014/main" id="{99549179-C6FA-444B-9D82-405962B03E95}"/>
              </a:ext>
            </a:extLst>
          </p:cNvPr>
          <p:cNvSpPr>
            <a:spLocks noGrp="1"/>
          </p:cNvSpPr>
          <p:nvPr>
            <p:ph type="pic" sz="quarter" idx="11"/>
          </p:nvPr>
        </p:nvSpPr>
        <p:spPr>
          <a:xfrm>
            <a:off x="6095592" y="1112837"/>
            <a:ext cx="5778500" cy="5083200"/>
          </a:xfrm>
        </p:spPr>
        <p:txBody>
          <a:bodyPr anchor="ctr"/>
          <a:lstStyle>
            <a:lvl1pPr algn="ctr">
              <a:defRPr/>
            </a:lvl1pPr>
          </a:lstStyle>
          <a:p>
            <a:r>
              <a:rPr lang="en-US" smtClean="0"/>
              <a:t>Click icon to add picture</a:t>
            </a:r>
            <a:endParaRPr lang="en-US"/>
          </a:p>
        </p:txBody>
      </p:sp>
      <p:sp>
        <p:nvSpPr>
          <p:cNvPr id="6" name="Date Placeholder 5">
            <a:extLst>
              <a:ext uri="{FF2B5EF4-FFF2-40B4-BE49-F238E27FC236}">
                <a16:creationId xmlns:a16="http://schemas.microsoft.com/office/drawing/2014/main" id="{2C137674-962E-9F43-B3B9-D6BDC8306939}"/>
              </a:ext>
            </a:extLst>
          </p:cNvPr>
          <p:cNvSpPr>
            <a:spLocks noGrp="1"/>
          </p:cNvSpPr>
          <p:nvPr>
            <p:ph type="dt" sz="half" idx="12"/>
          </p:nvPr>
        </p:nvSpPr>
        <p:spPr/>
        <p:txBody>
          <a:bodyPr/>
          <a:lstStyle/>
          <a:p>
            <a:r>
              <a:rPr lang="en-US" smtClean="0"/>
              <a:t>6 October 2020</a:t>
            </a:r>
            <a:endParaRPr lang="en-GB" dirty="0"/>
          </a:p>
        </p:txBody>
      </p:sp>
      <p:sp>
        <p:nvSpPr>
          <p:cNvPr id="9" name="Footer Placeholder 8">
            <a:extLst>
              <a:ext uri="{FF2B5EF4-FFF2-40B4-BE49-F238E27FC236}">
                <a16:creationId xmlns:a16="http://schemas.microsoft.com/office/drawing/2014/main" id="{E0B7B968-6FDF-CC43-8AAF-DB1745B0C914}"/>
              </a:ext>
            </a:extLst>
          </p:cNvPr>
          <p:cNvSpPr>
            <a:spLocks noGrp="1"/>
          </p:cNvSpPr>
          <p:nvPr>
            <p:ph type="ftr" sz="quarter" idx="13"/>
          </p:nvPr>
        </p:nvSpPr>
        <p:spPr/>
        <p:txBody>
          <a:bodyPr/>
          <a:lstStyle/>
          <a:p>
            <a:endParaRPr lang="en-GB" dirty="0"/>
          </a:p>
        </p:txBody>
      </p:sp>
      <p:sp>
        <p:nvSpPr>
          <p:cNvPr id="10" name="Slide Number Placeholder 9">
            <a:extLst>
              <a:ext uri="{FF2B5EF4-FFF2-40B4-BE49-F238E27FC236}">
                <a16:creationId xmlns:a16="http://schemas.microsoft.com/office/drawing/2014/main" id="{01D1B392-0BFD-E142-8B6A-7EC2BACE7B04}"/>
              </a:ext>
            </a:extLst>
          </p:cNvPr>
          <p:cNvSpPr>
            <a:spLocks noGrp="1"/>
          </p:cNvSpPr>
          <p:nvPr>
            <p:ph type="sldNum" sz="quarter" idx="14"/>
          </p:nvPr>
        </p:nvSpPr>
        <p:spPr/>
        <p:txBody>
          <a:bodyPr/>
          <a:lstStyle/>
          <a:p>
            <a:pPr algn="l"/>
            <a:r>
              <a:rPr lang="en-GB"/>
              <a:t>Page </a:t>
            </a:r>
            <a:fld id="{5A91C5AB-1EE9-3746-A212-CC3460B1ECCE}" type="slidenum">
              <a:rPr lang="en-US" smtClean="0"/>
              <a:pPr algn="l"/>
              <a:t>‹#›</a:t>
            </a:fld>
            <a:endParaRPr lang="en-US" dirty="0"/>
          </a:p>
        </p:txBody>
      </p:sp>
    </p:spTree>
    <p:extLst>
      <p:ext uri="{BB962C8B-B14F-4D97-AF65-F5344CB8AC3E}">
        <p14:creationId xmlns:p14="http://schemas.microsoft.com/office/powerpoint/2010/main" val="1719119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No Bullets Title and Imag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1C959D0-69DD-402B-91A7-6A7CD8BE78E1}"/>
              </a:ext>
            </a:extLst>
          </p:cNvPr>
          <p:cNvSpPr>
            <a:spLocks noGrp="1"/>
          </p:cNvSpPr>
          <p:nvPr>
            <p:ph type="title"/>
          </p:nvPr>
        </p:nvSpPr>
        <p:spPr/>
        <p:txBody>
          <a:bodyPr/>
          <a:lstStyle/>
          <a:p>
            <a:r>
              <a:rPr lang="en-US" smtClean="0"/>
              <a:t>Click to edit Master title style</a:t>
            </a:r>
            <a:endParaRPr lang="en-US"/>
          </a:p>
        </p:txBody>
      </p:sp>
      <p:sp>
        <p:nvSpPr>
          <p:cNvPr id="7" name="Picture Placeholder 6">
            <a:extLst>
              <a:ext uri="{FF2B5EF4-FFF2-40B4-BE49-F238E27FC236}">
                <a16:creationId xmlns:a16="http://schemas.microsoft.com/office/drawing/2014/main" id="{99549179-C6FA-444B-9D82-405962B03E95}"/>
              </a:ext>
            </a:extLst>
          </p:cNvPr>
          <p:cNvSpPr>
            <a:spLocks noGrp="1"/>
          </p:cNvSpPr>
          <p:nvPr>
            <p:ph type="pic" sz="quarter" idx="11"/>
          </p:nvPr>
        </p:nvSpPr>
        <p:spPr>
          <a:xfrm>
            <a:off x="6095592" y="1112837"/>
            <a:ext cx="5778500" cy="5083200"/>
          </a:xfrm>
        </p:spPr>
        <p:txBody>
          <a:bodyPr anchor="ctr"/>
          <a:lstStyle>
            <a:lvl1pPr algn="ctr">
              <a:defRPr/>
            </a:lvl1pPr>
          </a:lstStyle>
          <a:p>
            <a:r>
              <a:rPr lang="en-US" smtClean="0"/>
              <a:t>Click icon to add picture</a:t>
            </a:r>
            <a:endParaRPr lang="en-US" dirty="0"/>
          </a:p>
        </p:txBody>
      </p:sp>
      <p:sp>
        <p:nvSpPr>
          <p:cNvPr id="6" name="Date Placeholder 5">
            <a:extLst>
              <a:ext uri="{FF2B5EF4-FFF2-40B4-BE49-F238E27FC236}">
                <a16:creationId xmlns:a16="http://schemas.microsoft.com/office/drawing/2014/main" id="{2C137674-962E-9F43-B3B9-D6BDC8306939}"/>
              </a:ext>
            </a:extLst>
          </p:cNvPr>
          <p:cNvSpPr>
            <a:spLocks noGrp="1"/>
          </p:cNvSpPr>
          <p:nvPr>
            <p:ph type="dt" sz="half" idx="12"/>
          </p:nvPr>
        </p:nvSpPr>
        <p:spPr/>
        <p:txBody>
          <a:bodyPr/>
          <a:lstStyle/>
          <a:p>
            <a:r>
              <a:rPr lang="en-US" smtClean="0"/>
              <a:t>6 October 2020</a:t>
            </a:r>
            <a:endParaRPr lang="en-GB" dirty="0"/>
          </a:p>
        </p:txBody>
      </p:sp>
      <p:sp>
        <p:nvSpPr>
          <p:cNvPr id="9" name="Footer Placeholder 8">
            <a:extLst>
              <a:ext uri="{FF2B5EF4-FFF2-40B4-BE49-F238E27FC236}">
                <a16:creationId xmlns:a16="http://schemas.microsoft.com/office/drawing/2014/main" id="{E0B7B968-6FDF-CC43-8AAF-DB1745B0C914}"/>
              </a:ext>
            </a:extLst>
          </p:cNvPr>
          <p:cNvSpPr>
            <a:spLocks noGrp="1"/>
          </p:cNvSpPr>
          <p:nvPr>
            <p:ph type="ftr" sz="quarter" idx="13"/>
          </p:nvPr>
        </p:nvSpPr>
        <p:spPr/>
        <p:txBody>
          <a:bodyPr/>
          <a:lstStyle/>
          <a:p>
            <a:endParaRPr lang="en-GB" dirty="0"/>
          </a:p>
        </p:txBody>
      </p:sp>
      <p:sp>
        <p:nvSpPr>
          <p:cNvPr id="10" name="Slide Number Placeholder 9">
            <a:extLst>
              <a:ext uri="{FF2B5EF4-FFF2-40B4-BE49-F238E27FC236}">
                <a16:creationId xmlns:a16="http://schemas.microsoft.com/office/drawing/2014/main" id="{01D1B392-0BFD-E142-8B6A-7EC2BACE7B04}"/>
              </a:ext>
            </a:extLst>
          </p:cNvPr>
          <p:cNvSpPr>
            <a:spLocks noGrp="1"/>
          </p:cNvSpPr>
          <p:nvPr>
            <p:ph type="sldNum" sz="quarter" idx="14"/>
          </p:nvPr>
        </p:nvSpPr>
        <p:spPr/>
        <p:txBody>
          <a:bodyPr/>
          <a:lstStyle/>
          <a:p>
            <a:pPr algn="l"/>
            <a:r>
              <a:rPr lang="en-GB"/>
              <a:t>Page </a:t>
            </a:r>
            <a:fld id="{5A91C5AB-1EE9-3746-A212-CC3460B1ECCE}" type="slidenum">
              <a:rPr lang="en-US" smtClean="0"/>
              <a:pPr algn="l"/>
              <a:t>‹#›</a:t>
            </a:fld>
            <a:endParaRPr lang="en-US" dirty="0"/>
          </a:p>
        </p:txBody>
      </p:sp>
      <p:sp>
        <p:nvSpPr>
          <p:cNvPr id="11" name="Text Placeholder 2">
            <a:extLst>
              <a:ext uri="{FF2B5EF4-FFF2-40B4-BE49-F238E27FC236}">
                <a16:creationId xmlns:a16="http://schemas.microsoft.com/office/drawing/2014/main" id="{2F09FC2B-3443-412F-80C7-F94ED830A70D}"/>
              </a:ext>
            </a:extLst>
          </p:cNvPr>
          <p:cNvSpPr>
            <a:spLocks noGrp="1"/>
          </p:cNvSpPr>
          <p:nvPr>
            <p:ph type="body" sz="quarter" idx="15"/>
          </p:nvPr>
        </p:nvSpPr>
        <p:spPr>
          <a:xfrm>
            <a:off x="317500" y="1112837"/>
            <a:ext cx="5778500" cy="5083200"/>
          </a:xfrm>
        </p:spPr>
        <p:txBody>
          <a:bodyPr/>
          <a:lstStyle>
            <a:lvl4pPr marL="0" indent="0">
              <a:buNone/>
              <a:defRPr/>
            </a:lvl4pPr>
            <a:lvl5pPr marL="118713" indent="-3789">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207086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ullets  Content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en-GB"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smtClean="0"/>
              <a:t>6 October 2020</a:t>
            </a:r>
            <a:endParaRPr lang="en-GB" dirty="0"/>
          </a:p>
        </p:txBody>
      </p:sp>
      <p:sp>
        <p:nvSpPr>
          <p:cNvPr id="8" name="Title 7">
            <a:extLst>
              <a:ext uri="{FF2B5EF4-FFF2-40B4-BE49-F238E27FC236}">
                <a16:creationId xmlns:a16="http://schemas.microsoft.com/office/drawing/2014/main" id="{11C959D0-69DD-402B-91A7-6A7CD8BE78E1}"/>
              </a:ext>
            </a:extLst>
          </p:cNvPr>
          <p:cNvSpPr>
            <a:spLocks noGrp="1"/>
          </p:cNvSpPr>
          <p:nvPr>
            <p:ph type="title"/>
          </p:nvPr>
        </p:nvSpPr>
        <p:spPr/>
        <p:txBody>
          <a:bodyPr/>
          <a:lstStyle/>
          <a:p>
            <a:r>
              <a:rPr lang="en-US" smtClean="0"/>
              <a:t>Click to edit Master title style</a:t>
            </a:r>
            <a:endParaRPr lang="en-US"/>
          </a:p>
        </p:txBody>
      </p:sp>
      <p:sp>
        <p:nvSpPr>
          <p:cNvPr id="9" name="Content Placeholder 8">
            <a:extLst>
              <a:ext uri="{FF2B5EF4-FFF2-40B4-BE49-F238E27FC236}">
                <a16:creationId xmlns:a16="http://schemas.microsoft.com/office/drawing/2014/main" id="{F74A52F3-7EF5-4C89-AE53-A382FAFA2B9E}"/>
              </a:ext>
            </a:extLst>
          </p:cNvPr>
          <p:cNvSpPr>
            <a:spLocks noGrp="1"/>
          </p:cNvSpPr>
          <p:nvPr>
            <p:ph sz="quarter" idx="12"/>
          </p:nvPr>
        </p:nvSpPr>
        <p:spPr>
          <a:xfrm>
            <a:off x="317500" y="1112838"/>
            <a:ext cx="5778500" cy="50831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8">
            <a:extLst>
              <a:ext uri="{FF2B5EF4-FFF2-40B4-BE49-F238E27FC236}">
                <a16:creationId xmlns:a16="http://schemas.microsoft.com/office/drawing/2014/main" id="{98703844-44ED-42FD-B41D-D35DC42221CE}"/>
              </a:ext>
            </a:extLst>
          </p:cNvPr>
          <p:cNvSpPr>
            <a:spLocks noGrp="1"/>
          </p:cNvSpPr>
          <p:nvPr>
            <p:ph sz="quarter" idx="13"/>
          </p:nvPr>
        </p:nvSpPr>
        <p:spPr>
          <a:xfrm>
            <a:off x="6095813" y="1112838"/>
            <a:ext cx="5778500" cy="50831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a:extLst>
              <a:ext uri="{FF2B5EF4-FFF2-40B4-BE49-F238E27FC236}">
                <a16:creationId xmlns:a16="http://schemas.microsoft.com/office/drawing/2014/main" id="{8F24623A-8B5F-724E-B1FF-3FF09C4DC5F0}"/>
              </a:ext>
            </a:extLst>
          </p:cNvPr>
          <p:cNvSpPr>
            <a:spLocks noGrp="1"/>
          </p:cNvSpPr>
          <p:nvPr>
            <p:ph type="sldNum" sz="quarter" idx="14"/>
          </p:nvPr>
        </p:nvSpPr>
        <p:spPr/>
        <p:txBody>
          <a:bodyPr/>
          <a:lstStyle/>
          <a:p>
            <a:pPr algn="l"/>
            <a:r>
              <a:rPr lang="en-GB"/>
              <a:t>Page </a:t>
            </a:r>
            <a:fld id="{5A91C5AB-1EE9-3746-A212-CC3460B1ECCE}" type="slidenum">
              <a:rPr lang="en-US" smtClean="0"/>
              <a:pPr algn="l"/>
              <a:t>‹#›</a:t>
            </a:fld>
            <a:endParaRPr lang="en-US" dirty="0"/>
          </a:p>
        </p:txBody>
      </p:sp>
    </p:spTree>
    <p:extLst>
      <p:ext uri="{BB962C8B-B14F-4D97-AF65-F5344CB8AC3E}">
        <p14:creationId xmlns:p14="http://schemas.microsoft.com/office/powerpoint/2010/main" val="25757114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No Bullets Content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en-GB"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smtClean="0"/>
              <a:t>6 October 2020</a:t>
            </a:r>
            <a:endParaRPr lang="en-GB" dirty="0"/>
          </a:p>
        </p:txBody>
      </p:sp>
      <p:sp>
        <p:nvSpPr>
          <p:cNvPr id="8" name="Title 7">
            <a:extLst>
              <a:ext uri="{FF2B5EF4-FFF2-40B4-BE49-F238E27FC236}">
                <a16:creationId xmlns:a16="http://schemas.microsoft.com/office/drawing/2014/main" id="{11C959D0-69DD-402B-91A7-6A7CD8BE78E1}"/>
              </a:ext>
            </a:extLst>
          </p:cNvPr>
          <p:cNvSpPr>
            <a:spLocks noGrp="1"/>
          </p:cNvSpPr>
          <p:nvPr>
            <p:ph type="title"/>
          </p:nvPr>
        </p:nvSpPr>
        <p:spPr/>
        <p:txBody>
          <a:bodyPr/>
          <a:lstStyle/>
          <a:p>
            <a:r>
              <a:rPr lang="en-US" smtClean="0"/>
              <a:t>Click to edit Master title style</a:t>
            </a:r>
            <a:endParaRPr lang="en-US"/>
          </a:p>
        </p:txBody>
      </p:sp>
      <p:sp>
        <p:nvSpPr>
          <p:cNvPr id="2" name="Slide Number Placeholder 1">
            <a:extLst>
              <a:ext uri="{FF2B5EF4-FFF2-40B4-BE49-F238E27FC236}">
                <a16:creationId xmlns:a16="http://schemas.microsoft.com/office/drawing/2014/main" id="{8F24623A-8B5F-724E-B1FF-3FF09C4DC5F0}"/>
              </a:ext>
            </a:extLst>
          </p:cNvPr>
          <p:cNvSpPr>
            <a:spLocks noGrp="1"/>
          </p:cNvSpPr>
          <p:nvPr>
            <p:ph type="sldNum" sz="quarter" idx="14"/>
          </p:nvPr>
        </p:nvSpPr>
        <p:spPr/>
        <p:txBody>
          <a:bodyPr/>
          <a:lstStyle/>
          <a:p>
            <a:pPr algn="l"/>
            <a:r>
              <a:rPr lang="en-GB"/>
              <a:t>Page </a:t>
            </a:r>
            <a:fld id="{5A91C5AB-1EE9-3746-A212-CC3460B1ECCE}" type="slidenum">
              <a:rPr lang="en-US" smtClean="0"/>
              <a:pPr algn="l"/>
              <a:t>‹#›</a:t>
            </a:fld>
            <a:endParaRPr lang="en-US" dirty="0"/>
          </a:p>
        </p:txBody>
      </p:sp>
      <p:sp>
        <p:nvSpPr>
          <p:cNvPr id="11" name="Text Placeholder 2">
            <a:extLst>
              <a:ext uri="{FF2B5EF4-FFF2-40B4-BE49-F238E27FC236}">
                <a16:creationId xmlns:a16="http://schemas.microsoft.com/office/drawing/2014/main" id="{EF3B609F-DB73-40E3-B234-9B8E83D21F07}"/>
              </a:ext>
            </a:extLst>
          </p:cNvPr>
          <p:cNvSpPr>
            <a:spLocks noGrp="1"/>
          </p:cNvSpPr>
          <p:nvPr>
            <p:ph type="body" sz="quarter" idx="10"/>
          </p:nvPr>
        </p:nvSpPr>
        <p:spPr>
          <a:xfrm>
            <a:off x="317500" y="1112838"/>
            <a:ext cx="5778500" cy="5083175"/>
          </a:xfrm>
        </p:spPr>
        <p:txBody>
          <a:bodyPr/>
          <a:lstStyle>
            <a:lvl4pPr marL="0" indent="0">
              <a:buNone/>
              <a:defRPr/>
            </a:lvl4pPr>
            <a:lvl5pPr marL="118713" indent="-3789">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a:extLst>
              <a:ext uri="{FF2B5EF4-FFF2-40B4-BE49-F238E27FC236}">
                <a16:creationId xmlns:a16="http://schemas.microsoft.com/office/drawing/2014/main" id="{348F1EA0-3EE0-452B-A7A3-97496748FBD2}"/>
              </a:ext>
            </a:extLst>
          </p:cNvPr>
          <p:cNvSpPr>
            <a:spLocks noGrp="1"/>
          </p:cNvSpPr>
          <p:nvPr>
            <p:ph type="body" sz="quarter" idx="15"/>
          </p:nvPr>
        </p:nvSpPr>
        <p:spPr>
          <a:xfrm>
            <a:off x="6094413" y="1112838"/>
            <a:ext cx="5778500" cy="5083175"/>
          </a:xfrm>
        </p:spPr>
        <p:txBody>
          <a:bodyPr/>
          <a:lstStyle>
            <a:lvl4pPr marL="0" indent="0">
              <a:buNone/>
              <a:defRPr/>
            </a:lvl4pPr>
            <a:lvl5pPr marL="118713" indent="-3789">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014817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Bullets Title and Content">
    <p:bg>
      <p:bgPr>
        <a:solidFill>
          <a:schemeClr val="accent4"/>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1C959D0-69DD-402B-91A7-6A7CD8BE78E1}"/>
              </a:ext>
            </a:extLst>
          </p:cNvPr>
          <p:cNvSpPr>
            <a:spLocks noGrp="1"/>
          </p:cNvSpPr>
          <p:nvPr>
            <p:ph type="title"/>
          </p:nvPr>
        </p:nvSpPr>
        <p:spPr/>
        <p:txBody>
          <a:bodyPr/>
          <a:lstStyle>
            <a:lvl1pPr>
              <a:defRPr>
                <a:solidFill>
                  <a:schemeClr val="tx1"/>
                </a:solidFill>
              </a:defRPr>
            </a:lvl1pPr>
          </a:lstStyle>
          <a:p>
            <a:r>
              <a:rPr lang="en-US" noProof="0" smtClean="0"/>
              <a:t>Click to edit Master title style</a:t>
            </a:r>
            <a:endParaRPr lang="en-GB" noProof="0" dirty="0"/>
          </a:p>
        </p:txBody>
      </p:sp>
      <p:sp>
        <p:nvSpPr>
          <p:cNvPr id="7" name="object 24">
            <a:extLst>
              <a:ext uri="{FF2B5EF4-FFF2-40B4-BE49-F238E27FC236}">
                <a16:creationId xmlns:a16="http://schemas.microsoft.com/office/drawing/2014/main" id="{D1067830-7B39-4467-96B5-D507AEF95676}"/>
              </a:ext>
            </a:extLst>
          </p:cNvPr>
          <p:cNvSpPr/>
          <p:nvPr/>
        </p:nvSpPr>
        <p:spPr>
          <a:xfrm>
            <a:off x="317906" y="230050"/>
            <a:ext cx="11556558" cy="0"/>
          </a:xfrm>
          <a:custGeom>
            <a:avLst/>
            <a:gdLst/>
            <a:ahLst/>
            <a:cxnLst/>
            <a:rect l="l" t="t" r="r" b="b"/>
            <a:pathLst>
              <a:path w="19057620">
                <a:moveTo>
                  <a:pt x="0" y="0"/>
                </a:moveTo>
                <a:lnTo>
                  <a:pt x="19057011" y="0"/>
                </a:lnTo>
              </a:path>
            </a:pathLst>
          </a:custGeom>
          <a:ln w="5235">
            <a:solidFill>
              <a:schemeClr val="tx1"/>
            </a:solidFill>
          </a:ln>
        </p:spPr>
        <p:txBody>
          <a:bodyPr wrap="square" lIns="0" tIns="0" rIns="0" bIns="0" rtlCol="0"/>
          <a:lstStyle/>
          <a:p>
            <a:endParaRPr sz="527"/>
          </a:p>
        </p:txBody>
      </p:sp>
      <p:sp>
        <p:nvSpPr>
          <p:cNvPr id="10" name="object 25">
            <a:extLst>
              <a:ext uri="{FF2B5EF4-FFF2-40B4-BE49-F238E27FC236}">
                <a16:creationId xmlns:a16="http://schemas.microsoft.com/office/drawing/2014/main" id="{B5C2459B-F2AD-4484-A7BB-FA64C3E95070}"/>
              </a:ext>
            </a:extLst>
          </p:cNvPr>
          <p:cNvSpPr/>
          <p:nvPr/>
        </p:nvSpPr>
        <p:spPr>
          <a:xfrm>
            <a:off x="317906" y="722141"/>
            <a:ext cx="11556558" cy="0"/>
          </a:xfrm>
          <a:custGeom>
            <a:avLst/>
            <a:gdLst/>
            <a:ahLst/>
            <a:cxnLst/>
            <a:rect l="l" t="t" r="r" b="b"/>
            <a:pathLst>
              <a:path w="19057620">
                <a:moveTo>
                  <a:pt x="0" y="0"/>
                </a:moveTo>
                <a:lnTo>
                  <a:pt x="19057011" y="0"/>
                </a:lnTo>
              </a:path>
            </a:pathLst>
          </a:custGeom>
          <a:ln w="5235">
            <a:solidFill>
              <a:schemeClr val="tx1"/>
            </a:solidFill>
          </a:ln>
        </p:spPr>
        <p:txBody>
          <a:bodyPr wrap="square" lIns="0" tIns="0" rIns="0" bIns="0" rtlCol="0"/>
          <a:lstStyle/>
          <a:p>
            <a:endParaRPr sz="527"/>
          </a:p>
        </p:txBody>
      </p:sp>
      <p:sp>
        <p:nvSpPr>
          <p:cNvPr id="3" name="Text Placeholder 2">
            <a:extLst>
              <a:ext uri="{FF2B5EF4-FFF2-40B4-BE49-F238E27FC236}">
                <a16:creationId xmlns:a16="http://schemas.microsoft.com/office/drawing/2014/main" id="{62FC635C-0FC3-4454-B007-1D6A8E6932C0}"/>
              </a:ext>
            </a:extLst>
          </p:cNvPr>
          <p:cNvSpPr>
            <a:spLocks noGrp="1"/>
          </p:cNvSpPr>
          <p:nvPr>
            <p:ph type="body" sz="quarter" idx="10"/>
          </p:nvPr>
        </p:nvSpPr>
        <p:spPr>
          <a:xfrm>
            <a:off x="317535" y="1112837"/>
            <a:ext cx="11556558" cy="5083200"/>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pic>
        <p:nvPicPr>
          <p:cNvPr id="12" name="Graphic 11">
            <a:extLst>
              <a:ext uri="{FF2B5EF4-FFF2-40B4-BE49-F238E27FC236}">
                <a16:creationId xmlns:a16="http://schemas.microsoft.com/office/drawing/2014/main" id="{D8007F43-5678-4515-B10E-34B1D035A223}"/>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183414" y="6478564"/>
            <a:ext cx="1691993" cy="229979"/>
          </a:xfrm>
          <a:prstGeom prst="rect">
            <a:avLst/>
          </a:prstGeom>
        </p:spPr>
      </p:pic>
      <p:sp>
        <p:nvSpPr>
          <p:cNvPr id="6" name="Date Placeholder 5">
            <a:extLst>
              <a:ext uri="{FF2B5EF4-FFF2-40B4-BE49-F238E27FC236}">
                <a16:creationId xmlns:a16="http://schemas.microsoft.com/office/drawing/2014/main" id="{6AC51183-2ACB-48C3-A95A-F5CEF41E9BDE}"/>
              </a:ext>
            </a:extLst>
          </p:cNvPr>
          <p:cNvSpPr>
            <a:spLocks noGrp="1"/>
          </p:cNvSpPr>
          <p:nvPr>
            <p:ph type="dt" sz="half" idx="11"/>
          </p:nvPr>
        </p:nvSpPr>
        <p:spPr/>
        <p:txBody>
          <a:bodyPr/>
          <a:lstStyle>
            <a:lvl1pPr>
              <a:defRPr>
                <a:solidFill>
                  <a:schemeClr val="tx1"/>
                </a:solidFill>
              </a:defRPr>
            </a:lvl1pPr>
          </a:lstStyle>
          <a:p>
            <a:r>
              <a:rPr lang="en-US" smtClean="0"/>
              <a:t>6 October 2020</a:t>
            </a:r>
            <a:endParaRPr lang="en-GB" dirty="0"/>
          </a:p>
        </p:txBody>
      </p:sp>
      <p:sp>
        <p:nvSpPr>
          <p:cNvPr id="9" name="Footer Placeholder 8">
            <a:extLst>
              <a:ext uri="{FF2B5EF4-FFF2-40B4-BE49-F238E27FC236}">
                <a16:creationId xmlns:a16="http://schemas.microsoft.com/office/drawing/2014/main" id="{7F0E1D92-2082-4C54-A76B-A8E60FD5D328}"/>
              </a:ext>
            </a:extLst>
          </p:cNvPr>
          <p:cNvSpPr>
            <a:spLocks noGrp="1"/>
          </p:cNvSpPr>
          <p:nvPr>
            <p:ph type="ftr" sz="quarter" idx="12"/>
          </p:nvPr>
        </p:nvSpPr>
        <p:spPr/>
        <p:txBody>
          <a:bodyPr/>
          <a:lstStyle>
            <a:lvl1pPr>
              <a:defRPr>
                <a:solidFill>
                  <a:schemeClr val="tx1"/>
                </a:solidFill>
              </a:defRPr>
            </a:lvl1pPr>
          </a:lstStyle>
          <a:p>
            <a:endParaRPr lang="en-GB" dirty="0"/>
          </a:p>
        </p:txBody>
      </p:sp>
      <p:sp>
        <p:nvSpPr>
          <p:cNvPr id="11" name="Slide Number Placeholder 10">
            <a:extLst>
              <a:ext uri="{FF2B5EF4-FFF2-40B4-BE49-F238E27FC236}">
                <a16:creationId xmlns:a16="http://schemas.microsoft.com/office/drawing/2014/main" id="{41BD572C-6383-4938-9781-2D8F3FD47FB9}"/>
              </a:ext>
            </a:extLst>
          </p:cNvPr>
          <p:cNvSpPr>
            <a:spLocks noGrp="1"/>
          </p:cNvSpPr>
          <p:nvPr>
            <p:ph type="sldNum" sz="quarter" idx="13"/>
          </p:nvPr>
        </p:nvSpPr>
        <p:spPr/>
        <p:txBody>
          <a:bodyPr/>
          <a:lstStyle>
            <a:lvl1pPr>
              <a:defRPr>
                <a:solidFill>
                  <a:schemeClr val="tx1"/>
                </a:solidFill>
              </a:defRPr>
            </a:lvl1pPr>
          </a:lstStyle>
          <a:p>
            <a:pPr algn="l"/>
            <a:r>
              <a:rPr lang="en-GB"/>
              <a:t>Page </a:t>
            </a:r>
            <a:fld id="{5A91C5AB-1EE9-3746-A212-CC3460B1ECCE}" type="slidenum">
              <a:rPr lang="en-US" smtClean="0"/>
              <a:pPr algn="l"/>
              <a:t>‹#›</a:t>
            </a:fld>
            <a:endParaRPr lang="en-US" dirty="0"/>
          </a:p>
        </p:txBody>
      </p:sp>
    </p:spTree>
    <p:extLst>
      <p:ext uri="{BB962C8B-B14F-4D97-AF65-F5344CB8AC3E}">
        <p14:creationId xmlns:p14="http://schemas.microsoft.com/office/powerpoint/2010/main" val="2721049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Turquois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9AEC-0770-4C62-8B2E-CA5C6A07EFD4}"/>
              </a:ext>
            </a:extLst>
          </p:cNvPr>
          <p:cNvSpPr>
            <a:spLocks noGrp="1"/>
          </p:cNvSpPr>
          <p:nvPr>
            <p:ph type="ctrTitle" hasCustomPrompt="1"/>
          </p:nvPr>
        </p:nvSpPr>
        <p:spPr>
          <a:xfrm>
            <a:off x="361952" y="3085517"/>
            <a:ext cx="11468098" cy="687607"/>
          </a:xfrm>
          <a:prstGeom prst="rect">
            <a:avLst/>
          </a:prstGeom>
        </p:spPr>
        <p:txBody>
          <a:bodyPr anchor="t" anchorCtr="0">
            <a:noAutofit/>
          </a:bodyPr>
          <a:lstStyle>
            <a:lvl1pPr marL="0" algn="ctr" defTabSz="914400" rtl="0" eaLnBrk="1" latinLnBrk="0" hangingPunct="1">
              <a:spcBef>
                <a:spcPts val="73"/>
              </a:spcBef>
              <a:tabLst>
                <a:tab pos="3459030" algn="l"/>
              </a:tabLst>
              <a:defRPr lang="en-US" sz="4400" b="0" i="0" kern="0" cap="all" spc="500" baseline="0" dirty="0">
                <a:solidFill>
                  <a:srgbClr val="FFFFFF"/>
                </a:solidFill>
                <a:latin typeface="Arial"/>
                <a:ea typeface="+mj-ea"/>
                <a:cs typeface="Arial"/>
              </a:defRPr>
            </a:lvl1pPr>
          </a:lstStyle>
          <a:p>
            <a:r>
              <a:rPr lang="en-US" dirty="0"/>
              <a:t>Click to edit title</a:t>
            </a:r>
          </a:p>
        </p:txBody>
      </p:sp>
      <p:pic>
        <p:nvPicPr>
          <p:cNvPr id="27" name="Graphic 26">
            <a:extLst>
              <a:ext uri="{FF2B5EF4-FFF2-40B4-BE49-F238E27FC236}">
                <a16:creationId xmlns:a16="http://schemas.microsoft.com/office/drawing/2014/main" id="{44EB919E-BDF6-4EC4-8201-691D874139FA}"/>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1004206" y="6478564"/>
            <a:ext cx="871200" cy="118415"/>
          </a:xfrm>
          <a:prstGeom prst="rect">
            <a:avLst/>
          </a:prstGeom>
        </p:spPr>
      </p:pic>
    </p:spTree>
    <p:extLst>
      <p:ext uri="{BB962C8B-B14F-4D97-AF65-F5344CB8AC3E}">
        <p14:creationId xmlns:p14="http://schemas.microsoft.com/office/powerpoint/2010/main" val="18260197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No Bullets Title and Content">
    <p:bg>
      <p:bgPr>
        <a:solidFill>
          <a:schemeClr val="accent4"/>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1C959D0-69DD-402B-91A7-6A7CD8BE78E1}"/>
              </a:ext>
            </a:extLst>
          </p:cNvPr>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7" name="object 24">
            <a:extLst>
              <a:ext uri="{FF2B5EF4-FFF2-40B4-BE49-F238E27FC236}">
                <a16:creationId xmlns:a16="http://schemas.microsoft.com/office/drawing/2014/main" id="{D1067830-7B39-4467-96B5-D507AEF95676}"/>
              </a:ext>
            </a:extLst>
          </p:cNvPr>
          <p:cNvSpPr/>
          <p:nvPr/>
        </p:nvSpPr>
        <p:spPr>
          <a:xfrm>
            <a:off x="317906" y="230050"/>
            <a:ext cx="11556558" cy="0"/>
          </a:xfrm>
          <a:custGeom>
            <a:avLst/>
            <a:gdLst/>
            <a:ahLst/>
            <a:cxnLst/>
            <a:rect l="l" t="t" r="r" b="b"/>
            <a:pathLst>
              <a:path w="19057620">
                <a:moveTo>
                  <a:pt x="0" y="0"/>
                </a:moveTo>
                <a:lnTo>
                  <a:pt x="19057011" y="0"/>
                </a:lnTo>
              </a:path>
            </a:pathLst>
          </a:custGeom>
          <a:ln w="5235">
            <a:solidFill>
              <a:schemeClr val="tx1"/>
            </a:solidFill>
          </a:ln>
        </p:spPr>
        <p:txBody>
          <a:bodyPr wrap="square" lIns="0" tIns="0" rIns="0" bIns="0" rtlCol="0"/>
          <a:lstStyle/>
          <a:p>
            <a:endParaRPr sz="527"/>
          </a:p>
        </p:txBody>
      </p:sp>
      <p:sp>
        <p:nvSpPr>
          <p:cNvPr id="10" name="object 25">
            <a:extLst>
              <a:ext uri="{FF2B5EF4-FFF2-40B4-BE49-F238E27FC236}">
                <a16:creationId xmlns:a16="http://schemas.microsoft.com/office/drawing/2014/main" id="{B5C2459B-F2AD-4484-A7BB-FA64C3E95070}"/>
              </a:ext>
            </a:extLst>
          </p:cNvPr>
          <p:cNvSpPr/>
          <p:nvPr/>
        </p:nvSpPr>
        <p:spPr>
          <a:xfrm>
            <a:off x="317906" y="722141"/>
            <a:ext cx="11556558" cy="0"/>
          </a:xfrm>
          <a:custGeom>
            <a:avLst/>
            <a:gdLst/>
            <a:ahLst/>
            <a:cxnLst/>
            <a:rect l="l" t="t" r="r" b="b"/>
            <a:pathLst>
              <a:path w="19057620">
                <a:moveTo>
                  <a:pt x="0" y="0"/>
                </a:moveTo>
                <a:lnTo>
                  <a:pt x="19057011" y="0"/>
                </a:lnTo>
              </a:path>
            </a:pathLst>
          </a:custGeom>
          <a:ln w="5235">
            <a:solidFill>
              <a:schemeClr val="tx1"/>
            </a:solidFill>
          </a:ln>
        </p:spPr>
        <p:txBody>
          <a:bodyPr wrap="square" lIns="0" tIns="0" rIns="0" bIns="0" rtlCol="0"/>
          <a:lstStyle/>
          <a:p>
            <a:endParaRPr sz="527"/>
          </a:p>
        </p:txBody>
      </p:sp>
      <p:sp>
        <p:nvSpPr>
          <p:cNvPr id="3" name="Text Placeholder 2">
            <a:extLst>
              <a:ext uri="{FF2B5EF4-FFF2-40B4-BE49-F238E27FC236}">
                <a16:creationId xmlns:a16="http://schemas.microsoft.com/office/drawing/2014/main" id="{62FC635C-0FC3-4454-B007-1D6A8E6932C0}"/>
              </a:ext>
            </a:extLst>
          </p:cNvPr>
          <p:cNvSpPr>
            <a:spLocks noGrp="1"/>
          </p:cNvSpPr>
          <p:nvPr>
            <p:ph type="body" sz="quarter" idx="10"/>
          </p:nvPr>
        </p:nvSpPr>
        <p:spPr>
          <a:xfrm>
            <a:off x="317535" y="1112837"/>
            <a:ext cx="11556558" cy="5083200"/>
          </a:xfrm>
        </p:spPr>
        <p:txBody>
          <a:bodyPr/>
          <a:lstStyle>
            <a:lvl4pPr marL="0" indent="0">
              <a:buNone/>
              <a:defRPr/>
            </a:lvl4pPr>
            <a:lvl5pPr marL="118713" indent="-3789">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Graphic 11">
            <a:extLst>
              <a:ext uri="{FF2B5EF4-FFF2-40B4-BE49-F238E27FC236}">
                <a16:creationId xmlns:a16="http://schemas.microsoft.com/office/drawing/2014/main" id="{D8007F43-5678-4515-B10E-34B1D035A223}"/>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1004207" y="6478565"/>
            <a:ext cx="871200" cy="118415"/>
          </a:xfrm>
          <a:prstGeom prst="rect">
            <a:avLst/>
          </a:prstGeom>
        </p:spPr>
      </p:pic>
      <p:sp>
        <p:nvSpPr>
          <p:cNvPr id="6" name="Date Placeholder 5">
            <a:extLst>
              <a:ext uri="{FF2B5EF4-FFF2-40B4-BE49-F238E27FC236}">
                <a16:creationId xmlns:a16="http://schemas.microsoft.com/office/drawing/2014/main" id="{09421E8F-B433-4C67-B733-49C5F5DE52C0}"/>
              </a:ext>
            </a:extLst>
          </p:cNvPr>
          <p:cNvSpPr>
            <a:spLocks noGrp="1"/>
          </p:cNvSpPr>
          <p:nvPr>
            <p:ph type="dt" sz="half" idx="11"/>
          </p:nvPr>
        </p:nvSpPr>
        <p:spPr/>
        <p:txBody>
          <a:bodyPr/>
          <a:lstStyle>
            <a:lvl1pPr>
              <a:defRPr>
                <a:solidFill>
                  <a:schemeClr val="tx1"/>
                </a:solidFill>
              </a:defRPr>
            </a:lvl1pPr>
          </a:lstStyle>
          <a:p>
            <a:r>
              <a:rPr lang="en-US" smtClean="0"/>
              <a:t>6 October 2020</a:t>
            </a:r>
            <a:endParaRPr lang="en-GB" dirty="0"/>
          </a:p>
        </p:txBody>
      </p:sp>
      <p:sp>
        <p:nvSpPr>
          <p:cNvPr id="9" name="Footer Placeholder 8">
            <a:extLst>
              <a:ext uri="{FF2B5EF4-FFF2-40B4-BE49-F238E27FC236}">
                <a16:creationId xmlns:a16="http://schemas.microsoft.com/office/drawing/2014/main" id="{EDE9D1BF-8FED-4750-9D99-FE451AC113C3}"/>
              </a:ext>
            </a:extLst>
          </p:cNvPr>
          <p:cNvSpPr>
            <a:spLocks noGrp="1"/>
          </p:cNvSpPr>
          <p:nvPr>
            <p:ph type="ftr" sz="quarter" idx="12"/>
          </p:nvPr>
        </p:nvSpPr>
        <p:spPr/>
        <p:txBody>
          <a:bodyPr/>
          <a:lstStyle>
            <a:lvl1pPr>
              <a:defRPr>
                <a:solidFill>
                  <a:schemeClr val="tx1"/>
                </a:solidFill>
              </a:defRPr>
            </a:lvl1pPr>
          </a:lstStyle>
          <a:p>
            <a:endParaRPr lang="en-GB" dirty="0"/>
          </a:p>
        </p:txBody>
      </p:sp>
      <p:sp>
        <p:nvSpPr>
          <p:cNvPr id="11" name="Slide Number Placeholder 10">
            <a:extLst>
              <a:ext uri="{FF2B5EF4-FFF2-40B4-BE49-F238E27FC236}">
                <a16:creationId xmlns:a16="http://schemas.microsoft.com/office/drawing/2014/main" id="{6E5AD702-F6BE-4171-97CD-8F35A53AA011}"/>
              </a:ext>
            </a:extLst>
          </p:cNvPr>
          <p:cNvSpPr>
            <a:spLocks noGrp="1"/>
          </p:cNvSpPr>
          <p:nvPr>
            <p:ph type="sldNum" sz="quarter" idx="13"/>
          </p:nvPr>
        </p:nvSpPr>
        <p:spPr/>
        <p:txBody>
          <a:bodyPr/>
          <a:lstStyle>
            <a:lvl1pPr>
              <a:defRPr>
                <a:solidFill>
                  <a:schemeClr val="tx1"/>
                </a:solidFill>
              </a:defRPr>
            </a:lvl1pPr>
          </a:lstStyle>
          <a:p>
            <a:pPr algn="l"/>
            <a:r>
              <a:rPr lang="en-GB"/>
              <a:t>Page </a:t>
            </a:r>
            <a:fld id="{5A91C5AB-1EE9-3746-A212-CC3460B1ECCE}" type="slidenum">
              <a:rPr lang="en-US" smtClean="0"/>
              <a:pPr algn="l"/>
              <a:t>‹#›</a:t>
            </a:fld>
            <a:endParaRPr lang="en-US" dirty="0"/>
          </a:p>
        </p:txBody>
      </p:sp>
    </p:spTree>
    <p:extLst>
      <p:ext uri="{BB962C8B-B14F-4D97-AF65-F5344CB8AC3E}">
        <p14:creationId xmlns:p14="http://schemas.microsoft.com/office/powerpoint/2010/main" val="42463132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ullets 2C with Imag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8A6E01D5-5D58-4199-83D3-66E61606493C}"/>
              </a:ext>
            </a:extLst>
          </p:cNvPr>
          <p:cNvSpPr>
            <a:spLocks noGrp="1"/>
          </p:cNvSpPr>
          <p:nvPr>
            <p:ph type="pic" sz="quarter" idx="15"/>
          </p:nvPr>
        </p:nvSpPr>
        <p:spPr>
          <a:xfrm>
            <a:off x="7394127" y="1095375"/>
            <a:ext cx="4475464" cy="5081588"/>
          </a:xfrm>
        </p:spPr>
        <p:txBody>
          <a:bodyPr/>
          <a:lstStyle/>
          <a:p>
            <a:r>
              <a:rPr lang="en-US" smtClean="0"/>
              <a:t>Click icon to add picture</a:t>
            </a:r>
            <a:endParaRPr lang="en-US"/>
          </a:p>
        </p:txBody>
      </p:sp>
      <p:sp>
        <p:nvSpPr>
          <p:cNvPr id="2" name="Title 1">
            <a:extLst>
              <a:ext uri="{FF2B5EF4-FFF2-40B4-BE49-F238E27FC236}">
                <a16:creationId xmlns:a16="http://schemas.microsoft.com/office/drawing/2014/main" id="{0DCACBDC-E79D-47B0-8379-147691BE3EAB}"/>
              </a:ext>
            </a:extLst>
          </p:cNvPr>
          <p:cNvSpPr>
            <a:spLocks noGrp="1"/>
          </p:cNvSpPr>
          <p:nvPr>
            <p:ph type="title"/>
          </p:nvPr>
        </p:nvSpPr>
        <p:spPr/>
        <p:txBody>
          <a:bodyPr/>
          <a:lstStyle/>
          <a:p>
            <a:r>
              <a:rPr lang="en-US" smtClean="0"/>
              <a:t>Click to edit Master title style</a:t>
            </a:r>
            <a:endParaRPr lang="en-US"/>
          </a:p>
        </p:txBody>
      </p:sp>
      <p:sp>
        <p:nvSpPr>
          <p:cNvPr id="3" name="Footer Placeholder 2">
            <a:extLst>
              <a:ext uri="{FF2B5EF4-FFF2-40B4-BE49-F238E27FC236}">
                <a16:creationId xmlns:a16="http://schemas.microsoft.com/office/drawing/2014/main" id="{404539E0-13C6-47B3-BBA4-CE8658E3D0D6}"/>
              </a:ext>
            </a:extLst>
          </p:cNvPr>
          <p:cNvSpPr>
            <a:spLocks noGrp="1"/>
          </p:cNvSpPr>
          <p:nvPr>
            <p:ph type="ftr" sz="quarter" idx="10"/>
          </p:nvPr>
        </p:nvSpPr>
        <p:spPr/>
        <p:txBody>
          <a:bodyPr/>
          <a:lstStyle/>
          <a:p>
            <a:endParaRPr lang="en-GB" dirty="0"/>
          </a:p>
        </p:txBody>
      </p:sp>
      <p:sp>
        <p:nvSpPr>
          <p:cNvPr id="4" name="Date Placeholder 3">
            <a:extLst>
              <a:ext uri="{FF2B5EF4-FFF2-40B4-BE49-F238E27FC236}">
                <a16:creationId xmlns:a16="http://schemas.microsoft.com/office/drawing/2014/main" id="{FF7B7691-FEA4-41A1-BE2D-8C760942718E}"/>
              </a:ext>
            </a:extLst>
          </p:cNvPr>
          <p:cNvSpPr>
            <a:spLocks noGrp="1"/>
          </p:cNvSpPr>
          <p:nvPr>
            <p:ph type="dt" sz="half" idx="11"/>
          </p:nvPr>
        </p:nvSpPr>
        <p:spPr/>
        <p:txBody>
          <a:bodyPr/>
          <a:lstStyle/>
          <a:p>
            <a:r>
              <a:rPr lang="en-US" smtClean="0"/>
              <a:t>6 October 2020</a:t>
            </a:r>
            <a:endParaRPr lang="en-GB" dirty="0"/>
          </a:p>
        </p:txBody>
      </p:sp>
      <p:sp>
        <p:nvSpPr>
          <p:cNvPr id="9" name="Text Placeholder 8">
            <a:extLst>
              <a:ext uri="{FF2B5EF4-FFF2-40B4-BE49-F238E27FC236}">
                <a16:creationId xmlns:a16="http://schemas.microsoft.com/office/drawing/2014/main" id="{82EEE993-1BA9-4FED-815A-16E25030A432}"/>
              </a:ext>
            </a:extLst>
          </p:cNvPr>
          <p:cNvSpPr>
            <a:spLocks noGrp="1"/>
          </p:cNvSpPr>
          <p:nvPr>
            <p:ph type="body" sz="quarter" idx="13"/>
          </p:nvPr>
        </p:nvSpPr>
        <p:spPr>
          <a:xfrm>
            <a:off x="310205" y="1094913"/>
            <a:ext cx="2778627" cy="5082051"/>
          </a:xfrm>
        </p:spPr>
        <p:txBody>
          <a:bodyPr>
            <a:normAutofit/>
          </a:bodyPr>
          <a:lstStyle>
            <a:lvl1pPr>
              <a:defRPr sz="915"/>
            </a:lvl1pPr>
            <a:lvl2pPr>
              <a:defRPr sz="915"/>
            </a:lvl2pPr>
            <a:lvl3pPr>
              <a:defRPr sz="915"/>
            </a:lvl3pPr>
            <a:lvl4pPr>
              <a:defRPr sz="915"/>
            </a:lvl4pPr>
            <a:lvl5pPr>
              <a:defRPr sz="915"/>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8">
            <a:extLst>
              <a:ext uri="{FF2B5EF4-FFF2-40B4-BE49-F238E27FC236}">
                <a16:creationId xmlns:a16="http://schemas.microsoft.com/office/drawing/2014/main" id="{586B6F8C-D0D6-43E9-A41A-3864267270A2}"/>
              </a:ext>
            </a:extLst>
          </p:cNvPr>
          <p:cNvSpPr>
            <a:spLocks noGrp="1"/>
          </p:cNvSpPr>
          <p:nvPr>
            <p:ph type="body" sz="quarter" idx="14"/>
          </p:nvPr>
        </p:nvSpPr>
        <p:spPr>
          <a:xfrm>
            <a:off x="3492037" y="1094914"/>
            <a:ext cx="2778627" cy="5082049"/>
          </a:xfrm>
        </p:spPr>
        <p:txBody>
          <a:bodyPr>
            <a:normAutofit/>
          </a:bodyPr>
          <a:lstStyle>
            <a:lvl1pPr>
              <a:defRPr sz="915"/>
            </a:lvl1pPr>
            <a:lvl2pPr>
              <a:defRPr sz="915"/>
            </a:lvl2pPr>
            <a:lvl3pPr>
              <a:defRPr sz="915"/>
            </a:lvl3pPr>
            <a:lvl4pPr>
              <a:defRPr sz="915"/>
            </a:lvl4pPr>
            <a:lvl5pPr>
              <a:defRPr sz="915"/>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a:extLst>
              <a:ext uri="{FF2B5EF4-FFF2-40B4-BE49-F238E27FC236}">
                <a16:creationId xmlns:a16="http://schemas.microsoft.com/office/drawing/2014/main" id="{6CECE96E-4135-494B-B825-939E9B605713}"/>
              </a:ext>
            </a:extLst>
          </p:cNvPr>
          <p:cNvSpPr>
            <a:spLocks noGrp="1"/>
          </p:cNvSpPr>
          <p:nvPr>
            <p:ph type="sldNum" sz="quarter" idx="16"/>
          </p:nvPr>
        </p:nvSpPr>
        <p:spPr/>
        <p:txBody>
          <a:bodyPr/>
          <a:lstStyle/>
          <a:p>
            <a:pPr algn="l"/>
            <a:r>
              <a:rPr lang="en-GB"/>
              <a:t>Page </a:t>
            </a:r>
            <a:fld id="{5A91C5AB-1EE9-3746-A212-CC3460B1ECCE}" type="slidenum">
              <a:rPr lang="en-US" smtClean="0"/>
              <a:pPr algn="l"/>
              <a:t>‹#›</a:t>
            </a:fld>
            <a:endParaRPr lang="en-US" dirty="0"/>
          </a:p>
        </p:txBody>
      </p:sp>
    </p:spTree>
    <p:extLst>
      <p:ext uri="{BB962C8B-B14F-4D97-AF65-F5344CB8AC3E}">
        <p14:creationId xmlns:p14="http://schemas.microsoft.com/office/powerpoint/2010/main" val="31442504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C with Imag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8A6E01D5-5D58-4199-83D3-66E61606493C}"/>
              </a:ext>
            </a:extLst>
          </p:cNvPr>
          <p:cNvSpPr>
            <a:spLocks noGrp="1"/>
          </p:cNvSpPr>
          <p:nvPr>
            <p:ph type="pic" sz="quarter" idx="15"/>
          </p:nvPr>
        </p:nvSpPr>
        <p:spPr>
          <a:xfrm>
            <a:off x="7394127" y="1095375"/>
            <a:ext cx="4475464" cy="5081588"/>
          </a:xfrm>
        </p:spPr>
        <p:txBody>
          <a:bodyPr/>
          <a:lstStyle/>
          <a:p>
            <a:r>
              <a:rPr lang="en-US" smtClean="0"/>
              <a:t>Click icon to add picture</a:t>
            </a:r>
            <a:endParaRPr lang="en-US"/>
          </a:p>
        </p:txBody>
      </p:sp>
      <p:sp>
        <p:nvSpPr>
          <p:cNvPr id="2" name="Title 1">
            <a:extLst>
              <a:ext uri="{FF2B5EF4-FFF2-40B4-BE49-F238E27FC236}">
                <a16:creationId xmlns:a16="http://schemas.microsoft.com/office/drawing/2014/main" id="{0DCACBDC-E79D-47B0-8379-147691BE3EAB}"/>
              </a:ext>
            </a:extLst>
          </p:cNvPr>
          <p:cNvSpPr>
            <a:spLocks noGrp="1"/>
          </p:cNvSpPr>
          <p:nvPr>
            <p:ph type="title"/>
          </p:nvPr>
        </p:nvSpPr>
        <p:spPr/>
        <p:txBody>
          <a:bodyPr/>
          <a:lstStyle>
            <a:lvl1pPr>
              <a:defRPr sz="2177"/>
            </a:lvl1pPr>
          </a:lstStyle>
          <a:p>
            <a:r>
              <a:rPr lang="en-US" smtClean="0"/>
              <a:t>Click to edit Master title style</a:t>
            </a:r>
            <a:endParaRPr lang="en-US"/>
          </a:p>
        </p:txBody>
      </p:sp>
      <p:sp>
        <p:nvSpPr>
          <p:cNvPr id="3" name="Footer Placeholder 2">
            <a:extLst>
              <a:ext uri="{FF2B5EF4-FFF2-40B4-BE49-F238E27FC236}">
                <a16:creationId xmlns:a16="http://schemas.microsoft.com/office/drawing/2014/main" id="{404539E0-13C6-47B3-BBA4-CE8658E3D0D6}"/>
              </a:ext>
            </a:extLst>
          </p:cNvPr>
          <p:cNvSpPr>
            <a:spLocks noGrp="1"/>
          </p:cNvSpPr>
          <p:nvPr>
            <p:ph type="ftr" sz="quarter" idx="10"/>
          </p:nvPr>
        </p:nvSpPr>
        <p:spPr/>
        <p:txBody>
          <a:bodyPr/>
          <a:lstStyle/>
          <a:p>
            <a:endParaRPr lang="en-GB" dirty="0"/>
          </a:p>
        </p:txBody>
      </p:sp>
      <p:sp>
        <p:nvSpPr>
          <p:cNvPr id="4" name="Date Placeholder 3">
            <a:extLst>
              <a:ext uri="{FF2B5EF4-FFF2-40B4-BE49-F238E27FC236}">
                <a16:creationId xmlns:a16="http://schemas.microsoft.com/office/drawing/2014/main" id="{FF7B7691-FEA4-41A1-BE2D-8C760942718E}"/>
              </a:ext>
            </a:extLst>
          </p:cNvPr>
          <p:cNvSpPr>
            <a:spLocks noGrp="1"/>
          </p:cNvSpPr>
          <p:nvPr>
            <p:ph type="dt" sz="half" idx="11"/>
          </p:nvPr>
        </p:nvSpPr>
        <p:spPr>
          <a:xfrm>
            <a:off x="317536" y="6443091"/>
            <a:ext cx="1302543" cy="167490"/>
          </a:xfrm>
        </p:spPr>
        <p:txBody>
          <a:bodyPr/>
          <a:lstStyle>
            <a:lvl1pPr>
              <a:defRPr sz="1088"/>
            </a:lvl1pPr>
          </a:lstStyle>
          <a:p>
            <a:r>
              <a:rPr lang="en-US" smtClean="0"/>
              <a:t>6 October 2020</a:t>
            </a:r>
            <a:endParaRPr lang="en-GB" dirty="0"/>
          </a:p>
        </p:txBody>
      </p:sp>
      <p:sp>
        <p:nvSpPr>
          <p:cNvPr id="9" name="Text Placeholder 8">
            <a:extLst>
              <a:ext uri="{FF2B5EF4-FFF2-40B4-BE49-F238E27FC236}">
                <a16:creationId xmlns:a16="http://schemas.microsoft.com/office/drawing/2014/main" id="{82EEE993-1BA9-4FED-815A-16E25030A432}"/>
              </a:ext>
            </a:extLst>
          </p:cNvPr>
          <p:cNvSpPr>
            <a:spLocks noGrp="1"/>
          </p:cNvSpPr>
          <p:nvPr>
            <p:ph type="body" sz="quarter" idx="13"/>
          </p:nvPr>
        </p:nvSpPr>
        <p:spPr>
          <a:xfrm>
            <a:off x="310205" y="1094913"/>
            <a:ext cx="2778627" cy="5082051"/>
          </a:xfrm>
        </p:spPr>
        <p:txBody>
          <a:bodyPr>
            <a:normAutofit/>
          </a:bodyPr>
          <a:lstStyle>
            <a:lvl1pPr>
              <a:defRPr sz="915"/>
            </a:lvl1pPr>
            <a:lvl2pPr>
              <a:defRPr sz="915"/>
            </a:lvl2pPr>
            <a:lvl3pPr marL="136394" indent="-136394">
              <a:buNone/>
              <a:defRPr lang="en-US" sz="915" dirty="0" smtClean="0">
                <a:latin typeface="+mn-lt"/>
                <a:ea typeface="+mn-ea"/>
                <a:cs typeface="+mn-cs"/>
              </a:defRPr>
            </a:lvl3pPr>
            <a:lvl4pPr>
              <a:buNone/>
              <a:defRPr lang="en-US" sz="915" dirty="0" smtClean="0">
                <a:latin typeface="+mn-lt"/>
                <a:ea typeface="+mn-ea"/>
                <a:cs typeface="+mn-cs"/>
              </a:defRPr>
            </a:lvl4pPr>
            <a:lvl5pPr>
              <a:buNone/>
              <a:defRPr lang="en-US" sz="915" dirty="0">
                <a:latin typeface="+mn-lt"/>
                <a:ea typeface="+mn-ea"/>
                <a:cs typeface="+mn-cs"/>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8">
            <a:extLst>
              <a:ext uri="{FF2B5EF4-FFF2-40B4-BE49-F238E27FC236}">
                <a16:creationId xmlns:a16="http://schemas.microsoft.com/office/drawing/2014/main" id="{586B6F8C-D0D6-43E9-A41A-3864267270A2}"/>
              </a:ext>
            </a:extLst>
          </p:cNvPr>
          <p:cNvSpPr>
            <a:spLocks noGrp="1"/>
          </p:cNvSpPr>
          <p:nvPr>
            <p:ph type="body" sz="quarter" idx="14"/>
          </p:nvPr>
        </p:nvSpPr>
        <p:spPr>
          <a:xfrm>
            <a:off x="3492037" y="1094914"/>
            <a:ext cx="2778627" cy="5082049"/>
          </a:xfrm>
        </p:spPr>
        <p:txBody>
          <a:bodyPr>
            <a:normAutofit/>
          </a:bodyPr>
          <a:lstStyle>
            <a:lvl1pPr>
              <a:defRPr sz="915"/>
            </a:lvl1pPr>
            <a:lvl2pPr>
              <a:defRPr sz="915"/>
            </a:lvl2pPr>
            <a:lvl3pPr marL="0" indent="0">
              <a:buNone/>
              <a:defRPr sz="915"/>
            </a:lvl3pPr>
            <a:lvl4pPr>
              <a:buNone/>
              <a:defRPr sz="915"/>
            </a:lvl4pPr>
            <a:lvl5pPr>
              <a:buNone/>
              <a:defRPr sz="915"/>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a:extLst>
              <a:ext uri="{FF2B5EF4-FFF2-40B4-BE49-F238E27FC236}">
                <a16:creationId xmlns:a16="http://schemas.microsoft.com/office/drawing/2014/main" id="{6CECE96E-4135-494B-B825-939E9B605713}"/>
              </a:ext>
            </a:extLst>
          </p:cNvPr>
          <p:cNvSpPr>
            <a:spLocks noGrp="1"/>
          </p:cNvSpPr>
          <p:nvPr>
            <p:ph type="sldNum" sz="quarter" idx="16"/>
          </p:nvPr>
        </p:nvSpPr>
        <p:spPr/>
        <p:txBody>
          <a:bodyPr/>
          <a:lstStyle>
            <a:lvl1pPr>
              <a:defRPr sz="1088"/>
            </a:lvl1pPr>
          </a:lstStyle>
          <a:p>
            <a:pPr algn="l"/>
            <a:r>
              <a:rPr lang="en-GB" smtClean="0"/>
              <a:t>Page </a:t>
            </a:r>
            <a:fld id="{5A91C5AB-1EE9-3746-A212-CC3460B1ECCE}" type="slidenum">
              <a:rPr lang="en-US" smtClean="0"/>
              <a:pPr algn="l"/>
              <a:t>‹#›</a:t>
            </a:fld>
            <a:endParaRPr lang="en-US" dirty="0"/>
          </a:p>
        </p:txBody>
      </p:sp>
    </p:spTree>
    <p:extLst>
      <p:ext uri="{BB962C8B-B14F-4D97-AF65-F5344CB8AC3E}">
        <p14:creationId xmlns:p14="http://schemas.microsoft.com/office/powerpoint/2010/main" val="23365482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lang="en-GB"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r>
              <a:rPr lang="en-US" smtClean="0"/>
              <a:t>6 October 2020</a:t>
            </a:r>
            <a:endParaRPr lang="en-GB" dirty="0"/>
          </a:p>
        </p:txBody>
      </p:sp>
      <p:sp>
        <p:nvSpPr>
          <p:cNvPr id="5" name="Title 4">
            <a:extLst>
              <a:ext uri="{FF2B5EF4-FFF2-40B4-BE49-F238E27FC236}">
                <a16:creationId xmlns:a16="http://schemas.microsoft.com/office/drawing/2014/main" id="{7A481FC5-1F21-4193-B3A3-7F4124CE9FB9}"/>
              </a:ext>
            </a:extLst>
          </p:cNvPr>
          <p:cNvSpPr>
            <a:spLocks noGrp="1"/>
          </p:cNvSpPr>
          <p:nvPr>
            <p:ph type="title"/>
          </p:nvPr>
        </p:nvSpPr>
        <p:spPr/>
        <p:txBody>
          <a:bodyPr/>
          <a:lstStyle/>
          <a:p>
            <a:r>
              <a:rPr lang="en-US" smtClean="0"/>
              <a:t>Click to edit Master title style</a:t>
            </a:r>
            <a:endParaRPr lang="en-US"/>
          </a:p>
        </p:txBody>
      </p:sp>
      <p:sp>
        <p:nvSpPr>
          <p:cNvPr id="4" name="Slide Number Placeholder 3">
            <a:extLst>
              <a:ext uri="{FF2B5EF4-FFF2-40B4-BE49-F238E27FC236}">
                <a16:creationId xmlns:a16="http://schemas.microsoft.com/office/drawing/2014/main" id="{4DE17E92-7BCE-784B-8485-4B576E32CB40}"/>
              </a:ext>
            </a:extLst>
          </p:cNvPr>
          <p:cNvSpPr>
            <a:spLocks noGrp="1"/>
          </p:cNvSpPr>
          <p:nvPr>
            <p:ph type="sldNum" sz="quarter" idx="10"/>
          </p:nvPr>
        </p:nvSpPr>
        <p:spPr/>
        <p:txBody>
          <a:bodyPr/>
          <a:lstStyle/>
          <a:p>
            <a:pPr algn="l"/>
            <a:r>
              <a:rPr lang="en-GB"/>
              <a:t>Page </a:t>
            </a:r>
            <a:fld id="{5A91C5AB-1EE9-3746-A212-CC3460B1ECCE}" type="slidenum">
              <a:rPr lang="en-US" smtClean="0"/>
              <a:pPr algn="l"/>
              <a:t>‹#›</a:t>
            </a:fld>
            <a:endParaRPr lang="en-US" dirty="0"/>
          </a:p>
        </p:txBody>
      </p:sp>
    </p:spTree>
    <p:extLst>
      <p:ext uri="{BB962C8B-B14F-4D97-AF65-F5344CB8AC3E}">
        <p14:creationId xmlns:p14="http://schemas.microsoft.com/office/powerpoint/2010/main" val="35981590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lank Turquoise">
    <p:bg>
      <p:bgPr>
        <a:solidFill>
          <a:schemeClr val="accent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481FC5-1F21-4193-B3A3-7F4124CE9FB9}"/>
              </a:ext>
            </a:extLst>
          </p:cNvPr>
          <p:cNvSpPr>
            <a:spLocks noGrp="1"/>
          </p:cNvSpPr>
          <p:nvPr>
            <p:ph type="title"/>
          </p:nvPr>
        </p:nvSpPr>
        <p:spPr/>
        <p:txBody>
          <a:bodyPr/>
          <a:lstStyle/>
          <a:p>
            <a:r>
              <a:rPr lang="en-US" smtClean="0"/>
              <a:t>Click to edit Master title style</a:t>
            </a:r>
            <a:endParaRPr lang="en-US"/>
          </a:p>
        </p:txBody>
      </p:sp>
      <p:pic>
        <p:nvPicPr>
          <p:cNvPr id="6" name="Graphic 5">
            <a:extLst>
              <a:ext uri="{FF2B5EF4-FFF2-40B4-BE49-F238E27FC236}">
                <a16:creationId xmlns:a16="http://schemas.microsoft.com/office/drawing/2014/main" id="{5A6C1E21-EC70-4E6E-928F-3C204D1B4490}"/>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1004207" y="6478565"/>
            <a:ext cx="871200" cy="118415"/>
          </a:xfrm>
          <a:prstGeom prst="rect">
            <a:avLst/>
          </a:prstGeom>
        </p:spPr>
      </p:pic>
      <p:sp>
        <p:nvSpPr>
          <p:cNvPr id="7" name="Date Placeholder 6">
            <a:extLst>
              <a:ext uri="{FF2B5EF4-FFF2-40B4-BE49-F238E27FC236}">
                <a16:creationId xmlns:a16="http://schemas.microsoft.com/office/drawing/2014/main" id="{3DDE5E3A-B0F5-46FD-AC12-362F1CB81877}"/>
              </a:ext>
            </a:extLst>
          </p:cNvPr>
          <p:cNvSpPr>
            <a:spLocks noGrp="1"/>
          </p:cNvSpPr>
          <p:nvPr>
            <p:ph type="dt" sz="half" idx="10"/>
          </p:nvPr>
        </p:nvSpPr>
        <p:spPr/>
        <p:txBody>
          <a:bodyPr/>
          <a:lstStyle>
            <a:lvl1pPr>
              <a:defRPr>
                <a:solidFill>
                  <a:schemeClr val="tx1"/>
                </a:solidFill>
              </a:defRPr>
            </a:lvl1pPr>
          </a:lstStyle>
          <a:p>
            <a:r>
              <a:rPr lang="en-US" smtClean="0"/>
              <a:t>6 October 2020</a:t>
            </a:r>
            <a:endParaRPr lang="en-GB" dirty="0"/>
          </a:p>
        </p:txBody>
      </p:sp>
      <p:sp>
        <p:nvSpPr>
          <p:cNvPr id="8" name="Footer Placeholder 7">
            <a:extLst>
              <a:ext uri="{FF2B5EF4-FFF2-40B4-BE49-F238E27FC236}">
                <a16:creationId xmlns:a16="http://schemas.microsoft.com/office/drawing/2014/main" id="{21205C35-4792-4551-89E5-6D0B7D041346}"/>
              </a:ext>
            </a:extLst>
          </p:cNvPr>
          <p:cNvSpPr>
            <a:spLocks noGrp="1"/>
          </p:cNvSpPr>
          <p:nvPr>
            <p:ph type="ftr" sz="quarter" idx="11"/>
          </p:nvPr>
        </p:nvSpPr>
        <p:spPr/>
        <p:txBody>
          <a:bodyPr/>
          <a:lstStyle>
            <a:lvl1pPr>
              <a:defRPr>
                <a:solidFill>
                  <a:schemeClr val="tx1"/>
                </a:solidFill>
              </a:defRPr>
            </a:lvl1pPr>
          </a:lstStyle>
          <a:p>
            <a:endParaRPr lang="en-GB" dirty="0"/>
          </a:p>
        </p:txBody>
      </p:sp>
      <p:sp>
        <p:nvSpPr>
          <p:cNvPr id="9" name="Slide Number Placeholder 8">
            <a:extLst>
              <a:ext uri="{FF2B5EF4-FFF2-40B4-BE49-F238E27FC236}">
                <a16:creationId xmlns:a16="http://schemas.microsoft.com/office/drawing/2014/main" id="{D4213F41-54E0-43CD-B958-E1BE8133D62A}"/>
              </a:ext>
            </a:extLst>
          </p:cNvPr>
          <p:cNvSpPr>
            <a:spLocks noGrp="1"/>
          </p:cNvSpPr>
          <p:nvPr>
            <p:ph type="sldNum" sz="quarter" idx="12"/>
          </p:nvPr>
        </p:nvSpPr>
        <p:spPr/>
        <p:txBody>
          <a:bodyPr/>
          <a:lstStyle>
            <a:lvl1pPr>
              <a:defRPr>
                <a:solidFill>
                  <a:schemeClr val="tx1"/>
                </a:solidFill>
              </a:defRPr>
            </a:lvl1pPr>
          </a:lstStyle>
          <a:p>
            <a:pPr algn="l"/>
            <a:r>
              <a:rPr lang="en-GB"/>
              <a:t>Page </a:t>
            </a:r>
            <a:fld id="{5A91C5AB-1EE9-3746-A212-CC3460B1ECCE}" type="slidenum">
              <a:rPr lang="en-US" smtClean="0"/>
              <a:pPr algn="l"/>
              <a:t>‹#›</a:t>
            </a:fld>
            <a:endParaRPr lang="en-US" dirty="0"/>
          </a:p>
        </p:txBody>
      </p:sp>
    </p:spTree>
    <p:extLst>
      <p:ext uri="{BB962C8B-B14F-4D97-AF65-F5344CB8AC3E}">
        <p14:creationId xmlns:p14="http://schemas.microsoft.com/office/powerpoint/2010/main" val="15912895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Blank Red">
    <p:bg>
      <p:bgPr>
        <a:solidFill>
          <a:schemeClr val="accent3"/>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481FC5-1F21-4193-B3A3-7F4124CE9FB9}"/>
              </a:ext>
            </a:extLst>
          </p:cNvPr>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7" name="object 24">
            <a:extLst>
              <a:ext uri="{FF2B5EF4-FFF2-40B4-BE49-F238E27FC236}">
                <a16:creationId xmlns:a16="http://schemas.microsoft.com/office/drawing/2014/main" id="{91F0D03E-6ED5-488D-A6CB-BF652E9448F5}"/>
              </a:ext>
            </a:extLst>
          </p:cNvPr>
          <p:cNvSpPr/>
          <p:nvPr/>
        </p:nvSpPr>
        <p:spPr>
          <a:xfrm>
            <a:off x="317906" y="230050"/>
            <a:ext cx="11556558" cy="0"/>
          </a:xfrm>
          <a:custGeom>
            <a:avLst/>
            <a:gdLst/>
            <a:ahLst/>
            <a:cxnLst/>
            <a:rect l="l" t="t" r="r" b="b"/>
            <a:pathLst>
              <a:path w="19057620">
                <a:moveTo>
                  <a:pt x="0" y="0"/>
                </a:moveTo>
                <a:lnTo>
                  <a:pt x="19057011" y="0"/>
                </a:lnTo>
              </a:path>
            </a:pathLst>
          </a:custGeom>
          <a:ln w="6350">
            <a:solidFill>
              <a:schemeClr val="bg1"/>
            </a:solidFill>
          </a:ln>
        </p:spPr>
        <p:txBody>
          <a:bodyPr wrap="square" lIns="0" tIns="0" rIns="0" bIns="0" rtlCol="0"/>
          <a:lstStyle/>
          <a:p>
            <a:endParaRPr sz="527"/>
          </a:p>
        </p:txBody>
      </p:sp>
      <p:sp>
        <p:nvSpPr>
          <p:cNvPr id="8" name="object 25">
            <a:extLst>
              <a:ext uri="{FF2B5EF4-FFF2-40B4-BE49-F238E27FC236}">
                <a16:creationId xmlns:a16="http://schemas.microsoft.com/office/drawing/2014/main" id="{040CA4F4-4000-48A6-8A75-842CC0AD0992}"/>
              </a:ext>
            </a:extLst>
          </p:cNvPr>
          <p:cNvSpPr/>
          <p:nvPr/>
        </p:nvSpPr>
        <p:spPr>
          <a:xfrm>
            <a:off x="317906" y="722141"/>
            <a:ext cx="11556558" cy="0"/>
          </a:xfrm>
          <a:custGeom>
            <a:avLst/>
            <a:gdLst/>
            <a:ahLst/>
            <a:cxnLst/>
            <a:rect l="l" t="t" r="r" b="b"/>
            <a:pathLst>
              <a:path w="19057620">
                <a:moveTo>
                  <a:pt x="0" y="0"/>
                </a:moveTo>
                <a:lnTo>
                  <a:pt x="19057011" y="0"/>
                </a:lnTo>
              </a:path>
            </a:pathLst>
          </a:custGeom>
          <a:ln w="6350">
            <a:solidFill>
              <a:schemeClr val="bg1"/>
            </a:solidFill>
          </a:ln>
        </p:spPr>
        <p:txBody>
          <a:bodyPr wrap="square" lIns="0" tIns="0" rIns="0" bIns="0" rtlCol="0"/>
          <a:lstStyle/>
          <a:p>
            <a:endParaRPr sz="527"/>
          </a:p>
        </p:txBody>
      </p:sp>
      <p:pic>
        <p:nvPicPr>
          <p:cNvPr id="11" name="Graphic 10">
            <a:extLst>
              <a:ext uri="{FF2B5EF4-FFF2-40B4-BE49-F238E27FC236}">
                <a16:creationId xmlns:a16="http://schemas.microsoft.com/office/drawing/2014/main" id="{DEE2876F-92FD-4F10-B206-F3CD51021F7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1004207" y="6478565"/>
            <a:ext cx="871200" cy="118415"/>
          </a:xfrm>
          <a:prstGeom prst="rect">
            <a:avLst/>
          </a:prstGeom>
        </p:spPr>
      </p:pic>
      <p:sp>
        <p:nvSpPr>
          <p:cNvPr id="6" name="Date Placeholder 5">
            <a:extLst>
              <a:ext uri="{FF2B5EF4-FFF2-40B4-BE49-F238E27FC236}">
                <a16:creationId xmlns:a16="http://schemas.microsoft.com/office/drawing/2014/main" id="{A2FDCEAE-2026-498F-9568-57F7990768BA}"/>
              </a:ext>
            </a:extLst>
          </p:cNvPr>
          <p:cNvSpPr>
            <a:spLocks noGrp="1"/>
          </p:cNvSpPr>
          <p:nvPr>
            <p:ph type="dt" sz="half" idx="10"/>
          </p:nvPr>
        </p:nvSpPr>
        <p:spPr/>
        <p:txBody>
          <a:bodyPr/>
          <a:lstStyle>
            <a:lvl1pPr>
              <a:defRPr>
                <a:solidFill>
                  <a:schemeClr val="bg1"/>
                </a:solidFill>
              </a:defRPr>
            </a:lvl1pPr>
          </a:lstStyle>
          <a:p>
            <a:r>
              <a:rPr lang="en-US" smtClean="0"/>
              <a:t>6 October 2020</a:t>
            </a:r>
            <a:endParaRPr lang="en-GB" dirty="0"/>
          </a:p>
        </p:txBody>
      </p:sp>
      <p:sp>
        <p:nvSpPr>
          <p:cNvPr id="9" name="Footer Placeholder 8">
            <a:extLst>
              <a:ext uri="{FF2B5EF4-FFF2-40B4-BE49-F238E27FC236}">
                <a16:creationId xmlns:a16="http://schemas.microsoft.com/office/drawing/2014/main" id="{69D3B978-1A72-4AE5-9081-6812A3BC8FE7}"/>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10" name="Slide Number Placeholder 9">
            <a:extLst>
              <a:ext uri="{FF2B5EF4-FFF2-40B4-BE49-F238E27FC236}">
                <a16:creationId xmlns:a16="http://schemas.microsoft.com/office/drawing/2014/main" id="{C30E0B89-7FE9-4DF8-9A34-77CC07C3F600}"/>
              </a:ext>
            </a:extLst>
          </p:cNvPr>
          <p:cNvSpPr>
            <a:spLocks noGrp="1"/>
          </p:cNvSpPr>
          <p:nvPr>
            <p:ph type="sldNum" sz="quarter" idx="12"/>
          </p:nvPr>
        </p:nvSpPr>
        <p:spPr/>
        <p:txBody>
          <a:bodyPr/>
          <a:lstStyle>
            <a:lvl1pPr>
              <a:defRPr>
                <a:solidFill>
                  <a:schemeClr val="bg1"/>
                </a:solidFill>
              </a:defRPr>
            </a:lvl1pPr>
          </a:lstStyle>
          <a:p>
            <a:pPr algn="l"/>
            <a:r>
              <a:rPr lang="en-GB"/>
              <a:t>Page </a:t>
            </a:r>
            <a:fld id="{5A91C5AB-1EE9-3746-A212-CC3460B1ECCE}" type="slidenum">
              <a:rPr lang="en-US" smtClean="0"/>
              <a:pPr algn="l"/>
              <a:t>‹#›</a:t>
            </a:fld>
            <a:endParaRPr lang="en-US" dirty="0"/>
          </a:p>
        </p:txBody>
      </p:sp>
    </p:spTree>
    <p:extLst>
      <p:ext uri="{BB962C8B-B14F-4D97-AF65-F5344CB8AC3E}">
        <p14:creationId xmlns:p14="http://schemas.microsoft.com/office/powerpoint/2010/main" val="16930338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Profile Page">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lang="en-GB"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r>
              <a:rPr lang="en-US" smtClean="0"/>
              <a:t>6 October 2020</a:t>
            </a:r>
            <a:endParaRPr lang="en-GB" dirty="0"/>
          </a:p>
        </p:txBody>
      </p:sp>
      <p:sp>
        <p:nvSpPr>
          <p:cNvPr id="5" name="Title 4">
            <a:extLst>
              <a:ext uri="{FF2B5EF4-FFF2-40B4-BE49-F238E27FC236}">
                <a16:creationId xmlns:a16="http://schemas.microsoft.com/office/drawing/2014/main" id="{7A481FC5-1F21-4193-B3A3-7F4124CE9FB9}"/>
              </a:ext>
            </a:extLst>
          </p:cNvPr>
          <p:cNvSpPr>
            <a:spLocks noGrp="1"/>
          </p:cNvSpPr>
          <p:nvPr>
            <p:ph type="title"/>
          </p:nvPr>
        </p:nvSpPr>
        <p:spPr/>
        <p:txBody>
          <a:bodyPr/>
          <a:lstStyle/>
          <a:p>
            <a:r>
              <a:rPr lang="en-US" smtClean="0"/>
              <a:t>Click to edit Master title style</a:t>
            </a:r>
            <a:endParaRPr lang="en-US"/>
          </a:p>
        </p:txBody>
      </p:sp>
      <p:sp>
        <p:nvSpPr>
          <p:cNvPr id="16" name="Picture Placeholder 15">
            <a:extLst>
              <a:ext uri="{FF2B5EF4-FFF2-40B4-BE49-F238E27FC236}">
                <a16:creationId xmlns:a16="http://schemas.microsoft.com/office/drawing/2014/main" id="{0A0C20A4-2FFE-4BB6-A305-EA56764A0D02}"/>
              </a:ext>
            </a:extLst>
          </p:cNvPr>
          <p:cNvSpPr>
            <a:spLocks noGrp="1"/>
          </p:cNvSpPr>
          <p:nvPr>
            <p:ph type="pic" sz="quarter" idx="10"/>
          </p:nvPr>
        </p:nvSpPr>
        <p:spPr>
          <a:xfrm>
            <a:off x="2829511" y="1060426"/>
            <a:ext cx="1569749" cy="1655115"/>
          </a:xfrm>
        </p:spPr>
        <p:txBody>
          <a:bodyPr anchor="ctr"/>
          <a:lstStyle>
            <a:lvl1pPr algn="ctr">
              <a:defRPr/>
            </a:lvl1pPr>
          </a:lstStyle>
          <a:p>
            <a:r>
              <a:rPr lang="en-US" smtClean="0"/>
              <a:t>Click icon to add picture</a:t>
            </a:r>
            <a:endParaRPr lang="en-US"/>
          </a:p>
        </p:txBody>
      </p:sp>
      <p:sp>
        <p:nvSpPr>
          <p:cNvPr id="17" name="Picture Placeholder 15">
            <a:extLst>
              <a:ext uri="{FF2B5EF4-FFF2-40B4-BE49-F238E27FC236}">
                <a16:creationId xmlns:a16="http://schemas.microsoft.com/office/drawing/2014/main" id="{B44E093C-2A5A-471A-BDFC-304C623B9961}"/>
              </a:ext>
            </a:extLst>
          </p:cNvPr>
          <p:cNvSpPr>
            <a:spLocks noGrp="1"/>
          </p:cNvSpPr>
          <p:nvPr>
            <p:ph type="pic" sz="quarter" idx="11"/>
          </p:nvPr>
        </p:nvSpPr>
        <p:spPr>
          <a:xfrm>
            <a:off x="6094414" y="1060426"/>
            <a:ext cx="1569749" cy="1655115"/>
          </a:xfrm>
        </p:spPr>
        <p:txBody>
          <a:bodyPr anchor="ctr"/>
          <a:lstStyle>
            <a:lvl1pPr algn="ctr">
              <a:defRPr/>
            </a:lvl1pPr>
          </a:lstStyle>
          <a:p>
            <a:r>
              <a:rPr lang="en-US" smtClean="0"/>
              <a:t>Click icon to add picture</a:t>
            </a:r>
            <a:endParaRPr lang="en-US"/>
          </a:p>
        </p:txBody>
      </p:sp>
      <p:sp>
        <p:nvSpPr>
          <p:cNvPr id="18" name="Picture Placeholder 15">
            <a:extLst>
              <a:ext uri="{FF2B5EF4-FFF2-40B4-BE49-F238E27FC236}">
                <a16:creationId xmlns:a16="http://schemas.microsoft.com/office/drawing/2014/main" id="{4BFDEC90-433E-42FB-9FBD-E439F568C3D2}"/>
              </a:ext>
            </a:extLst>
          </p:cNvPr>
          <p:cNvSpPr>
            <a:spLocks noGrp="1"/>
          </p:cNvSpPr>
          <p:nvPr>
            <p:ph type="pic" sz="quarter" idx="12"/>
          </p:nvPr>
        </p:nvSpPr>
        <p:spPr>
          <a:xfrm>
            <a:off x="9362497" y="1060426"/>
            <a:ext cx="1569749" cy="1655115"/>
          </a:xfrm>
        </p:spPr>
        <p:txBody>
          <a:bodyPr anchor="ctr"/>
          <a:lstStyle>
            <a:lvl1pPr algn="ctr">
              <a:defRPr/>
            </a:lvl1pPr>
          </a:lstStyle>
          <a:p>
            <a:r>
              <a:rPr lang="en-US" smtClean="0"/>
              <a:t>Click icon to add picture</a:t>
            </a:r>
            <a:endParaRPr lang="en-US"/>
          </a:p>
        </p:txBody>
      </p:sp>
      <p:sp>
        <p:nvSpPr>
          <p:cNvPr id="19" name="Picture Placeholder 15">
            <a:extLst>
              <a:ext uri="{FF2B5EF4-FFF2-40B4-BE49-F238E27FC236}">
                <a16:creationId xmlns:a16="http://schemas.microsoft.com/office/drawing/2014/main" id="{497B803B-B7EB-4C69-AB38-78601805B637}"/>
              </a:ext>
            </a:extLst>
          </p:cNvPr>
          <p:cNvSpPr>
            <a:spLocks noGrp="1"/>
          </p:cNvSpPr>
          <p:nvPr>
            <p:ph type="pic" sz="quarter" idx="13"/>
          </p:nvPr>
        </p:nvSpPr>
        <p:spPr>
          <a:xfrm>
            <a:off x="2829511" y="2842533"/>
            <a:ext cx="1569749" cy="1655115"/>
          </a:xfrm>
        </p:spPr>
        <p:txBody>
          <a:bodyPr anchor="ctr"/>
          <a:lstStyle>
            <a:lvl1pPr algn="ctr">
              <a:defRPr/>
            </a:lvl1pPr>
          </a:lstStyle>
          <a:p>
            <a:r>
              <a:rPr lang="en-US" smtClean="0"/>
              <a:t>Click icon to add picture</a:t>
            </a:r>
            <a:endParaRPr lang="en-US"/>
          </a:p>
        </p:txBody>
      </p:sp>
      <p:sp>
        <p:nvSpPr>
          <p:cNvPr id="20" name="Picture Placeholder 15">
            <a:extLst>
              <a:ext uri="{FF2B5EF4-FFF2-40B4-BE49-F238E27FC236}">
                <a16:creationId xmlns:a16="http://schemas.microsoft.com/office/drawing/2014/main" id="{56F33A2D-F963-4D1D-B15E-FCB4487EAFC0}"/>
              </a:ext>
            </a:extLst>
          </p:cNvPr>
          <p:cNvSpPr>
            <a:spLocks noGrp="1"/>
          </p:cNvSpPr>
          <p:nvPr>
            <p:ph type="pic" sz="quarter" idx="14"/>
          </p:nvPr>
        </p:nvSpPr>
        <p:spPr>
          <a:xfrm>
            <a:off x="6094414" y="2842533"/>
            <a:ext cx="1569749" cy="1655115"/>
          </a:xfrm>
        </p:spPr>
        <p:txBody>
          <a:bodyPr anchor="ctr"/>
          <a:lstStyle>
            <a:lvl1pPr algn="ctr">
              <a:defRPr/>
            </a:lvl1pPr>
          </a:lstStyle>
          <a:p>
            <a:r>
              <a:rPr lang="en-US" smtClean="0"/>
              <a:t>Click icon to add picture</a:t>
            </a:r>
            <a:endParaRPr lang="en-US"/>
          </a:p>
        </p:txBody>
      </p:sp>
      <p:sp>
        <p:nvSpPr>
          <p:cNvPr id="21" name="Picture Placeholder 15">
            <a:extLst>
              <a:ext uri="{FF2B5EF4-FFF2-40B4-BE49-F238E27FC236}">
                <a16:creationId xmlns:a16="http://schemas.microsoft.com/office/drawing/2014/main" id="{2EC59D76-B258-4E8E-844E-024A8E97AF3C}"/>
              </a:ext>
            </a:extLst>
          </p:cNvPr>
          <p:cNvSpPr>
            <a:spLocks noGrp="1"/>
          </p:cNvSpPr>
          <p:nvPr>
            <p:ph type="pic" sz="quarter" idx="15"/>
          </p:nvPr>
        </p:nvSpPr>
        <p:spPr>
          <a:xfrm>
            <a:off x="9362497" y="2842533"/>
            <a:ext cx="1569749" cy="1655115"/>
          </a:xfrm>
        </p:spPr>
        <p:txBody>
          <a:bodyPr anchor="ctr"/>
          <a:lstStyle>
            <a:lvl1pPr algn="ctr">
              <a:defRPr/>
            </a:lvl1pPr>
          </a:lstStyle>
          <a:p>
            <a:r>
              <a:rPr lang="en-US" smtClean="0"/>
              <a:t>Click icon to add picture</a:t>
            </a:r>
            <a:endParaRPr lang="en-US"/>
          </a:p>
        </p:txBody>
      </p:sp>
      <p:sp>
        <p:nvSpPr>
          <p:cNvPr id="22" name="Picture Placeholder 15">
            <a:extLst>
              <a:ext uri="{FF2B5EF4-FFF2-40B4-BE49-F238E27FC236}">
                <a16:creationId xmlns:a16="http://schemas.microsoft.com/office/drawing/2014/main" id="{22C02BAA-E301-4983-9AA7-5039CB6ED96B}"/>
              </a:ext>
            </a:extLst>
          </p:cNvPr>
          <p:cNvSpPr>
            <a:spLocks noGrp="1"/>
          </p:cNvSpPr>
          <p:nvPr>
            <p:ph type="pic" sz="quarter" idx="16"/>
          </p:nvPr>
        </p:nvSpPr>
        <p:spPr>
          <a:xfrm>
            <a:off x="2829511" y="4624639"/>
            <a:ext cx="1569749" cy="1655115"/>
          </a:xfrm>
        </p:spPr>
        <p:txBody>
          <a:bodyPr anchor="ctr"/>
          <a:lstStyle>
            <a:lvl1pPr algn="ctr">
              <a:defRPr/>
            </a:lvl1pPr>
          </a:lstStyle>
          <a:p>
            <a:r>
              <a:rPr lang="en-US" smtClean="0"/>
              <a:t>Click icon to add picture</a:t>
            </a:r>
            <a:endParaRPr lang="en-US"/>
          </a:p>
        </p:txBody>
      </p:sp>
      <p:sp>
        <p:nvSpPr>
          <p:cNvPr id="23" name="Picture Placeholder 15">
            <a:extLst>
              <a:ext uri="{FF2B5EF4-FFF2-40B4-BE49-F238E27FC236}">
                <a16:creationId xmlns:a16="http://schemas.microsoft.com/office/drawing/2014/main" id="{11CE0CCB-4A74-4BE2-8F17-583873EDA6FA}"/>
              </a:ext>
            </a:extLst>
          </p:cNvPr>
          <p:cNvSpPr>
            <a:spLocks noGrp="1"/>
          </p:cNvSpPr>
          <p:nvPr>
            <p:ph type="pic" sz="quarter" idx="17"/>
          </p:nvPr>
        </p:nvSpPr>
        <p:spPr>
          <a:xfrm>
            <a:off x="6094414" y="4624639"/>
            <a:ext cx="1569749" cy="1655115"/>
          </a:xfrm>
        </p:spPr>
        <p:txBody>
          <a:bodyPr anchor="ctr"/>
          <a:lstStyle>
            <a:lvl1pPr algn="ctr">
              <a:defRPr/>
            </a:lvl1pPr>
          </a:lstStyle>
          <a:p>
            <a:r>
              <a:rPr lang="en-US" smtClean="0"/>
              <a:t>Click icon to add picture</a:t>
            </a:r>
            <a:endParaRPr lang="en-US"/>
          </a:p>
        </p:txBody>
      </p:sp>
      <p:sp>
        <p:nvSpPr>
          <p:cNvPr id="24" name="Picture Placeholder 15">
            <a:extLst>
              <a:ext uri="{FF2B5EF4-FFF2-40B4-BE49-F238E27FC236}">
                <a16:creationId xmlns:a16="http://schemas.microsoft.com/office/drawing/2014/main" id="{01F4276E-73B1-4BD2-B78F-FEF8815C86B6}"/>
              </a:ext>
            </a:extLst>
          </p:cNvPr>
          <p:cNvSpPr>
            <a:spLocks noGrp="1"/>
          </p:cNvSpPr>
          <p:nvPr>
            <p:ph type="pic" sz="quarter" idx="18"/>
          </p:nvPr>
        </p:nvSpPr>
        <p:spPr>
          <a:xfrm>
            <a:off x="9362497" y="4624639"/>
            <a:ext cx="1569749" cy="1655115"/>
          </a:xfrm>
        </p:spPr>
        <p:txBody>
          <a:bodyPr anchor="ctr"/>
          <a:lstStyle>
            <a:lvl1pPr algn="ctr">
              <a:defRPr/>
            </a:lvl1pPr>
          </a:lstStyle>
          <a:p>
            <a:r>
              <a:rPr lang="en-US" smtClean="0"/>
              <a:t>Click icon to add picture</a:t>
            </a:r>
            <a:endParaRPr lang="en-US"/>
          </a:p>
        </p:txBody>
      </p:sp>
      <p:sp>
        <p:nvSpPr>
          <p:cNvPr id="26" name="Text Placeholder 25">
            <a:extLst>
              <a:ext uri="{FF2B5EF4-FFF2-40B4-BE49-F238E27FC236}">
                <a16:creationId xmlns:a16="http://schemas.microsoft.com/office/drawing/2014/main" id="{52993428-FB7B-4C50-A011-1E17BACDD9C5}"/>
              </a:ext>
            </a:extLst>
          </p:cNvPr>
          <p:cNvSpPr>
            <a:spLocks noGrp="1"/>
          </p:cNvSpPr>
          <p:nvPr>
            <p:ph type="body" sz="quarter" idx="19" hasCustomPrompt="1"/>
          </p:nvPr>
        </p:nvSpPr>
        <p:spPr>
          <a:xfrm>
            <a:off x="1259756" y="1060426"/>
            <a:ext cx="1569749" cy="1655115"/>
          </a:xfrm>
          <a:solidFill>
            <a:schemeClr val="accent4"/>
          </a:solidFill>
        </p:spPr>
        <p:txBody>
          <a:bodyPr anchor="ctr"/>
          <a:lstStyle>
            <a:lvl1pPr algn="ctr">
              <a:defRPr b="1"/>
            </a:lvl1pPr>
            <a:lvl2pPr algn="ctr">
              <a:spcBef>
                <a:spcPts val="955"/>
              </a:spcBef>
              <a:defRPr sz="915" b="0">
                <a:solidFill>
                  <a:schemeClr val="tx1"/>
                </a:solidFill>
              </a:defRPr>
            </a:lvl2pPr>
          </a:lstStyle>
          <a:p>
            <a:pPr lvl="0"/>
            <a:r>
              <a:rPr lang="en-US" dirty="0"/>
              <a:t>Name</a:t>
            </a:r>
          </a:p>
          <a:p>
            <a:pPr lvl="1"/>
            <a:r>
              <a:rPr lang="en-US" dirty="0"/>
              <a:t>Job Title</a:t>
            </a:r>
          </a:p>
        </p:txBody>
      </p:sp>
      <p:sp>
        <p:nvSpPr>
          <p:cNvPr id="28" name="Text Placeholder 25">
            <a:extLst>
              <a:ext uri="{FF2B5EF4-FFF2-40B4-BE49-F238E27FC236}">
                <a16:creationId xmlns:a16="http://schemas.microsoft.com/office/drawing/2014/main" id="{842DDD70-A270-4F1B-BA71-C9789D63C5B8}"/>
              </a:ext>
            </a:extLst>
          </p:cNvPr>
          <p:cNvSpPr>
            <a:spLocks noGrp="1"/>
          </p:cNvSpPr>
          <p:nvPr>
            <p:ph type="body" sz="quarter" idx="20" hasCustomPrompt="1"/>
          </p:nvPr>
        </p:nvSpPr>
        <p:spPr>
          <a:xfrm>
            <a:off x="1259756" y="2842533"/>
            <a:ext cx="1569749" cy="1655115"/>
          </a:xfrm>
          <a:solidFill>
            <a:schemeClr val="accent4"/>
          </a:solidFill>
        </p:spPr>
        <p:txBody>
          <a:bodyPr anchor="ctr"/>
          <a:lstStyle>
            <a:lvl1pPr algn="ctr">
              <a:defRPr b="1"/>
            </a:lvl1pPr>
            <a:lvl2pPr algn="ctr">
              <a:spcBef>
                <a:spcPts val="955"/>
              </a:spcBef>
              <a:defRPr sz="915" b="0">
                <a:solidFill>
                  <a:schemeClr val="tx1"/>
                </a:solidFill>
              </a:defRPr>
            </a:lvl2pPr>
          </a:lstStyle>
          <a:p>
            <a:pPr lvl="0"/>
            <a:r>
              <a:rPr lang="en-US" dirty="0"/>
              <a:t>Name</a:t>
            </a:r>
          </a:p>
          <a:p>
            <a:pPr lvl="1"/>
            <a:r>
              <a:rPr lang="en-US" dirty="0"/>
              <a:t>Job Title</a:t>
            </a:r>
          </a:p>
        </p:txBody>
      </p:sp>
      <p:sp>
        <p:nvSpPr>
          <p:cNvPr id="29" name="Text Placeholder 25">
            <a:extLst>
              <a:ext uri="{FF2B5EF4-FFF2-40B4-BE49-F238E27FC236}">
                <a16:creationId xmlns:a16="http://schemas.microsoft.com/office/drawing/2014/main" id="{84D96626-DEA1-4EBC-94F8-68561AB66C30}"/>
              </a:ext>
            </a:extLst>
          </p:cNvPr>
          <p:cNvSpPr>
            <a:spLocks noGrp="1"/>
          </p:cNvSpPr>
          <p:nvPr>
            <p:ph type="body" sz="quarter" idx="21" hasCustomPrompt="1"/>
          </p:nvPr>
        </p:nvSpPr>
        <p:spPr>
          <a:xfrm>
            <a:off x="1259756" y="4624639"/>
            <a:ext cx="1569749" cy="1655115"/>
          </a:xfrm>
          <a:solidFill>
            <a:schemeClr val="accent4"/>
          </a:solidFill>
        </p:spPr>
        <p:txBody>
          <a:bodyPr anchor="ctr"/>
          <a:lstStyle>
            <a:lvl1pPr algn="ctr">
              <a:defRPr b="1"/>
            </a:lvl1pPr>
            <a:lvl2pPr algn="ctr">
              <a:spcBef>
                <a:spcPts val="955"/>
              </a:spcBef>
              <a:defRPr sz="915" b="0">
                <a:solidFill>
                  <a:schemeClr val="tx1"/>
                </a:solidFill>
              </a:defRPr>
            </a:lvl2pPr>
          </a:lstStyle>
          <a:p>
            <a:pPr lvl="0"/>
            <a:r>
              <a:rPr lang="en-US" dirty="0"/>
              <a:t>Name</a:t>
            </a:r>
          </a:p>
          <a:p>
            <a:pPr lvl="1"/>
            <a:r>
              <a:rPr lang="en-US" dirty="0"/>
              <a:t>Job Title</a:t>
            </a:r>
          </a:p>
        </p:txBody>
      </p:sp>
      <p:sp>
        <p:nvSpPr>
          <p:cNvPr id="30" name="Text Placeholder 25">
            <a:extLst>
              <a:ext uri="{FF2B5EF4-FFF2-40B4-BE49-F238E27FC236}">
                <a16:creationId xmlns:a16="http://schemas.microsoft.com/office/drawing/2014/main" id="{D9E64A94-C3F7-4116-902C-7807D2756F69}"/>
              </a:ext>
            </a:extLst>
          </p:cNvPr>
          <p:cNvSpPr>
            <a:spLocks noGrp="1"/>
          </p:cNvSpPr>
          <p:nvPr>
            <p:ph type="body" sz="quarter" idx="22" hasCustomPrompt="1"/>
          </p:nvPr>
        </p:nvSpPr>
        <p:spPr>
          <a:xfrm>
            <a:off x="4524659" y="1060426"/>
            <a:ext cx="1569749" cy="1655115"/>
          </a:xfrm>
          <a:solidFill>
            <a:schemeClr val="accent4"/>
          </a:solidFill>
        </p:spPr>
        <p:txBody>
          <a:bodyPr anchor="ctr"/>
          <a:lstStyle>
            <a:lvl1pPr algn="ctr">
              <a:defRPr b="1"/>
            </a:lvl1pPr>
            <a:lvl2pPr algn="ctr">
              <a:spcBef>
                <a:spcPts val="955"/>
              </a:spcBef>
              <a:defRPr sz="915" b="0">
                <a:solidFill>
                  <a:schemeClr val="tx1"/>
                </a:solidFill>
              </a:defRPr>
            </a:lvl2pPr>
          </a:lstStyle>
          <a:p>
            <a:pPr lvl="0"/>
            <a:r>
              <a:rPr lang="en-US" dirty="0"/>
              <a:t>Name</a:t>
            </a:r>
          </a:p>
          <a:p>
            <a:pPr lvl="1"/>
            <a:r>
              <a:rPr lang="en-US" dirty="0"/>
              <a:t>Job Title</a:t>
            </a:r>
          </a:p>
        </p:txBody>
      </p:sp>
      <p:sp>
        <p:nvSpPr>
          <p:cNvPr id="31" name="Text Placeholder 25">
            <a:extLst>
              <a:ext uri="{FF2B5EF4-FFF2-40B4-BE49-F238E27FC236}">
                <a16:creationId xmlns:a16="http://schemas.microsoft.com/office/drawing/2014/main" id="{FF8C4C8F-50FF-4667-BBD9-F1777F50AF30}"/>
              </a:ext>
            </a:extLst>
          </p:cNvPr>
          <p:cNvSpPr>
            <a:spLocks noGrp="1"/>
          </p:cNvSpPr>
          <p:nvPr>
            <p:ph type="body" sz="quarter" idx="23" hasCustomPrompt="1"/>
          </p:nvPr>
        </p:nvSpPr>
        <p:spPr>
          <a:xfrm>
            <a:off x="4524659" y="2842533"/>
            <a:ext cx="1569749" cy="1655115"/>
          </a:xfrm>
          <a:solidFill>
            <a:schemeClr val="accent4"/>
          </a:solidFill>
        </p:spPr>
        <p:txBody>
          <a:bodyPr anchor="ctr"/>
          <a:lstStyle>
            <a:lvl1pPr algn="ctr">
              <a:defRPr b="1"/>
            </a:lvl1pPr>
            <a:lvl2pPr algn="ctr">
              <a:spcBef>
                <a:spcPts val="955"/>
              </a:spcBef>
              <a:defRPr sz="915" b="0">
                <a:solidFill>
                  <a:schemeClr val="tx1"/>
                </a:solidFill>
              </a:defRPr>
            </a:lvl2pPr>
          </a:lstStyle>
          <a:p>
            <a:pPr lvl="0"/>
            <a:r>
              <a:rPr lang="en-US" dirty="0"/>
              <a:t>Name</a:t>
            </a:r>
          </a:p>
          <a:p>
            <a:pPr lvl="1"/>
            <a:r>
              <a:rPr lang="en-US" dirty="0"/>
              <a:t>Job Title</a:t>
            </a:r>
          </a:p>
        </p:txBody>
      </p:sp>
      <p:sp>
        <p:nvSpPr>
          <p:cNvPr id="32" name="Text Placeholder 25">
            <a:extLst>
              <a:ext uri="{FF2B5EF4-FFF2-40B4-BE49-F238E27FC236}">
                <a16:creationId xmlns:a16="http://schemas.microsoft.com/office/drawing/2014/main" id="{10E70670-1F80-4C5C-90FA-648462A0FDA9}"/>
              </a:ext>
            </a:extLst>
          </p:cNvPr>
          <p:cNvSpPr>
            <a:spLocks noGrp="1"/>
          </p:cNvSpPr>
          <p:nvPr>
            <p:ph type="body" sz="quarter" idx="24" hasCustomPrompt="1"/>
          </p:nvPr>
        </p:nvSpPr>
        <p:spPr>
          <a:xfrm>
            <a:off x="4524659" y="4624639"/>
            <a:ext cx="1569749" cy="1655115"/>
          </a:xfrm>
          <a:solidFill>
            <a:schemeClr val="accent4"/>
          </a:solidFill>
        </p:spPr>
        <p:txBody>
          <a:bodyPr anchor="ctr"/>
          <a:lstStyle>
            <a:lvl1pPr algn="ctr">
              <a:defRPr b="1"/>
            </a:lvl1pPr>
            <a:lvl2pPr algn="ctr">
              <a:spcBef>
                <a:spcPts val="955"/>
              </a:spcBef>
              <a:defRPr sz="915" b="0">
                <a:solidFill>
                  <a:schemeClr val="tx1"/>
                </a:solidFill>
              </a:defRPr>
            </a:lvl2pPr>
          </a:lstStyle>
          <a:p>
            <a:pPr lvl="0"/>
            <a:r>
              <a:rPr lang="en-US" dirty="0"/>
              <a:t>Name</a:t>
            </a:r>
          </a:p>
          <a:p>
            <a:pPr lvl="1"/>
            <a:r>
              <a:rPr lang="en-US" dirty="0"/>
              <a:t>Job Title</a:t>
            </a:r>
          </a:p>
        </p:txBody>
      </p:sp>
      <p:sp>
        <p:nvSpPr>
          <p:cNvPr id="33" name="Text Placeholder 25">
            <a:extLst>
              <a:ext uri="{FF2B5EF4-FFF2-40B4-BE49-F238E27FC236}">
                <a16:creationId xmlns:a16="http://schemas.microsoft.com/office/drawing/2014/main" id="{1ADC9F7F-562B-4CDC-A1CA-8AAFB0E3C7BD}"/>
              </a:ext>
            </a:extLst>
          </p:cNvPr>
          <p:cNvSpPr>
            <a:spLocks noGrp="1"/>
          </p:cNvSpPr>
          <p:nvPr>
            <p:ph type="body" sz="quarter" idx="25" hasCustomPrompt="1"/>
          </p:nvPr>
        </p:nvSpPr>
        <p:spPr>
          <a:xfrm>
            <a:off x="7789568" y="1060426"/>
            <a:ext cx="1569749" cy="1655115"/>
          </a:xfrm>
          <a:solidFill>
            <a:schemeClr val="accent4"/>
          </a:solidFill>
        </p:spPr>
        <p:txBody>
          <a:bodyPr anchor="ctr"/>
          <a:lstStyle>
            <a:lvl1pPr algn="ctr">
              <a:defRPr b="1"/>
            </a:lvl1pPr>
            <a:lvl2pPr algn="ctr">
              <a:spcBef>
                <a:spcPts val="955"/>
              </a:spcBef>
              <a:defRPr sz="915" b="0">
                <a:solidFill>
                  <a:schemeClr val="tx1"/>
                </a:solidFill>
              </a:defRPr>
            </a:lvl2pPr>
          </a:lstStyle>
          <a:p>
            <a:pPr lvl="0"/>
            <a:r>
              <a:rPr lang="en-US" dirty="0"/>
              <a:t>Name</a:t>
            </a:r>
          </a:p>
          <a:p>
            <a:pPr lvl="1"/>
            <a:r>
              <a:rPr lang="en-US" dirty="0"/>
              <a:t>Job Title</a:t>
            </a:r>
          </a:p>
        </p:txBody>
      </p:sp>
      <p:sp>
        <p:nvSpPr>
          <p:cNvPr id="34" name="Text Placeholder 25">
            <a:extLst>
              <a:ext uri="{FF2B5EF4-FFF2-40B4-BE49-F238E27FC236}">
                <a16:creationId xmlns:a16="http://schemas.microsoft.com/office/drawing/2014/main" id="{8C66ABDC-A8F3-4679-8099-F36BEAADB7B7}"/>
              </a:ext>
            </a:extLst>
          </p:cNvPr>
          <p:cNvSpPr>
            <a:spLocks noGrp="1"/>
          </p:cNvSpPr>
          <p:nvPr>
            <p:ph type="body" sz="quarter" idx="26" hasCustomPrompt="1"/>
          </p:nvPr>
        </p:nvSpPr>
        <p:spPr>
          <a:xfrm>
            <a:off x="7789568" y="2842533"/>
            <a:ext cx="1569749" cy="1655115"/>
          </a:xfrm>
          <a:solidFill>
            <a:schemeClr val="accent4"/>
          </a:solidFill>
        </p:spPr>
        <p:txBody>
          <a:bodyPr anchor="ctr"/>
          <a:lstStyle>
            <a:lvl1pPr algn="ctr">
              <a:defRPr b="1"/>
            </a:lvl1pPr>
            <a:lvl2pPr algn="ctr">
              <a:spcBef>
                <a:spcPts val="955"/>
              </a:spcBef>
              <a:defRPr sz="915" b="0">
                <a:solidFill>
                  <a:schemeClr val="tx1"/>
                </a:solidFill>
              </a:defRPr>
            </a:lvl2pPr>
          </a:lstStyle>
          <a:p>
            <a:pPr lvl="0"/>
            <a:r>
              <a:rPr lang="en-US" dirty="0"/>
              <a:t>Name</a:t>
            </a:r>
          </a:p>
          <a:p>
            <a:pPr lvl="1"/>
            <a:r>
              <a:rPr lang="en-US" dirty="0"/>
              <a:t>Job Title</a:t>
            </a:r>
          </a:p>
        </p:txBody>
      </p:sp>
      <p:sp>
        <p:nvSpPr>
          <p:cNvPr id="35" name="Text Placeholder 25">
            <a:extLst>
              <a:ext uri="{FF2B5EF4-FFF2-40B4-BE49-F238E27FC236}">
                <a16:creationId xmlns:a16="http://schemas.microsoft.com/office/drawing/2014/main" id="{AA374572-58D4-437E-8F6F-553621719161}"/>
              </a:ext>
            </a:extLst>
          </p:cNvPr>
          <p:cNvSpPr>
            <a:spLocks noGrp="1"/>
          </p:cNvSpPr>
          <p:nvPr>
            <p:ph type="body" sz="quarter" idx="27" hasCustomPrompt="1"/>
          </p:nvPr>
        </p:nvSpPr>
        <p:spPr>
          <a:xfrm>
            <a:off x="7789568" y="4624639"/>
            <a:ext cx="1569749" cy="1655115"/>
          </a:xfrm>
          <a:solidFill>
            <a:schemeClr val="accent4"/>
          </a:solidFill>
        </p:spPr>
        <p:txBody>
          <a:bodyPr anchor="ctr"/>
          <a:lstStyle>
            <a:lvl1pPr algn="ctr">
              <a:defRPr b="1"/>
            </a:lvl1pPr>
            <a:lvl2pPr algn="ctr">
              <a:spcBef>
                <a:spcPts val="955"/>
              </a:spcBef>
              <a:defRPr sz="915" b="0">
                <a:solidFill>
                  <a:schemeClr val="tx1"/>
                </a:solidFill>
              </a:defRPr>
            </a:lvl2pPr>
          </a:lstStyle>
          <a:p>
            <a:pPr lvl="0"/>
            <a:r>
              <a:rPr lang="en-US" dirty="0"/>
              <a:t>Name</a:t>
            </a:r>
          </a:p>
          <a:p>
            <a:pPr lvl="1"/>
            <a:r>
              <a:rPr lang="en-US" dirty="0"/>
              <a:t>Job Title</a:t>
            </a:r>
          </a:p>
        </p:txBody>
      </p:sp>
      <p:sp>
        <p:nvSpPr>
          <p:cNvPr id="4" name="Slide Number Placeholder 3">
            <a:extLst>
              <a:ext uri="{FF2B5EF4-FFF2-40B4-BE49-F238E27FC236}">
                <a16:creationId xmlns:a16="http://schemas.microsoft.com/office/drawing/2014/main" id="{530358BF-FBD7-F84D-B466-42FA254837E0}"/>
              </a:ext>
            </a:extLst>
          </p:cNvPr>
          <p:cNvSpPr>
            <a:spLocks noGrp="1"/>
          </p:cNvSpPr>
          <p:nvPr>
            <p:ph type="sldNum" sz="quarter" idx="28"/>
          </p:nvPr>
        </p:nvSpPr>
        <p:spPr/>
        <p:txBody>
          <a:bodyPr/>
          <a:lstStyle/>
          <a:p>
            <a:pPr algn="l"/>
            <a:r>
              <a:rPr lang="en-GB"/>
              <a:t>Page </a:t>
            </a:r>
            <a:fld id="{5A91C5AB-1EE9-3746-A212-CC3460B1ECCE}" type="slidenum">
              <a:rPr lang="en-US" smtClean="0"/>
              <a:pPr algn="l"/>
              <a:t>‹#›</a:t>
            </a:fld>
            <a:endParaRPr lang="en-US" dirty="0"/>
          </a:p>
        </p:txBody>
      </p:sp>
    </p:spTree>
    <p:extLst>
      <p:ext uri="{BB962C8B-B14F-4D97-AF65-F5344CB8AC3E}">
        <p14:creationId xmlns:p14="http://schemas.microsoft.com/office/powerpoint/2010/main" val="40443184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40"/>
          <a:stretch/>
        </p:blipFill>
        <p:spPr>
          <a:xfrm>
            <a:off x="579" y="1007"/>
            <a:ext cx="8881915" cy="6855737"/>
          </a:xfrm>
          <a:prstGeom prst="rect">
            <a:avLst/>
          </a:prstGeom>
        </p:spPr>
      </p:pic>
      <p:sp>
        <p:nvSpPr>
          <p:cNvPr id="2" name="Title 1"/>
          <p:cNvSpPr>
            <a:spLocks noGrp="1"/>
          </p:cNvSpPr>
          <p:nvPr>
            <p:ph type="title" hasCustomPrompt="1"/>
          </p:nvPr>
        </p:nvSpPr>
        <p:spPr/>
        <p:txBody>
          <a:bodyPr/>
          <a:lstStyle>
            <a:lvl1pPr>
              <a:defRPr/>
            </a:lvl1pPr>
          </a:lstStyle>
          <a:p>
            <a:r>
              <a:rPr lang="en-US" dirty="0" smtClean="0"/>
              <a:t>[Title]</a:t>
            </a:r>
            <a:endParaRPr lang="en-GB" dirty="0"/>
          </a:p>
        </p:txBody>
      </p:sp>
      <p:sp>
        <p:nvSpPr>
          <p:cNvPr id="6" name="Text Placeholder 5"/>
          <p:cNvSpPr>
            <a:spLocks noGrp="1"/>
          </p:cNvSpPr>
          <p:nvPr>
            <p:ph type="body" sz="quarter" idx="11" hasCustomPrompt="1"/>
          </p:nvPr>
        </p:nvSpPr>
        <p:spPr>
          <a:xfrm>
            <a:off x="7223944" y="4681481"/>
            <a:ext cx="4514964" cy="293865"/>
          </a:xfrm>
        </p:spPr>
        <p:txBody>
          <a:bodyPr/>
          <a:lstStyle>
            <a:lvl1pPr>
              <a:lnSpc>
                <a:spcPct val="100000"/>
              </a:lnSpc>
              <a:defRPr baseline="0"/>
            </a:lvl1pPr>
          </a:lstStyle>
          <a:p>
            <a:pPr lvl="0"/>
            <a:r>
              <a:rPr lang="en-US" dirty="0" smtClean="0"/>
              <a:t>[Date]</a:t>
            </a:r>
          </a:p>
        </p:txBody>
      </p:sp>
      <p:cxnSp>
        <p:nvCxnSpPr>
          <p:cNvPr id="25" name="Straight Connector 24"/>
          <p:cNvCxnSpPr/>
          <p:nvPr userDrawn="1"/>
        </p:nvCxnSpPr>
        <p:spPr>
          <a:xfrm>
            <a:off x="7225427" y="3600342"/>
            <a:ext cx="4514964"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5"/>
          <p:cNvSpPr>
            <a:spLocks noGrp="1"/>
          </p:cNvSpPr>
          <p:nvPr>
            <p:ph type="body" sz="quarter" idx="13" hasCustomPrompt="1"/>
          </p:nvPr>
        </p:nvSpPr>
        <p:spPr>
          <a:xfrm>
            <a:off x="7223944" y="4975346"/>
            <a:ext cx="4514964" cy="293865"/>
          </a:xfrm>
        </p:spPr>
        <p:txBody>
          <a:bodyPr/>
          <a:lstStyle>
            <a:lvl1pPr>
              <a:lnSpc>
                <a:spcPct val="100000"/>
              </a:lnSpc>
              <a:defRPr baseline="0"/>
            </a:lvl1pPr>
          </a:lstStyle>
          <a:p>
            <a:pPr lvl="0"/>
            <a:r>
              <a:rPr lang="en-US" dirty="0" smtClean="0"/>
              <a:t>[Presentation owner]</a:t>
            </a:r>
          </a:p>
        </p:txBody>
      </p:sp>
      <p:sp>
        <p:nvSpPr>
          <p:cNvPr id="10" name="Text Placeholder 5"/>
          <p:cNvSpPr>
            <a:spLocks noGrp="1"/>
          </p:cNvSpPr>
          <p:nvPr>
            <p:ph type="body" sz="quarter" idx="14" hasCustomPrompt="1"/>
          </p:nvPr>
        </p:nvSpPr>
        <p:spPr>
          <a:xfrm>
            <a:off x="7225427" y="3778438"/>
            <a:ext cx="4514964" cy="587730"/>
          </a:xfrm>
        </p:spPr>
        <p:txBody>
          <a:bodyPr/>
          <a:lstStyle>
            <a:lvl1pPr>
              <a:lnSpc>
                <a:spcPct val="100000"/>
              </a:lnSpc>
              <a:defRPr baseline="0"/>
            </a:lvl1pPr>
          </a:lstStyle>
          <a:p>
            <a:pPr lvl="0"/>
            <a:r>
              <a:rPr lang="en-US" dirty="0" smtClean="0"/>
              <a:t>[Subtitle]</a:t>
            </a:r>
          </a:p>
        </p:txBody>
      </p:sp>
    </p:spTree>
    <p:extLst>
      <p:ext uri="{BB962C8B-B14F-4D97-AF65-F5344CB8AC3E}">
        <p14:creationId xmlns:p14="http://schemas.microsoft.com/office/powerpoint/2010/main" val="42963884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Divider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801" t="-14" r="32289" b="-1"/>
          <a:stretch/>
        </p:blipFill>
        <p:spPr>
          <a:xfrm>
            <a:off x="0" y="0"/>
            <a:ext cx="8156730" cy="6856854"/>
          </a:xfrm>
          <a:prstGeom prst="rect">
            <a:avLst/>
          </a:prstGeom>
        </p:spPr>
      </p:pic>
      <p:sp>
        <p:nvSpPr>
          <p:cNvPr id="2" name="Title 1"/>
          <p:cNvSpPr>
            <a:spLocks noGrp="1"/>
          </p:cNvSpPr>
          <p:nvPr>
            <p:ph type="title"/>
          </p:nvPr>
        </p:nvSpPr>
        <p:spPr>
          <a:xfrm>
            <a:off x="7223944" y="2634991"/>
            <a:ext cx="4514964" cy="848944"/>
          </a:xfrm>
        </p:spPr>
        <p:txBody>
          <a:bodyPr anchor="t" anchorCtr="0"/>
          <a:lstStyle/>
          <a:p>
            <a:r>
              <a:rPr lang="en-US" smtClean="0"/>
              <a:t>Click to edit Master title style</a:t>
            </a:r>
            <a:endParaRPr lang="en-GB" dirty="0"/>
          </a:p>
        </p:txBody>
      </p:sp>
      <p:sp>
        <p:nvSpPr>
          <p:cNvPr id="5" name="Text Placeholder 5"/>
          <p:cNvSpPr>
            <a:spLocks noGrp="1"/>
          </p:cNvSpPr>
          <p:nvPr>
            <p:ph type="body" sz="quarter" idx="14" hasCustomPrompt="1"/>
          </p:nvPr>
        </p:nvSpPr>
        <p:spPr>
          <a:xfrm>
            <a:off x="7225427" y="3807036"/>
            <a:ext cx="4514964" cy="587730"/>
          </a:xfrm>
        </p:spPr>
        <p:txBody>
          <a:bodyPr/>
          <a:lstStyle>
            <a:lvl1pPr>
              <a:lnSpc>
                <a:spcPct val="100000"/>
              </a:lnSpc>
              <a:defRPr baseline="0"/>
            </a:lvl1pPr>
          </a:lstStyle>
          <a:p>
            <a:pPr lvl="0"/>
            <a:r>
              <a:rPr lang="en-US" dirty="0" smtClean="0"/>
              <a:t>[Subtitle]</a:t>
            </a:r>
          </a:p>
        </p:txBody>
      </p:sp>
    </p:spTree>
    <p:extLst>
      <p:ext uri="{BB962C8B-B14F-4D97-AF65-F5344CB8AC3E}">
        <p14:creationId xmlns:p14="http://schemas.microsoft.com/office/powerpoint/2010/main" val="22799593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9AEC-0770-4C62-8B2E-CA5C6A07EFD4}"/>
              </a:ext>
            </a:extLst>
          </p:cNvPr>
          <p:cNvSpPr>
            <a:spLocks noGrp="1"/>
          </p:cNvSpPr>
          <p:nvPr>
            <p:ph type="ctrTitle" hasCustomPrompt="1"/>
          </p:nvPr>
        </p:nvSpPr>
        <p:spPr>
          <a:xfrm>
            <a:off x="361952" y="3085517"/>
            <a:ext cx="11468098" cy="687607"/>
          </a:xfrm>
          <a:prstGeom prst="rect">
            <a:avLst/>
          </a:prstGeom>
        </p:spPr>
        <p:txBody>
          <a:bodyPr anchor="t" anchorCtr="0">
            <a:noAutofit/>
          </a:bodyPr>
          <a:lstStyle>
            <a:lvl1pPr marL="0" algn="ctr" defTabSz="914400" rtl="0" eaLnBrk="1" latinLnBrk="0" hangingPunct="1">
              <a:spcBef>
                <a:spcPts val="73"/>
              </a:spcBef>
              <a:tabLst>
                <a:tab pos="3459030" algn="l"/>
              </a:tabLst>
              <a:defRPr lang="en-US" sz="4400" b="0" i="0" kern="0" cap="all" spc="500" baseline="0" dirty="0">
                <a:solidFill>
                  <a:srgbClr val="FFFFFF"/>
                </a:solidFill>
                <a:latin typeface="Arial"/>
                <a:ea typeface="+mj-ea"/>
                <a:cs typeface="Arial"/>
              </a:defRPr>
            </a:lvl1pPr>
          </a:lstStyle>
          <a:p>
            <a:r>
              <a:rPr lang="en-US" dirty="0"/>
              <a:t>Click to edit title</a:t>
            </a:r>
          </a:p>
        </p:txBody>
      </p:sp>
      <p:pic>
        <p:nvPicPr>
          <p:cNvPr id="27" name="Graphic 26">
            <a:extLst>
              <a:ext uri="{FF2B5EF4-FFF2-40B4-BE49-F238E27FC236}">
                <a16:creationId xmlns:a16="http://schemas.microsoft.com/office/drawing/2014/main" id="{44EB919E-BDF6-4EC4-8201-691D874139FA}"/>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1004206" y="6478564"/>
            <a:ext cx="871200" cy="118415"/>
          </a:xfrm>
          <a:prstGeom prst="rect">
            <a:avLst/>
          </a:prstGeom>
        </p:spPr>
      </p:pic>
    </p:spTree>
    <p:extLst>
      <p:ext uri="{BB962C8B-B14F-4D97-AF65-F5344CB8AC3E}">
        <p14:creationId xmlns:p14="http://schemas.microsoft.com/office/powerpoint/2010/main" val="940152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Yello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9AEC-0770-4C62-8B2E-CA5C6A07EFD4}"/>
              </a:ext>
            </a:extLst>
          </p:cNvPr>
          <p:cNvSpPr>
            <a:spLocks noGrp="1"/>
          </p:cNvSpPr>
          <p:nvPr>
            <p:ph type="ctrTitle" hasCustomPrompt="1"/>
          </p:nvPr>
        </p:nvSpPr>
        <p:spPr>
          <a:xfrm>
            <a:off x="361952" y="3085517"/>
            <a:ext cx="11468098" cy="687607"/>
          </a:xfrm>
          <a:prstGeom prst="rect">
            <a:avLst/>
          </a:prstGeom>
        </p:spPr>
        <p:txBody>
          <a:bodyPr anchor="t" anchorCtr="0">
            <a:noAutofit/>
          </a:bodyPr>
          <a:lstStyle>
            <a:lvl1pPr marL="0" algn="ctr" defTabSz="914400" rtl="0" eaLnBrk="1" latinLnBrk="0" hangingPunct="1">
              <a:spcBef>
                <a:spcPts val="73"/>
              </a:spcBef>
              <a:tabLst>
                <a:tab pos="3459030" algn="l"/>
              </a:tabLst>
              <a:defRPr lang="en-US" sz="4400" b="0" i="0" kern="0" cap="all" spc="500" baseline="0" dirty="0">
                <a:solidFill>
                  <a:schemeClr val="tx1"/>
                </a:solidFill>
                <a:latin typeface="Arial"/>
                <a:ea typeface="+mj-ea"/>
                <a:cs typeface="Arial"/>
              </a:defRPr>
            </a:lvl1pPr>
          </a:lstStyle>
          <a:p>
            <a:r>
              <a:rPr lang="en-US" dirty="0"/>
              <a:t>Click to edit title</a:t>
            </a:r>
          </a:p>
        </p:txBody>
      </p:sp>
      <p:pic>
        <p:nvPicPr>
          <p:cNvPr id="27" name="Graphic 26">
            <a:extLst>
              <a:ext uri="{FF2B5EF4-FFF2-40B4-BE49-F238E27FC236}">
                <a16:creationId xmlns:a16="http://schemas.microsoft.com/office/drawing/2014/main" id="{44EB919E-BDF6-4EC4-8201-691D874139FA}"/>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1004206" y="6478564"/>
            <a:ext cx="871200" cy="118415"/>
          </a:xfrm>
          <a:prstGeom prst="rect">
            <a:avLst/>
          </a:prstGeom>
        </p:spPr>
      </p:pic>
    </p:spTree>
    <p:extLst>
      <p:ext uri="{BB962C8B-B14F-4D97-AF65-F5344CB8AC3E}">
        <p14:creationId xmlns:p14="http://schemas.microsoft.com/office/powerpoint/2010/main" val="3897792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Divider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9AEC-0770-4C62-8B2E-CA5C6A07EFD4}"/>
              </a:ext>
            </a:extLst>
          </p:cNvPr>
          <p:cNvSpPr>
            <a:spLocks noGrp="1"/>
          </p:cNvSpPr>
          <p:nvPr>
            <p:ph type="ctrTitle" hasCustomPrompt="1"/>
          </p:nvPr>
        </p:nvSpPr>
        <p:spPr>
          <a:xfrm>
            <a:off x="361952" y="3085517"/>
            <a:ext cx="11468098" cy="687607"/>
          </a:xfrm>
          <a:prstGeom prst="rect">
            <a:avLst/>
          </a:prstGeom>
        </p:spPr>
        <p:txBody>
          <a:bodyPr anchor="t" anchorCtr="0">
            <a:noAutofit/>
          </a:bodyPr>
          <a:lstStyle>
            <a:lvl1pPr marL="0" algn="ctr" defTabSz="914400" rtl="0" eaLnBrk="1" latinLnBrk="0" hangingPunct="1">
              <a:spcBef>
                <a:spcPts val="73"/>
              </a:spcBef>
              <a:tabLst>
                <a:tab pos="3459030" algn="l"/>
              </a:tabLst>
              <a:defRPr lang="en-US" sz="4400" b="0" i="0" kern="0" cap="all" spc="500" baseline="0" dirty="0">
                <a:solidFill>
                  <a:schemeClr val="tx1"/>
                </a:solidFill>
                <a:latin typeface="Arial"/>
                <a:ea typeface="+mj-ea"/>
                <a:cs typeface="Arial"/>
              </a:defRPr>
            </a:lvl1pPr>
          </a:lstStyle>
          <a:p>
            <a:r>
              <a:rPr lang="en-US" dirty="0"/>
              <a:t>Click to edit title</a:t>
            </a:r>
          </a:p>
        </p:txBody>
      </p:sp>
      <p:pic>
        <p:nvPicPr>
          <p:cNvPr id="27" name="Graphic 26">
            <a:extLst>
              <a:ext uri="{FF2B5EF4-FFF2-40B4-BE49-F238E27FC236}">
                <a16:creationId xmlns:a16="http://schemas.microsoft.com/office/drawing/2014/main" id="{44EB919E-BDF6-4EC4-8201-691D874139FA}"/>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1004206" y="6478564"/>
            <a:ext cx="871200" cy="118415"/>
          </a:xfrm>
          <a:prstGeom prst="rect">
            <a:avLst/>
          </a:prstGeom>
        </p:spPr>
      </p:pic>
    </p:spTree>
    <p:extLst>
      <p:ext uri="{BB962C8B-B14F-4D97-AF65-F5344CB8AC3E}">
        <p14:creationId xmlns:p14="http://schemas.microsoft.com/office/powerpoint/2010/main" val="3761278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mage Section Divider Turquoise">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0872AEA9-A769-42FE-B25A-80C3523450D6}"/>
              </a:ext>
            </a:extLst>
          </p:cNvPr>
          <p:cNvSpPr/>
          <p:nvPr userDrawn="1"/>
        </p:nvSpPr>
        <p:spPr>
          <a:xfrm>
            <a:off x="5780158" y="0"/>
            <a:ext cx="6411408" cy="6857519"/>
          </a:xfrm>
          <a:custGeom>
            <a:avLst/>
            <a:gdLst>
              <a:gd name="connsiteX0" fmla="*/ 315842 w 6411408"/>
              <a:gd name="connsiteY0" fmla="*/ 0 h 6857519"/>
              <a:gd name="connsiteX1" fmla="*/ 6411408 w 6411408"/>
              <a:gd name="connsiteY1" fmla="*/ 0 h 6857519"/>
              <a:gd name="connsiteX2" fmla="*/ 6411408 w 6411408"/>
              <a:gd name="connsiteY2" fmla="*/ 6857519 h 6857519"/>
              <a:gd name="connsiteX3" fmla="*/ 315842 w 6411408"/>
              <a:gd name="connsiteY3" fmla="*/ 6857519 h 6857519"/>
              <a:gd name="connsiteX4" fmla="*/ 315842 w 6411408"/>
              <a:gd name="connsiteY4" fmla="*/ 3744545 h 6857519"/>
              <a:gd name="connsiteX5" fmla="*/ 315839 w 6411408"/>
              <a:gd name="connsiteY5" fmla="*/ 3744548 h 6857519"/>
              <a:gd name="connsiteX6" fmla="*/ 0 w 6411408"/>
              <a:gd name="connsiteY6" fmla="*/ 3428701 h 6857519"/>
              <a:gd name="connsiteX7" fmla="*/ 315839 w 6411408"/>
              <a:gd name="connsiteY7" fmla="*/ 3112862 h 6857519"/>
              <a:gd name="connsiteX8" fmla="*/ 315842 w 6411408"/>
              <a:gd name="connsiteY8" fmla="*/ 3112865 h 685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11408" h="6857519">
                <a:moveTo>
                  <a:pt x="315842" y="0"/>
                </a:moveTo>
                <a:lnTo>
                  <a:pt x="6411408" y="0"/>
                </a:lnTo>
                <a:lnTo>
                  <a:pt x="6411408" y="6857519"/>
                </a:lnTo>
                <a:lnTo>
                  <a:pt x="315842" y="6857519"/>
                </a:lnTo>
                <a:lnTo>
                  <a:pt x="315842" y="3744545"/>
                </a:lnTo>
                <a:lnTo>
                  <a:pt x="315839" y="3744548"/>
                </a:lnTo>
                <a:lnTo>
                  <a:pt x="0" y="3428701"/>
                </a:lnTo>
                <a:lnTo>
                  <a:pt x="315839" y="3112862"/>
                </a:lnTo>
                <a:lnTo>
                  <a:pt x="315842" y="3112865"/>
                </a:lnTo>
                <a:close/>
              </a:path>
            </a:pathLst>
          </a:custGeom>
          <a:solidFill>
            <a:srgbClr val="21DBAD"/>
          </a:solidFill>
        </p:spPr>
        <p:txBody>
          <a:bodyPr wrap="square" lIns="0" tIns="0" rIns="0" bIns="0" rtlCol="0">
            <a:noAutofit/>
          </a:bodyPr>
          <a:lstStyle/>
          <a:p>
            <a:endParaRPr sz="662"/>
          </a:p>
        </p:txBody>
      </p:sp>
      <p:sp>
        <p:nvSpPr>
          <p:cNvPr id="12" name="Picture Placeholder 11">
            <a:extLst>
              <a:ext uri="{FF2B5EF4-FFF2-40B4-BE49-F238E27FC236}">
                <a16:creationId xmlns:a16="http://schemas.microsoft.com/office/drawing/2014/main" id="{F40C3AF2-D6C4-463A-AD8C-58CD08A21A83}"/>
              </a:ext>
            </a:extLst>
          </p:cNvPr>
          <p:cNvSpPr>
            <a:spLocks noGrp="1"/>
          </p:cNvSpPr>
          <p:nvPr>
            <p:ph type="pic" sz="quarter" idx="10"/>
          </p:nvPr>
        </p:nvSpPr>
        <p:spPr>
          <a:xfrm>
            <a:off x="0" y="0"/>
            <a:ext cx="6096000" cy="6857519"/>
          </a:xfrm>
          <a:custGeom>
            <a:avLst/>
            <a:gdLst>
              <a:gd name="connsiteX0" fmla="*/ 0 w 6096000"/>
              <a:gd name="connsiteY0" fmla="*/ 0 h 6857519"/>
              <a:gd name="connsiteX1" fmla="*/ 6096000 w 6096000"/>
              <a:gd name="connsiteY1" fmla="*/ 0 h 6857519"/>
              <a:gd name="connsiteX2" fmla="*/ 6096000 w 6096000"/>
              <a:gd name="connsiteY2" fmla="*/ 3112865 h 6857519"/>
              <a:gd name="connsiteX3" fmla="*/ 6095997 w 6096000"/>
              <a:gd name="connsiteY3" fmla="*/ 3112862 h 6857519"/>
              <a:gd name="connsiteX4" fmla="*/ 5780158 w 6096000"/>
              <a:gd name="connsiteY4" fmla="*/ 3428701 h 6857519"/>
              <a:gd name="connsiteX5" fmla="*/ 6095997 w 6096000"/>
              <a:gd name="connsiteY5" fmla="*/ 3744548 h 6857519"/>
              <a:gd name="connsiteX6" fmla="*/ 6096000 w 6096000"/>
              <a:gd name="connsiteY6" fmla="*/ 3744545 h 6857519"/>
              <a:gd name="connsiteX7" fmla="*/ 6096000 w 6096000"/>
              <a:gd name="connsiteY7" fmla="*/ 6857519 h 6857519"/>
              <a:gd name="connsiteX8" fmla="*/ 0 w 6096000"/>
              <a:gd name="connsiteY8" fmla="*/ 6857519 h 685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7519">
                <a:moveTo>
                  <a:pt x="0" y="0"/>
                </a:moveTo>
                <a:lnTo>
                  <a:pt x="6096000" y="0"/>
                </a:lnTo>
                <a:lnTo>
                  <a:pt x="6096000" y="3112865"/>
                </a:lnTo>
                <a:lnTo>
                  <a:pt x="6095997" y="3112862"/>
                </a:lnTo>
                <a:lnTo>
                  <a:pt x="5780158" y="3428701"/>
                </a:lnTo>
                <a:lnTo>
                  <a:pt x="6095997" y="3744548"/>
                </a:lnTo>
                <a:lnTo>
                  <a:pt x="6096000" y="3744545"/>
                </a:lnTo>
                <a:lnTo>
                  <a:pt x="6096000" y="6857519"/>
                </a:lnTo>
                <a:lnTo>
                  <a:pt x="0" y="6857519"/>
                </a:lnTo>
                <a:close/>
              </a:path>
            </a:pathLst>
          </a:custGeom>
        </p:spPr>
        <p:txBody>
          <a:bodyPr wrap="square" anchor="ctr">
            <a:noAutofit/>
          </a:bodyPr>
          <a:lstStyle>
            <a:lvl1pPr algn="ctr">
              <a:defRPr/>
            </a:lvl1pPr>
          </a:lstStyle>
          <a:p>
            <a:endParaRPr lang="en-US"/>
          </a:p>
        </p:txBody>
      </p:sp>
      <p:sp>
        <p:nvSpPr>
          <p:cNvPr id="2" name="Title 1">
            <a:extLst>
              <a:ext uri="{FF2B5EF4-FFF2-40B4-BE49-F238E27FC236}">
                <a16:creationId xmlns:a16="http://schemas.microsoft.com/office/drawing/2014/main" id="{C0259AEC-0770-4C62-8B2E-CA5C6A07EFD4}"/>
              </a:ext>
            </a:extLst>
          </p:cNvPr>
          <p:cNvSpPr>
            <a:spLocks noGrp="1"/>
          </p:cNvSpPr>
          <p:nvPr userDrawn="1">
            <p:ph type="ctrTitle" hasCustomPrompt="1"/>
          </p:nvPr>
        </p:nvSpPr>
        <p:spPr>
          <a:xfrm>
            <a:off x="6412048" y="2577466"/>
            <a:ext cx="5418001" cy="1703710"/>
          </a:xfrm>
          <a:prstGeom prst="rect">
            <a:avLst/>
          </a:prstGeom>
        </p:spPr>
        <p:txBody>
          <a:bodyPr anchor="ctr" anchorCtr="0">
            <a:noAutofit/>
          </a:bodyPr>
          <a:lstStyle>
            <a:lvl1pPr marL="0" algn="ctr" defTabSz="914400" rtl="0" eaLnBrk="1" latinLnBrk="0" hangingPunct="1">
              <a:spcBef>
                <a:spcPts val="73"/>
              </a:spcBef>
              <a:tabLst>
                <a:tab pos="3459030" algn="l"/>
              </a:tabLst>
              <a:defRPr lang="en-US" sz="3600" b="0" i="0" kern="0" cap="all" spc="500" baseline="0" dirty="0">
                <a:solidFill>
                  <a:srgbClr val="FFFFFF"/>
                </a:solidFill>
                <a:latin typeface="Arial"/>
                <a:ea typeface="+mj-ea"/>
                <a:cs typeface="Arial"/>
              </a:defRPr>
            </a:lvl1pPr>
          </a:lstStyle>
          <a:p>
            <a:r>
              <a:rPr lang="en-US" dirty="0"/>
              <a:t>Click to edit title</a:t>
            </a:r>
          </a:p>
        </p:txBody>
      </p:sp>
      <p:pic>
        <p:nvPicPr>
          <p:cNvPr id="27" name="Graphic 26">
            <a:extLst>
              <a:ext uri="{FF2B5EF4-FFF2-40B4-BE49-F238E27FC236}">
                <a16:creationId xmlns:a16="http://schemas.microsoft.com/office/drawing/2014/main" id="{44EB919E-BDF6-4EC4-8201-691D874139FA}"/>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1004206" y="6478564"/>
            <a:ext cx="871200" cy="118415"/>
          </a:xfrm>
          <a:prstGeom prst="rect">
            <a:avLst/>
          </a:prstGeom>
        </p:spPr>
      </p:pic>
    </p:spTree>
    <p:extLst>
      <p:ext uri="{BB962C8B-B14F-4D97-AF65-F5344CB8AC3E}">
        <p14:creationId xmlns:p14="http://schemas.microsoft.com/office/powerpoint/2010/main" val="2774061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mage Section Divider Blue">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0872AEA9-A769-42FE-B25A-80C3523450D6}"/>
              </a:ext>
            </a:extLst>
          </p:cNvPr>
          <p:cNvSpPr/>
          <p:nvPr userDrawn="1"/>
        </p:nvSpPr>
        <p:spPr>
          <a:xfrm>
            <a:off x="5780158" y="0"/>
            <a:ext cx="6411408" cy="6857519"/>
          </a:xfrm>
          <a:custGeom>
            <a:avLst/>
            <a:gdLst>
              <a:gd name="connsiteX0" fmla="*/ 315842 w 6411408"/>
              <a:gd name="connsiteY0" fmla="*/ 0 h 6857519"/>
              <a:gd name="connsiteX1" fmla="*/ 6411408 w 6411408"/>
              <a:gd name="connsiteY1" fmla="*/ 0 h 6857519"/>
              <a:gd name="connsiteX2" fmla="*/ 6411408 w 6411408"/>
              <a:gd name="connsiteY2" fmla="*/ 6857519 h 6857519"/>
              <a:gd name="connsiteX3" fmla="*/ 315842 w 6411408"/>
              <a:gd name="connsiteY3" fmla="*/ 6857519 h 6857519"/>
              <a:gd name="connsiteX4" fmla="*/ 315842 w 6411408"/>
              <a:gd name="connsiteY4" fmla="*/ 3744545 h 6857519"/>
              <a:gd name="connsiteX5" fmla="*/ 315839 w 6411408"/>
              <a:gd name="connsiteY5" fmla="*/ 3744548 h 6857519"/>
              <a:gd name="connsiteX6" fmla="*/ 0 w 6411408"/>
              <a:gd name="connsiteY6" fmla="*/ 3428701 h 6857519"/>
              <a:gd name="connsiteX7" fmla="*/ 315839 w 6411408"/>
              <a:gd name="connsiteY7" fmla="*/ 3112862 h 6857519"/>
              <a:gd name="connsiteX8" fmla="*/ 315842 w 6411408"/>
              <a:gd name="connsiteY8" fmla="*/ 3112865 h 685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11408" h="6857519">
                <a:moveTo>
                  <a:pt x="315842" y="0"/>
                </a:moveTo>
                <a:lnTo>
                  <a:pt x="6411408" y="0"/>
                </a:lnTo>
                <a:lnTo>
                  <a:pt x="6411408" y="6857519"/>
                </a:lnTo>
                <a:lnTo>
                  <a:pt x="315842" y="6857519"/>
                </a:lnTo>
                <a:lnTo>
                  <a:pt x="315842" y="3744545"/>
                </a:lnTo>
                <a:lnTo>
                  <a:pt x="315839" y="3744548"/>
                </a:lnTo>
                <a:lnTo>
                  <a:pt x="0" y="3428701"/>
                </a:lnTo>
                <a:lnTo>
                  <a:pt x="315839" y="3112862"/>
                </a:lnTo>
                <a:lnTo>
                  <a:pt x="315842" y="3112865"/>
                </a:lnTo>
                <a:close/>
              </a:path>
            </a:pathLst>
          </a:custGeom>
          <a:solidFill>
            <a:schemeClr val="tx1"/>
          </a:solidFill>
        </p:spPr>
        <p:txBody>
          <a:bodyPr wrap="square" lIns="0" tIns="0" rIns="0" bIns="0" rtlCol="0">
            <a:noAutofit/>
          </a:bodyPr>
          <a:lstStyle/>
          <a:p>
            <a:endParaRPr sz="662"/>
          </a:p>
        </p:txBody>
      </p:sp>
      <p:sp>
        <p:nvSpPr>
          <p:cNvPr id="12" name="Picture Placeholder 11">
            <a:extLst>
              <a:ext uri="{FF2B5EF4-FFF2-40B4-BE49-F238E27FC236}">
                <a16:creationId xmlns:a16="http://schemas.microsoft.com/office/drawing/2014/main" id="{F40C3AF2-D6C4-463A-AD8C-58CD08A21A83}"/>
              </a:ext>
            </a:extLst>
          </p:cNvPr>
          <p:cNvSpPr>
            <a:spLocks noGrp="1"/>
          </p:cNvSpPr>
          <p:nvPr>
            <p:ph type="pic" sz="quarter" idx="10"/>
          </p:nvPr>
        </p:nvSpPr>
        <p:spPr>
          <a:xfrm>
            <a:off x="0" y="0"/>
            <a:ext cx="6096000" cy="6857519"/>
          </a:xfrm>
          <a:custGeom>
            <a:avLst/>
            <a:gdLst>
              <a:gd name="connsiteX0" fmla="*/ 0 w 6096000"/>
              <a:gd name="connsiteY0" fmla="*/ 0 h 6857519"/>
              <a:gd name="connsiteX1" fmla="*/ 6096000 w 6096000"/>
              <a:gd name="connsiteY1" fmla="*/ 0 h 6857519"/>
              <a:gd name="connsiteX2" fmla="*/ 6096000 w 6096000"/>
              <a:gd name="connsiteY2" fmla="*/ 3112865 h 6857519"/>
              <a:gd name="connsiteX3" fmla="*/ 6095997 w 6096000"/>
              <a:gd name="connsiteY3" fmla="*/ 3112862 h 6857519"/>
              <a:gd name="connsiteX4" fmla="*/ 5780158 w 6096000"/>
              <a:gd name="connsiteY4" fmla="*/ 3428701 h 6857519"/>
              <a:gd name="connsiteX5" fmla="*/ 6095997 w 6096000"/>
              <a:gd name="connsiteY5" fmla="*/ 3744548 h 6857519"/>
              <a:gd name="connsiteX6" fmla="*/ 6096000 w 6096000"/>
              <a:gd name="connsiteY6" fmla="*/ 3744545 h 6857519"/>
              <a:gd name="connsiteX7" fmla="*/ 6096000 w 6096000"/>
              <a:gd name="connsiteY7" fmla="*/ 6857519 h 6857519"/>
              <a:gd name="connsiteX8" fmla="*/ 0 w 6096000"/>
              <a:gd name="connsiteY8" fmla="*/ 6857519 h 685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7519">
                <a:moveTo>
                  <a:pt x="0" y="0"/>
                </a:moveTo>
                <a:lnTo>
                  <a:pt x="6096000" y="0"/>
                </a:lnTo>
                <a:lnTo>
                  <a:pt x="6096000" y="3112865"/>
                </a:lnTo>
                <a:lnTo>
                  <a:pt x="6095997" y="3112862"/>
                </a:lnTo>
                <a:lnTo>
                  <a:pt x="5780158" y="3428701"/>
                </a:lnTo>
                <a:lnTo>
                  <a:pt x="6095997" y="3744548"/>
                </a:lnTo>
                <a:lnTo>
                  <a:pt x="6096000" y="3744545"/>
                </a:lnTo>
                <a:lnTo>
                  <a:pt x="6096000" y="6857519"/>
                </a:lnTo>
                <a:lnTo>
                  <a:pt x="0" y="6857519"/>
                </a:lnTo>
                <a:close/>
              </a:path>
            </a:pathLst>
          </a:custGeom>
        </p:spPr>
        <p:txBody>
          <a:bodyPr wrap="square" anchor="ctr">
            <a:noAutofit/>
          </a:bodyPr>
          <a:lstStyle>
            <a:lvl1pPr algn="ctr">
              <a:defRPr/>
            </a:lvl1pPr>
          </a:lstStyle>
          <a:p>
            <a:endParaRPr lang="en-US"/>
          </a:p>
        </p:txBody>
      </p:sp>
      <p:sp>
        <p:nvSpPr>
          <p:cNvPr id="2" name="Title 1">
            <a:extLst>
              <a:ext uri="{FF2B5EF4-FFF2-40B4-BE49-F238E27FC236}">
                <a16:creationId xmlns:a16="http://schemas.microsoft.com/office/drawing/2014/main" id="{C0259AEC-0770-4C62-8B2E-CA5C6A07EFD4}"/>
              </a:ext>
            </a:extLst>
          </p:cNvPr>
          <p:cNvSpPr>
            <a:spLocks noGrp="1"/>
          </p:cNvSpPr>
          <p:nvPr userDrawn="1">
            <p:ph type="ctrTitle" hasCustomPrompt="1"/>
          </p:nvPr>
        </p:nvSpPr>
        <p:spPr>
          <a:xfrm>
            <a:off x="6412048" y="2577466"/>
            <a:ext cx="5418001" cy="1703710"/>
          </a:xfrm>
          <a:prstGeom prst="rect">
            <a:avLst/>
          </a:prstGeom>
        </p:spPr>
        <p:txBody>
          <a:bodyPr anchor="ctr" anchorCtr="0">
            <a:noAutofit/>
          </a:bodyPr>
          <a:lstStyle>
            <a:lvl1pPr marL="0" algn="ctr" defTabSz="914400" rtl="0" eaLnBrk="1" latinLnBrk="0" hangingPunct="1">
              <a:spcBef>
                <a:spcPts val="73"/>
              </a:spcBef>
              <a:tabLst>
                <a:tab pos="3459030" algn="l"/>
              </a:tabLst>
              <a:defRPr lang="en-US" sz="3600" b="0" i="0" kern="0" cap="all" spc="500" baseline="0" dirty="0">
                <a:solidFill>
                  <a:srgbClr val="FFFFFF"/>
                </a:solidFill>
                <a:latin typeface="Arial"/>
                <a:ea typeface="+mj-ea"/>
                <a:cs typeface="Arial"/>
              </a:defRPr>
            </a:lvl1pPr>
          </a:lstStyle>
          <a:p>
            <a:r>
              <a:rPr lang="en-US" dirty="0"/>
              <a:t>Click to edit title</a:t>
            </a:r>
          </a:p>
        </p:txBody>
      </p:sp>
      <p:pic>
        <p:nvPicPr>
          <p:cNvPr id="27" name="Graphic 26">
            <a:extLst>
              <a:ext uri="{FF2B5EF4-FFF2-40B4-BE49-F238E27FC236}">
                <a16:creationId xmlns:a16="http://schemas.microsoft.com/office/drawing/2014/main" id="{44EB919E-BDF6-4EC4-8201-691D874139FA}"/>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1004206" y="6478564"/>
            <a:ext cx="871200" cy="118415"/>
          </a:xfrm>
          <a:prstGeom prst="rect">
            <a:avLst/>
          </a:prstGeom>
        </p:spPr>
      </p:pic>
    </p:spTree>
    <p:extLst>
      <p:ext uri="{BB962C8B-B14F-4D97-AF65-F5344CB8AC3E}">
        <p14:creationId xmlns:p14="http://schemas.microsoft.com/office/powerpoint/2010/main" val="1682820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theme" Target="../theme/theme2.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image" Target="NUL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4145280" y="6443091"/>
            <a:ext cx="3901440" cy="153888"/>
          </a:xfrm>
          <a:prstGeom prst="rect">
            <a:avLst/>
          </a:prstGeom>
        </p:spPr>
        <p:txBody>
          <a:bodyPr wrap="square" lIns="0" tIns="0" rIns="0" bIns="0">
            <a:spAutoFit/>
          </a:bodyPr>
          <a:lstStyle>
            <a:lvl1pPr algn="ctr">
              <a:defRPr lang="en-US" sz="1000" kern="1200" spc="-36" dirty="0">
                <a:solidFill>
                  <a:schemeClr val="tx1">
                    <a:tint val="75000"/>
                  </a:schemeClr>
                </a:solidFill>
                <a:latin typeface="Arial"/>
                <a:ea typeface="+mn-ea"/>
                <a:cs typeface="Arial"/>
              </a:defRPr>
            </a:lvl1pPr>
          </a:lstStyle>
          <a:p>
            <a:endParaRPr lang="en-GB"/>
          </a:p>
        </p:txBody>
      </p:sp>
      <p:sp>
        <p:nvSpPr>
          <p:cNvPr id="5" name="Holder 5"/>
          <p:cNvSpPr>
            <a:spLocks noGrp="1"/>
          </p:cNvSpPr>
          <p:nvPr>
            <p:ph type="dt" sz="half" idx="6"/>
          </p:nvPr>
        </p:nvSpPr>
        <p:spPr>
          <a:xfrm>
            <a:off x="317535" y="6443091"/>
            <a:ext cx="1302543" cy="153888"/>
          </a:xfrm>
          <a:prstGeom prst="rect">
            <a:avLst/>
          </a:prstGeom>
        </p:spPr>
        <p:txBody>
          <a:bodyPr wrap="square" lIns="0" tIns="0" rIns="0" bIns="0">
            <a:spAutoFit/>
          </a:bodyPr>
          <a:lstStyle>
            <a:lvl1pPr marL="0" algn="l" defTabSz="914400" rtl="0" eaLnBrk="1" latinLnBrk="0" hangingPunct="1">
              <a:defRPr lang="en-GB" sz="1000" kern="1200" spc="-36" smtClean="0">
                <a:solidFill>
                  <a:schemeClr val="tx1">
                    <a:tint val="75000"/>
                  </a:schemeClr>
                </a:solidFill>
                <a:latin typeface="Arial"/>
                <a:ea typeface="+mn-ea"/>
                <a:cs typeface="Arial"/>
              </a:defRPr>
            </a:lvl1pPr>
          </a:lstStyle>
          <a:p>
            <a:r>
              <a:rPr lang="en-US" smtClean="0"/>
              <a:t>6 October 2020</a:t>
            </a:r>
            <a:endParaRPr lang="en-GB" dirty="0"/>
          </a:p>
        </p:txBody>
      </p:sp>
      <p:sp>
        <p:nvSpPr>
          <p:cNvPr id="7" name="object 24">
            <a:extLst>
              <a:ext uri="{FF2B5EF4-FFF2-40B4-BE49-F238E27FC236}">
                <a16:creationId xmlns:a16="http://schemas.microsoft.com/office/drawing/2014/main" id="{809A4345-4CCA-4F50-B81A-82131514BF31}"/>
              </a:ext>
            </a:extLst>
          </p:cNvPr>
          <p:cNvSpPr/>
          <p:nvPr userDrawn="1"/>
        </p:nvSpPr>
        <p:spPr>
          <a:xfrm>
            <a:off x="317906" y="230050"/>
            <a:ext cx="11556558" cy="0"/>
          </a:xfrm>
          <a:custGeom>
            <a:avLst/>
            <a:gdLst/>
            <a:ahLst/>
            <a:cxnLst/>
            <a:rect l="l" t="t" r="r" b="b"/>
            <a:pathLst>
              <a:path w="19057620">
                <a:moveTo>
                  <a:pt x="0" y="0"/>
                </a:moveTo>
                <a:lnTo>
                  <a:pt x="19057011" y="0"/>
                </a:lnTo>
              </a:path>
            </a:pathLst>
          </a:custGeom>
          <a:ln w="6350">
            <a:solidFill>
              <a:srgbClr val="00008B"/>
            </a:solidFill>
          </a:ln>
        </p:spPr>
        <p:txBody>
          <a:bodyPr wrap="square" lIns="0" tIns="0" rIns="0" bIns="0" rtlCol="0"/>
          <a:lstStyle/>
          <a:p>
            <a:endParaRPr sz="662" dirty="0"/>
          </a:p>
        </p:txBody>
      </p:sp>
      <p:sp>
        <p:nvSpPr>
          <p:cNvPr id="8" name="object 25">
            <a:extLst>
              <a:ext uri="{FF2B5EF4-FFF2-40B4-BE49-F238E27FC236}">
                <a16:creationId xmlns:a16="http://schemas.microsoft.com/office/drawing/2014/main" id="{4916F970-7AEE-4582-A1BC-A483CFE01F68}"/>
              </a:ext>
            </a:extLst>
          </p:cNvPr>
          <p:cNvSpPr/>
          <p:nvPr userDrawn="1"/>
        </p:nvSpPr>
        <p:spPr>
          <a:xfrm>
            <a:off x="317906" y="722141"/>
            <a:ext cx="11556558" cy="0"/>
          </a:xfrm>
          <a:custGeom>
            <a:avLst/>
            <a:gdLst/>
            <a:ahLst/>
            <a:cxnLst/>
            <a:rect l="l" t="t" r="r" b="b"/>
            <a:pathLst>
              <a:path w="19057620">
                <a:moveTo>
                  <a:pt x="0" y="0"/>
                </a:moveTo>
                <a:lnTo>
                  <a:pt x="19057011" y="0"/>
                </a:lnTo>
              </a:path>
            </a:pathLst>
          </a:custGeom>
          <a:ln w="6350">
            <a:solidFill>
              <a:srgbClr val="00008B"/>
            </a:solidFill>
          </a:ln>
        </p:spPr>
        <p:txBody>
          <a:bodyPr wrap="square" lIns="0" tIns="0" rIns="0" bIns="0" rtlCol="0"/>
          <a:lstStyle/>
          <a:p>
            <a:endParaRPr sz="662"/>
          </a:p>
        </p:txBody>
      </p:sp>
      <p:sp>
        <p:nvSpPr>
          <p:cNvPr id="10" name="Title Placeholder 9">
            <a:extLst>
              <a:ext uri="{FF2B5EF4-FFF2-40B4-BE49-F238E27FC236}">
                <a16:creationId xmlns:a16="http://schemas.microsoft.com/office/drawing/2014/main" id="{1DBCE718-2281-4E4C-B6A5-A9E41EDAB2C1}"/>
              </a:ext>
            </a:extLst>
          </p:cNvPr>
          <p:cNvSpPr>
            <a:spLocks noGrp="1"/>
          </p:cNvSpPr>
          <p:nvPr>
            <p:ph type="title"/>
          </p:nvPr>
        </p:nvSpPr>
        <p:spPr>
          <a:xfrm>
            <a:off x="317535" y="274320"/>
            <a:ext cx="11556557" cy="447822"/>
          </a:xfrm>
          <a:prstGeom prst="rect">
            <a:avLst/>
          </a:prstGeom>
        </p:spPr>
        <p:txBody>
          <a:bodyPr vert="horz" lIns="0" tIns="0" rIns="0" bIns="0" rtlCol="0" anchor="t">
            <a:noAutofit/>
          </a:bodyPr>
          <a:lstStyle/>
          <a:p>
            <a:r>
              <a:rPr lang="en-US" dirty="0"/>
              <a:t>Click to edit Master title style</a:t>
            </a:r>
          </a:p>
        </p:txBody>
      </p:sp>
      <p:sp>
        <p:nvSpPr>
          <p:cNvPr id="11" name="Text Placeholder 10">
            <a:extLst>
              <a:ext uri="{FF2B5EF4-FFF2-40B4-BE49-F238E27FC236}">
                <a16:creationId xmlns:a16="http://schemas.microsoft.com/office/drawing/2014/main" id="{139B5355-CA41-4B9C-A1E6-25CDEB366FBD}"/>
              </a:ext>
            </a:extLst>
          </p:cNvPr>
          <p:cNvSpPr>
            <a:spLocks noGrp="1"/>
          </p:cNvSpPr>
          <p:nvPr>
            <p:ph type="body" idx="1"/>
          </p:nvPr>
        </p:nvSpPr>
        <p:spPr>
          <a:xfrm>
            <a:off x="317535" y="1094913"/>
            <a:ext cx="11556557" cy="508205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Graphic 12">
            <a:extLst>
              <a:ext uri="{FF2B5EF4-FFF2-40B4-BE49-F238E27FC236}">
                <a16:creationId xmlns:a16="http://schemas.microsoft.com/office/drawing/2014/main" id="{2E43DB0C-49F9-4F7B-BE32-95A200228BD1}"/>
              </a:ext>
            </a:extLst>
          </p:cNvPr>
          <p:cNvPicPr>
            <a:picLocks noChangeAspect="1"/>
          </p:cNvPicPr>
          <p:nvPr userDrawn="1"/>
        </p:nvPicPr>
        <p:blipFill>
          <a:blip r:embed="rId25">
            <a:extLst>
              <a:ext uri="{96DAC541-7B7A-43D3-8B79-37D633B846F1}">
                <asvg:svgBlip xmlns="" xmlns:asvg="http://schemas.microsoft.com/office/drawing/2016/SVG/main" r:embed="rId27"/>
              </a:ext>
            </a:extLst>
          </a:blip>
          <a:stretch>
            <a:fillRect/>
          </a:stretch>
        </p:blipFill>
        <p:spPr>
          <a:xfrm>
            <a:off x="11004206" y="6478564"/>
            <a:ext cx="871200" cy="118415"/>
          </a:xfrm>
          <a:prstGeom prst="rect">
            <a:avLst/>
          </a:prstGeom>
        </p:spPr>
      </p:pic>
      <p:sp>
        <p:nvSpPr>
          <p:cNvPr id="2" name="Slide Number Placeholder 1">
            <a:extLst>
              <a:ext uri="{FF2B5EF4-FFF2-40B4-BE49-F238E27FC236}">
                <a16:creationId xmlns:a16="http://schemas.microsoft.com/office/drawing/2014/main" id="{CC27B0AD-2FA3-2949-9759-77F23EC7D21D}"/>
              </a:ext>
            </a:extLst>
          </p:cNvPr>
          <p:cNvSpPr>
            <a:spLocks noGrp="1"/>
          </p:cNvSpPr>
          <p:nvPr>
            <p:ph type="sldNum" sz="quarter" idx="4"/>
          </p:nvPr>
        </p:nvSpPr>
        <p:spPr>
          <a:xfrm>
            <a:off x="1620078" y="6443091"/>
            <a:ext cx="1580322" cy="153888"/>
          </a:xfrm>
          <a:prstGeom prst="rect">
            <a:avLst/>
          </a:prstGeom>
        </p:spPr>
        <p:txBody>
          <a:bodyPr vert="horz" lIns="91440" tIns="45720" rIns="91440" bIns="45720" rtlCol="0" anchor="ctr"/>
          <a:lstStyle>
            <a:lvl1pPr marL="0" algn="ctr" defTabSz="914400" rtl="0" eaLnBrk="1" latinLnBrk="0" hangingPunct="1">
              <a:defRPr lang="en-GB" sz="1000" kern="1200" spc="-36" smtClean="0">
                <a:solidFill>
                  <a:schemeClr val="tx1">
                    <a:tint val="75000"/>
                  </a:schemeClr>
                </a:solidFill>
                <a:latin typeface="Arial"/>
                <a:ea typeface="+mn-ea"/>
                <a:cs typeface="Arial"/>
              </a:defRPr>
            </a:lvl1pPr>
          </a:lstStyle>
          <a:p>
            <a:pPr algn="l"/>
            <a:r>
              <a:rPr lang="en-GB"/>
              <a:t>Page </a:t>
            </a:r>
            <a:fld id="{5A91C5AB-1EE9-3746-A212-CC3460B1ECCE}" type="slidenum">
              <a:rPr lang="en-US" smtClean="0"/>
              <a:pPr algn="l"/>
              <a:t>‹#›</a:t>
            </a:fld>
            <a:endParaRPr lang="en-US" dirty="0"/>
          </a:p>
        </p:txBody>
      </p:sp>
    </p:spTree>
    <p:extLst>
      <p:ext uri="{BB962C8B-B14F-4D97-AF65-F5344CB8AC3E}">
        <p14:creationId xmlns:p14="http://schemas.microsoft.com/office/powerpoint/2010/main" val="1428330611"/>
      </p:ext>
    </p:extLst>
  </p:cSld>
  <p:clrMap bg1="lt1" tx1="dk1" bg2="lt2" tx2="dk2" accent1="accent1" accent2="accent2" accent3="accent3" accent4="accent4" accent5="accent5" accent6="accent6" hlink="hlink" folHlink="folHlink"/>
  <p:sldLayoutIdLst>
    <p:sldLayoutId id="2147483679" r:id="rId1"/>
    <p:sldLayoutId id="2147483699" r:id="rId2"/>
    <p:sldLayoutId id="2147483700" r:id="rId3"/>
    <p:sldLayoutId id="2147483680" r:id="rId4"/>
    <p:sldLayoutId id="2147483683" r:id="rId5"/>
    <p:sldLayoutId id="2147483681" r:id="rId6"/>
    <p:sldLayoutId id="2147483682" r:id="rId7"/>
    <p:sldLayoutId id="2147483684" r:id="rId8"/>
    <p:sldLayoutId id="2147483685" r:id="rId9"/>
    <p:sldLayoutId id="2147483696" r:id="rId10"/>
    <p:sldLayoutId id="2147483688" r:id="rId11"/>
    <p:sldLayoutId id="2147483689" r:id="rId12"/>
    <p:sldLayoutId id="2147483697" r:id="rId13"/>
    <p:sldLayoutId id="2147483690" r:id="rId14"/>
    <p:sldLayoutId id="2147483698" r:id="rId15"/>
    <p:sldLayoutId id="2147483686" r:id="rId16"/>
    <p:sldLayoutId id="2147483695" r:id="rId17"/>
    <p:sldLayoutId id="2147483687" r:id="rId18"/>
    <p:sldLayoutId id="2147483694" r:id="rId19"/>
    <p:sldLayoutId id="2147483677" r:id="rId20"/>
    <p:sldLayoutId id="2147483691" r:id="rId21"/>
    <p:sldLayoutId id="2147483692" r:id="rId22"/>
    <p:sldLayoutId id="2147483693" r:id="rId23"/>
  </p:sldLayoutIdLst>
  <p:hf sldNum="0" hdr="0" ftr="0" dt="0"/>
  <p:txStyles>
    <p:titleStyle>
      <a:lvl1pPr marL="0" eaLnBrk="1" hangingPunct="1">
        <a:defRPr lang="en-GB" sz="1700" b="1" kern="0" dirty="0">
          <a:solidFill>
            <a:schemeClr val="tx1"/>
          </a:solidFill>
          <a:latin typeface="+mj-lt"/>
          <a:ea typeface="+mj-ea"/>
          <a:cs typeface="+mj-cs"/>
        </a:defRPr>
      </a:lvl1pPr>
    </p:titleStyle>
    <p:bodyStyle>
      <a:lvl1pPr marL="7701" algn="l" defTabSz="914400" rtl="0" eaLnBrk="1" latinLnBrk="0" hangingPunct="1">
        <a:spcBef>
          <a:spcPts val="73"/>
        </a:spcBef>
        <a:defRPr lang="en-US" sz="1400" b="0" kern="1200" spc="15" dirty="0" smtClean="0">
          <a:solidFill>
            <a:srgbClr val="00008B"/>
          </a:solidFill>
          <a:latin typeface="Arial"/>
          <a:ea typeface="+mn-ea"/>
          <a:cs typeface="Arial"/>
        </a:defRPr>
      </a:lvl1pPr>
      <a:lvl2pPr marL="0" indent="0" eaLnBrk="1" hangingPunct="1">
        <a:defRPr sz="1400" b="1">
          <a:latin typeface="+mn-lt"/>
          <a:ea typeface="+mn-ea"/>
          <a:cs typeface="+mn-cs"/>
        </a:defRPr>
      </a:lvl2pPr>
      <a:lvl3pPr marL="139700" indent="-139700" eaLnBrk="1" hangingPunct="1">
        <a:buFont typeface="Arial" panose="020B0604020202020204" pitchFamily="34" charset="0"/>
        <a:buChar char="•"/>
        <a:defRPr sz="1400">
          <a:latin typeface="+mn-lt"/>
          <a:ea typeface="+mn-ea"/>
          <a:cs typeface="+mn-cs"/>
        </a:defRPr>
      </a:lvl3pPr>
      <a:lvl4pPr marL="358775" indent="-206375" eaLnBrk="1" hangingPunct="1">
        <a:buFont typeface="Arial" panose="020B0604020202020204" pitchFamily="34" charset="0"/>
        <a:buChar char="•"/>
        <a:defRPr sz="1400">
          <a:latin typeface="+mn-lt"/>
          <a:ea typeface="+mn-ea"/>
          <a:cs typeface="+mn-cs"/>
        </a:defRPr>
      </a:lvl4pPr>
      <a:lvl5pPr marL="539750" indent="-180975" eaLnBrk="1" hangingPunct="1">
        <a:buFont typeface="Arial" panose="020B0604020202020204" pitchFamily="34" charset="0"/>
        <a:buChar char="•"/>
        <a:defRPr sz="1400">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extLst mod="1">
    <p:ext uri="{27BBF7A9-308A-43DC-89C8-2F10F3537804}">
      <p15:sldGuideLst xmlns:p15="http://schemas.microsoft.com/office/powerpoint/2012/main">
        <p15:guide id="1" orient="horz" pos="701" userDrawn="1">
          <p15:clr>
            <a:srgbClr val="F26B43"/>
          </p15:clr>
        </p15:guide>
        <p15:guide id="2" orient="horz" pos="3903" userDrawn="1">
          <p15:clr>
            <a:srgbClr val="F26B43"/>
          </p15:clr>
        </p15:guide>
        <p15:guide id="3" pos="3839" userDrawn="1">
          <p15:clr>
            <a:srgbClr val="F26B43"/>
          </p15:clr>
        </p15:guide>
        <p15:guide id="4" pos="7479" userDrawn="1">
          <p15:clr>
            <a:srgbClr val="F26B43"/>
          </p15:clr>
        </p15:guide>
        <p15:guide id="5" pos="200" userDrawn="1">
          <p15:clr>
            <a:srgbClr val="F26B43"/>
          </p15:clr>
        </p15:guide>
        <p15:guide id="6"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4145280" y="6443091"/>
            <a:ext cx="3901440" cy="122419"/>
          </a:xfrm>
          <a:prstGeom prst="rect">
            <a:avLst/>
          </a:prstGeom>
        </p:spPr>
        <p:txBody>
          <a:bodyPr wrap="square" lIns="0" tIns="0" rIns="0" bIns="0">
            <a:spAutoFit/>
          </a:bodyPr>
          <a:lstStyle>
            <a:lvl1pPr algn="ctr">
              <a:defRPr lang="en-US" sz="795" kern="1200" spc="-29" dirty="0">
                <a:solidFill>
                  <a:schemeClr val="tx1">
                    <a:tint val="75000"/>
                  </a:schemeClr>
                </a:solidFill>
                <a:latin typeface="Arial"/>
                <a:ea typeface="+mn-ea"/>
                <a:cs typeface="Arial"/>
              </a:defRPr>
            </a:lvl1pPr>
          </a:lstStyle>
          <a:p>
            <a:endParaRPr lang="en-GB" dirty="0"/>
          </a:p>
        </p:txBody>
      </p:sp>
      <p:sp>
        <p:nvSpPr>
          <p:cNvPr id="5" name="Holder 5"/>
          <p:cNvSpPr>
            <a:spLocks noGrp="1"/>
          </p:cNvSpPr>
          <p:nvPr>
            <p:ph type="dt" sz="half" idx="6"/>
          </p:nvPr>
        </p:nvSpPr>
        <p:spPr>
          <a:xfrm>
            <a:off x="317536" y="6443091"/>
            <a:ext cx="1302543" cy="167490"/>
          </a:xfrm>
          <a:prstGeom prst="rect">
            <a:avLst/>
          </a:prstGeom>
        </p:spPr>
        <p:txBody>
          <a:bodyPr wrap="square" lIns="0" tIns="0" rIns="0" bIns="0">
            <a:spAutoFit/>
          </a:bodyPr>
          <a:lstStyle>
            <a:lvl1pPr marL="0" algn="l" defTabSz="727432" rtl="0" eaLnBrk="1" latinLnBrk="0" hangingPunct="1">
              <a:defRPr lang="en-GB" sz="1088" kern="1200" spc="-29" smtClean="0">
                <a:solidFill>
                  <a:schemeClr val="tx1">
                    <a:tint val="75000"/>
                  </a:schemeClr>
                </a:solidFill>
                <a:latin typeface="Arial"/>
                <a:ea typeface="+mn-ea"/>
                <a:cs typeface="Arial"/>
              </a:defRPr>
            </a:lvl1pPr>
          </a:lstStyle>
          <a:p>
            <a:r>
              <a:rPr lang="en-US" smtClean="0"/>
              <a:t>6 October 2020</a:t>
            </a:r>
            <a:endParaRPr lang="en-GB" dirty="0"/>
          </a:p>
        </p:txBody>
      </p:sp>
      <p:sp>
        <p:nvSpPr>
          <p:cNvPr id="7" name="object 24">
            <a:extLst>
              <a:ext uri="{FF2B5EF4-FFF2-40B4-BE49-F238E27FC236}">
                <a16:creationId xmlns:a16="http://schemas.microsoft.com/office/drawing/2014/main" id="{809A4345-4CCA-4F50-B81A-82131514BF31}"/>
              </a:ext>
            </a:extLst>
          </p:cNvPr>
          <p:cNvSpPr/>
          <p:nvPr/>
        </p:nvSpPr>
        <p:spPr>
          <a:xfrm>
            <a:off x="317906" y="230050"/>
            <a:ext cx="11556558" cy="0"/>
          </a:xfrm>
          <a:custGeom>
            <a:avLst/>
            <a:gdLst/>
            <a:ahLst/>
            <a:cxnLst/>
            <a:rect l="l" t="t" r="r" b="b"/>
            <a:pathLst>
              <a:path w="19057620">
                <a:moveTo>
                  <a:pt x="0" y="0"/>
                </a:moveTo>
                <a:lnTo>
                  <a:pt x="19057011" y="0"/>
                </a:lnTo>
              </a:path>
            </a:pathLst>
          </a:custGeom>
          <a:ln w="6350">
            <a:solidFill>
              <a:srgbClr val="00008B"/>
            </a:solidFill>
          </a:ln>
        </p:spPr>
        <p:txBody>
          <a:bodyPr wrap="square" lIns="0" tIns="0" rIns="0" bIns="0" rtlCol="0"/>
          <a:lstStyle/>
          <a:p>
            <a:endParaRPr sz="527" dirty="0"/>
          </a:p>
        </p:txBody>
      </p:sp>
      <p:sp>
        <p:nvSpPr>
          <p:cNvPr id="8" name="object 25">
            <a:extLst>
              <a:ext uri="{FF2B5EF4-FFF2-40B4-BE49-F238E27FC236}">
                <a16:creationId xmlns:a16="http://schemas.microsoft.com/office/drawing/2014/main" id="{4916F970-7AEE-4582-A1BC-A483CFE01F68}"/>
              </a:ext>
            </a:extLst>
          </p:cNvPr>
          <p:cNvSpPr/>
          <p:nvPr/>
        </p:nvSpPr>
        <p:spPr>
          <a:xfrm>
            <a:off x="317906" y="722141"/>
            <a:ext cx="11556558" cy="0"/>
          </a:xfrm>
          <a:custGeom>
            <a:avLst/>
            <a:gdLst/>
            <a:ahLst/>
            <a:cxnLst/>
            <a:rect l="l" t="t" r="r" b="b"/>
            <a:pathLst>
              <a:path w="19057620">
                <a:moveTo>
                  <a:pt x="0" y="0"/>
                </a:moveTo>
                <a:lnTo>
                  <a:pt x="19057011" y="0"/>
                </a:lnTo>
              </a:path>
            </a:pathLst>
          </a:custGeom>
          <a:ln w="6350">
            <a:solidFill>
              <a:srgbClr val="00008B"/>
            </a:solidFill>
          </a:ln>
        </p:spPr>
        <p:txBody>
          <a:bodyPr wrap="square" lIns="0" tIns="0" rIns="0" bIns="0" rtlCol="0"/>
          <a:lstStyle/>
          <a:p>
            <a:endParaRPr sz="527"/>
          </a:p>
        </p:txBody>
      </p:sp>
      <p:sp>
        <p:nvSpPr>
          <p:cNvPr id="10" name="Title Placeholder 9">
            <a:extLst>
              <a:ext uri="{FF2B5EF4-FFF2-40B4-BE49-F238E27FC236}">
                <a16:creationId xmlns:a16="http://schemas.microsoft.com/office/drawing/2014/main" id="{1DBCE718-2281-4E4C-B6A5-A9E41EDAB2C1}"/>
              </a:ext>
            </a:extLst>
          </p:cNvPr>
          <p:cNvSpPr>
            <a:spLocks noGrp="1"/>
          </p:cNvSpPr>
          <p:nvPr>
            <p:ph type="title"/>
          </p:nvPr>
        </p:nvSpPr>
        <p:spPr>
          <a:xfrm>
            <a:off x="317535" y="274320"/>
            <a:ext cx="11556558" cy="447822"/>
          </a:xfrm>
          <a:prstGeom prst="rect">
            <a:avLst/>
          </a:prstGeom>
        </p:spPr>
        <p:txBody>
          <a:bodyPr vert="horz" lIns="0" tIns="0" rIns="0" bIns="0" rtlCol="0" anchor="t">
            <a:noAutofit/>
          </a:bodyPr>
          <a:lstStyle/>
          <a:p>
            <a:r>
              <a:rPr lang="en-US" smtClean="0"/>
              <a:t>Click to edit Master title style</a:t>
            </a:r>
            <a:endParaRPr lang="en-US" dirty="0"/>
          </a:p>
        </p:txBody>
      </p:sp>
      <p:sp>
        <p:nvSpPr>
          <p:cNvPr id="11" name="Text Placeholder 10">
            <a:extLst>
              <a:ext uri="{FF2B5EF4-FFF2-40B4-BE49-F238E27FC236}">
                <a16:creationId xmlns:a16="http://schemas.microsoft.com/office/drawing/2014/main" id="{139B5355-CA41-4B9C-A1E6-25CDEB366FBD}"/>
              </a:ext>
            </a:extLst>
          </p:cNvPr>
          <p:cNvSpPr>
            <a:spLocks noGrp="1"/>
          </p:cNvSpPr>
          <p:nvPr>
            <p:ph type="body" idx="1"/>
          </p:nvPr>
        </p:nvSpPr>
        <p:spPr>
          <a:xfrm>
            <a:off x="317535" y="1094913"/>
            <a:ext cx="11556558" cy="5082050"/>
          </a:xfrm>
          <a:prstGeom prst="rect">
            <a:avLst/>
          </a:prstGeom>
        </p:spPr>
        <p:txBody>
          <a:bodyPr vert="horz" lIns="0" tIns="0" rIns="0" bIns="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3" name="Graphic 12">
            <a:extLst>
              <a:ext uri="{FF2B5EF4-FFF2-40B4-BE49-F238E27FC236}">
                <a16:creationId xmlns:a16="http://schemas.microsoft.com/office/drawing/2014/main" id="{2E43DB0C-49F9-4F7B-BE32-95A200228BD1}"/>
              </a:ext>
            </a:extLst>
          </p:cNvPr>
          <p:cNvPicPr>
            <a:picLocks noChangeAspect="1"/>
          </p:cNvPicPr>
          <p:nvPr/>
        </p:nvPicPr>
        <p:blipFill>
          <a:blip r:embed="rId27">
            <a:extLst>
              <a:ext uri="{96DAC541-7B7A-43D3-8B79-37D633B846F1}">
                <asvg:svgBlip xmlns="" xmlns:asvg="http://schemas.microsoft.com/office/drawing/2016/SVG/main" r:embed="rId28"/>
              </a:ext>
            </a:extLst>
          </a:blip>
          <a:stretch>
            <a:fillRect/>
          </a:stretch>
        </p:blipFill>
        <p:spPr>
          <a:xfrm>
            <a:off x="10183414" y="6478564"/>
            <a:ext cx="1691993" cy="229979"/>
          </a:xfrm>
          <a:prstGeom prst="rect">
            <a:avLst/>
          </a:prstGeom>
        </p:spPr>
      </p:pic>
      <p:sp>
        <p:nvSpPr>
          <p:cNvPr id="2" name="Slide Number Placeholder 1">
            <a:extLst>
              <a:ext uri="{FF2B5EF4-FFF2-40B4-BE49-F238E27FC236}">
                <a16:creationId xmlns:a16="http://schemas.microsoft.com/office/drawing/2014/main" id="{CC27B0AD-2FA3-2949-9759-77F23EC7D21D}"/>
              </a:ext>
            </a:extLst>
          </p:cNvPr>
          <p:cNvSpPr>
            <a:spLocks noGrp="1"/>
          </p:cNvSpPr>
          <p:nvPr>
            <p:ph type="sldNum" sz="quarter" idx="4"/>
          </p:nvPr>
        </p:nvSpPr>
        <p:spPr>
          <a:xfrm>
            <a:off x="1620077" y="6443091"/>
            <a:ext cx="1580322" cy="153888"/>
          </a:xfrm>
          <a:prstGeom prst="rect">
            <a:avLst/>
          </a:prstGeom>
        </p:spPr>
        <p:txBody>
          <a:bodyPr vert="horz" lIns="91440" tIns="45720" rIns="91440" bIns="45720" rtlCol="0" anchor="ctr"/>
          <a:lstStyle>
            <a:lvl1pPr marL="0" algn="ctr" defTabSz="727432" rtl="0" eaLnBrk="1" latinLnBrk="0" hangingPunct="1">
              <a:defRPr lang="en-GB" sz="1088" kern="1200" spc="-29" smtClean="0">
                <a:solidFill>
                  <a:schemeClr val="tx1">
                    <a:tint val="75000"/>
                  </a:schemeClr>
                </a:solidFill>
                <a:latin typeface="Arial"/>
                <a:ea typeface="+mn-ea"/>
                <a:cs typeface="Arial"/>
              </a:defRPr>
            </a:lvl1pPr>
          </a:lstStyle>
          <a:p>
            <a:pPr algn="l"/>
            <a:r>
              <a:rPr lang="en-GB" smtClean="0"/>
              <a:t>Page </a:t>
            </a:r>
            <a:fld id="{5A91C5AB-1EE9-3746-A212-CC3460B1ECCE}" type="slidenum">
              <a:rPr lang="en-US" smtClean="0"/>
              <a:pPr algn="l"/>
              <a:t>‹#›</a:t>
            </a:fld>
            <a:endParaRPr lang="en-US" dirty="0"/>
          </a:p>
        </p:txBody>
      </p:sp>
    </p:spTree>
    <p:extLst>
      <p:ext uri="{BB962C8B-B14F-4D97-AF65-F5344CB8AC3E}">
        <p14:creationId xmlns:p14="http://schemas.microsoft.com/office/powerpoint/2010/main" val="204537234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4" r:id="rId23"/>
    <p:sldLayoutId id="2147483725" r:id="rId24"/>
    <p:sldLayoutId id="2147483726" r:id="rId25"/>
  </p:sldLayoutIdLst>
  <p:hf sldNum="0" hdr="0" ftr="0" dt="0"/>
  <p:txStyles>
    <p:titleStyle>
      <a:lvl1pPr marL="0" eaLnBrk="1" hangingPunct="1">
        <a:defRPr lang="en-GB" sz="2177" b="1" kern="0" dirty="0">
          <a:solidFill>
            <a:schemeClr val="tx1"/>
          </a:solidFill>
          <a:latin typeface="+mj-lt"/>
          <a:ea typeface="+mj-ea"/>
          <a:cs typeface="+mj-cs"/>
        </a:defRPr>
      </a:lvl1pPr>
    </p:titleStyle>
    <p:bodyStyle>
      <a:lvl1pPr marL="6127" algn="l" defTabSz="727432" rtl="0" eaLnBrk="1" latinLnBrk="0" hangingPunct="1">
        <a:spcBef>
          <a:spcPts val="58"/>
        </a:spcBef>
        <a:defRPr lang="en-US" sz="1114" b="0" kern="1200" spc="12" dirty="0" smtClean="0">
          <a:solidFill>
            <a:srgbClr val="00008B"/>
          </a:solidFill>
          <a:latin typeface="Arial"/>
          <a:ea typeface="+mn-ea"/>
          <a:cs typeface="Arial"/>
        </a:defRPr>
      </a:lvl1pPr>
      <a:lvl2pPr marL="0" indent="0" eaLnBrk="1" hangingPunct="1">
        <a:defRPr sz="1114" b="1">
          <a:latin typeface="+mn-lt"/>
          <a:ea typeface="+mn-ea"/>
          <a:cs typeface="+mn-cs"/>
        </a:defRPr>
      </a:lvl2pPr>
      <a:lvl3pPr marL="111136" indent="-111136" eaLnBrk="1" hangingPunct="1">
        <a:buFont typeface="Arial" panose="020B0604020202020204" pitchFamily="34" charset="0"/>
        <a:buChar char="•"/>
        <a:defRPr sz="1114">
          <a:latin typeface="+mn-lt"/>
          <a:ea typeface="+mn-ea"/>
          <a:cs typeface="+mn-cs"/>
        </a:defRPr>
      </a:lvl3pPr>
      <a:lvl4pPr marL="285417" indent="-164178" eaLnBrk="1" hangingPunct="1">
        <a:buFont typeface="Arial" panose="020B0604020202020204" pitchFamily="34" charset="0"/>
        <a:buChar char="•"/>
        <a:defRPr sz="1114">
          <a:latin typeface="+mn-lt"/>
          <a:ea typeface="+mn-ea"/>
          <a:cs typeface="+mn-cs"/>
        </a:defRPr>
      </a:lvl4pPr>
      <a:lvl5pPr marL="429387" indent="-143971" eaLnBrk="1" hangingPunct="1">
        <a:buFont typeface="Arial" panose="020B0604020202020204" pitchFamily="34" charset="0"/>
        <a:buChar char="•"/>
        <a:defRPr sz="1114">
          <a:latin typeface="+mn-lt"/>
          <a:ea typeface="+mn-ea"/>
          <a:cs typeface="+mn-cs"/>
        </a:defRPr>
      </a:lvl5pPr>
      <a:lvl6pPr marL="1102787" eaLnBrk="1" hangingPunct="1">
        <a:defRPr>
          <a:latin typeface="+mn-lt"/>
          <a:ea typeface="+mn-ea"/>
          <a:cs typeface="+mn-cs"/>
        </a:defRPr>
      </a:lvl6pPr>
      <a:lvl7pPr marL="1323345" eaLnBrk="1" hangingPunct="1">
        <a:defRPr>
          <a:latin typeface="+mn-lt"/>
          <a:ea typeface="+mn-ea"/>
          <a:cs typeface="+mn-cs"/>
        </a:defRPr>
      </a:lvl7pPr>
      <a:lvl8pPr marL="1543903" eaLnBrk="1" hangingPunct="1">
        <a:defRPr>
          <a:latin typeface="+mn-lt"/>
          <a:ea typeface="+mn-ea"/>
          <a:cs typeface="+mn-cs"/>
        </a:defRPr>
      </a:lvl8pPr>
      <a:lvl9pPr marL="1764461" eaLnBrk="1" hangingPunct="1">
        <a:defRPr>
          <a:latin typeface="+mn-lt"/>
          <a:ea typeface="+mn-ea"/>
          <a:cs typeface="+mn-cs"/>
        </a:defRPr>
      </a:lvl9pPr>
    </p:bodyStyle>
    <p:otherStyle>
      <a:lvl1pPr marL="0" eaLnBrk="1" hangingPunct="1">
        <a:defRPr>
          <a:latin typeface="+mn-lt"/>
          <a:ea typeface="+mn-ea"/>
          <a:cs typeface="+mn-cs"/>
        </a:defRPr>
      </a:lvl1pPr>
      <a:lvl2pPr marL="220557" eaLnBrk="1" hangingPunct="1">
        <a:defRPr>
          <a:latin typeface="+mn-lt"/>
          <a:ea typeface="+mn-ea"/>
          <a:cs typeface="+mn-cs"/>
        </a:defRPr>
      </a:lvl2pPr>
      <a:lvl3pPr marL="441115" eaLnBrk="1" hangingPunct="1">
        <a:defRPr>
          <a:latin typeface="+mn-lt"/>
          <a:ea typeface="+mn-ea"/>
          <a:cs typeface="+mn-cs"/>
        </a:defRPr>
      </a:lvl3pPr>
      <a:lvl4pPr marL="661672" eaLnBrk="1" hangingPunct="1">
        <a:defRPr>
          <a:latin typeface="+mn-lt"/>
          <a:ea typeface="+mn-ea"/>
          <a:cs typeface="+mn-cs"/>
        </a:defRPr>
      </a:lvl4pPr>
      <a:lvl5pPr marL="882230" eaLnBrk="1" hangingPunct="1">
        <a:defRPr>
          <a:latin typeface="+mn-lt"/>
          <a:ea typeface="+mn-ea"/>
          <a:cs typeface="+mn-cs"/>
        </a:defRPr>
      </a:lvl5pPr>
      <a:lvl6pPr marL="1102787" eaLnBrk="1" hangingPunct="1">
        <a:defRPr>
          <a:latin typeface="+mn-lt"/>
          <a:ea typeface="+mn-ea"/>
          <a:cs typeface="+mn-cs"/>
        </a:defRPr>
      </a:lvl6pPr>
      <a:lvl7pPr marL="1323345" eaLnBrk="1" hangingPunct="1">
        <a:defRPr>
          <a:latin typeface="+mn-lt"/>
          <a:ea typeface="+mn-ea"/>
          <a:cs typeface="+mn-cs"/>
        </a:defRPr>
      </a:lvl7pPr>
      <a:lvl8pPr marL="1543903" eaLnBrk="1" hangingPunct="1">
        <a:defRPr>
          <a:latin typeface="+mn-lt"/>
          <a:ea typeface="+mn-ea"/>
          <a:cs typeface="+mn-cs"/>
        </a:defRPr>
      </a:lvl8pPr>
      <a:lvl9pPr marL="1764461" eaLnBrk="1" hangingPunct="1">
        <a:defRPr>
          <a:latin typeface="+mn-lt"/>
          <a:ea typeface="+mn-ea"/>
          <a:cs typeface="+mn-cs"/>
        </a:defRPr>
      </a:lvl9pPr>
    </p:otherStyle>
  </p:txStyles>
  <p:extLst mod="1">
    <p:ext uri="{27BBF7A9-308A-43DC-89C8-2F10F3537804}">
      <p15:sldGuideLst xmlns:p15="http://schemas.microsoft.com/office/powerpoint/2012/main">
        <p15:guide id="1" orient="horz" pos="701">
          <p15:clr>
            <a:srgbClr val="F26B43"/>
          </p15:clr>
        </p15:guide>
        <p15:guide id="2" orient="horz" pos="3903">
          <p15:clr>
            <a:srgbClr val="F26B43"/>
          </p15:clr>
        </p15:guide>
        <p15:guide id="3" pos="3839">
          <p15:clr>
            <a:srgbClr val="F26B43"/>
          </p15:clr>
        </p15:guide>
        <p15:guide id="4" pos="7479">
          <p15:clr>
            <a:srgbClr val="F26B43"/>
          </p15:clr>
        </p15:guide>
        <p15:guide id="5" pos="20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3.xml"/><Relationship Id="rId1" Type="http://schemas.openxmlformats.org/officeDocument/2006/relationships/slideLayout" Target="../slideLayouts/slideLayout11.xml"/><Relationship Id="rId6" Type="http://schemas.openxmlformats.org/officeDocument/2006/relationships/image" Target="../media/image51.emf"/><Relationship Id="rId5" Type="http://schemas.openxmlformats.org/officeDocument/2006/relationships/chart" Target="../charts/chart4.xml"/><Relationship Id="rId4" Type="http://schemas.openxmlformats.org/officeDocument/2006/relationships/image" Target="../media/image50.png"/></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105.xml.rels><?xml version="1.0" encoding="UTF-8" standalone="yes"?>
<Relationships xmlns="http://schemas.openxmlformats.org/package/2006/relationships"><Relationship Id="rId8" Type="http://schemas.openxmlformats.org/officeDocument/2006/relationships/image" Target="../media/image56.emf"/><Relationship Id="rId3" Type="http://schemas.openxmlformats.org/officeDocument/2006/relationships/image" Target="../media/image52.emf"/><Relationship Id="rId7" Type="http://schemas.openxmlformats.org/officeDocument/2006/relationships/image" Target="../media/image55.emf"/><Relationship Id="rId2" Type="http://schemas.openxmlformats.org/officeDocument/2006/relationships/notesSlide" Target="../notesSlides/notesSlide45.xml"/><Relationship Id="rId1" Type="http://schemas.openxmlformats.org/officeDocument/2006/relationships/slideLayout" Target="../slideLayouts/slideLayout11.xml"/><Relationship Id="rId6" Type="http://schemas.openxmlformats.org/officeDocument/2006/relationships/image" Target="../media/image54.emf"/><Relationship Id="rId5" Type="http://schemas.openxmlformats.org/officeDocument/2006/relationships/image" Target="../media/image53.emf"/><Relationship Id="rId4" Type="http://schemas.openxmlformats.org/officeDocument/2006/relationships/image" Target="../media/image51.emf"/></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1.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1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9.xml"/><Relationship Id="rId1" Type="http://schemas.openxmlformats.org/officeDocument/2006/relationships/slideLayout" Target="../slideLayouts/slideLayout11.xml"/><Relationship Id="rId4" Type="http://schemas.openxmlformats.org/officeDocument/2006/relationships/image" Target="../media/image50.png"/></Relationships>
</file>

<file path=ppt/slides/_rels/slide1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11.xml"/><Relationship Id="rId4" Type="http://schemas.openxmlformats.org/officeDocument/2006/relationships/image" Target="../media/image59.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image" Target="../media/image61.png"/><Relationship Id="rId7" Type="http://schemas.openxmlformats.org/officeDocument/2006/relationships/image" Target="../media/image65.emf"/><Relationship Id="rId12" Type="http://schemas.openxmlformats.org/officeDocument/2006/relationships/image" Target="../media/image70.emf"/><Relationship Id="rId2" Type="http://schemas.openxmlformats.org/officeDocument/2006/relationships/notesSlide" Target="../notesSlides/notesSlide51.xml"/><Relationship Id="rId1" Type="http://schemas.openxmlformats.org/officeDocument/2006/relationships/slideLayout" Target="../slideLayouts/slideLayout11.xml"/><Relationship Id="rId6" Type="http://schemas.openxmlformats.org/officeDocument/2006/relationships/image" Target="../media/image64.emf"/><Relationship Id="rId11" Type="http://schemas.openxmlformats.org/officeDocument/2006/relationships/image" Target="../media/image69.emf"/><Relationship Id="rId5" Type="http://schemas.openxmlformats.org/officeDocument/2006/relationships/image" Target="../media/image63.emf"/><Relationship Id="rId10" Type="http://schemas.openxmlformats.org/officeDocument/2006/relationships/image" Target="../media/image68.emf"/><Relationship Id="rId4" Type="http://schemas.openxmlformats.org/officeDocument/2006/relationships/image" Target="../media/image62.png"/><Relationship Id="rId9" Type="http://schemas.openxmlformats.org/officeDocument/2006/relationships/image" Target="../media/image67.emf"/></Relationships>
</file>

<file path=ppt/slides/_rels/slide12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hyperlink" Target="https://www.ofgem.gov.uk/electricity/retail-market/market-review-and-reform/smarter-markets-programme/electricity-settlement-reform" TargetMode="External"/><Relationship Id="rId1" Type="http://schemas.openxmlformats.org/officeDocument/2006/relationships/slideLayout" Target="../slideLayouts/slideLayout1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20.jpeg"/><Relationship Id="rId1" Type="http://schemas.openxmlformats.org/officeDocument/2006/relationships/slideLayout" Target="../slideLayouts/slideLayout20.xml"/><Relationship Id="rId6" Type="http://schemas.openxmlformats.org/officeDocument/2006/relationships/image" Target="../media/image23.png"/><Relationship Id="rId5" Type="http://schemas.openxmlformats.org/officeDocument/2006/relationships/image" Target="../media/image22.png"/><Relationship Id="rId10" Type="http://schemas.microsoft.com/office/2007/relationships/hdphoto" Target="../media/hdphoto4.wdp"/><Relationship Id="rId4" Type="http://schemas.microsoft.com/office/2007/relationships/hdphoto" Target="../media/hdphoto2.wdp"/><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4.xml"/><Relationship Id="rId4" Type="http://schemas.openxmlformats.org/officeDocument/2006/relationships/image" Target="../media/image27.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7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34.xml"/><Relationship Id="rId5" Type="http://schemas.openxmlformats.org/officeDocument/2006/relationships/image" Target="../media/image30.png"/><Relationship Id="rId4" Type="http://schemas.openxmlformats.org/officeDocument/2006/relationships/image" Target="../media/image29.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34.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0.xml"/><Relationship Id="rId5" Type="http://schemas.openxmlformats.org/officeDocument/2006/relationships/image" Target="../media/image10.emf"/><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1.xml"/></Relationships>
</file>

<file path=ppt/slides/_rels/slide8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34.xml"/></Relationships>
</file>

<file path=ppt/slides/_rels/slide8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elexon.co.uk/data/key-data-reports/system-prices-analysis-report/" TargetMode="External"/><Relationship Id="rId1" Type="http://schemas.openxmlformats.org/officeDocument/2006/relationships/slideLayout" Target="../slideLayouts/slideLayout34.xml"/><Relationship Id="rId4" Type="http://schemas.openxmlformats.org/officeDocument/2006/relationships/image" Target="../media/image35.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4.xml"/></Relationships>
</file>

<file path=ppt/slides/_rels/slide8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11.xml"/><Relationship Id="rId6" Type="http://schemas.openxmlformats.org/officeDocument/2006/relationships/image" Target="../media/image42.png"/><Relationship Id="rId5" Type="http://schemas.openxmlformats.org/officeDocument/2006/relationships/image" Target="../media/image41.gif"/><Relationship Id="rId4" Type="http://schemas.openxmlformats.org/officeDocument/2006/relationships/image" Target="../media/image40.png"/></Relationships>
</file>

<file path=ppt/slides/_rels/slide9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4.png"/><Relationship Id="rId1" Type="http://schemas.openxmlformats.org/officeDocument/2006/relationships/slideLayout" Target="../slideLayouts/slideLayout11.xml"/><Relationship Id="rId5" Type="http://schemas.microsoft.com/office/2007/relationships/hdphoto" Target="../media/hdphoto6.wdp"/><Relationship Id="rId4" Type="http://schemas.openxmlformats.org/officeDocument/2006/relationships/image" Target="../media/image45.png"/></Relationships>
</file>

<file path=ppt/slides/_rels/slide9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NUL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8.png"/><Relationship Id="rId4" Type="http://schemas.openxmlformats.org/officeDocument/2006/relationships/diagramLayout" Target="../diagrams/layout1.xml"/><Relationship Id="rId9" Type="http://schemas.openxmlformats.org/officeDocument/2006/relationships/image" Target="../media/image47.gif"/></Relationships>
</file>

<file path=ppt/slides/_rels/slide9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8.xml"/><Relationship Id="rId1" Type="http://schemas.openxmlformats.org/officeDocument/2006/relationships/slideLayout" Target="../slideLayouts/slideLayout11.xml"/><Relationship Id="rId4" Type="http://schemas.openxmlformats.org/officeDocument/2006/relationships/chart" Target="../charts/char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5EC9828A-0AE1-4292-A542-388BAD0A426D}"/>
              </a:ext>
            </a:extLst>
          </p:cNvPr>
          <p:cNvSpPr>
            <a:spLocks noGrp="1"/>
          </p:cNvSpPr>
          <p:nvPr>
            <p:ph type="subTitle" idx="1"/>
          </p:nvPr>
        </p:nvSpPr>
        <p:spPr/>
        <p:txBody>
          <a:bodyPr/>
          <a:lstStyle/>
          <a:p>
            <a:r>
              <a:rPr lang="en-US" dirty="0" smtClean="0"/>
              <a:t>David Thomas </a:t>
            </a:r>
          </a:p>
          <a:p>
            <a:r>
              <a:rPr lang="en-US" dirty="0" smtClean="0"/>
              <a:t>Delivery Lead</a:t>
            </a:r>
            <a:endParaRPr lang="en-US" dirty="0"/>
          </a:p>
        </p:txBody>
      </p:sp>
      <p:sp>
        <p:nvSpPr>
          <p:cNvPr id="8" name="Title 7">
            <a:extLst>
              <a:ext uri="{FF2B5EF4-FFF2-40B4-BE49-F238E27FC236}">
                <a16:creationId xmlns:a16="http://schemas.microsoft.com/office/drawing/2014/main" id="{490AD52C-C799-47D3-B9AF-F32C692CB65C}"/>
              </a:ext>
            </a:extLst>
          </p:cNvPr>
          <p:cNvSpPr>
            <a:spLocks noGrp="1"/>
          </p:cNvSpPr>
          <p:nvPr>
            <p:ph type="ctrTitle"/>
          </p:nvPr>
        </p:nvSpPr>
        <p:spPr/>
        <p:txBody>
          <a:bodyPr/>
          <a:lstStyle/>
          <a:p>
            <a:r>
              <a:rPr lang="en-US" sz="2000" dirty="0" smtClean="0"/>
              <a:t>Imbalance Settlement</a:t>
            </a:r>
            <a:endParaRPr lang="en-US" sz="2000" dirty="0"/>
          </a:p>
        </p:txBody>
      </p:sp>
      <p:sp>
        <p:nvSpPr>
          <p:cNvPr id="10" name="Text Placeholder 9">
            <a:extLst>
              <a:ext uri="{FF2B5EF4-FFF2-40B4-BE49-F238E27FC236}">
                <a16:creationId xmlns:a16="http://schemas.microsoft.com/office/drawing/2014/main" id="{757585DF-3987-4858-801A-91E9FFC4851F}"/>
              </a:ext>
            </a:extLst>
          </p:cNvPr>
          <p:cNvSpPr>
            <a:spLocks noGrp="1"/>
          </p:cNvSpPr>
          <p:nvPr>
            <p:ph type="body" sz="quarter" idx="11"/>
          </p:nvPr>
        </p:nvSpPr>
        <p:spPr/>
        <p:txBody>
          <a:bodyPr/>
          <a:lstStyle/>
          <a:p>
            <a:r>
              <a:rPr lang="en-GB" smtClean="0"/>
              <a:t>7 </a:t>
            </a:r>
            <a:r>
              <a:rPr lang="en-GB" dirty="0" smtClean="0"/>
              <a:t>October 2020</a:t>
            </a:r>
            <a:endParaRPr lang="en-GB" dirty="0"/>
          </a:p>
        </p:txBody>
      </p:sp>
    </p:spTree>
    <p:extLst>
      <p:ext uri="{BB962C8B-B14F-4D97-AF65-F5344CB8AC3E}">
        <p14:creationId xmlns:p14="http://schemas.microsoft.com/office/powerpoint/2010/main" val="37753031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Contracts and Trading</a:t>
            </a:r>
          </a:p>
        </p:txBody>
      </p:sp>
    </p:spTree>
    <p:extLst>
      <p:ext uri="{BB962C8B-B14F-4D97-AF65-F5344CB8AC3E}">
        <p14:creationId xmlns:p14="http://schemas.microsoft.com/office/powerpoint/2010/main" val="28498454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F08D2-B421-40BD-81BD-1C69A1060871}"/>
              </a:ext>
            </a:extLst>
          </p:cNvPr>
          <p:cNvSpPr>
            <a:spLocks noGrp="1"/>
          </p:cNvSpPr>
          <p:nvPr>
            <p:ph type="ctrTitle"/>
          </p:nvPr>
        </p:nvSpPr>
        <p:spPr/>
        <p:txBody>
          <a:bodyPr/>
          <a:lstStyle/>
          <a:p>
            <a:r>
              <a:rPr lang="en-GB" dirty="0" smtClean="0">
                <a:solidFill>
                  <a:schemeClr val="bg1"/>
                </a:solidFill>
              </a:rPr>
              <a:t>NHH Settlement: Part 1</a:t>
            </a:r>
            <a:endParaRPr lang="en-US" dirty="0">
              <a:solidFill>
                <a:schemeClr val="bg1"/>
              </a:solidFill>
            </a:endParaRPr>
          </a:p>
        </p:txBody>
      </p:sp>
    </p:spTree>
    <p:extLst>
      <p:ext uri="{BB962C8B-B14F-4D97-AF65-F5344CB8AC3E}">
        <p14:creationId xmlns:p14="http://schemas.microsoft.com/office/powerpoint/2010/main" val="266872008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NHH Settlement</a:t>
            </a:r>
          </a:p>
        </p:txBody>
      </p:sp>
      <p:sp>
        <p:nvSpPr>
          <p:cNvPr id="7" name="Rectangle 6"/>
          <p:cNvSpPr/>
          <p:nvPr/>
        </p:nvSpPr>
        <p:spPr>
          <a:xfrm>
            <a:off x="1831169" y="1211033"/>
            <a:ext cx="8693806" cy="28147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r>
              <a:rPr lang="en-GB" sz="1905" dirty="0">
                <a:solidFill>
                  <a:schemeClr val="tx1"/>
                </a:solidFill>
                <a:latin typeface="Tahoma"/>
              </a:rPr>
              <a:t>What about the 30 million customers who only have NHH meters (which are read only a few times a year at most)?</a:t>
            </a:r>
          </a:p>
          <a:p>
            <a:pPr algn="ctr" defTabSz="946052"/>
            <a:r>
              <a:rPr lang="en-GB" sz="1905" dirty="0">
                <a:solidFill>
                  <a:schemeClr val="tx1"/>
                </a:solidFill>
                <a:latin typeface="Tahoma"/>
              </a:rPr>
              <a:t>How do we work out what they consumed in a given half hour (Settlement Period)?</a:t>
            </a:r>
          </a:p>
        </p:txBody>
      </p:sp>
    </p:spTree>
    <p:extLst>
      <p:ext uri="{BB962C8B-B14F-4D97-AF65-F5344CB8AC3E}">
        <p14:creationId xmlns:p14="http://schemas.microsoft.com/office/powerpoint/2010/main" val="98960207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What is a Load Profile?</a:t>
            </a:r>
            <a:endParaRPr lang="en-GB" sz="2400" dirty="0"/>
          </a:p>
        </p:txBody>
      </p:sp>
      <p:sp>
        <p:nvSpPr>
          <p:cNvPr id="7" name="Rectangle 6"/>
          <p:cNvSpPr/>
          <p:nvPr/>
        </p:nvSpPr>
        <p:spPr>
          <a:xfrm>
            <a:off x="1606553" y="1082435"/>
            <a:ext cx="8978896" cy="9650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lnSpc>
                <a:spcPts val="1905"/>
              </a:lnSpc>
              <a:spcAft>
                <a:spcPts val="508"/>
              </a:spcAft>
            </a:pPr>
            <a:r>
              <a:rPr lang="en-US" sz="2000" dirty="0">
                <a:solidFill>
                  <a:schemeClr val="tx1"/>
                </a:solidFill>
                <a:latin typeface="Arial" panose="020B0604020202020204" pitchFamily="34" charset="0"/>
                <a:cs typeface="Arial" panose="020B0604020202020204" pitchFamily="34" charset="0"/>
              </a:rPr>
              <a:t>A Load Profile represents the pattern of daily and annual electricity usage for the average customer in each one of the Profile Classes.</a:t>
            </a:r>
            <a:endParaRPr lang="en-GB" sz="2000" dirty="0">
              <a:solidFill>
                <a:schemeClr val="tx1"/>
              </a:solidFill>
              <a:latin typeface="Arial" panose="020B0604020202020204" pitchFamily="34" charset="0"/>
              <a:cs typeface="Arial" panose="020B0604020202020204" pitchFamily="34" charset="0"/>
            </a:endParaRPr>
          </a:p>
        </p:txBody>
      </p:sp>
      <p:sp>
        <p:nvSpPr>
          <p:cNvPr id="8" name="Content Placeholder 5"/>
          <p:cNvSpPr txBox="1">
            <a:spLocks/>
          </p:cNvSpPr>
          <p:nvPr/>
        </p:nvSpPr>
        <p:spPr>
          <a:xfrm>
            <a:off x="1701464" y="2047466"/>
            <a:ext cx="8789072" cy="421306"/>
          </a:xfrm>
          <a:prstGeom prst="rect">
            <a:avLst/>
          </a:prstGeom>
        </p:spPr>
        <p:txBody>
          <a:bodyPr/>
          <a:lstStyle>
            <a:lvl1pPr marL="7701" algn="l" defTabSz="914400" rtl="0" eaLnBrk="1" latinLnBrk="0" hangingPunct="1">
              <a:spcBef>
                <a:spcPts val="73"/>
              </a:spcBef>
              <a:defRPr lang="en-US" sz="1400" b="0" kern="1200" spc="15" dirty="0" smtClean="0">
                <a:solidFill>
                  <a:srgbClr val="00008B"/>
                </a:solidFill>
                <a:latin typeface="Arial"/>
                <a:ea typeface="+mn-ea"/>
                <a:cs typeface="Arial"/>
              </a:defRPr>
            </a:lvl1pPr>
            <a:lvl2pPr marL="0" indent="0" eaLnBrk="1" hangingPunct="1">
              <a:defRPr sz="1400" b="1">
                <a:latin typeface="+mn-lt"/>
                <a:ea typeface="+mn-ea"/>
                <a:cs typeface="+mn-cs"/>
              </a:defRPr>
            </a:lvl2pPr>
            <a:lvl3pPr marL="139700" indent="-139700" eaLnBrk="1" hangingPunct="1">
              <a:buFont typeface="Arial" panose="020B0604020202020204" pitchFamily="34" charset="0"/>
              <a:buChar char="•"/>
              <a:defRPr sz="1400">
                <a:latin typeface="+mn-lt"/>
                <a:ea typeface="+mn-ea"/>
                <a:cs typeface="+mn-cs"/>
              </a:defRPr>
            </a:lvl3pPr>
            <a:lvl4pPr marL="358775" indent="-206375" eaLnBrk="1" hangingPunct="1">
              <a:buFont typeface="Arial" panose="020B0604020202020204" pitchFamily="34" charset="0"/>
              <a:buChar char="•"/>
              <a:defRPr sz="1400">
                <a:latin typeface="+mn-lt"/>
                <a:ea typeface="+mn-ea"/>
                <a:cs typeface="+mn-cs"/>
              </a:defRPr>
            </a:lvl4pPr>
            <a:lvl5pPr marL="539750" indent="-180975" eaLnBrk="1" hangingPunct="1">
              <a:buFont typeface="Arial" panose="020B0604020202020204" pitchFamily="34" charset="0"/>
              <a:buChar char="•"/>
              <a:defRPr sz="1400">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pPr marL="0" algn="ctr"/>
            <a:r>
              <a:rPr lang="en-GB" sz="2000" dirty="0">
                <a:solidFill>
                  <a:schemeClr val="tx1"/>
                </a:solidFill>
                <a:latin typeface="Arial" panose="020B0604020202020204" pitchFamily="34" charset="0"/>
                <a:cs typeface="Arial" panose="020B0604020202020204" pitchFamily="34" charset="0"/>
              </a:rPr>
              <a:t>There are a number of variables that affect a demand profile such as:</a:t>
            </a:r>
            <a:br>
              <a:rPr lang="en-GB" sz="2000" dirty="0">
                <a:solidFill>
                  <a:schemeClr val="tx1"/>
                </a:solidFill>
                <a:latin typeface="Arial" panose="020B0604020202020204" pitchFamily="34" charset="0"/>
                <a:cs typeface="Arial" panose="020B0604020202020204" pitchFamily="34" charset="0"/>
              </a:rPr>
            </a:br>
            <a:endParaRPr lang="en-GB" sz="2000" dirty="0">
              <a:solidFill>
                <a:schemeClr val="tx1"/>
              </a:solidFill>
              <a:latin typeface="Arial" panose="020B0604020202020204" pitchFamily="34" charset="0"/>
              <a:cs typeface="Arial" panose="020B0604020202020204" pitchFamily="34" charset="0"/>
            </a:endParaRPr>
          </a:p>
        </p:txBody>
      </p:sp>
      <p:sp>
        <p:nvSpPr>
          <p:cNvPr id="9" name="Rectangle 8"/>
          <p:cNvSpPr/>
          <p:nvPr/>
        </p:nvSpPr>
        <p:spPr>
          <a:xfrm>
            <a:off x="1606553" y="5341159"/>
            <a:ext cx="9243947" cy="1001043"/>
          </a:xfrm>
          <a:prstGeom prst="rect">
            <a:avLst/>
          </a:prstGeom>
        </p:spPr>
        <p:txBody>
          <a:bodyPr wrap="square">
            <a:spAutoFit/>
          </a:bodyPr>
          <a:lstStyle/>
          <a:p>
            <a:pPr algn="ctr" defTabSz="946052"/>
            <a:endParaRPr lang="en-GB" sz="1905" dirty="0">
              <a:solidFill>
                <a:prstClr val="black"/>
              </a:solidFill>
              <a:latin typeface="Tahoma"/>
            </a:endParaRPr>
          </a:p>
          <a:p>
            <a:pPr algn="ctr" defTabSz="946052"/>
            <a:r>
              <a:rPr lang="en-GB" sz="2000" dirty="0">
                <a:latin typeface="Arial" panose="020B0604020202020204" pitchFamily="34" charset="0"/>
                <a:cs typeface="Arial" panose="020B0604020202020204" pitchFamily="34" charset="0"/>
              </a:rPr>
              <a:t>These are all considered when creating the Load Profiles from the sample consumption data.</a:t>
            </a:r>
          </a:p>
        </p:txBody>
      </p:sp>
      <p:sp>
        <p:nvSpPr>
          <p:cNvPr id="10" name="TextBox 9"/>
          <p:cNvSpPr txBox="1"/>
          <p:nvPr/>
        </p:nvSpPr>
        <p:spPr>
          <a:xfrm>
            <a:off x="7666573" y="2564693"/>
            <a:ext cx="1950694" cy="859210"/>
          </a:xfrm>
          <a:prstGeom prst="rect">
            <a:avLst/>
          </a:prstGeom>
          <a:solidFill>
            <a:schemeClr val="accent1"/>
          </a:solidFill>
          <a:ln>
            <a:solidFill>
              <a:schemeClr val="accent1"/>
            </a:solidFill>
          </a:ln>
        </p:spPr>
        <p:txBody>
          <a:bodyPr wrap="square" lIns="0" tIns="0" rIns="0" bIns="0" rtlCol="0">
            <a:spAutoFit/>
          </a:bodyPr>
          <a:lstStyle/>
          <a:p>
            <a:pPr defTabSz="946052">
              <a:lnSpc>
                <a:spcPts val="1905"/>
              </a:lnSpc>
              <a:spcAft>
                <a:spcPts val="508"/>
              </a:spcAft>
            </a:pPr>
            <a:endParaRPr lang="en-GB" sz="1905" dirty="0">
              <a:solidFill>
                <a:prstClr val="white"/>
              </a:solidFill>
              <a:latin typeface="Tahoma"/>
            </a:endParaRPr>
          </a:p>
          <a:p>
            <a:pPr algn="ctr" defTabSz="946052">
              <a:lnSpc>
                <a:spcPts val="1905"/>
              </a:lnSpc>
              <a:spcAft>
                <a:spcPts val="508"/>
              </a:spcAft>
            </a:pPr>
            <a:r>
              <a:rPr lang="en-GB" sz="1905" dirty="0">
                <a:solidFill>
                  <a:prstClr val="white"/>
                </a:solidFill>
                <a:latin typeface="Tahoma"/>
              </a:rPr>
              <a:t>Sunset time</a:t>
            </a:r>
          </a:p>
          <a:p>
            <a:pPr defTabSz="946052">
              <a:lnSpc>
                <a:spcPts val="1905"/>
              </a:lnSpc>
              <a:spcAft>
                <a:spcPts val="508"/>
              </a:spcAft>
            </a:pPr>
            <a:endParaRPr lang="en-GB" sz="1270" dirty="0">
              <a:solidFill>
                <a:prstClr val="black"/>
              </a:solidFill>
              <a:latin typeface="Tahoma"/>
            </a:endParaRPr>
          </a:p>
        </p:txBody>
      </p:sp>
      <p:sp>
        <p:nvSpPr>
          <p:cNvPr id="11" name="TextBox 10"/>
          <p:cNvSpPr txBox="1"/>
          <p:nvPr/>
        </p:nvSpPr>
        <p:spPr>
          <a:xfrm>
            <a:off x="3838048" y="4386028"/>
            <a:ext cx="1950694" cy="859210"/>
          </a:xfrm>
          <a:prstGeom prst="rect">
            <a:avLst/>
          </a:prstGeom>
          <a:solidFill>
            <a:schemeClr val="accent2"/>
          </a:solidFill>
          <a:ln>
            <a:solidFill>
              <a:schemeClr val="accent2"/>
            </a:solidFill>
          </a:ln>
        </p:spPr>
        <p:txBody>
          <a:bodyPr wrap="square" lIns="0" tIns="0" rIns="0" bIns="0" rtlCol="0">
            <a:spAutoFit/>
          </a:bodyPr>
          <a:lstStyle/>
          <a:p>
            <a:pPr algn="ctr" defTabSz="946052">
              <a:lnSpc>
                <a:spcPts val="1905"/>
              </a:lnSpc>
              <a:spcAft>
                <a:spcPts val="508"/>
              </a:spcAft>
            </a:pPr>
            <a:endParaRPr lang="en-GB" sz="1905" dirty="0">
              <a:solidFill>
                <a:prstClr val="white"/>
              </a:solidFill>
              <a:latin typeface="Tahoma"/>
            </a:endParaRPr>
          </a:p>
          <a:p>
            <a:pPr algn="ctr" defTabSz="946052">
              <a:lnSpc>
                <a:spcPts val="1905"/>
              </a:lnSpc>
              <a:spcAft>
                <a:spcPts val="508"/>
              </a:spcAft>
            </a:pPr>
            <a:r>
              <a:rPr lang="en-GB" sz="1905" dirty="0">
                <a:latin typeface="Tahoma"/>
              </a:rPr>
              <a:t>Seasons</a:t>
            </a:r>
          </a:p>
          <a:p>
            <a:pPr defTabSz="946052">
              <a:lnSpc>
                <a:spcPts val="1905"/>
              </a:lnSpc>
              <a:spcAft>
                <a:spcPts val="508"/>
              </a:spcAft>
            </a:pPr>
            <a:endParaRPr lang="en-GB" sz="1270" dirty="0">
              <a:solidFill>
                <a:prstClr val="black"/>
              </a:solidFill>
              <a:latin typeface="Tahoma"/>
            </a:endParaRPr>
          </a:p>
        </p:txBody>
      </p:sp>
      <p:sp>
        <p:nvSpPr>
          <p:cNvPr id="12" name="TextBox 11"/>
          <p:cNvSpPr txBox="1"/>
          <p:nvPr/>
        </p:nvSpPr>
        <p:spPr>
          <a:xfrm>
            <a:off x="5109469" y="3128387"/>
            <a:ext cx="1973063" cy="859210"/>
          </a:xfrm>
          <a:prstGeom prst="rect">
            <a:avLst/>
          </a:prstGeom>
          <a:solidFill>
            <a:schemeClr val="accent3"/>
          </a:solidFill>
          <a:ln>
            <a:solidFill>
              <a:schemeClr val="accent3"/>
            </a:solidFill>
          </a:ln>
        </p:spPr>
        <p:txBody>
          <a:bodyPr wrap="square" lIns="0" tIns="0" rIns="0" bIns="0" rtlCol="0" anchor="ctr">
            <a:spAutoFit/>
          </a:bodyPr>
          <a:lstStyle/>
          <a:p>
            <a:pPr defTabSz="946052">
              <a:lnSpc>
                <a:spcPts val="1905"/>
              </a:lnSpc>
              <a:spcAft>
                <a:spcPts val="508"/>
              </a:spcAft>
            </a:pPr>
            <a:endParaRPr lang="en-GB" sz="1905" dirty="0">
              <a:solidFill>
                <a:prstClr val="white"/>
              </a:solidFill>
              <a:latin typeface="Tahoma"/>
            </a:endParaRPr>
          </a:p>
          <a:p>
            <a:pPr algn="ctr" defTabSz="946052">
              <a:lnSpc>
                <a:spcPts val="1905"/>
              </a:lnSpc>
              <a:spcAft>
                <a:spcPts val="508"/>
              </a:spcAft>
            </a:pPr>
            <a:r>
              <a:rPr lang="en-GB" sz="1905" dirty="0">
                <a:solidFill>
                  <a:prstClr val="white"/>
                </a:solidFill>
                <a:latin typeface="Tahoma"/>
              </a:rPr>
              <a:t>Day of week</a:t>
            </a:r>
          </a:p>
          <a:p>
            <a:pPr defTabSz="946052">
              <a:lnSpc>
                <a:spcPts val="1905"/>
              </a:lnSpc>
              <a:spcAft>
                <a:spcPts val="508"/>
              </a:spcAft>
            </a:pPr>
            <a:endParaRPr lang="en-GB" sz="1270" dirty="0">
              <a:solidFill>
                <a:prstClr val="black"/>
              </a:solidFill>
              <a:latin typeface="Tahoma"/>
            </a:endParaRPr>
          </a:p>
        </p:txBody>
      </p:sp>
      <p:sp>
        <p:nvSpPr>
          <p:cNvPr id="13" name="TextBox 12"/>
          <p:cNvSpPr txBox="1"/>
          <p:nvPr/>
        </p:nvSpPr>
        <p:spPr>
          <a:xfrm>
            <a:off x="7382488" y="4192587"/>
            <a:ext cx="1973063" cy="859210"/>
          </a:xfrm>
          <a:prstGeom prst="rect">
            <a:avLst/>
          </a:prstGeom>
          <a:solidFill>
            <a:schemeClr val="accent4"/>
          </a:solidFill>
          <a:ln>
            <a:solidFill>
              <a:schemeClr val="accent4"/>
            </a:solidFill>
          </a:ln>
        </p:spPr>
        <p:txBody>
          <a:bodyPr wrap="square" lIns="0" tIns="0" rIns="0" bIns="0" rtlCol="0">
            <a:spAutoFit/>
          </a:bodyPr>
          <a:lstStyle/>
          <a:p>
            <a:pPr defTabSz="946052">
              <a:lnSpc>
                <a:spcPts val="1905"/>
              </a:lnSpc>
              <a:spcAft>
                <a:spcPts val="508"/>
              </a:spcAft>
            </a:pPr>
            <a:endParaRPr lang="en-GB" sz="1905" dirty="0">
              <a:solidFill>
                <a:prstClr val="white"/>
              </a:solidFill>
              <a:latin typeface="Tahoma"/>
            </a:endParaRPr>
          </a:p>
          <a:p>
            <a:pPr algn="ctr" defTabSz="946052">
              <a:lnSpc>
                <a:spcPts val="1905"/>
              </a:lnSpc>
              <a:spcAft>
                <a:spcPts val="508"/>
              </a:spcAft>
            </a:pPr>
            <a:r>
              <a:rPr lang="en-GB" sz="1905" dirty="0">
                <a:latin typeface="Tahoma"/>
              </a:rPr>
              <a:t>Public Holidays</a:t>
            </a:r>
          </a:p>
          <a:p>
            <a:pPr defTabSz="946052">
              <a:lnSpc>
                <a:spcPts val="1905"/>
              </a:lnSpc>
              <a:spcAft>
                <a:spcPts val="508"/>
              </a:spcAft>
            </a:pPr>
            <a:endParaRPr lang="en-GB" sz="1270" dirty="0">
              <a:solidFill>
                <a:prstClr val="black"/>
              </a:solidFill>
              <a:latin typeface="Tahoma"/>
            </a:endParaRPr>
          </a:p>
        </p:txBody>
      </p:sp>
      <p:sp>
        <p:nvSpPr>
          <p:cNvPr id="14" name="TextBox 13"/>
          <p:cNvSpPr txBox="1"/>
          <p:nvPr/>
        </p:nvSpPr>
        <p:spPr>
          <a:xfrm>
            <a:off x="2230241" y="2686821"/>
            <a:ext cx="2160175" cy="1474763"/>
          </a:xfrm>
          <a:prstGeom prst="rect">
            <a:avLst/>
          </a:prstGeom>
          <a:solidFill>
            <a:schemeClr val="tx1"/>
          </a:solidFill>
          <a:ln>
            <a:solidFill>
              <a:schemeClr val="tx1"/>
            </a:solidFill>
          </a:ln>
        </p:spPr>
        <p:txBody>
          <a:bodyPr wrap="square" lIns="0" tIns="0" rIns="0" bIns="0" rtlCol="0">
            <a:spAutoFit/>
          </a:bodyPr>
          <a:lstStyle/>
          <a:p>
            <a:pPr defTabSz="946052">
              <a:lnSpc>
                <a:spcPts val="1905"/>
              </a:lnSpc>
              <a:spcAft>
                <a:spcPts val="508"/>
              </a:spcAft>
            </a:pPr>
            <a:endParaRPr lang="en-GB" sz="1905" dirty="0">
              <a:solidFill>
                <a:prstClr val="white"/>
              </a:solidFill>
              <a:latin typeface="Tahoma"/>
            </a:endParaRPr>
          </a:p>
          <a:p>
            <a:pPr algn="ctr" defTabSz="946052">
              <a:lnSpc>
                <a:spcPts val="1905"/>
              </a:lnSpc>
              <a:spcAft>
                <a:spcPts val="508"/>
              </a:spcAft>
            </a:pPr>
            <a:r>
              <a:rPr lang="en-GB" sz="1905" dirty="0">
                <a:solidFill>
                  <a:prstClr val="white"/>
                </a:solidFill>
                <a:latin typeface="Tahoma"/>
              </a:rPr>
              <a:t>Temperature </a:t>
            </a:r>
          </a:p>
          <a:p>
            <a:pPr algn="ctr" defTabSz="946052">
              <a:lnSpc>
                <a:spcPts val="1905"/>
              </a:lnSpc>
              <a:spcAft>
                <a:spcPts val="508"/>
              </a:spcAft>
            </a:pPr>
            <a:r>
              <a:rPr lang="en-GB" sz="1905" dirty="0">
                <a:solidFill>
                  <a:prstClr val="white"/>
                </a:solidFill>
                <a:latin typeface="Tahoma"/>
              </a:rPr>
              <a:t>(different for </a:t>
            </a:r>
          </a:p>
          <a:p>
            <a:pPr algn="ctr" defTabSz="946052">
              <a:lnSpc>
                <a:spcPts val="1905"/>
              </a:lnSpc>
              <a:spcAft>
                <a:spcPts val="508"/>
              </a:spcAft>
            </a:pPr>
            <a:r>
              <a:rPr lang="en-GB" sz="1905" dirty="0">
                <a:solidFill>
                  <a:prstClr val="white"/>
                </a:solidFill>
                <a:latin typeface="Tahoma"/>
              </a:rPr>
              <a:t>each GSP group)</a:t>
            </a:r>
          </a:p>
          <a:p>
            <a:pPr defTabSz="946052">
              <a:lnSpc>
                <a:spcPts val="1905"/>
              </a:lnSpc>
              <a:spcAft>
                <a:spcPts val="508"/>
              </a:spcAft>
            </a:pPr>
            <a:endParaRPr lang="en-GB" sz="1270" dirty="0">
              <a:solidFill>
                <a:prstClr val="black"/>
              </a:solidFill>
              <a:latin typeface="Tahoma"/>
            </a:endParaRPr>
          </a:p>
        </p:txBody>
      </p:sp>
    </p:spTree>
    <p:extLst>
      <p:ext uri="{BB962C8B-B14F-4D97-AF65-F5344CB8AC3E}">
        <p14:creationId xmlns:p14="http://schemas.microsoft.com/office/powerpoint/2010/main" val="37342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animBg="1"/>
      <p:bldP spid="14"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Sample Profiling</a:t>
            </a:r>
          </a:p>
        </p:txBody>
      </p:sp>
      <p:grpSp>
        <p:nvGrpSpPr>
          <p:cNvPr id="19" name="Group 18"/>
          <p:cNvGrpSpPr/>
          <p:nvPr/>
        </p:nvGrpSpPr>
        <p:grpSpPr>
          <a:xfrm>
            <a:off x="1669903" y="1131721"/>
            <a:ext cx="2644787" cy="4941561"/>
            <a:chOff x="466723" y="1247774"/>
            <a:chExt cx="2916000" cy="5448300"/>
          </a:xfrm>
        </p:grpSpPr>
        <p:sp>
          <p:nvSpPr>
            <p:cNvPr id="20" name="Rectangle 19"/>
            <p:cNvSpPr/>
            <p:nvPr/>
          </p:nvSpPr>
          <p:spPr>
            <a:xfrm>
              <a:off x="466723" y="1247774"/>
              <a:ext cx="2916000" cy="54483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sp>
          <p:nvSpPr>
            <p:cNvPr id="21" name="Rectangle 20"/>
            <p:cNvSpPr/>
            <p:nvPr/>
          </p:nvSpPr>
          <p:spPr>
            <a:xfrm>
              <a:off x="466723" y="1247776"/>
              <a:ext cx="2916000" cy="9906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sp>
          <p:nvSpPr>
            <p:cNvPr id="22" name="TextBox 21"/>
            <p:cNvSpPr txBox="1"/>
            <p:nvPr/>
          </p:nvSpPr>
          <p:spPr>
            <a:xfrm>
              <a:off x="1651417" y="1785935"/>
              <a:ext cx="546612" cy="268642"/>
            </a:xfrm>
            <a:prstGeom prst="rect">
              <a:avLst/>
            </a:prstGeom>
            <a:noFill/>
            <a:ln>
              <a:noFill/>
            </a:ln>
          </p:spPr>
          <p:txBody>
            <a:bodyPr wrap="square" lIns="0" tIns="0" rIns="0" bIns="0" rtlCol="0">
              <a:spAutoFit/>
            </a:bodyPr>
            <a:lstStyle/>
            <a:p>
              <a:pPr defTabSz="946052">
                <a:lnSpc>
                  <a:spcPts val="1905"/>
                </a:lnSpc>
                <a:spcAft>
                  <a:spcPts val="508"/>
                </a:spcAft>
              </a:pPr>
              <a:r>
                <a:rPr lang="en-GB" sz="5442" b="1" dirty="0">
                  <a:solidFill>
                    <a:prstClr val="white"/>
                  </a:solidFill>
                  <a:latin typeface="Tahoma"/>
                </a:rPr>
                <a:t>1</a:t>
              </a:r>
            </a:p>
          </p:txBody>
        </p:sp>
      </p:grpSp>
      <p:grpSp>
        <p:nvGrpSpPr>
          <p:cNvPr id="23" name="Group 22"/>
          <p:cNvGrpSpPr/>
          <p:nvPr/>
        </p:nvGrpSpPr>
        <p:grpSpPr>
          <a:xfrm>
            <a:off x="4762699" y="1131722"/>
            <a:ext cx="2644787" cy="4941561"/>
            <a:chOff x="3876674" y="1247775"/>
            <a:chExt cx="2916000" cy="5448300"/>
          </a:xfrm>
        </p:grpSpPr>
        <p:sp>
          <p:nvSpPr>
            <p:cNvPr id="24" name="Rectangle 23"/>
            <p:cNvSpPr/>
            <p:nvPr/>
          </p:nvSpPr>
          <p:spPr>
            <a:xfrm>
              <a:off x="3876674" y="1247775"/>
              <a:ext cx="2916000" cy="54483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sp>
          <p:nvSpPr>
            <p:cNvPr id="25" name="Rectangle 24"/>
            <p:cNvSpPr/>
            <p:nvPr/>
          </p:nvSpPr>
          <p:spPr>
            <a:xfrm>
              <a:off x="3876674" y="1247775"/>
              <a:ext cx="2916000" cy="990602"/>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sp>
          <p:nvSpPr>
            <p:cNvPr id="26" name="TextBox 25"/>
            <p:cNvSpPr txBox="1"/>
            <p:nvPr/>
          </p:nvSpPr>
          <p:spPr>
            <a:xfrm>
              <a:off x="5061368" y="1785934"/>
              <a:ext cx="546612" cy="359486"/>
            </a:xfrm>
            <a:prstGeom prst="rect">
              <a:avLst/>
            </a:prstGeom>
            <a:noFill/>
            <a:ln>
              <a:noFill/>
            </a:ln>
          </p:spPr>
          <p:txBody>
            <a:bodyPr wrap="square" lIns="0" tIns="0" rIns="0" bIns="0" rtlCol="0">
              <a:spAutoFit/>
            </a:bodyPr>
            <a:lstStyle/>
            <a:p>
              <a:pPr defTabSz="946052">
                <a:lnSpc>
                  <a:spcPts val="1905"/>
                </a:lnSpc>
                <a:spcAft>
                  <a:spcPts val="508"/>
                </a:spcAft>
              </a:pPr>
              <a:r>
                <a:rPr lang="en-GB" sz="5442" b="1" dirty="0">
                  <a:solidFill>
                    <a:schemeClr val="bg1"/>
                  </a:solidFill>
                  <a:latin typeface="Tahoma"/>
                </a:rPr>
                <a:t>2</a:t>
              </a:r>
            </a:p>
          </p:txBody>
        </p:sp>
      </p:grpSp>
      <p:grpSp>
        <p:nvGrpSpPr>
          <p:cNvPr id="27" name="Group 26"/>
          <p:cNvGrpSpPr/>
          <p:nvPr/>
        </p:nvGrpSpPr>
        <p:grpSpPr>
          <a:xfrm>
            <a:off x="7881412" y="1131721"/>
            <a:ext cx="2644787" cy="4941562"/>
            <a:chOff x="7315199" y="1247774"/>
            <a:chExt cx="2916000" cy="5448301"/>
          </a:xfrm>
        </p:grpSpPr>
        <p:sp>
          <p:nvSpPr>
            <p:cNvPr id="28" name="Rectangle 27"/>
            <p:cNvSpPr/>
            <p:nvPr/>
          </p:nvSpPr>
          <p:spPr>
            <a:xfrm>
              <a:off x="7315199" y="1247775"/>
              <a:ext cx="2916000" cy="54483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sp>
          <p:nvSpPr>
            <p:cNvPr id="29" name="Rectangle 28"/>
            <p:cNvSpPr/>
            <p:nvPr/>
          </p:nvSpPr>
          <p:spPr>
            <a:xfrm>
              <a:off x="7315199" y="1247774"/>
              <a:ext cx="2916000" cy="9906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sp>
          <p:nvSpPr>
            <p:cNvPr id="30" name="TextBox 29"/>
            <p:cNvSpPr txBox="1"/>
            <p:nvPr/>
          </p:nvSpPr>
          <p:spPr>
            <a:xfrm>
              <a:off x="8499893" y="1740602"/>
              <a:ext cx="546612" cy="268642"/>
            </a:xfrm>
            <a:prstGeom prst="rect">
              <a:avLst/>
            </a:prstGeom>
            <a:noFill/>
            <a:ln>
              <a:noFill/>
            </a:ln>
          </p:spPr>
          <p:txBody>
            <a:bodyPr wrap="square" lIns="0" tIns="0" rIns="0" bIns="0" rtlCol="0">
              <a:spAutoFit/>
            </a:bodyPr>
            <a:lstStyle/>
            <a:p>
              <a:pPr defTabSz="946052">
                <a:lnSpc>
                  <a:spcPts val="1905"/>
                </a:lnSpc>
                <a:spcAft>
                  <a:spcPts val="508"/>
                </a:spcAft>
              </a:pPr>
              <a:r>
                <a:rPr lang="en-GB" sz="5442" b="1" dirty="0">
                  <a:solidFill>
                    <a:prstClr val="white"/>
                  </a:solidFill>
                  <a:latin typeface="Tahoma"/>
                </a:rPr>
                <a:t>3</a:t>
              </a:r>
            </a:p>
          </p:txBody>
        </p:sp>
      </p:grpSp>
      <p:grpSp>
        <p:nvGrpSpPr>
          <p:cNvPr id="31" name="Group 30"/>
          <p:cNvGrpSpPr/>
          <p:nvPr/>
        </p:nvGrpSpPr>
        <p:grpSpPr>
          <a:xfrm>
            <a:off x="8056721" y="3806764"/>
            <a:ext cx="2294169" cy="2142179"/>
            <a:chOff x="7508485" y="4197133"/>
            <a:chExt cx="2529427" cy="2361852"/>
          </a:xfrm>
        </p:grpSpPr>
        <p:pic>
          <p:nvPicPr>
            <p:cNvPr id="32" name="Picture 4" descr="Image result for group of people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9703" y="5378059"/>
              <a:ext cx="1264713" cy="118092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Image result for group of people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73199" y="5378059"/>
              <a:ext cx="1264713" cy="118092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Image result for group of people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73198" y="4197133"/>
              <a:ext cx="1264713" cy="118092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Image result for group of people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8485" y="4197133"/>
              <a:ext cx="1264713" cy="1180926"/>
            </a:xfrm>
            <a:prstGeom prst="rect">
              <a:avLst/>
            </a:prstGeom>
            <a:noFill/>
            <a:extLst>
              <a:ext uri="{909E8E84-426E-40DD-AFC4-6F175D3DCCD1}">
                <a14:hiddenFill xmlns:a14="http://schemas.microsoft.com/office/drawing/2010/main">
                  <a:solidFill>
                    <a:srgbClr val="FFFFFF"/>
                  </a:solidFill>
                </a14:hiddenFill>
              </a:ext>
            </a:extLst>
          </p:spPr>
        </p:pic>
      </p:grpSp>
      <p:pic>
        <p:nvPicPr>
          <p:cNvPr id="36" name="Picture 4" descr="Image result for group of people clipart"/>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073705" y="3896329"/>
            <a:ext cx="1837183" cy="1715470"/>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p:cNvGrpSpPr/>
          <p:nvPr/>
        </p:nvGrpSpPr>
        <p:grpSpPr>
          <a:xfrm>
            <a:off x="4863381" y="4517930"/>
            <a:ext cx="2309626" cy="1370309"/>
            <a:chOff x="3987680" y="4981227"/>
            <a:chExt cx="2546470" cy="1510829"/>
          </a:xfrm>
        </p:grpSpPr>
        <p:grpSp>
          <p:nvGrpSpPr>
            <p:cNvPr id="38" name="Group 37"/>
            <p:cNvGrpSpPr/>
            <p:nvPr/>
          </p:nvGrpSpPr>
          <p:grpSpPr>
            <a:xfrm>
              <a:off x="3987680" y="4981227"/>
              <a:ext cx="2546470" cy="1510829"/>
              <a:chOff x="1118156" y="2745075"/>
              <a:chExt cx="2693987" cy="1510829"/>
            </a:xfrm>
            <a:solidFill>
              <a:schemeClr val="bg1"/>
            </a:solidFill>
          </p:grpSpPr>
          <p:graphicFrame>
            <p:nvGraphicFramePr>
              <p:cNvPr id="41" name="Chart 40"/>
              <p:cNvGraphicFramePr/>
              <p:nvPr/>
            </p:nvGraphicFramePr>
            <p:xfrm>
              <a:off x="1234338" y="2902583"/>
              <a:ext cx="2540445" cy="1353321"/>
            </p:xfrm>
            <a:graphic>
              <a:graphicData uri="http://schemas.openxmlformats.org/drawingml/2006/chart">
                <c:chart xmlns:c="http://schemas.openxmlformats.org/drawingml/2006/chart" xmlns:r="http://schemas.openxmlformats.org/officeDocument/2006/relationships" r:id="rId5"/>
              </a:graphicData>
            </a:graphic>
          </p:graphicFrame>
          <p:grpSp>
            <p:nvGrpSpPr>
              <p:cNvPr id="42" name="Group 45"/>
              <p:cNvGrpSpPr>
                <a:grpSpLocks/>
              </p:cNvGrpSpPr>
              <p:nvPr/>
            </p:nvGrpSpPr>
            <p:grpSpPr bwMode="auto">
              <a:xfrm>
                <a:off x="1235631" y="3005424"/>
                <a:ext cx="2517775" cy="1039813"/>
                <a:chOff x="5951579" y="2542203"/>
                <a:chExt cx="2518047" cy="1040756"/>
              </a:xfrm>
              <a:grpFill/>
            </p:grpSpPr>
            <p:cxnSp>
              <p:nvCxnSpPr>
                <p:cNvPr id="44" name="Straight Connector 43"/>
                <p:cNvCxnSpPr/>
                <p:nvPr/>
              </p:nvCxnSpPr>
              <p:spPr>
                <a:xfrm rot="5400000">
                  <a:off x="5431995" y="3061787"/>
                  <a:ext cx="1040756" cy="1587"/>
                </a:xfrm>
                <a:prstGeom prst="line">
                  <a:avLst/>
                </a:prstGeom>
                <a:grpFill/>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10800000">
                  <a:off x="5951579" y="3581370"/>
                  <a:ext cx="2518047" cy="1589"/>
                </a:xfrm>
                <a:prstGeom prst="line">
                  <a:avLst/>
                </a:prstGeom>
                <a:grpFill/>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pic>
            <p:nvPicPr>
              <p:cNvPr id="43" name="Picture 4"/>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1118156" y="2745075"/>
                <a:ext cx="2693987" cy="1468439"/>
              </a:xfrm>
              <a:prstGeom prst="rect">
                <a:avLst/>
              </a:prstGeom>
              <a:grpFill/>
              <a:ln w="9525">
                <a:noFill/>
                <a:miter lim="800000"/>
                <a:headEnd/>
                <a:tailEnd/>
              </a:ln>
            </p:spPr>
          </p:pic>
        </p:grpSp>
        <p:cxnSp>
          <p:nvCxnSpPr>
            <p:cNvPr id="39" name="Straight Connector 38"/>
            <p:cNvCxnSpPr/>
            <p:nvPr/>
          </p:nvCxnSpPr>
          <p:spPr>
            <a:xfrm>
              <a:off x="4097500" y="5138735"/>
              <a:ext cx="0" cy="114265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097500" y="6279801"/>
              <a:ext cx="2381129" cy="159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1938326" y="2133303"/>
            <a:ext cx="2107939" cy="1480405"/>
          </a:xfrm>
          <a:prstGeom prst="rect">
            <a:avLst/>
          </a:prstGeom>
          <a:noFill/>
        </p:spPr>
        <p:txBody>
          <a:bodyPr wrap="square" lIns="0" tIns="0" rIns="0" bIns="0" rtlCol="0">
            <a:spAutoFit/>
          </a:bodyPr>
          <a:lstStyle/>
          <a:p>
            <a:pPr algn="ctr" defTabSz="946052">
              <a:spcAft>
                <a:spcPts val="508"/>
              </a:spcAft>
            </a:pPr>
            <a:r>
              <a:rPr lang="en-GB" altLang="zh-CN" sz="2540" dirty="0">
                <a:solidFill>
                  <a:prstClr val="black"/>
                </a:solidFill>
                <a:latin typeface="Tahoma"/>
                <a:cs typeface="Tahoma" pitchFamily="34" charset="0"/>
              </a:rPr>
              <a:t>Sample customers’ consumption…</a:t>
            </a:r>
          </a:p>
          <a:p>
            <a:pPr defTabSz="946052">
              <a:lnSpc>
                <a:spcPts val="1905"/>
              </a:lnSpc>
              <a:spcAft>
                <a:spcPts val="508"/>
              </a:spcAft>
            </a:pPr>
            <a:endParaRPr lang="en-GB" sz="1270" dirty="0">
              <a:solidFill>
                <a:prstClr val="black"/>
              </a:solidFill>
              <a:latin typeface="Tahoma"/>
            </a:endParaRPr>
          </a:p>
        </p:txBody>
      </p:sp>
      <p:sp>
        <p:nvSpPr>
          <p:cNvPr id="47" name="TextBox 46"/>
          <p:cNvSpPr txBox="1"/>
          <p:nvPr/>
        </p:nvSpPr>
        <p:spPr>
          <a:xfrm>
            <a:off x="4921819" y="2095153"/>
            <a:ext cx="2404656" cy="2653034"/>
          </a:xfrm>
          <a:prstGeom prst="rect">
            <a:avLst/>
          </a:prstGeom>
          <a:noFill/>
        </p:spPr>
        <p:txBody>
          <a:bodyPr wrap="square" lIns="0" tIns="0" rIns="0" bIns="0" rtlCol="0">
            <a:spAutoFit/>
          </a:bodyPr>
          <a:lstStyle/>
          <a:p>
            <a:pPr algn="ctr" defTabSz="946052">
              <a:spcAft>
                <a:spcPts val="508"/>
              </a:spcAft>
            </a:pPr>
            <a:r>
              <a:rPr lang="en-GB" altLang="zh-CN" sz="2540" dirty="0">
                <a:solidFill>
                  <a:prstClr val="black"/>
                </a:solidFill>
                <a:latin typeface="Tahoma"/>
                <a:cs typeface="Tahoma" pitchFamily="34" charset="0"/>
              </a:rPr>
              <a:t>Produce </a:t>
            </a:r>
            <a:br>
              <a:rPr lang="en-GB" altLang="zh-CN" sz="2540" dirty="0">
                <a:solidFill>
                  <a:prstClr val="black"/>
                </a:solidFill>
                <a:latin typeface="Tahoma"/>
                <a:cs typeface="Tahoma" pitchFamily="34" charset="0"/>
              </a:rPr>
            </a:br>
            <a:r>
              <a:rPr lang="en-GB" altLang="zh-CN" sz="2540" b="1" dirty="0">
                <a:solidFill>
                  <a:prstClr val="black"/>
                </a:solidFill>
                <a:latin typeface="Tahoma"/>
                <a:cs typeface="Tahoma" pitchFamily="34" charset="0"/>
              </a:rPr>
              <a:t>profile</a:t>
            </a:r>
            <a:r>
              <a:rPr lang="en-GB" altLang="zh-CN" sz="2540" dirty="0">
                <a:solidFill>
                  <a:prstClr val="black"/>
                </a:solidFill>
                <a:latin typeface="Tahoma"/>
                <a:cs typeface="Tahoma" pitchFamily="34" charset="0"/>
              </a:rPr>
              <a:t> </a:t>
            </a:r>
            <a:r>
              <a:rPr lang="en-GB" altLang="zh-CN" sz="2540" b="1" dirty="0">
                <a:solidFill>
                  <a:prstClr val="black"/>
                </a:solidFill>
                <a:latin typeface="Tahoma"/>
                <a:cs typeface="Tahoma" pitchFamily="34" charset="0"/>
              </a:rPr>
              <a:t>data:</a:t>
            </a:r>
            <a:br>
              <a:rPr lang="en-GB" altLang="zh-CN" sz="2540" b="1" dirty="0">
                <a:solidFill>
                  <a:prstClr val="black"/>
                </a:solidFill>
                <a:latin typeface="Tahoma"/>
                <a:cs typeface="Tahoma" pitchFamily="34" charset="0"/>
              </a:rPr>
            </a:br>
            <a:r>
              <a:rPr lang="en-GB" altLang="zh-CN" sz="2540" dirty="0">
                <a:solidFill>
                  <a:prstClr val="black"/>
                </a:solidFill>
                <a:latin typeface="Tahoma"/>
                <a:cs typeface="Tahoma" pitchFamily="34" charset="0"/>
              </a:rPr>
              <a:t>a typical half hourly usage pattern across a year</a:t>
            </a:r>
          </a:p>
          <a:p>
            <a:pPr defTabSz="946052">
              <a:lnSpc>
                <a:spcPts val="1905"/>
              </a:lnSpc>
              <a:spcAft>
                <a:spcPts val="508"/>
              </a:spcAft>
            </a:pPr>
            <a:endParaRPr lang="en-GB" sz="1270" dirty="0">
              <a:solidFill>
                <a:prstClr val="black"/>
              </a:solidFill>
              <a:latin typeface="Tahoma"/>
            </a:endParaRPr>
          </a:p>
        </p:txBody>
      </p:sp>
      <p:sp>
        <p:nvSpPr>
          <p:cNvPr id="48" name="TextBox 47"/>
          <p:cNvSpPr txBox="1"/>
          <p:nvPr/>
        </p:nvSpPr>
        <p:spPr>
          <a:xfrm>
            <a:off x="8103175" y="2132750"/>
            <a:ext cx="2294169" cy="1480405"/>
          </a:xfrm>
          <a:prstGeom prst="rect">
            <a:avLst/>
          </a:prstGeom>
          <a:noFill/>
        </p:spPr>
        <p:txBody>
          <a:bodyPr wrap="square" lIns="0" tIns="0" rIns="0" bIns="0" rtlCol="0">
            <a:spAutoFit/>
          </a:bodyPr>
          <a:lstStyle/>
          <a:p>
            <a:pPr algn="ctr" defTabSz="946052">
              <a:spcAft>
                <a:spcPts val="508"/>
              </a:spcAft>
            </a:pPr>
            <a:r>
              <a:rPr lang="en-GB" altLang="zh-CN" sz="2540" dirty="0">
                <a:solidFill>
                  <a:prstClr val="black"/>
                </a:solidFill>
                <a:latin typeface="Tahoma"/>
                <a:cs typeface="Tahoma" pitchFamily="34" charset="0"/>
              </a:rPr>
              <a:t>Apply to all similar customers</a:t>
            </a:r>
          </a:p>
          <a:p>
            <a:pPr defTabSz="946052">
              <a:lnSpc>
                <a:spcPts val="1905"/>
              </a:lnSpc>
              <a:spcAft>
                <a:spcPts val="508"/>
              </a:spcAft>
            </a:pPr>
            <a:endParaRPr lang="en-GB" sz="1270" dirty="0">
              <a:solidFill>
                <a:prstClr val="black"/>
              </a:solidFill>
              <a:latin typeface="Tahoma"/>
            </a:endParaRPr>
          </a:p>
        </p:txBody>
      </p:sp>
    </p:spTree>
    <p:extLst>
      <p:ext uri="{BB962C8B-B14F-4D97-AF65-F5344CB8AC3E}">
        <p14:creationId xmlns:p14="http://schemas.microsoft.com/office/powerpoint/2010/main" val="79783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500"/>
                                        <p:tgtEl>
                                          <p:spTgt spid="46"/>
                                        </p:tgtEl>
                                      </p:cBhvr>
                                    </p:animEffect>
                                  </p:childTnLst>
                                </p:cTn>
                              </p:par>
                              <p:par>
                                <p:cTn id="12" presetID="10" presetClass="entr" presetSubtype="0" fill="hold"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0"/>
                                        <p:tgtEl>
                                          <p:spTgt spid="3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500"/>
                                        <p:tgtEl>
                                          <p:spTgt spid="47"/>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Profile Classes</a:t>
            </a:r>
            <a:endParaRPr lang="en-GB" sz="2400" dirty="0"/>
          </a:p>
        </p:txBody>
      </p:sp>
      <p:graphicFrame>
        <p:nvGraphicFramePr>
          <p:cNvPr id="7" name="Table 6"/>
          <p:cNvGraphicFramePr>
            <a:graphicFrameLocks noGrp="1"/>
          </p:cNvGraphicFramePr>
          <p:nvPr>
            <p:extLst/>
          </p:nvPr>
        </p:nvGraphicFramePr>
        <p:xfrm>
          <a:off x="1318661" y="1216203"/>
          <a:ext cx="9430418" cy="3904439"/>
        </p:xfrm>
        <a:graphic>
          <a:graphicData uri="http://schemas.openxmlformats.org/drawingml/2006/table">
            <a:tbl>
              <a:tblPr firstRow="1" bandRow="1">
                <a:tableStyleId>{073A0DAA-6AF3-43AB-8588-CEC1D06C72B9}</a:tableStyleId>
              </a:tblPr>
              <a:tblGrid>
                <a:gridCol w="761036">
                  <a:extLst>
                    <a:ext uri="{9D8B030D-6E8A-4147-A177-3AD203B41FA5}">
                      <a16:colId xmlns:a16="http://schemas.microsoft.com/office/drawing/2014/main" val="20000"/>
                    </a:ext>
                  </a:extLst>
                </a:gridCol>
                <a:gridCol w="1316900">
                  <a:extLst>
                    <a:ext uri="{9D8B030D-6E8A-4147-A177-3AD203B41FA5}">
                      <a16:colId xmlns:a16="http://schemas.microsoft.com/office/drawing/2014/main" val="20001"/>
                    </a:ext>
                  </a:extLst>
                </a:gridCol>
                <a:gridCol w="4563914">
                  <a:extLst>
                    <a:ext uri="{9D8B030D-6E8A-4147-A177-3AD203B41FA5}">
                      <a16:colId xmlns:a16="http://schemas.microsoft.com/office/drawing/2014/main" val="20002"/>
                    </a:ext>
                  </a:extLst>
                </a:gridCol>
                <a:gridCol w="2788568">
                  <a:extLst>
                    <a:ext uri="{9D8B030D-6E8A-4147-A177-3AD203B41FA5}">
                      <a16:colId xmlns:a16="http://schemas.microsoft.com/office/drawing/2014/main" val="20003"/>
                    </a:ext>
                  </a:extLst>
                </a:gridCol>
              </a:tblGrid>
              <a:tr h="947246">
                <a:tc>
                  <a:txBody>
                    <a:bodyPr/>
                    <a:lstStyle/>
                    <a:p>
                      <a:pPr algn="ctr"/>
                      <a:r>
                        <a:rPr lang="en-GB" sz="1400" dirty="0" smtClean="0"/>
                        <a:t>Profile Class</a:t>
                      </a:r>
                      <a:endParaRPr lang="en-GB" sz="1400" dirty="0">
                        <a:latin typeface="Arial" panose="020B0604020202020204" pitchFamily="34" charset="0"/>
                        <a:cs typeface="Arial" panose="020B0604020202020204" pitchFamily="34" charset="0"/>
                      </a:endParaRPr>
                    </a:p>
                  </a:txBody>
                  <a:tcPr marL="82935" marR="82935" marT="41468" marB="41468" anchor="ctr"/>
                </a:tc>
                <a:tc>
                  <a:txBody>
                    <a:bodyPr/>
                    <a:lstStyle/>
                    <a:p>
                      <a:pPr algn="ctr"/>
                      <a:r>
                        <a:rPr lang="en-GB" sz="1400" dirty="0"/>
                        <a:t>Type of customer</a:t>
                      </a:r>
                      <a:endParaRPr lang="en-GB" sz="1400" dirty="0">
                        <a:latin typeface="Arial" panose="020B0604020202020204" pitchFamily="34" charset="0"/>
                        <a:cs typeface="Arial" panose="020B0604020202020204" pitchFamily="34" charset="0"/>
                      </a:endParaRPr>
                    </a:p>
                  </a:txBody>
                  <a:tcPr marL="82935" marR="82935" marT="41468" marB="41468" anchor="ctr"/>
                </a:tc>
                <a:tc>
                  <a:txBody>
                    <a:bodyPr/>
                    <a:lstStyle/>
                    <a:p>
                      <a:pPr algn="ctr"/>
                      <a:r>
                        <a:rPr lang="en-GB" sz="1400" dirty="0"/>
                        <a:t>Description</a:t>
                      </a:r>
                      <a:endParaRPr lang="en-GB" sz="1400" dirty="0">
                        <a:latin typeface="Arial" panose="020B0604020202020204" pitchFamily="34" charset="0"/>
                        <a:cs typeface="Arial" panose="020B0604020202020204" pitchFamily="34" charset="0"/>
                      </a:endParaRPr>
                    </a:p>
                  </a:txBody>
                  <a:tcPr marL="82935" marR="82935" marT="41468" marB="41468" anchor="ctr"/>
                </a:tc>
                <a:tc>
                  <a:txBody>
                    <a:bodyPr/>
                    <a:lstStyle/>
                    <a:p>
                      <a:pPr algn="ctr"/>
                      <a:r>
                        <a:rPr lang="en-GB" sz="1400" dirty="0"/>
                        <a:t>Example</a:t>
                      </a:r>
                      <a:endParaRPr lang="en-GB" sz="1400" dirty="0">
                        <a:latin typeface="Arial" panose="020B0604020202020204" pitchFamily="34" charset="0"/>
                        <a:cs typeface="Arial" panose="020B0604020202020204" pitchFamily="34" charset="0"/>
                      </a:endParaRPr>
                    </a:p>
                  </a:txBody>
                  <a:tcPr marL="82935" marR="82935" marT="41468" marB="41468" anchor="ctr"/>
                </a:tc>
                <a:extLst>
                  <a:ext uri="{0D108BD9-81ED-4DB2-BD59-A6C34878D82A}">
                    <a16:rowId xmlns:a16="http://schemas.microsoft.com/office/drawing/2014/main" val="10000"/>
                  </a:ext>
                </a:extLst>
              </a:tr>
              <a:tr h="737087">
                <a:tc>
                  <a:txBody>
                    <a:bodyPr/>
                    <a:lstStyle/>
                    <a:p>
                      <a:pPr algn="ctr"/>
                      <a:r>
                        <a:rPr lang="en-GB" sz="1400" dirty="0"/>
                        <a:t>1</a:t>
                      </a:r>
                      <a:endParaRPr lang="en-GB" sz="1400" dirty="0">
                        <a:solidFill>
                          <a:schemeClr val="tx2"/>
                        </a:solidFill>
                        <a:latin typeface="Arial" panose="020B0604020202020204" pitchFamily="34" charset="0"/>
                        <a:cs typeface="Arial" panose="020B0604020202020204" pitchFamily="34" charset="0"/>
                      </a:endParaRPr>
                    </a:p>
                  </a:txBody>
                  <a:tcPr marL="82935" marR="82935" marT="41468" marB="41468" anchor="ctr"/>
                </a:tc>
                <a:tc>
                  <a:txBody>
                    <a:bodyPr/>
                    <a:lstStyle/>
                    <a:p>
                      <a:pPr algn="ctr"/>
                      <a:r>
                        <a:rPr lang="en-GB" sz="1400" dirty="0"/>
                        <a:t>Domestic</a:t>
                      </a:r>
                      <a:endParaRPr lang="en-GB" sz="1400" dirty="0">
                        <a:solidFill>
                          <a:schemeClr val="tx2"/>
                        </a:solidFill>
                        <a:latin typeface="Arial" panose="020B0604020202020204" pitchFamily="34" charset="0"/>
                        <a:cs typeface="Arial" panose="020B0604020202020204" pitchFamily="34" charset="0"/>
                      </a:endParaRPr>
                    </a:p>
                  </a:txBody>
                  <a:tcPr marL="82935" marR="82935" marT="41468" marB="41468" anchor="ctr"/>
                </a:tc>
                <a:tc>
                  <a:txBody>
                    <a:bodyPr/>
                    <a:lstStyle/>
                    <a:p>
                      <a:r>
                        <a:rPr lang="en-GB" sz="1400" dirty="0" smtClean="0"/>
                        <a:t>Single/flat electricity rate 24x7</a:t>
                      </a:r>
                      <a:endParaRPr lang="en-GB" sz="1400" dirty="0">
                        <a:solidFill>
                          <a:schemeClr val="tx2"/>
                        </a:solidFill>
                        <a:latin typeface="Arial" panose="020B0604020202020204" pitchFamily="34" charset="0"/>
                        <a:cs typeface="Arial" panose="020B0604020202020204" pitchFamily="34" charset="0"/>
                      </a:endParaRPr>
                    </a:p>
                  </a:txBody>
                  <a:tcPr marL="82935" marR="82935" marT="41468" marB="41468" anchor="ctr"/>
                </a:tc>
                <a:tc>
                  <a:txBody>
                    <a:bodyPr/>
                    <a:lstStyle/>
                    <a:p>
                      <a:r>
                        <a:rPr lang="en-GB" sz="1400" dirty="0"/>
                        <a:t>Domestic premises</a:t>
                      </a:r>
                      <a:endParaRPr lang="en-GB" sz="1400" dirty="0">
                        <a:solidFill>
                          <a:schemeClr val="tx2"/>
                        </a:solidFill>
                        <a:latin typeface="Arial" panose="020B0604020202020204" pitchFamily="34" charset="0"/>
                        <a:cs typeface="Arial" panose="020B0604020202020204" pitchFamily="34" charset="0"/>
                      </a:endParaRPr>
                    </a:p>
                  </a:txBody>
                  <a:tcPr marL="82935" marR="82935" marT="41468" marB="41468" anchor="ctr"/>
                </a:tc>
                <a:extLst>
                  <a:ext uri="{0D108BD9-81ED-4DB2-BD59-A6C34878D82A}">
                    <a16:rowId xmlns:a16="http://schemas.microsoft.com/office/drawing/2014/main" val="10001"/>
                  </a:ext>
                </a:extLst>
              </a:tr>
              <a:tr h="732000">
                <a:tc>
                  <a:txBody>
                    <a:bodyPr/>
                    <a:lstStyle/>
                    <a:p>
                      <a:pPr algn="ctr"/>
                      <a:r>
                        <a:rPr lang="en-GB" sz="1400" dirty="0"/>
                        <a:t>2</a:t>
                      </a:r>
                      <a:endParaRPr lang="en-GB" sz="1400" dirty="0">
                        <a:solidFill>
                          <a:schemeClr val="tx2"/>
                        </a:solidFill>
                        <a:latin typeface="Arial" panose="020B0604020202020204" pitchFamily="34" charset="0"/>
                        <a:cs typeface="Arial" panose="020B0604020202020204" pitchFamily="34" charset="0"/>
                      </a:endParaRPr>
                    </a:p>
                  </a:txBody>
                  <a:tcPr marL="82935" marR="82935" marT="41468" marB="41468" anchor="ctr"/>
                </a:tc>
                <a:tc>
                  <a:txBody>
                    <a:bodyPr/>
                    <a:lstStyle/>
                    <a:p>
                      <a:pPr marL="0" marR="0" indent="0" algn="ctr" defTabSz="1043056" rtl="0" eaLnBrk="1" fontAlgn="auto" latinLnBrk="0" hangingPunct="1">
                        <a:lnSpc>
                          <a:spcPct val="100000"/>
                        </a:lnSpc>
                        <a:spcBef>
                          <a:spcPts val="0"/>
                        </a:spcBef>
                        <a:spcAft>
                          <a:spcPts val="0"/>
                        </a:spcAft>
                        <a:buClrTx/>
                        <a:buSzTx/>
                        <a:buFontTx/>
                        <a:buNone/>
                        <a:tabLst/>
                        <a:defRPr/>
                      </a:pPr>
                      <a:r>
                        <a:rPr lang="en-GB" sz="1400" dirty="0"/>
                        <a:t>Domestic</a:t>
                      </a:r>
                      <a:endParaRPr lang="en-GB" sz="1400" dirty="0">
                        <a:solidFill>
                          <a:schemeClr val="tx2"/>
                        </a:solidFill>
                        <a:latin typeface="Arial" panose="020B0604020202020204" pitchFamily="34" charset="0"/>
                        <a:cs typeface="Arial" panose="020B0604020202020204" pitchFamily="34" charset="0"/>
                      </a:endParaRPr>
                    </a:p>
                  </a:txBody>
                  <a:tcPr marL="82935" marR="82935" marT="41468" marB="41468" anchor="ctr"/>
                </a:tc>
                <a:tc>
                  <a:txBody>
                    <a:bodyPr/>
                    <a:lstStyle/>
                    <a:p>
                      <a:r>
                        <a:rPr lang="en-US" sz="1400" dirty="0"/>
                        <a:t>Multi–rate customers  </a:t>
                      </a:r>
                    </a:p>
                    <a:p>
                      <a:r>
                        <a:rPr lang="en-US" sz="1400" dirty="0"/>
                        <a:t>(typically Economy 7 – dual tariff:</a:t>
                      </a:r>
                      <a:r>
                        <a:rPr lang="en-US" sz="1400" baseline="0" dirty="0"/>
                        <a:t> normal &amp; night</a:t>
                      </a:r>
                      <a:r>
                        <a:rPr lang="en-US" sz="1400" dirty="0"/>
                        <a:t>)</a:t>
                      </a:r>
                      <a:endParaRPr lang="en-GB" sz="1400" dirty="0">
                        <a:solidFill>
                          <a:schemeClr val="tx2"/>
                        </a:solidFill>
                        <a:latin typeface="Arial" panose="020B0604020202020204" pitchFamily="34" charset="0"/>
                        <a:cs typeface="Arial" panose="020B0604020202020204" pitchFamily="34" charset="0"/>
                      </a:endParaRPr>
                    </a:p>
                  </a:txBody>
                  <a:tcPr marL="82935" marR="82935" marT="41468" marB="41468" anchor="ctr"/>
                </a:tc>
                <a:tc>
                  <a:txBody>
                    <a:bodyPr/>
                    <a:lstStyle/>
                    <a:p>
                      <a:pPr marL="0" marR="0" indent="0" algn="l" defTabSz="1043056" rtl="0" eaLnBrk="1" fontAlgn="auto" latinLnBrk="0" hangingPunct="1">
                        <a:lnSpc>
                          <a:spcPct val="100000"/>
                        </a:lnSpc>
                        <a:spcBef>
                          <a:spcPts val="0"/>
                        </a:spcBef>
                        <a:spcAft>
                          <a:spcPts val="0"/>
                        </a:spcAft>
                        <a:buClrTx/>
                        <a:buSzTx/>
                        <a:buFontTx/>
                        <a:buNone/>
                        <a:tabLst/>
                        <a:defRPr/>
                      </a:pPr>
                      <a:r>
                        <a:rPr lang="en-GB" sz="1400" dirty="0"/>
                        <a:t>Domestic premises with switched</a:t>
                      </a:r>
                      <a:r>
                        <a:rPr lang="en-GB" sz="1400" baseline="0" dirty="0"/>
                        <a:t> load capability</a:t>
                      </a:r>
                      <a:endParaRPr lang="en-GB" sz="1400" dirty="0">
                        <a:solidFill>
                          <a:schemeClr val="tx2"/>
                        </a:solidFill>
                        <a:latin typeface="Arial" panose="020B0604020202020204" pitchFamily="34" charset="0"/>
                        <a:cs typeface="Arial" panose="020B0604020202020204" pitchFamily="34" charset="0"/>
                      </a:endParaRPr>
                    </a:p>
                  </a:txBody>
                  <a:tcPr marL="82935" marR="82935" marT="41468" marB="41468" anchor="ctr"/>
                </a:tc>
                <a:extLst>
                  <a:ext uri="{0D108BD9-81ED-4DB2-BD59-A6C34878D82A}">
                    <a16:rowId xmlns:a16="http://schemas.microsoft.com/office/drawing/2014/main" val="10002"/>
                  </a:ext>
                </a:extLst>
              </a:tr>
              <a:tr h="744053">
                <a:tc>
                  <a:txBody>
                    <a:bodyPr/>
                    <a:lstStyle/>
                    <a:p>
                      <a:pPr algn="ctr"/>
                      <a:r>
                        <a:rPr lang="en-GB" sz="1400" dirty="0"/>
                        <a:t>3</a:t>
                      </a:r>
                      <a:endParaRPr lang="en-GB" sz="1400" dirty="0">
                        <a:solidFill>
                          <a:schemeClr val="tx2"/>
                        </a:solidFill>
                        <a:latin typeface="Arial" panose="020B0604020202020204" pitchFamily="34" charset="0"/>
                        <a:cs typeface="Arial" panose="020B0604020202020204" pitchFamily="34" charset="0"/>
                      </a:endParaRPr>
                    </a:p>
                  </a:txBody>
                  <a:tcPr marL="82935" marR="82935" marT="41468" marB="41468" anchor="ctr"/>
                </a:tc>
                <a:tc>
                  <a:txBody>
                    <a:bodyPr/>
                    <a:lstStyle/>
                    <a:p>
                      <a:pPr algn="ctr"/>
                      <a:r>
                        <a:rPr lang="en-GB" sz="1400" dirty="0" smtClean="0"/>
                        <a:t>Non-Domestic (Commercial)</a:t>
                      </a:r>
                      <a:endParaRPr lang="en-GB" sz="1400" dirty="0">
                        <a:solidFill>
                          <a:schemeClr val="tx2"/>
                        </a:solidFill>
                        <a:latin typeface="Arial" panose="020B0604020202020204" pitchFamily="34" charset="0"/>
                        <a:cs typeface="Arial" panose="020B0604020202020204" pitchFamily="34" charset="0"/>
                      </a:endParaRPr>
                    </a:p>
                  </a:txBody>
                  <a:tcPr marL="82935" marR="82935" marT="41468" marB="41468" anchor="ctr"/>
                </a:tc>
                <a:tc>
                  <a:txBody>
                    <a:bodyPr/>
                    <a:lstStyle/>
                    <a:p>
                      <a:pPr marL="0" marR="0" indent="0" algn="l" defTabSz="1043056" rtl="0" eaLnBrk="1" fontAlgn="auto" latinLnBrk="0" hangingPunct="1">
                        <a:lnSpc>
                          <a:spcPct val="100000"/>
                        </a:lnSpc>
                        <a:spcBef>
                          <a:spcPts val="0"/>
                        </a:spcBef>
                        <a:spcAft>
                          <a:spcPts val="0"/>
                        </a:spcAft>
                        <a:buClrTx/>
                        <a:buSzTx/>
                        <a:buFontTx/>
                        <a:buNone/>
                        <a:tabLst/>
                        <a:defRPr/>
                      </a:pPr>
                      <a:r>
                        <a:rPr lang="en-GB" sz="1400" dirty="0"/>
                        <a:t>Single/flat electricity rate 24x7</a:t>
                      </a:r>
                      <a:endParaRPr lang="en-GB" sz="1400" dirty="0">
                        <a:solidFill>
                          <a:schemeClr val="tx2"/>
                        </a:solidFill>
                        <a:latin typeface="Arial" panose="020B0604020202020204" pitchFamily="34" charset="0"/>
                        <a:cs typeface="Arial" panose="020B0604020202020204" pitchFamily="34" charset="0"/>
                      </a:endParaRPr>
                    </a:p>
                  </a:txBody>
                  <a:tcPr marL="82935" marR="82935" marT="41468" marB="41468" anchor="ctr"/>
                </a:tc>
                <a:tc>
                  <a:txBody>
                    <a:bodyPr/>
                    <a:lstStyle/>
                    <a:p>
                      <a:r>
                        <a:rPr lang="en-GB" sz="1400" dirty="0"/>
                        <a:t>Small</a:t>
                      </a:r>
                      <a:r>
                        <a:rPr lang="en-GB" sz="1400" baseline="0" dirty="0"/>
                        <a:t> businesses</a:t>
                      </a:r>
                      <a:endParaRPr lang="en-GB" sz="1400" dirty="0">
                        <a:solidFill>
                          <a:schemeClr val="tx2"/>
                        </a:solidFill>
                        <a:latin typeface="Arial" panose="020B0604020202020204" pitchFamily="34" charset="0"/>
                        <a:cs typeface="Arial" panose="020B0604020202020204" pitchFamily="34" charset="0"/>
                      </a:endParaRPr>
                    </a:p>
                  </a:txBody>
                  <a:tcPr marL="82935" marR="82935" marT="41468" marB="41468" anchor="ctr"/>
                </a:tc>
                <a:extLst>
                  <a:ext uri="{0D108BD9-81ED-4DB2-BD59-A6C34878D82A}">
                    <a16:rowId xmlns:a16="http://schemas.microsoft.com/office/drawing/2014/main" val="10003"/>
                  </a:ext>
                </a:extLst>
              </a:tr>
              <a:tr h="744053">
                <a:tc>
                  <a:txBody>
                    <a:bodyPr/>
                    <a:lstStyle/>
                    <a:p>
                      <a:pPr algn="ctr"/>
                      <a:r>
                        <a:rPr lang="en-GB" sz="1400" dirty="0"/>
                        <a:t>4</a:t>
                      </a:r>
                      <a:endParaRPr lang="en-GB" sz="1400" dirty="0">
                        <a:solidFill>
                          <a:schemeClr val="tx2"/>
                        </a:solidFill>
                        <a:latin typeface="Arial" panose="020B0604020202020204" pitchFamily="34" charset="0"/>
                        <a:cs typeface="Arial" panose="020B0604020202020204" pitchFamily="34" charset="0"/>
                      </a:endParaRPr>
                    </a:p>
                  </a:txBody>
                  <a:tcPr marL="82935" marR="82935" marT="41468" marB="41468" anchor="ctr"/>
                </a:tc>
                <a:tc>
                  <a:txBody>
                    <a:bodyPr/>
                    <a:lstStyle/>
                    <a:p>
                      <a:pPr algn="ctr"/>
                      <a:r>
                        <a:rPr lang="en-GB" sz="1400" dirty="0" smtClean="0"/>
                        <a:t>Non-Domestic (Commercial)</a:t>
                      </a:r>
                      <a:endParaRPr lang="en-GB" sz="1400" dirty="0">
                        <a:solidFill>
                          <a:schemeClr val="tx2"/>
                        </a:solidFill>
                        <a:latin typeface="Arial" panose="020B0604020202020204" pitchFamily="34" charset="0"/>
                        <a:cs typeface="Arial" panose="020B0604020202020204" pitchFamily="34" charset="0"/>
                      </a:endParaRPr>
                    </a:p>
                  </a:txBody>
                  <a:tcPr marL="82935" marR="82935" marT="41468" marB="41468" anchor="ctr"/>
                </a:tc>
                <a:tc>
                  <a:txBody>
                    <a:bodyPr/>
                    <a:lstStyle/>
                    <a:p>
                      <a:r>
                        <a:rPr lang="en-US" sz="1400" dirty="0"/>
                        <a:t>Multi–rate customers</a:t>
                      </a:r>
                    </a:p>
                    <a:p>
                      <a:r>
                        <a:rPr lang="en-US" sz="1400" dirty="0"/>
                        <a:t>(typically Economy 7 – dual tariff:</a:t>
                      </a:r>
                      <a:r>
                        <a:rPr lang="en-US" sz="1400" baseline="0" dirty="0"/>
                        <a:t> normal &amp; night</a:t>
                      </a:r>
                      <a:r>
                        <a:rPr lang="en-US" sz="1400" dirty="0"/>
                        <a:t>)</a:t>
                      </a:r>
                      <a:endParaRPr lang="en-GB" sz="1400" dirty="0">
                        <a:solidFill>
                          <a:schemeClr val="tx2"/>
                        </a:solidFill>
                        <a:latin typeface="Arial" panose="020B0604020202020204" pitchFamily="34" charset="0"/>
                        <a:cs typeface="Arial" panose="020B0604020202020204" pitchFamily="34" charset="0"/>
                      </a:endParaRPr>
                    </a:p>
                  </a:txBody>
                  <a:tcPr marL="82935" marR="82935" marT="41468" marB="41468" anchor="ctr"/>
                </a:tc>
                <a:tc>
                  <a:txBody>
                    <a:bodyPr/>
                    <a:lstStyle/>
                    <a:p>
                      <a:pPr marL="0" marR="0" indent="0" algn="l" defTabSz="1043056" rtl="0" eaLnBrk="1" fontAlgn="auto" latinLnBrk="0" hangingPunct="1">
                        <a:lnSpc>
                          <a:spcPct val="100000"/>
                        </a:lnSpc>
                        <a:spcBef>
                          <a:spcPts val="0"/>
                        </a:spcBef>
                        <a:spcAft>
                          <a:spcPts val="0"/>
                        </a:spcAft>
                        <a:buClrTx/>
                        <a:buSzTx/>
                        <a:buFontTx/>
                        <a:buNone/>
                        <a:tabLst/>
                        <a:defRPr/>
                      </a:pPr>
                      <a:r>
                        <a:rPr lang="en-GB" sz="1400" dirty="0"/>
                        <a:t>Small</a:t>
                      </a:r>
                      <a:r>
                        <a:rPr lang="en-GB" sz="1400" baseline="0" dirty="0"/>
                        <a:t> businesses </a:t>
                      </a:r>
                      <a:r>
                        <a:rPr lang="en-GB" sz="1400" dirty="0"/>
                        <a:t>with switched</a:t>
                      </a:r>
                      <a:r>
                        <a:rPr lang="en-GB" sz="1400" baseline="0" dirty="0"/>
                        <a:t> load capability</a:t>
                      </a:r>
                      <a:endParaRPr lang="en-GB" sz="1400" dirty="0">
                        <a:solidFill>
                          <a:schemeClr val="tx2"/>
                        </a:solidFill>
                        <a:latin typeface="Arial" panose="020B0604020202020204" pitchFamily="34" charset="0"/>
                        <a:cs typeface="Arial" panose="020B0604020202020204" pitchFamily="34" charset="0"/>
                      </a:endParaRPr>
                    </a:p>
                  </a:txBody>
                  <a:tcPr marL="82935" marR="82935" marT="41468" marB="41468"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7016219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What is a Load Profile?</a:t>
            </a:r>
            <a:endParaRPr lang="en-GB" sz="2400" dirty="0"/>
          </a:p>
        </p:txBody>
      </p:sp>
      <p:sp>
        <p:nvSpPr>
          <p:cNvPr id="7" name="Rectangle 6"/>
          <p:cNvSpPr/>
          <p:nvPr/>
        </p:nvSpPr>
        <p:spPr>
          <a:xfrm>
            <a:off x="1606553" y="1082435"/>
            <a:ext cx="8978896" cy="9650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lnSpc>
                <a:spcPts val="1905"/>
              </a:lnSpc>
              <a:spcAft>
                <a:spcPts val="508"/>
              </a:spcAft>
            </a:pPr>
            <a:r>
              <a:rPr lang="en-US" sz="1905" dirty="0">
                <a:solidFill>
                  <a:schemeClr val="tx2"/>
                </a:solidFill>
                <a:latin typeface="Tahoma"/>
              </a:rPr>
              <a:t>A Load Profile represents the pattern of electricity usage by day and by year for the average customer in each one of the four Profile Classes.</a:t>
            </a:r>
            <a:endParaRPr lang="en-GB" sz="1905" dirty="0">
              <a:solidFill>
                <a:schemeClr val="tx2"/>
              </a:solidFill>
              <a:latin typeface="Tahoma"/>
            </a:endParaRPr>
          </a:p>
        </p:txBody>
      </p:sp>
      <p:sp>
        <p:nvSpPr>
          <p:cNvPr id="8" name="Rectangle 7"/>
          <p:cNvSpPr/>
          <p:nvPr/>
        </p:nvSpPr>
        <p:spPr>
          <a:xfrm>
            <a:off x="3652189" y="2201692"/>
            <a:ext cx="2644787" cy="39471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pic>
        <p:nvPicPr>
          <p:cNvPr id="9" name="Picture 2"/>
          <p:cNvPicPr>
            <a:picLocks noChangeAspect="1" noChangeArrowheads="1"/>
          </p:cNvPicPr>
          <p:nvPr/>
        </p:nvPicPr>
        <p:blipFill>
          <a:blip r:embed="rId3"/>
          <a:srcRect/>
          <a:stretch>
            <a:fillRect/>
          </a:stretch>
        </p:blipFill>
        <p:spPr bwMode="auto">
          <a:xfrm>
            <a:off x="3744232" y="2762025"/>
            <a:ext cx="2460701" cy="1340499"/>
          </a:xfrm>
          <a:prstGeom prst="rect">
            <a:avLst/>
          </a:prstGeom>
          <a:noFill/>
          <a:ln w="9525">
            <a:noFill/>
            <a:miter lim="800000"/>
            <a:headEnd/>
            <a:tailEnd/>
          </a:ln>
        </p:spPr>
      </p:pic>
      <p:pic>
        <p:nvPicPr>
          <p:cNvPr id="10" name="Picture 4"/>
          <p:cNvPicPr>
            <a:picLocks noChangeAspect="1" noChangeArrowheads="1"/>
          </p:cNvPicPr>
          <p:nvPr/>
        </p:nvPicPr>
        <p:blipFill>
          <a:blip r:embed="rId4"/>
          <a:srcRect/>
          <a:stretch>
            <a:fillRect/>
          </a:stretch>
        </p:blipFill>
        <p:spPr bwMode="auto">
          <a:xfrm>
            <a:off x="3727506" y="3530401"/>
            <a:ext cx="2443423" cy="1331861"/>
          </a:xfrm>
          <a:prstGeom prst="rect">
            <a:avLst/>
          </a:prstGeom>
          <a:noFill/>
          <a:ln w="9525">
            <a:noFill/>
            <a:miter lim="800000"/>
            <a:headEnd/>
            <a:tailEnd/>
          </a:ln>
        </p:spPr>
      </p:pic>
      <p:pic>
        <p:nvPicPr>
          <p:cNvPr id="11" name="Picture 6"/>
          <p:cNvPicPr>
            <a:picLocks noChangeAspect="1" noChangeArrowheads="1"/>
          </p:cNvPicPr>
          <p:nvPr/>
        </p:nvPicPr>
        <p:blipFill>
          <a:blip r:embed="rId5"/>
          <a:srcRect/>
          <a:stretch>
            <a:fillRect/>
          </a:stretch>
        </p:blipFill>
        <p:spPr bwMode="auto">
          <a:xfrm>
            <a:off x="3719775" y="4855604"/>
            <a:ext cx="2431904" cy="1324661"/>
          </a:xfrm>
          <a:prstGeom prst="rect">
            <a:avLst/>
          </a:prstGeom>
          <a:noFill/>
          <a:ln w="9525">
            <a:noFill/>
            <a:miter lim="800000"/>
            <a:headEnd/>
            <a:tailEnd/>
          </a:ln>
        </p:spPr>
      </p:pic>
      <p:sp>
        <p:nvSpPr>
          <p:cNvPr id="12" name="Rectangle 11"/>
          <p:cNvSpPr/>
          <p:nvPr/>
        </p:nvSpPr>
        <p:spPr>
          <a:xfrm>
            <a:off x="6931111" y="2186627"/>
            <a:ext cx="2644787" cy="39471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sp>
        <p:nvSpPr>
          <p:cNvPr id="13" name="Rectangle 12"/>
          <p:cNvSpPr/>
          <p:nvPr/>
        </p:nvSpPr>
        <p:spPr>
          <a:xfrm>
            <a:off x="1693942" y="2776118"/>
            <a:ext cx="1416812" cy="55456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r>
              <a:rPr lang="en-GB" sz="1905" dirty="0">
                <a:solidFill>
                  <a:prstClr val="white"/>
                </a:solidFill>
                <a:latin typeface="Tahoma"/>
              </a:rPr>
              <a:t>Annual</a:t>
            </a:r>
          </a:p>
        </p:txBody>
      </p:sp>
      <p:sp>
        <p:nvSpPr>
          <p:cNvPr id="14" name="Rectangle 13"/>
          <p:cNvSpPr/>
          <p:nvPr/>
        </p:nvSpPr>
        <p:spPr>
          <a:xfrm>
            <a:off x="1669941" y="4102236"/>
            <a:ext cx="1416812" cy="55456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r>
              <a:rPr lang="en-GB" sz="1905" dirty="0">
                <a:solidFill>
                  <a:prstClr val="white"/>
                </a:solidFill>
                <a:latin typeface="Tahoma"/>
              </a:rPr>
              <a:t>Tuesday</a:t>
            </a:r>
          </a:p>
        </p:txBody>
      </p:sp>
      <p:sp>
        <p:nvSpPr>
          <p:cNvPr id="15" name="Rectangle 14"/>
          <p:cNvSpPr/>
          <p:nvPr/>
        </p:nvSpPr>
        <p:spPr>
          <a:xfrm>
            <a:off x="1669940" y="5378879"/>
            <a:ext cx="1416812" cy="55456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r>
              <a:rPr lang="en-GB" sz="1905" dirty="0">
                <a:solidFill>
                  <a:prstClr val="white"/>
                </a:solidFill>
                <a:latin typeface="Tahoma"/>
              </a:rPr>
              <a:t>Sunday</a:t>
            </a:r>
          </a:p>
        </p:txBody>
      </p:sp>
      <p:sp>
        <p:nvSpPr>
          <p:cNvPr id="16" name="Rectangle 11"/>
          <p:cNvSpPr>
            <a:spLocks noChangeArrowheads="1"/>
          </p:cNvSpPr>
          <p:nvPr/>
        </p:nvSpPr>
        <p:spPr bwMode="auto">
          <a:xfrm>
            <a:off x="3942930" y="2356510"/>
            <a:ext cx="2063304" cy="315599"/>
          </a:xfrm>
          <a:prstGeom prst="rect">
            <a:avLst/>
          </a:prstGeom>
          <a:noFill/>
          <a:ln w="9525">
            <a:noFill/>
            <a:miter lim="800000"/>
            <a:headEnd/>
            <a:tailEnd/>
          </a:ln>
        </p:spPr>
        <p:txBody>
          <a:bodyPr>
            <a:spAutoFit/>
          </a:bodyPr>
          <a:lstStyle/>
          <a:p>
            <a:pPr algn="ctr" defTabSz="946052" eaLnBrk="0" hangingPunct="0">
              <a:buClr>
                <a:srgbClr val="008DA8"/>
              </a:buClr>
            </a:pPr>
            <a:r>
              <a:rPr lang="en-GB" altLang="zh-CN" sz="1400" b="1" dirty="0">
                <a:solidFill>
                  <a:schemeClr val="tx2"/>
                </a:solidFill>
                <a:latin typeface="Arial" panose="020B0604020202020204" pitchFamily="34" charset="0"/>
                <a:cs typeface="Arial" panose="020B0604020202020204" pitchFamily="34" charset="0"/>
              </a:rPr>
              <a:t>Domestic (PC1)</a:t>
            </a:r>
          </a:p>
        </p:txBody>
      </p:sp>
      <p:sp>
        <p:nvSpPr>
          <p:cNvPr id="17" name="Rectangle 11"/>
          <p:cNvSpPr>
            <a:spLocks noChangeArrowheads="1"/>
          </p:cNvSpPr>
          <p:nvPr/>
        </p:nvSpPr>
        <p:spPr bwMode="auto">
          <a:xfrm>
            <a:off x="7143673" y="2263703"/>
            <a:ext cx="2255953" cy="307777"/>
          </a:xfrm>
          <a:prstGeom prst="rect">
            <a:avLst/>
          </a:prstGeom>
          <a:noFill/>
          <a:ln w="9525">
            <a:noFill/>
            <a:miter lim="800000"/>
            <a:headEnd/>
            <a:tailEnd/>
          </a:ln>
        </p:spPr>
        <p:txBody>
          <a:bodyPr wrap="square">
            <a:spAutoFit/>
          </a:bodyPr>
          <a:lstStyle/>
          <a:p>
            <a:pPr algn="ctr" defTabSz="946052" eaLnBrk="0" hangingPunct="0">
              <a:buClr>
                <a:srgbClr val="008DA8"/>
              </a:buClr>
            </a:pPr>
            <a:r>
              <a:rPr lang="en-GB" altLang="zh-CN" sz="1400" b="1" dirty="0">
                <a:solidFill>
                  <a:schemeClr val="tx2"/>
                </a:solidFill>
                <a:latin typeface="Arial" panose="020B0604020202020204" pitchFamily="34" charset="0"/>
                <a:cs typeface="Arial" panose="020B0604020202020204" pitchFamily="34" charset="0"/>
              </a:rPr>
              <a:t>Non - Domestic (PC3)</a:t>
            </a:r>
          </a:p>
        </p:txBody>
      </p:sp>
      <p:pic>
        <p:nvPicPr>
          <p:cNvPr id="18" name="Picture 3"/>
          <p:cNvPicPr>
            <a:picLocks noChangeAspect="1" noChangeArrowheads="1"/>
          </p:cNvPicPr>
          <p:nvPr/>
        </p:nvPicPr>
        <p:blipFill>
          <a:blip r:embed="rId6"/>
          <a:srcRect/>
          <a:stretch>
            <a:fillRect/>
          </a:stretch>
        </p:blipFill>
        <p:spPr bwMode="auto">
          <a:xfrm>
            <a:off x="7049070" y="2384281"/>
            <a:ext cx="2408868" cy="1349139"/>
          </a:xfrm>
          <a:prstGeom prst="rect">
            <a:avLst/>
          </a:prstGeom>
          <a:noFill/>
          <a:ln w="9525">
            <a:noFill/>
            <a:miter lim="800000"/>
            <a:headEnd/>
            <a:tailEnd/>
          </a:ln>
        </p:spPr>
      </p:pic>
      <p:pic>
        <p:nvPicPr>
          <p:cNvPr id="19" name="Picture 5"/>
          <p:cNvPicPr>
            <a:picLocks noChangeAspect="1" noChangeArrowheads="1"/>
          </p:cNvPicPr>
          <p:nvPr/>
        </p:nvPicPr>
        <p:blipFill>
          <a:blip r:embed="rId7"/>
          <a:srcRect/>
          <a:stretch>
            <a:fillRect/>
          </a:stretch>
        </p:blipFill>
        <p:spPr bwMode="auto">
          <a:xfrm>
            <a:off x="7013075" y="3489167"/>
            <a:ext cx="2444863" cy="1372176"/>
          </a:xfrm>
          <a:prstGeom prst="rect">
            <a:avLst/>
          </a:prstGeom>
          <a:noFill/>
          <a:ln w="9525">
            <a:noFill/>
            <a:miter lim="800000"/>
            <a:headEnd/>
            <a:tailEnd/>
          </a:ln>
        </p:spPr>
      </p:pic>
      <p:pic>
        <p:nvPicPr>
          <p:cNvPr id="20" name="Picture 7"/>
          <p:cNvPicPr>
            <a:picLocks noChangeAspect="1" noChangeArrowheads="1"/>
          </p:cNvPicPr>
          <p:nvPr/>
        </p:nvPicPr>
        <p:blipFill>
          <a:blip r:embed="rId8"/>
          <a:srcRect/>
          <a:stretch>
            <a:fillRect/>
          </a:stretch>
        </p:blipFill>
        <p:spPr bwMode="auto">
          <a:xfrm>
            <a:off x="7029059" y="5067045"/>
            <a:ext cx="2485179" cy="1393774"/>
          </a:xfrm>
          <a:prstGeom prst="rect">
            <a:avLst/>
          </a:prstGeom>
          <a:noFill/>
          <a:ln w="9525">
            <a:noFill/>
            <a:miter lim="800000"/>
            <a:headEnd/>
            <a:tailEnd/>
          </a:ln>
        </p:spPr>
      </p:pic>
      <p:sp>
        <p:nvSpPr>
          <p:cNvPr id="24" name="Straight Connector 3"/>
          <p:cNvSpPr/>
          <p:nvPr/>
        </p:nvSpPr>
        <p:spPr>
          <a:xfrm>
            <a:off x="3063737" y="4327123"/>
            <a:ext cx="642173" cy="164072"/>
          </a:xfrm>
          <a:custGeom>
            <a:avLst/>
            <a:gdLst/>
            <a:ahLst/>
            <a:cxnLst/>
            <a:rect l="0" t="0" r="0" b="0"/>
            <a:pathLst>
              <a:path>
                <a:moveTo>
                  <a:pt x="0" y="45720"/>
                </a:moveTo>
                <a:lnTo>
                  <a:pt x="295027" y="45720"/>
                </a:lnTo>
                <a:lnTo>
                  <a:pt x="295027" y="46201"/>
                </a:lnTo>
                <a:lnTo>
                  <a:pt x="590054" y="46201"/>
                </a:lnTo>
              </a:path>
            </a:pathLst>
          </a:custGeom>
          <a:noFill/>
          <a:ln>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5" name="Straight Connector 3"/>
          <p:cNvSpPr/>
          <p:nvPr/>
        </p:nvSpPr>
        <p:spPr>
          <a:xfrm>
            <a:off x="3010015" y="5594927"/>
            <a:ext cx="642173" cy="164072"/>
          </a:xfrm>
          <a:custGeom>
            <a:avLst/>
            <a:gdLst/>
            <a:ahLst/>
            <a:cxnLst/>
            <a:rect l="0" t="0" r="0" b="0"/>
            <a:pathLst>
              <a:path>
                <a:moveTo>
                  <a:pt x="0" y="45720"/>
                </a:moveTo>
                <a:lnTo>
                  <a:pt x="295027" y="45720"/>
                </a:lnTo>
                <a:lnTo>
                  <a:pt x="295027" y="46201"/>
                </a:lnTo>
                <a:lnTo>
                  <a:pt x="590054" y="46201"/>
                </a:lnTo>
              </a:path>
            </a:pathLst>
          </a:custGeom>
          <a:noFill/>
          <a:ln>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26" name="Group 51"/>
          <p:cNvGrpSpPr>
            <a:grpSpLocks/>
          </p:cNvGrpSpPr>
          <p:nvPr/>
        </p:nvGrpSpPr>
        <p:grpSpPr bwMode="auto">
          <a:xfrm>
            <a:off x="3832782" y="2632852"/>
            <a:ext cx="2283600" cy="943101"/>
            <a:chOff x="5951579" y="2542203"/>
            <a:chExt cx="2518047" cy="1040756"/>
          </a:xfrm>
        </p:grpSpPr>
        <p:cxnSp>
          <p:nvCxnSpPr>
            <p:cNvPr id="27" name="Straight Connector 26"/>
            <p:cNvCxnSpPr/>
            <p:nvPr/>
          </p:nvCxnSpPr>
          <p:spPr>
            <a:xfrm rot="5400000">
              <a:off x="5431995" y="3061787"/>
              <a:ext cx="1040756" cy="1587"/>
            </a:xfrm>
            <a:prstGeom prst="line">
              <a:avLst/>
            </a:prstGeom>
            <a:ln w="2857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10800000">
              <a:off x="5951579" y="3581371"/>
              <a:ext cx="2518047" cy="1588"/>
            </a:xfrm>
            <a:prstGeom prst="line">
              <a:avLst/>
            </a:prstGeom>
            <a:ln w="28575">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29" name="Group 51"/>
          <p:cNvGrpSpPr>
            <a:grpSpLocks/>
          </p:cNvGrpSpPr>
          <p:nvPr/>
        </p:nvGrpSpPr>
        <p:grpSpPr bwMode="auto">
          <a:xfrm>
            <a:off x="3832782" y="5067338"/>
            <a:ext cx="2283600" cy="943101"/>
            <a:chOff x="5951579" y="2542203"/>
            <a:chExt cx="2518047" cy="1040756"/>
          </a:xfrm>
        </p:grpSpPr>
        <p:cxnSp>
          <p:nvCxnSpPr>
            <p:cNvPr id="30" name="Straight Connector 29"/>
            <p:cNvCxnSpPr/>
            <p:nvPr/>
          </p:nvCxnSpPr>
          <p:spPr>
            <a:xfrm rot="5400000">
              <a:off x="5431995" y="3061787"/>
              <a:ext cx="1040756" cy="1587"/>
            </a:xfrm>
            <a:prstGeom prst="line">
              <a:avLst/>
            </a:prstGeom>
            <a:ln w="2857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10800000">
              <a:off x="5951579" y="3581371"/>
              <a:ext cx="2518047" cy="1588"/>
            </a:xfrm>
            <a:prstGeom prst="line">
              <a:avLst/>
            </a:prstGeom>
            <a:ln w="28575">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32" name="Group 51"/>
          <p:cNvGrpSpPr>
            <a:grpSpLocks/>
          </p:cNvGrpSpPr>
          <p:nvPr/>
        </p:nvGrpSpPr>
        <p:grpSpPr bwMode="auto">
          <a:xfrm>
            <a:off x="3841999" y="3865025"/>
            <a:ext cx="2283600" cy="943101"/>
            <a:chOff x="5951579" y="2542203"/>
            <a:chExt cx="2518047" cy="1040756"/>
          </a:xfrm>
        </p:grpSpPr>
        <p:cxnSp>
          <p:nvCxnSpPr>
            <p:cNvPr id="33" name="Straight Connector 32"/>
            <p:cNvCxnSpPr/>
            <p:nvPr/>
          </p:nvCxnSpPr>
          <p:spPr>
            <a:xfrm rot="5400000">
              <a:off x="5431995" y="3061787"/>
              <a:ext cx="1040756" cy="1587"/>
            </a:xfrm>
            <a:prstGeom prst="line">
              <a:avLst/>
            </a:prstGeom>
            <a:ln w="2857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10800000">
              <a:off x="5951579" y="3581371"/>
              <a:ext cx="2518047" cy="1588"/>
            </a:xfrm>
            <a:prstGeom prst="line">
              <a:avLst/>
            </a:prstGeom>
            <a:ln w="28575">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35" name="Group 51"/>
          <p:cNvGrpSpPr>
            <a:grpSpLocks/>
          </p:cNvGrpSpPr>
          <p:nvPr/>
        </p:nvGrpSpPr>
        <p:grpSpPr bwMode="auto">
          <a:xfrm>
            <a:off x="7125651" y="2588927"/>
            <a:ext cx="2283600" cy="943101"/>
            <a:chOff x="5951579" y="2542203"/>
            <a:chExt cx="2518047" cy="1040756"/>
          </a:xfrm>
        </p:grpSpPr>
        <p:cxnSp>
          <p:nvCxnSpPr>
            <p:cNvPr id="36" name="Straight Connector 35"/>
            <p:cNvCxnSpPr/>
            <p:nvPr/>
          </p:nvCxnSpPr>
          <p:spPr>
            <a:xfrm rot="5400000">
              <a:off x="5431995" y="3061787"/>
              <a:ext cx="1040756" cy="1587"/>
            </a:xfrm>
            <a:prstGeom prst="line">
              <a:avLst/>
            </a:prstGeom>
            <a:ln w="2857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10800000">
              <a:off x="5951579" y="3581371"/>
              <a:ext cx="2518047" cy="1588"/>
            </a:xfrm>
            <a:prstGeom prst="line">
              <a:avLst/>
            </a:prstGeom>
            <a:ln w="28575">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38" name="Group 51"/>
          <p:cNvGrpSpPr>
            <a:grpSpLocks/>
          </p:cNvGrpSpPr>
          <p:nvPr/>
        </p:nvGrpSpPr>
        <p:grpSpPr bwMode="auto">
          <a:xfrm>
            <a:off x="7129848" y="3770690"/>
            <a:ext cx="2283600" cy="943101"/>
            <a:chOff x="5951579" y="2542203"/>
            <a:chExt cx="2518047" cy="1040756"/>
          </a:xfrm>
        </p:grpSpPr>
        <p:cxnSp>
          <p:nvCxnSpPr>
            <p:cNvPr id="39" name="Straight Connector 38"/>
            <p:cNvCxnSpPr/>
            <p:nvPr/>
          </p:nvCxnSpPr>
          <p:spPr>
            <a:xfrm rot="5400000">
              <a:off x="5431995" y="3061787"/>
              <a:ext cx="1040756" cy="1587"/>
            </a:xfrm>
            <a:prstGeom prst="line">
              <a:avLst/>
            </a:prstGeom>
            <a:ln w="2857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10800000">
              <a:off x="5951579" y="3581371"/>
              <a:ext cx="2518047" cy="1588"/>
            </a:xfrm>
            <a:prstGeom prst="line">
              <a:avLst/>
            </a:prstGeom>
            <a:ln w="28575">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nvGrpSpPr>
          <p:cNvPr id="41" name="Group 51"/>
          <p:cNvGrpSpPr>
            <a:grpSpLocks/>
          </p:cNvGrpSpPr>
          <p:nvPr/>
        </p:nvGrpSpPr>
        <p:grpSpPr bwMode="auto">
          <a:xfrm>
            <a:off x="7129848" y="5023128"/>
            <a:ext cx="2283600" cy="943101"/>
            <a:chOff x="5951579" y="2542203"/>
            <a:chExt cx="2518047" cy="1040756"/>
          </a:xfrm>
        </p:grpSpPr>
        <p:cxnSp>
          <p:nvCxnSpPr>
            <p:cNvPr id="42" name="Straight Connector 41"/>
            <p:cNvCxnSpPr/>
            <p:nvPr/>
          </p:nvCxnSpPr>
          <p:spPr>
            <a:xfrm rot="5400000">
              <a:off x="5431995" y="3061787"/>
              <a:ext cx="1040756" cy="1587"/>
            </a:xfrm>
            <a:prstGeom prst="line">
              <a:avLst/>
            </a:prstGeom>
            <a:ln w="2857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10800000">
              <a:off x="5951579" y="3581371"/>
              <a:ext cx="2518047" cy="1588"/>
            </a:xfrm>
            <a:prstGeom prst="line">
              <a:avLst/>
            </a:prstGeom>
            <a:ln w="28575">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44" name="Straight Connector 3"/>
          <p:cNvSpPr/>
          <p:nvPr/>
        </p:nvSpPr>
        <p:spPr>
          <a:xfrm>
            <a:off x="3043079" y="2971362"/>
            <a:ext cx="642173" cy="164072"/>
          </a:xfrm>
          <a:custGeom>
            <a:avLst/>
            <a:gdLst/>
            <a:ahLst/>
            <a:cxnLst/>
            <a:rect l="0" t="0" r="0" b="0"/>
            <a:pathLst>
              <a:path>
                <a:moveTo>
                  <a:pt x="0" y="45720"/>
                </a:moveTo>
                <a:lnTo>
                  <a:pt x="295027" y="45720"/>
                </a:lnTo>
                <a:lnTo>
                  <a:pt x="295027" y="46201"/>
                </a:lnTo>
                <a:lnTo>
                  <a:pt x="590054" y="46201"/>
                </a:lnTo>
              </a:path>
            </a:pathLst>
          </a:custGeom>
          <a:noFill/>
          <a:ln>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4238985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NHH Settlement: part 2</a:t>
            </a:r>
            <a:endParaRPr lang="en-GB" dirty="0"/>
          </a:p>
        </p:txBody>
      </p:sp>
    </p:spTree>
    <p:extLst>
      <p:ext uri="{BB962C8B-B14F-4D97-AF65-F5344CB8AC3E}">
        <p14:creationId xmlns:p14="http://schemas.microsoft.com/office/powerpoint/2010/main" val="415553059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NHH Settlement</a:t>
            </a:r>
          </a:p>
        </p:txBody>
      </p:sp>
      <p:sp>
        <p:nvSpPr>
          <p:cNvPr id="7" name="Rectangle 6"/>
          <p:cNvSpPr/>
          <p:nvPr/>
        </p:nvSpPr>
        <p:spPr>
          <a:xfrm>
            <a:off x="1744778" y="1392455"/>
            <a:ext cx="8840671" cy="223596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lnSpc>
                <a:spcPct val="90000"/>
              </a:lnSpc>
            </a:pPr>
            <a:r>
              <a:rPr lang="en-GB" sz="2400" dirty="0">
                <a:solidFill>
                  <a:schemeClr val="tx1"/>
                </a:solidFill>
                <a:latin typeface="Arial" panose="020B0604020202020204" pitchFamily="34" charset="0"/>
                <a:cs typeface="Arial" panose="020B0604020202020204" pitchFamily="34" charset="0"/>
              </a:rPr>
              <a:t>How can we aggregate all those consumers’ consumption when their meters are read at different times and cover different periods?</a:t>
            </a:r>
          </a:p>
        </p:txBody>
      </p:sp>
      <p:sp>
        <p:nvSpPr>
          <p:cNvPr id="8" name="Rectangle 7"/>
          <p:cNvSpPr/>
          <p:nvPr/>
        </p:nvSpPr>
        <p:spPr>
          <a:xfrm>
            <a:off x="1787972" y="3915070"/>
            <a:ext cx="8754281" cy="1328860"/>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eaLnBrk="0" hangingPunct="0">
              <a:buClr>
                <a:srgbClr val="008DA8"/>
              </a:buClr>
            </a:pPr>
            <a:r>
              <a:rPr lang="en-GB" sz="2400" dirty="0">
                <a:solidFill>
                  <a:schemeClr val="tx1"/>
                </a:solidFill>
                <a:latin typeface="Arial" panose="020B0604020202020204" pitchFamily="34" charset="0"/>
                <a:cs typeface="Arial" panose="020B0604020202020204" pitchFamily="34" charset="0"/>
              </a:rPr>
              <a:t>EACs and </a:t>
            </a:r>
            <a:r>
              <a:rPr lang="en-GB" sz="2400" dirty="0" smtClean="0">
                <a:solidFill>
                  <a:schemeClr val="tx1"/>
                </a:solidFill>
                <a:latin typeface="Arial" panose="020B0604020202020204" pitchFamily="34" charset="0"/>
                <a:cs typeface="Arial" panose="020B0604020202020204" pitchFamily="34" charset="0"/>
              </a:rPr>
              <a:t>AAs</a:t>
            </a:r>
            <a:endParaRPr lang="en-GB"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226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Settlement Consumption</a:t>
            </a:r>
          </a:p>
        </p:txBody>
      </p:sp>
      <p:grpSp>
        <p:nvGrpSpPr>
          <p:cNvPr id="7" name="Group 6"/>
          <p:cNvGrpSpPr/>
          <p:nvPr/>
        </p:nvGrpSpPr>
        <p:grpSpPr>
          <a:xfrm>
            <a:off x="1840768" y="1039840"/>
            <a:ext cx="3898265" cy="1042679"/>
            <a:chOff x="4083667" y="651800"/>
            <a:chExt cx="3039784" cy="1011479"/>
          </a:xfrm>
          <a:solidFill>
            <a:schemeClr val="accent2"/>
          </a:solidFill>
        </p:grpSpPr>
        <p:sp>
          <p:nvSpPr>
            <p:cNvPr id="8" name="Rectangle 7"/>
            <p:cNvSpPr/>
            <p:nvPr/>
          </p:nvSpPr>
          <p:spPr>
            <a:xfrm>
              <a:off x="4083667" y="651800"/>
              <a:ext cx="3039784" cy="1000403"/>
            </a:xfrm>
            <a:prstGeom prst="rect">
              <a:avLst/>
            </a:prstGeom>
            <a:grp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8"/>
            <p:cNvSpPr/>
            <p:nvPr/>
          </p:nvSpPr>
          <p:spPr>
            <a:xfrm>
              <a:off x="4090901" y="662877"/>
              <a:ext cx="3024220" cy="1000402"/>
            </a:xfrm>
            <a:prstGeom prst="rect">
              <a:avLst/>
            </a:prstGeom>
            <a:grp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10943" tIns="10943" rIns="10943" bIns="10943" numCol="1" spcCol="1270" anchor="ctr" anchorCtr="0">
              <a:noAutofit/>
            </a:bodyPr>
            <a:lstStyle/>
            <a:p>
              <a:pPr algn="ctr" defTabSz="766007">
                <a:lnSpc>
                  <a:spcPct val="90000"/>
                </a:lnSpc>
                <a:spcBef>
                  <a:spcPct val="0"/>
                </a:spcBef>
                <a:spcAft>
                  <a:spcPct val="35000"/>
                </a:spcAft>
              </a:pPr>
              <a:r>
                <a:rPr lang="en-GB" dirty="0">
                  <a:solidFill>
                    <a:schemeClr val="tx1"/>
                  </a:solidFill>
                  <a:latin typeface="Arial" panose="020B0604020202020204" pitchFamily="34" charset="0"/>
                  <a:cs typeface="Arial" panose="020B0604020202020204" pitchFamily="34" charset="0"/>
                </a:rPr>
                <a:t>Annualised Advance (AA)</a:t>
              </a:r>
            </a:p>
          </p:txBody>
        </p:sp>
      </p:grpSp>
      <p:grpSp>
        <p:nvGrpSpPr>
          <p:cNvPr id="10" name="Group 9"/>
          <p:cNvGrpSpPr/>
          <p:nvPr/>
        </p:nvGrpSpPr>
        <p:grpSpPr>
          <a:xfrm>
            <a:off x="6497469" y="1037850"/>
            <a:ext cx="3898612" cy="1052813"/>
            <a:chOff x="4083667" y="1877071"/>
            <a:chExt cx="2988006" cy="999440"/>
          </a:xfrm>
          <a:solidFill>
            <a:schemeClr val="accent4"/>
          </a:solidFill>
        </p:grpSpPr>
        <p:sp>
          <p:nvSpPr>
            <p:cNvPr id="11" name="Rectangle 10"/>
            <p:cNvSpPr/>
            <p:nvPr/>
          </p:nvSpPr>
          <p:spPr>
            <a:xfrm>
              <a:off x="4083667" y="1877071"/>
              <a:ext cx="2988006" cy="999440"/>
            </a:xfrm>
            <a:prstGeom prst="rect">
              <a:avLst/>
            </a:prstGeom>
            <a:grp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ectangle 11"/>
            <p:cNvSpPr/>
            <p:nvPr/>
          </p:nvSpPr>
          <p:spPr>
            <a:xfrm>
              <a:off x="4083667" y="1877071"/>
              <a:ext cx="2988006" cy="999440"/>
            </a:xfrm>
            <a:prstGeom prst="rect">
              <a:avLst/>
            </a:prstGeom>
            <a:grp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10943" tIns="10943" rIns="10943" bIns="10943" numCol="1" spcCol="1270" anchor="ctr" anchorCtr="0">
              <a:noAutofit/>
            </a:bodyPr>
            <a:lstStyle/>
            <a:p>
              <a:pPr algn="ctr" defTabSz="766007">
                <a:lnSpc>
                  <a:spcPct val="90000"/>
                </a:lnSpc>
                <a:spcBef>
                  <a:spcPct val="0"/>
                </a:spcBef>
                <a:spcAft>
                  <a:spcPct val="35000"/>
                </a:spcAft>
              </a:pPr>
              <a:r>
                <a:rPr lang="en-GB" dirty="0">
                  <a:solidFill>
                    <a:schemeClr val="tx1"/>
                  </a:solidFill>
                  <a:latin typeface="Arial" panose="020B0604020202020204" pitchFamily="34" charset="0"/>
                  <a:cs typeface="Arial" panose="020B0604020202020204" pitchFamily="34" charset="0"/>
                </a:rPr>
                <a:t>Estimated Annual Consumption (EAC)</a:t>
              </a:r>
            </a:p>
          </p:txBody>
        </p:sp>
      </p:grpSp>
      <p:sp>
        <p:nvSpPr>
          <p:cNvPr id="13" name="Rectangle 12"/>
          <p:cNvSpPr/>
          <p:nvPr/>
        </p:nvSpPr>
        <p:spPr>
          <a:xfrm>
            <a:off x="1840770" y="2090661"/>
            <a:ext cx="3898265" cy="13952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r>
              <a:rPr lang="en-US" dirty="0">
                <a:solidFill>
                  <a:schemeClr val="tx1"/>
                </a:solidFill>
                <a:latin typeface="Arial" panose="020B0604020202020204" pitchFamily="34" charset="0"/>
                <a:cs typeface="Arial" panose="020B0604020202020204" pitchFamily="34" charset="0"/>
              </a:rPr>
              <a:t>Annual rate of consumption derived by extrapolating a meter advance over a year using a profile</a:t>
            </a:r>
          </a:p>
        </p:txBody>
      </p:sp>
      <p:sp>
        <p:nvSpPr>
          <p:cNvPr id="14" name="Rectangle 13"/>
          <p:cNvSpPr/>
          <p:nvPr/>
        </p:nvSpPr>
        <p:spPr>
          <a:xfrm>
            <a:off x="6497469" y="2090663"/>
            <a:ext cx="3898265" cy="13952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lnSpc>
                <a:spcPct val="95000"/>
              </a:lnSpc>
              <a:spcBef>
                <a:spcPct val="50000"/>
              </a:spcBef>
              <a:spcAft>
                <a:spcPct val="10000"/>
              </a:spcAft>
            </a:pPr>
            <a:r>
              <a:rPr lang="en-GB" dirty="0">
                <a:solidFill>
                  <a:schemeClr val="tx1"/>
                </a:solidFill>
                <a:latin typeface="Arial" panose="020B0604020202020204" pitchFamily="34" charset="0"/>
                <a:cs typeface="Arial" panose="020B0604020202020204" pitchFamily="34" charset="0"/>
              </a:rPr>
              <a:t>Forward looking estimate (weighted average of previous EAC and the new AA)</a:t>
            </a:r>
          </a:p>
        </p:txBody>
      </p:sp>
      <p:sp>
        <p:nvSpPr>
          <p:cNvPr id="15" name="Line 4"/>
          <p:cNvSpPr>
            <a:spLocks noChangeShapeType="1"/>
          </p:cNvSpPr>
          <p:nvPr/>
        </p:nvSpPr>
        <p:spPr bwMode="auto">
          <a:xfrm>
            <a:off x="2383977" y="5968084"/>
            <a:ext cx="7053820" cy="0"/>
          </a:xfrm>
          <a:prstGeom prst="line">
            <a:avLst/>
          </a:prstGeom>
          <a:noFill/>
          <a:ln w="25400">
            <a:solidFill>
              <a:srgbClr val="000000"/>
            </a:solidFill>
            <a:round/>
            <a:headEnd/>
            <a:tailEnd type="triangle" w="med" len="med"/>
          </a:ln>
        </p:spPr>
        <p:txBody>
          <a:bodyPr lIns="81629" tIns="42447" rIns="81629" bIns="42447">
            <a:spAutoFit/>
          </a:bodyPr>
          <a:lstStyle/>
          <a:p>
            <a:pPr defTabSz="946052"/>
            <a:endParaRPr lang="en-GB" sz="1905">
              <a:solidFill>
                <a:prstClr val="black"/>
              </a:solidFill>
              <a:latin typeface="Tahoma"/>
            </a:endParaRPr>
          </a:p>
        </p:txBody>
      </p:sp>
      <p:sp>
        <p:nvSpPr>
          <p:cNvPr id="16" name="Line 7"/>
          <p:cNvSpPr>
            <a:spLocks noChangeShapeType="1"/>
          </p:cNvSpPr>
          <p:nvPr/>
        </p:nvSpPr>
        <p:spPr bwMode="auto">
          <a:xfrm>
            <a:off x="2834886" y="4250691"/>
            <a:ext cx="6670676" cy="0"/>
          </a:xfrm>
          <a:prstGeom prst="line">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txBody>
          <a:bodyPr wrap="square" lIns="81629" tIns="42447" rIns="81629" bIns="42447">
            <a:spAutoFit/>
          </a:bodyPr>
          <a:lstStyle/>
          <a:p>
            <a:pPr defTabSz="946052"/>
            <a:endParaRPr lang="en-GB" sz="1905">
              <a:solidFill>
                <a:prstClr val="black"/>
              </a:solidFill>
              <a:latin typeface="Tahoma"/>
            </a:endParaRPr>
          </a:p>
        </p:txBody>
      </p:sp>
      <p:sp>
        <p:nvSpPr>
          <p:cNvPr id="17" name="Line 8"/>
          <p:cNvSpPr>
            <a:spLocks noChangeShapeType="1"/>
          </p:cNvSpPr>
          <p:nvPr/>
        </p:nvSpPr>
        <p:spPr bwMode="auto">
          <a:xfrm>
            <a:off x="6309098" y="3927347"/>
            <a:ext cx="3128699" cy="0"/>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wrap="square" lIns="81629" tIns="42447" rIns="81629" bIns="42447">
            <a:spAutoFit/>
          </a:bodyPr>
          <a:lstStyle/>
          <a:p>
            <a:pPr defTabSz="946052"/>
            <a:endParaRPr lang="en-GB" sz="1905">
              <a:solidFill>
                <a:prstClr val="black"/>
              </a:solidFill>
              <a:latin typeface="Tahoma"/>
            </a:endParaRPr>
          </a:p>
        </p:txBody>
      </p:sp>
      <p:sp>
        <p:nvSpPr>
          <p:cNvPr id="18" name="Text Box 9"/>
          <p:cNvSpPr txBox="1">
            <a:spLocks noChangeArrowheads="1"/>
          </p:cNvSpPr>
          <p:nvPr/>
        </p:nvSpPr>
        <p:spPr bwMode="auto">
          <a:xfrm>
            <a:off x="2253670" y="4399631"/>
            <a:ext cx="1567995" cy="509942"/>
          </a:xfrm>
          <a:prstGeom prst="rect">
            <a:avLst/>
          </a:prstGeom>
          <a:noFill/>
          <a:ln w="25400" algn="ctr">
            <a:noFill/>
            <a:miter lim="800000"/>
            <a:headEnd/>
            <a:tailEnd/>
          </a:ln>
        </p:spPr>
        <p:txBody>
          <a:bodyPr lIns="81629" tIns="42447" rIns="81629" bIns="42447">
            <a:spAutoFit/>
          </a:bodyPr>
          <a:lstStyle/>
          <a:p>
            <a:pPr algn="ctr" defTabSz="946052">
              <a:lnSpc>
                <a:spcPct val="95000"/>
              </a:lnSpc>
              <a:spcBef>
                <a:spcPct val="50000"/>
              </a:spcBef>
              <a:spcAft>
                <a:spcPct val="10000"/>
              </a:spcAft>
            </a:pPr>
            <a:r>
              <a:rPr lang="en-GB" sz="1451" b="1" dirty="0">
                <a:latin typeface="Arial" panose="020B0604020202020204" pitchFamily="34" charset="0"/>
                <a:cs typeface="Arial" panose="020B0604020202020204" pitchFamily="34" charset="0"/>
              </a:rPr>
              <a:t>1st Meter Reading</a:t>
            </a:r>
            <a:endParaRPr lang="en-US" sz="1451" b="1" dirty="0">
              <a:latin typeface="Arial" panose="020B0604020202020204" pitchFamily="34" charset="0"/>
              <a:cs typeface="Arial" panose="020B0604020202020204" pitchFamily="34" charset="0"/>
            </a:endParaRPr>
          </a:p>
        </p:txBody>
      </p:sp>
      <p:sp>
        <p:nvSpPr>
          <p:cNvPr id="19" name="Text Box 10"/>
          <p:cNvSpPr txBox="1">
            <a:spLocks noChangeArrowheads="1"/>
          </p:cNvSpPr>
          <p:nvPr/>
        </p:nvSpPr>
        <p:spPr bwMode="auto">
          <a:xfrm>
            <a:off x="5386226" y="4378259"/>
            <a:ext cx="1567996" cy="509942"/>
          </a:xfrm>
          <a:prstGeom prst="rect">
            <a:avLst/>
          </a:prstGeom>
          <a:noFill/>
          <a:ln w="25400" algn="ctr">
            <a:noFill/>
            <a:miter lim="800000"/>
            <a:headEnd/>
            <a:tailEnd/>
          </a:ln>
        </p:spPr>
        <p:txBody>
          <a:bodyPr lIns="81629" tIns="42447" rIns="81629" bIns="42447">
            <a:spAutoFit/>
          </a:bodyPr>
          <a:lstStyle/>
          <a:p>
            <a:pPr algn="ctr" defTabSz="946052">
              <a:lnSpc>
                <a:spcPct val="95000"/>
              </a:lnSpc>
              <a:spcBef>
                <a:spcPct val="50000"/>
              </a:spcBef>
              <a:spcAft>
                <a:spcPct val="10000"/>
              </a:spcAft>
            </a:pPr>
            <a:r>
              <a:rPr lang="en-GB" sz="1451" b="1" dirty="0">
                <a:latin typeface="Arial" panose="020B0604020202020204" pitchFamily="34" charset="0"/>
                <a:cs typeface="Arial" panose="020B0604020202020204" pitchFamily="34" charset="0"/>
              </a:rPr>
              <a:t>2nd Meter Reading</a:t>
            </a:r>
            <a:endParaRPr lang="en-US" sz="1451" b="1" dirty="0">
              <a:latin typeface="Arial" panose="020B0604020202020204" pitchFamily="34" charset="0"/>
              <a:cs typeface="Arial" panose="020B0604020202020204" pitchFamily="34" charset="0"/>
            </a:endParaRPr>
          </a:p>
        </p:txBody>
      </p:sp>
      <p:sp>
        <p:nvSpPr>
          <p:cNvPr id="20" name="Text Box 11"/>
          <p:cNvSpPr txBox="1">
            <a:spLocks noChangeArrowheads="1"/>
          </p:cNvSpPr>
          <p:nvPr/>
        </p:nvSpPr>
        <p:spPr bwMode="auto">
          <a:xfrm>
            <a:off x="9572159" y="4101753"/>
            <a:ext cx="484602" cy="297832"/>
          </a:xfrm>
          <a:prstGeom prst="rect">
            <a:avLst/>
          </a:prstGeom>
          <a:noFill/>
          <a:ln w="25400" algn="ctr">
            <a:noFill/>
            <a:miter lim="800000"/>
            <a:headEnd/>
            <a:tailEnd/>
          </a:ln>
        </p:spPr>
        <p:txBody>
          <a:bodyPr wrap="square" lIns="81629" tIns="42447" rIns="81629" bIns="42447">
            <a:spAutoFit/>
          </a:bodyPr>
          <a:lstStyle/>
          <a:p>
            <a:pPr algn="ctr" defTabSz="946052">
              <a:lnSpc>
                <a:spcPct val="95000"/>
              </a:lnSpc>
              <a:spcBef>
                <a:spcPct val="50000"/>
              </a:spcBef>
              <a:spcAft>
                <a:spcPct val="10000"/>
              </a:spcAft>
            </a:pPr>
            <a:r>
              <a:rPr lang="en-GB" sz="1451" b="1" dirty="0">
                <a:latin typeface="Arial" panose="020B0604020202020204" pitchFamily="34" charset="0"/>
                <a:cs typeface="Arial" panose="020B0604020202020204" pitchFamily="34" charset="0"/>
              </a:rPr>
              <a:t>AA</a:t>
            </a:r>
            <a:endParaRPr lang="en-US" sz="1451" b="1" dirty="0">
              <a:latin typeface="Arial" panose="020B0604020202020204" pitchFamily="34" charset="0"/>
              <a:cs typeface="Arial" panose="020B0604020202020204" pitchFamily="34" charset="0"/>
            </a:endParaRPr>
          </a:p>
        </p:txBody>
      </p:sp>
      <p:sp>
        <p:nvSpPr>
          <p:cNvPr id="21" name="Text Box 12"/>
          <p:cNvSpPr txBox="1">
            <a:spLocks noChangeArrowheads="1"/>
          </p:cNvSpPr>
          <p:nvPr/>
        </p:nvSpPr>
        <p:spPr bwMode="auto">
          <a:xfrm>
            <a:off x="9227001" y="3807212"/>
            <a:ext cx="1174917" cy="297832"/>
          </a:xfrm>
          <a:prstGeom prst="rect">
            <a:avLst/>
          </a:prstGeom>
          <a:noFill/>
          <a:ln w="25400" algn="ctr">
            <a:noFill/>
            <a:miter lim="800000"/>
            <a:headEnd/>
            <a:tailEnd/>
          </a:ln>
        </p:spPr>
        <p:txBody>
          <a:bodyPr lIns="81629" tIns="42447" rIns="81629" bIns="42447">
            <a:spAutoFit/>
          </a:bodyPr>
          <a:lstStyle/>
          <a:p>
            <a:pPr algn="ctr" defTabSz="946052">
              <a:lnSpc>
                <a:spcPct val="95000"/>
              </a:lnSpc>
              <a:spcBef>
                <a:spcPct val="50000"/>
              </a:spcBef>
              <a:spcAft>
                <a:spcPct val="10000"/>
              </a:spcAft>
            </a:pPr>
            <a:r>
              <a:rPr lang="en-GB" sz="1451" b="1" dirty="0">
                <a:latin typeface="Arial" panose="020B0604020202020204" pitchFamily="34" charset="0"/>
                <a:cs typeface="Arial" panose="020B0604020202020204" pitchFamily="34" charset="0"/>
              </a:rPr>
              <a:t>EAC</a:t>
            </a:r>
            <a:endParaRPr lang="en-US" sz="1451" b="1" dirty="0">
              <a:latin typeface="Arial" panose="020B0604020202020204" pitchFamily="34" charset="0"/>
              <a:cs typeface="Arial" panose="020B0604020202020204" pitchFamily="34" charset="0"/>
            </a:endParaRPr>
          </a:p>
        </p:txBody>
      </p:sp>
      <p:sp>
        <p:nvSpPr>
          <p:cNvPr id="22" name="Rectangle 21"/>
          <p:cNvSpPr/>
          <p:nvPr/>
        </p:nvSpPr>
        <p:spPr>
          <a:xfrm>
            <a:off x="2834886" y="5616045"/>
            <a:ext cx="405513" cy="33130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sp>
        <p:nvSpPr>
          <p:cNvPr id="23" name="Rectangle 22"/>
          <p:cNvSpPr/>
          <p:nvPr/>
        </p:nvSpPr>
        <p:spPr>
          <a:xfrm>
            <a:off x="5969463" y="5256660"/>
            <a:ext cx="405513" cy="69069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cxnSp>
        <p:nvCxnSpPr>
          <p:cNvPr id="24" name="Straight Connector 23"/>
          <p:cNvCxnSpPr/>
          <p:nvPr/>
        </p:nvCxnSpPr>
        <p:spPr>
          <a:xfrm flipV="1">
            <a:off x="3346320" y="5368244"/>
            <a:ext cx="2564566" cy="282141"/>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6457211" y="5015769"/>
            <a:ext cx="2564566" cy="282141"/>
          </a:xfrm>
          <a:prstGeom prst="line">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200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down)">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down)">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19" grpId="0"/>
      <p:bldP spid="20" grpId="0"/>
      <p:bldP spid="21" grpId="0"/>
      <p:bldP spid="22" grpId="0" animBg="1"/>
      <p:bldP spid="23"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NHH Data Aggregation (NHHDA)</a:t>
            </a:r>
          </a:p>
        </p:txBody>
      </p:sp>
      <p:sp>
        <p:nvSpPr>
          <p:cNvPr id="7" name="Straight Connector 3"/>
          <p:cNvSpPr/>
          <p:nvPr/>
        </p:nvSpPr>
        <p:spPr>
          <a:xfrm>
            <a:off x="6096001" y="3638863"/>
            <a:ext cx="4033009" cy="657027"/>
          </a:xfrm>
          <a:custGeom>
            <a:avLst/>
            <a:gdLst/>
            <a:ahLst/>
            <a:cxnLst/>
            <a:rect l="0" t="0" r="0" b="0"/>
            <a:pathLst>
              <a:path>
                <a:moveTo>
                  <a:pt x="0" y="0"/>
                </a:moveTo>
                <a:lnTo>
                  <a:pt x="0" y="517038"/>
                </a:lnTo>
                <a:lnTo>
                  <a:pt x="4033009" y="517038"/>
                </a:lnTo>
                <a:lnTo>
                  <a:pt x="4033009" y="65702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Straight Connector 4"/>
          <p:cNvSpPr/>
          <p:nvPr/>
        </p:nvSpPr>
        <p:spPr>
          <a:xfrm>
            <a:off x="6096001" y="3638863"/>
            <a:ext cx="2384168" cy="657027"/>
          </a:xfrm>
          <a:custGeom>
            <a:avLst/>
            <a:gdLst/>
            <a:ahLst/>
            <a:cxnLst/>
            <a:rect l="0" t="0" r="0" b="0"/>
            <a:pathLst>
              <a:path>
                <a:moveTo>
                  <a:pt x="0" y="0"/>
                </a:moveTo>
                <a:lnTo>
                  <a:pt x="0" y="517038"/>
                </a:lnTo>
                <a:lnTo>
                  <a:pt x="2384168" y="517038"/>
                </a:lnTo>
                <a:lnTo>
                  <a:pt x="2384168" y="65702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Straight Connector 5"/>
          <p:cNvSpPr/>
          <p:nvPr/>
        </p:nvSpPr>
        <p:spPr>
          <a:xfrm>
            <a:off x="6096001" y="3638863"/>
            <a:ext cx="770964" cy="657027"/>
          </a:xfrm>
          <a:custGeom>
            <a:avLst/>
            <a:gdLst/>
            <a:ahLst/>
            <a:cxnLst/>
            <a:rect l="0" t="0" r="0" b="0"/>
            <a:pathLst>
              <a:path>
                <a:moveTo>
                  <a:pt x="0" y="0"/>
                </a:moveTo>
                <a:lnTo>
                  <a:pt x="0" y="517038"/>
                </a:lnTo>
                <a:lnTo>
                  <a:pt x="770964" y="517038"/>
                </a:lnTo>
                <a:lnTo>
                  <a:pt x="770964" y="65702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Straight Connector 6"/>
          <p:cNvSpPr/>
          <p:nvPr/>
        </p:nvSpPr>
        <p:spPr>
          <a:xfrm>
            <a:off x="2027354" y="3638863"/>
            <a:ext cx="4068646" cy="657027"/>
          </a:xfrm>
          <a:custGeom>
            <a:avLst/>
            <a:gdLst/>
            <a:ahLst/>
            <a:cxnLst/>
            <a:rect l="0" t="0" r="0" b="0"/>
            <a:pathLst>
              <a:path>
                <a:moveTo>
                  <a:pt x="4068646" y="0"/>
                </a:moveTo>
                <a:lnTo>
                  <a:pt x="4068646" y="517038"/>
                </a:lnTo>
                <a:lnTo>
                  <a:pt x="0" y="517038"/>
                </a:lnTo>
                <a:lnTo>
                  <a:pt x="0" y="65702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1" name="Group 10"/>
          <p:cNvGrpSpPr/>
          <p:nvPr/>
        </p:nvGrpSpPr>
        <p:grpSpPr>
          <a:xfrm>
            <a:off x="4468111" y="1895497"/>
            <a:ext cx="3255778" cy="1743366"/>
            <a:chOff x="3110413" y="1001158"/>
            <a:chExt cx="3255778" cy="1743366"/>
          </a:xfrm>
          <a:solidFill>
            <a:schemeClr val="tx1"/>
          </a:solidFill>
        </p:grpSpPr>
        <p:sp>
          <p:nvSpPr>
            <p:cNvPr id="30" name="Rectangle 29"/>
            <p:cNvSpPr/>
            <p:nvPr/>
          </p:nvSpPr>
          <p:spPr>
            <a:xfrm>
              <a:off x="3110413" y="1001158"/>
              <a:ext cx="3255778" cy="1743366"/>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TextBox 30"/>
            <p:cNvSpPr txBox="1"/>
            <p:nvPr/>
          </p:nvSpPr>
          <p:spPr>
            <a:xfrm>
              <a:off x="3110413" y="1001158"/>
              <a:ext cx="3255778" cy="174336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bg2"/>
                  </a:solidFill>
                  <a:latin typeface="Tahoma" pitchFamily="34" charset="0"/>
                </a:rPr>
                <a:t>Each Data Aggregator adds up EAC/AAs for customers with same…</a:t>
              </a:r>
              <a:endParaRPr lang="en-GB" sz="1800" b="1" kern="1200" dirty="0">
                <a:solidFill>
                  <a:schemeClr val="bg2"/>
                </a:solidFill>
              </a:endParaRPr>
            </a:p>
          </p:txBody>
        </p:sp>
      </p:grpSp>
      <p:grpSp>
        <p:nvGrpSpPr>
          <p:cNvPr id="12" name="Group 11"/>
          <p:cNvGrpSpPr/>
          <p:nvPr/>
        </p:nvGrpSpPr>
        <p:grpSpPr>
          <a:xfrm>
            <a:off x="1360741" y="4295890"/>
            <a:ext cx="1333226" cy="666613"/>
            <a:chOff x="3043" y="3401551"/>
            <a:chExt cx="1333226" cy="666613"/>
          </a:xfrm>
          <a:solidFill>
            <a:schemeClr val="accent1"/>
          </a:solidFill>
        </p:grpSpPr>
        <p:sp>
          <p:nvSpPr>
            <p:cNvPr id="28" name="Rectangle 27"/>
            <p:cNvSpPr/>
            <p:nvPr/>
          </p:nvSpPr>
          <p:spPr>
            <a:xfrm>
              <a:off x="3043" y="3401551"/>
              <a:ext cx="1333226" cy="666613"/>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TextBox 28"/>
            <p:cNvSpPr txBox="1"/>
            <p:nvPr/>
          </p:nvSpPr>
          <p:spPr>
            <a:xfrm>
              <a:off x="3043" y="3401551"/>
              <a:ext cx="1333226" cy="6666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0" kern="1200" dirty="0" smtClean="0"/>
                <a:t>Supplier</a:t>
              </a:r>
              <a:endParaRPr lang="en-GB" sz="1400" b="0" kern="1200" dirty="0"/>
            </a:p>
          </p:txBody>
        </p:sp>
      </p:grpSp>
      <p:grpSp>
        <p:nvGrpSpPr>
          <p:cNvPr id="13" name="Group 12"/>
          <p:cNvGrpSpPr/>
          <p:nvPr/>
        </p:nvGrpSpPr>
        <p:grpSpPr>
          <a:xfrm>
            <a:off x="2973945" y="4295890"/>
            <a:ext cx="1333226" cy="666613"/>
            <a:chOff x="1616247" y="3401551"/>
            <a:chExt cx="1333226" cy="666613"/>
          </a:xfrm>
          <a:solidFill>
            <a:schemeClr val="accent2"/>
          </a:solidFill>
        </p:grpSpPr>
        <p:sp>
          <p:nvSpPr>
            <p:cNvPr id="26" name="Rectangle 25"/>
            <p:cNvSpPr/>
            <p:nvPr/>
          </p:nvSpPr>
          <p:spPr>
            <a:xfrm>
              <a:off x="1616247" y="3401551"/>
              <a:ext cx="1333226" cy="666613"/>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TextBox 26"/>
            <p:cNvSpPr txBox="1"/>
            <p:nvPr/>
          </p:nvSpPr>
          <p:spPr>
            <a:xfrm>
              <a:off x="1616247" y="3401551"/>
              <a:ext cx="1333226" cy="6666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0" kern="1200" dirty="0" smtClean="0">
                  <a:solidFill>
                    <a:schemeClr val="tx1"/>
                  </a:solidFill>
                </a:rPr>
                <a:t>Profile Class (PC)</a:t>
              </a:r>
              <a:endParaRPr lang="en-GB" sz="1200" b="0" kern="1200" dirty="0">
                <a:solidFill>
                  <a:schemeClr val="tx1"/>
                </a:solidFill>
              </a:endParaRPr>
            </a:p>
          </p:txBody>
        </p:sp>
      </p:grpSp>
      <p:grpSp>
        <p:nvGrpSpPr>
          <p:cNvPr id="14" name="Group 13"/>
          <p:cNvGrpSpPr/>
          <p:nvPr/>
        </p:nvGrpSpPr>
        <p:grpSpPr>
          <a:xfrm>
            <a:off x="4587148" y="4295890"/>
            <a:ext cx="1333226" cy="666613"/>
            <a:chOff x="3229450" y="3401551"/>
            <a:chExt cx="1333226" cy="666613"/>
          </a:xfrm>
          <a:solidFill>
            <a:schemeClr val="accent3"/>
          </a:solidFill>
        </p:grpSpPr>
        <p:sp>
          <p:nvSpPr>
            <p:cNvPr id="24" name="Rectangle 23"/>
            <p:cNvSpPr/>
            <p:nvPr/>
          </p:nvSpPr>
          <p:spPr>
            <a:xfrm>
              <a:off x="3229450" y="3401551"/>
              <a:ext cx="1333226" cy="666613"/>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TextBox 24"/>
            <p:cNvSpPr txBox="1"/>
            <p:nvPr/>
          </p:nvSpPr>
          <p:spPr>
            <a:xfrm>
              <a:off x="3229450" y="3401551"/>
              <a:ext cx="1333226" cy="6666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0" kern="1200" dirty="0" smtClean="0"/>
                <a:t>GSP Group</a:t>
              </a:r>
              <a:endParaRPr lang="en-GB" sz="1200" b="0" kern="1200" dirty="0"/>
            </a:p>
          </p:txBody>
        </p:sp>
      </p:grpSp>
      <p:grpSp>
        <p:nvGrpSpPr>
          <p:cNvPr id="15" name="Group 14"/>
          <p:cNvGrpSpPr/>
          <p:nvPr/>
        </p:nvGrpSpPr>
        <p:grpSpPr>
          <a:xfrm>
            <a:off x="6200352" y="4295890"/>
            <a:ext cx="1333226" cy="666613"/>
            <a:chOff x="4842654" y="3401551"/>
            <a:chExt cx="1333226" cy="666613"/>
          </a:xfrm>
          <a:solidFill>
            <a:schemeClr val="accent4"/>
          </a:solidFill>
        </p:grpSpPr>
        <p:sp>
          <p:nvSpPr>
            <p:cNvPr id="22" name="Rectangle 21"/>
            <p:cNvSpPr/>
            <p:nvPr/>
          </p:nvSpPr>
          <p:spPr>
            <a:xfrm>
              <a:off x="4842654" y="3401551"/>
              <a:ext cx="1333226" cy="666613"/>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TextBox 22"/>
            <p:cNvSpPr txBox="1"/>
            <p:nvPr/>
          </p:nvSpPr>
          <p:spPr>
            <a:xfrm>
              <a:off x="4842654" y="3401551"/>
              <a:ext cx="1333226" cy="6666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0" kern="1200" dirty="0" smtClean="0">
                  <a:solidFill>
                    <a:schemeClr val="tx1"/>
                  </a:solidFill>
                </a:rPr>
                <a:t>Line Loss Factor Class (LLFC)</a:t>
              </a:r>
              <a:endParaRPr lang="en-GB" sz="1200" b="0" kern="1200" dirty="0">
                <a:solidFill>
                  <a:schemeClr val="tx1"/>
                </a:solidFill>
              </a:endParaRPr>
            </a:p>
          </p:txBody>
        </p:sp>
      </p:grpSp>
      <p:grpSp>
        <p:nvGrpSpPr>
          <p:cNvPr id="16" name="Group 15"/>
          <p:cNvGrpSpPr/>
          <p:nvPr/>
        </p:nvGrpSpPr>
        <p:grpSpPr>
          <a:xfrm>
            <a:off x="7813556" y="4295890"/>
            <a:ext cx="1333226" cy="666613"/>
            <a:chOff x="6455858" y="3401551"/>
            <a:chExt cx="1333226" cy="666613"/>
          </a:xfrm>
          <a:solidFill>
            <a:schemeClr val="accent5"/>
          </a:solidFill>
        </p:grpSpPr>
        <p:sp>
          <p:nvSpPr>
            <p:cNvPr id="20" name="Rectangle 19"/>
            <p:cNvSpPr/>
            <p:nvPr/>
          </p:nvSpPr>
          <p:spPr>
            <a:xfrm>
              <a:off x="6455858" y="3401551"/>
              <a:ext cx="1333226" cy="666613"/>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TextBox 20"/>
            <p:cNvSpPr txBox="1"/>
            <p:nvPr/>
          </p:nvSpPr>
          <p:spPr>
            <a:xfrm>
              <a:off x="6455858" y="3401551"/>
              <a:ext cx="1333226" cy="6666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0" kern="1200" dirty="0" smtClean="0"/>
                <a:t>Standard Settlement Configuration (SSC</a:t>
              </a:r>
              <a:r>
                <a:rPr lang="en-GB" sz="1200" kern="1200" dirty="0" smtClean="0"/>
                <a:t>)</a:t>
              </a:r>
              <a:endParaRPr lang="en-GB" sz="1200" kern="1200" dirty="0"/>
            </a:p>
          </p:txBody>
        </p:sp>
      </p:grpSp>
      <p:grpSp>
        <p:nvGrpSpPr>
          <p:cNvPr id="17" name="Group 16"/>
          <p:cNvGrpSpPr/>
          <p:nvPr/>
        </p:nvGrpSpPr>
        <p:grpSpPr>
          <a:xfrm>
            <a:off x="9426759" y="4295890"/>
            <a:ext cx="1404500" cy="655460"/>
            <a:chOff x="8069061" y="3401551"/>
            <a:chExt cx="1404500" cy="655460"/>
          </a:xfrm>
          <a:solidFill>
            <a:schemeClr val="accent6"/>
          </a:solidFill>
        </p:grpSpPr>
        <p:sp>
          <p:nvSpPr>
            <p:cNvPr id="18" name="Rectangle 17"/>
            <p:cNvSpPr/>
            <p:nvPr/>
          </p:nvSpPr>
          <p:spPr>
            <a:xfrm>
              <a:off x="8069061" y="3401551"/>
              <a:ext cx="1404500" cy="655460"/>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TextBox 18"/>
            <p:cNvSpPr txBox="1"/>
            <p:nvPr/>
          </p:nvSpPr>
          <p:spPr>
            <a:xfrm>
              <a:off x="8069061" y="3401551"/>
              <a:ext cx="1404500" cy="65546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t>Time Pattern Regime (TPR)</a:t>
              </a:r>
              <a:endParaRPr lang="en-GB" sz="1200" kern="1200" dirty="0"/>
            </a:p>
          </p:txBody>
        </p:sp>
      </p:grpSp>
      <p:grpSp>
        <p:nvGrpSpPr>
          <p:cNvPr id="34" name="Group 33"/>
          <p:cNvGrpSpPr/>
          <p:nvPr/>
        </p:nvGrpSpPr>
        <p:grpSpPr>
          <a:xfrm>
            <a:off x="3597560" y="5317871"/>
            <a:ext cx="5238477" cy="878529"/>
            <a:chOff x="3111478" y="4003573"/>
            <a:chExt cx="5135639" cy="782031"/>
          </a:xfrm>
        </p:grpSpPr>
        <p:sp>
          <p:nvSpPr>
            <p:cNvPr id="35" name="Rectangle 34"/>
            <p:cNvSpPr/>
            <p:nvPr/>
          </p:nvSpPr>
          <p:spPr>
            <a:xfrm>
              <a:off x="3143726" y="4003573"/>
              <a:ext cx="5103391" cy="782031"/>
            </a:xfrm>
            <a:prstGeom prst="rect">
              <a:avLst/>
            </a:pr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Rectangle 35"/>
            <p:cNvSpPr/>
            <p:nvPr/>
          </p:nvSpPr>
          <p:spPr>
            <a:xfrm>
              <a:off x="3111478" y="4003573"/>
              <a:ext cx="5103391" cy="7820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83" tIns="5183" rIns="5183" bIns="5183" numCol="1" spcCol="1270" anchor="ctr" anchorCtr="0">
              <a:noAutofit/>
            </a:bodyPr>
            <a:lstStyle/>
            <a:p>
              <a:pPr algn="ctr" defTabSz="362845">
                <a:lnSpc>
                  <a:spcPct val="90000"/>
                </a:lnSpc>
                <a:spcBef>
                  <a:spcPct val="0"/>
                </a:spcBef>
                <a:spcAft>
                  <a:spcPct val="35000"/>
                </a:spcAft>
              </a:pPr>
              <a:r>
                <a:rPr lang="en-GB" sz="1633" dirty="0">
                  <a:solidFill>
                    <a:prstClr val="white"/>
                  </a:solidFill>
                  <a:latin typeface="Tahoma"/>
                </a:rPr>
                <a:t>This gives the Data Aggregator the estimated yearly demand for a ‘Super Customer’</a:t>
              </a:r>
            </a:p>
          </p:txBody>
        </p:sp>
      </p:grpSp>
    </p:spTree>
    <p:extLst>
      <p:ext uri="{BB962C8B-B14F-4D97-AF65-F5344CB8AC3E}">
        <p14:creationId xmlns:p14="http://schemas.microsoft.com/office/powerpoint/2010/main" val="10961254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Energy Contracts</a:t>
            </a:r>
          </a:p>
        </p:txBody>
      </p:sp>
      <p:sp>
        <p:nvSpPr>
          <p:cNvPr id="7" name="Rectangle 6"/>
          <p:cNvSpPr/>
          <p:nvPr/>
        </p:nvSpPr>
        <p:spPr>
          <a:xfrm>
            <a:off x="317500" y="1112837"/>
            <a:ext cx="11556557" cy="1014087"/>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Elexon capture the contracted volumes from Generators and Suppliers </a:t>
            </a:r>
            <a:r>
              <a:rPr lang="en-US" sz="2000" dirty="0" smtClean="0">
                <a:solidFill>
                  <a:schemeClr val="tx1"/>
                </a:solidFill>
              </a:rPr>
              <a:t>to </a:t>
            </a:r>
            <a:r>
              <a:rPr lang="en-US" sz="2000" dirty="0">
                <a:solidFill>
                  <a:schemeClr val="tx1"/>
                </a:solidFill>
              </a:rPr>
              <a:t>see </a:t>
            </a:r>
            <a:endParaRPr lang="en-US" sz="2000" dirty="0" smtClean="0">
              <a:solidFill>
                <a:schemeClr val="tx1"/>
              </a:solidFill>
            </a:endParaRPr>
          </a:p>
          <a:p>
            <a:pPr algn="ctr"/>
            <a:r>
              <a:rPr lang="en-US" sz="2000" dirty="0" smtClean="0">
                <a:solidFill>
                  <a:schemeClr val="tx1"/>
                </a:solidFill>
              </a:rPr>
              <a:t>what </a:t>
            </a:r>
            <a:r>
              <a:rPr lang="en-US" sz="2000" dirty="0">
                <a:solidFill>
                  <a:schemeClr val="tx1"/>
                </a:solidFill>
              </a:rPr>
              <a:t>they have </a:t>
            </a:r>
            <a:r>
              <a:rPr lang="en-US" sz="2000" dirty="0" smtClean="0">
                <a:solidFill>
                  <a:schemeClr val="tx1"/>
                </a:solidFill>
              </a:rPr>
              <a:t>bought </a:t>
            </a:r>
            <a:r>
              <a:rPr lang="en-US" sz="2000" dirty="0">
                <a:solidFill>
                  <a:schemeClr val="tx1"/>
                </a:solidFill>
              </a:rPr>
              <a:t>or sold to try and balance their position</a:t>
            </a:r>
          </a:p>
        </p:txBody>
      </p:sp>
      <p:sp>
        <p:nvSpPr>
          <p:cNvPr id="16" name="Rectangle 15"/>
          <p:cNvSpPr/>
          <p:nvPr/>
        </p:nvSpPr>
        <p:spPr>
          <a:xfrm>
            <a:off x="7915703" y="4204670"/>
            <a:ext cx="3589360" cy="1323439"/>
          </a:xfrm>
          <a:prstGeom prst="rect">
            <a:avLst/>
          </a:prstGeom>
        </p:spPr>
        <p:txBody>
          <a:bodyPr wrap="square">
            <a:spAutoFit/>
          </a:bodyPr>
          <a:lstStyle/>
          <a:p>
            <a:pPr algn="ctr">
              <a:spcAft>
                <a:spcPts val="560"/>
              </a:spcAft>
            </a:pPr>
            <a:r>
              <a:rPr lang="en-GB" sz="2000" dirty="0" smtClean="0">
                <a:solidFill>
                  <a:prstClr val="black"/>
                </a:solidFill>
              </a:rPr>
              <a:t>Since November 2017, Parties can notify ELEXON of contracts anytime up to the </a:t>
            </a:r>
            <a:r>
              <a:rPr lang="en-GB" sz="2000" b="1" dirty="0" smtClean="0">
                <a:solidFill>
                  <a:prstClr val="black"/>
                </a:solidFill>
              </a:rPr>
              <a:t>start of a Settlement Period</a:t>
            </a:r>
          </a:p>
        </p:txBody>
      </p:sp>
      <p:sp>
        <p:nvSpPr>
          <p:cNvPr id="18" name="Rectangle 17"/>
          <p:cNvSpPr/>
          <p:nvPr/>
        </p:nvSpPr>
        <p:spPr>
          <a:xfrm>
            <a:off x="1768041" y="4056390"/>
            <a:ext cx="1800000" cy="1620000"/>
          </a:xfrm>
          <a:prstGeom prst="rect">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prstClr val="black"/>
                </a:solidFill>
              </a:rPr>
              <a:t>Parties notify  contract volumes to ELEXON</a:t>
            </a:r>
            <a:endParaRPr lang="en-GB" b="1" dirty="0">
              <a:solidFill>
                <a:prstClr val="black"/>
              </a:solidFill>
            </a:endParaRPr>
          </a:p>
        </p:txBody>
      </p:sp>
      <p:sp>
        <p:nvSpPr>
          <p:cNvPr id="19" name="Rectangle 18"/>
          <p:cNvSpPr/>
          <p:nvPr/>
        </p:nvSpPr>
        <p:spPr>
          <a:xfrm>
            <a:off x="4834735" y="4056390"/>
            <a:ext cx="1512000" cy="1620000"/>
          </a:xfrm>
          <a:prstGeom prst="rect">
            <a:avLst/>
          </a:prstGeom>
          <a:solidFill>
            <a:schemeClr val="accent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prstClr val="black"/>
                </a:solidFill>
              </a:rPr>
              <a:t>Settlement Period (SP)</a:t>
            </a:r>
            <a:endParaRPr lang="en-GB" b="1" dirty="0">
              <a:solidFill>
                <a:prstClr val="black"/>
              </a:solidFill>
            </a:endParaRPr>
          </a:p>
        </p:txBody>
      </p:sp>
      <p:cxnSp>
        <p:nvCxnSpPr>
          <p:cNvPr id="20" name="Straight Connector 19"/>
          <p:cNvCxnSpPr/>
          <p:nvPr/>
        </p:nvCxnSpPr>
        <p:spPr>
          <a:xfrm>
            <a:off x="3668165" y="3552898"/>
            <a:ext cx="16731" cy="2574947"/>
          </a:xfrm>
          <a:prstGeom prst="line">
            <a:avLst/>
          </a:prstGeom>
          <a:ln w="730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713050" y="2519206"/>
            <a:ext cx="2084797" cy="969496"/>
          </a:xfrm>
          <a:prstGeom prst="rect">
            <a:avLst/>
          </a:prstGeom>
        </p:spPr>
        <p:txBody>
          <a:bodyPr wrap="square">
            <a:spAutoFit/>
          </a:bodyPr>
          <a:lstStyle/>
          <a:p>
            <a:pPr algn="r">
              <a:spcAft>
                <a:spcPts val="560"/>
              </a:spcAft>
            </a:pPr>
            <a:r>
              <a:rPr lang="en-GB" sz="2000" b="1" dirty="0" smtClean="0">
                <a:solidFill>
                  <a:prstClr val="black"/>
                </a:solidFill>
              </a:rPr>
              <a:t>Gate Closure</a:t>
            </a:r>
          </a:p>
          <a:p>
            <a:pPr algn="r">
              <a:spcAft>
                <a:spcPts val="560"/>
              </a:spcAft>
            </a:pPr>
            <a:r>
              <a:rPr lang="en-GB" sz="1600" dirty="0" smtClean="0">
                <a:solidFill>
                  <a:prstClr val="black"/>
                </a:solidFill>
              </a:rPr>
              <a:t>1 hour before start of Settlement Period</a:t>
            </a:r>
            <a:endParaRPr lang="en-US" sz="1600" dirty="0">
              <a:solidFill>
                <a:prstClr val="black"/>
              </a:solidFill>
            </a:endParaRPr>
          </a:p>
        </p:txBody>
      </p:sp>
      <p:sp>
        <p:nvSpPr>
          <p:cNvPr id="22" name="Rectangle 21"/>
          <p:cNvSpPr/>
          <p:nvPr/>
        </p:nvSpPr>
        <p:spPr>
          <a:xfrm>
            <a:off x="4524688" y="2523015"/>
            <a:ext cx="2964520" cy="969496"/>
          </a:xfrm>
          <a:prstGeom prst="rect">
            <a:avLst/>
          </a:prstGeom>
        </p:spPr>
        <p:txBody>
          <a:bodyPr wrap="square">
            <a:spAutoFit/>
          </a:bodyPr>
          <a:lstStyle/>
          <a:p>
            <a:pPr>
              <a:spcAft>
                <a:spcPts val="560"/>
              </a:spcAft>
            </a:pPr>
            <a:r>
              <a:rPr lang="en-GB" sz="2000" b="1" dirty="0" smtClean="0">
                <a:solidFill>
                  <a:prstClr val="black"/>
                </a:solidFill>
              </a:rPr>
              <a:t>Submission Deadline</a:t>
            </a:r>
          </a:p>
          <a:p>
            <a:pPr>
              <a:spcAft>
                <a:spcPts val="560"/>
              </a:spcAft>
            </a:pPr>
            <a:r>
              <a:rPr lang="en-GB" sz="1600" dirty="0" smtClean="0">
                <a:solidFill>
                  <a:prstClr val="black"/>
                </a:solidFill>
              </a:rPr>
              <a:t>Before start of Settlement Period</a:t>
            </a:r>
            <a:endParaRPr lang="en-US" sz="1600" dirty="0">
              <a:solidFill>
                <a:prstClr val="black"/>
              </a:solidFill>
            </a:endParaRPr>
          </a:p>
        </p:txBody>
      </p:sp>
      <p:sp>
        <p:nvSpPr>
          <p:cNvPr id="23" name="Rectangle 22"/>
          <p:cNvSpPr/>
          <p:nvPr/>
        </p:nvSpPr>
        <p:spPr>
          <a:xfrm>
            <a:off x="3797847" y="3942804"/>
            <a:ext cx="2084797" cy="369332"/>
          </a:xfrm>
          <a:prstGeom prst="rect">
            <a:avLst/>
          </a:prstGeom>
        </p:spPr>
        <p:txBody>
          <a:bodyPr wrap="square">
            <a:spAutoFit/>
          </a:bodyPr>
          <a:lstStyle/>
          <a:p>
            <a:pPr>
              <a:spcAft>
                <a:spcPts val="560"/>
              </a:spcAft>
            </a:pPr>
            <a:r>
              <a:rPr lang="en-GB" sz="1800" b="1" dirty="0" smtClean="0">
                <a:solidFill>
                  <a:prstClr val="black"/>
                </a:solidFill>
              </a:rPr>
              <a:t>1 HR</a:t>
            </a:r>
            <a:endParaRPr lang="en-US" sz="1800" b="1" dirty="0">
              <a:solidFill>
                <a:prstClr val="black"/>
              </a:solidFill>
            </a:endParaRPr>
          </a:p>
        </p:txBody>
      </p:sp>
      <p:cxnSp>
        <p:nvCxnSpPr>
          <p:cNvPr id="24" name="Straight Connector 23"/>
          <p:cNvCxnSpPr/>
          <p:nvPr/>
        </p:nvCxnSpPr>
        <p:spPr>
          <a:xfrm>
            <a:off x="4665281" y="3552898"/>
            <a:ext cx="29549" cy="2574947"/>
          </a:xfrm>
          <a:prstGeom prst="line">
            <a:avLst/>
          </a:prstGeom>
          <a:ln w="730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1763213" y="3888602"/>
            <a:ext cx="2761475" cy="1787788"/>
            <a:chOff x="1343545" y="3854793"/>
            <a:chExt cx="2761475" cy="1780651"/>
          </a:xfrm>
        </p:grpSpPr>
        <p:cxnSp>
          <p:nvCxnSpPr>
            <p:cNvPr id="26" name="Straight Arrow Connector 25"/>
            <p:cNvCxnSpPr/>
            <p:nvPr/>
          </p:nvCxnSpPr>
          <p:spPr>
            <a:xfrm>
              <a:off x="3374766" y="3854793"/>
              <a:ext cx="726841" cy="0"/>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343545" y="4015444"/>
              <a:ext cx="2761475" cy="1620000"/>
            </a:xfrm>
            <a:prstGeom prst="rect">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prstClr val="black"/>
                  </a:solidFill>
                </a:rPr>
                <a:t>Parties notify </a:t>
              </a:r>
            </a:p>
            <a:p>
              <a:pPr algn="ctr"/>
              <a:r>
                <a:rPr lang="en-GB" b="1" dirty="0" smtClean="0">
                  <a:solidFill>
                    <a:prstClr val="black"/>
                  </a:solidFill>
                </a:rPr>
                <a:t>contract volumes </a:t>
              </a:r>
            </a:p>
            <a:p>
              <a:pPr algn="ctr"/>
              <a:r>
                <a:rPr lang="en-GB" b="1" dirty="0" smtClean="0">
                  <a:solidFill>
                    <a:prstClr val="black"/>
                  </a:solidFill>
                </a:rPr>
                <a:t>to ELEXON</a:t>
              </a:r>
              <a:endParaRPr lang="en-GB" b="1" dirty="0">
                <a:solidFill>
                  <a:prstClr val="black"/>
                </a:solidFill>
              </a:endParaRPr>
            </a:p>
          </p:txBody>
        </p:sp>
      </p:grpSp>
    </p:spTree>
    <p:extLst>
      <p:ext uri="{BB962C8B-B14F-4D97-AF65-F5344CB8AC3E}">
        <p14:creationId xmlns:p14="http://schemas.microsoft.com/office/powerpoint/2010/main" val="78983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NHH Settlement</a:t>
            </a:r>
          </a:p>
        </p:txBody>
      </p:sp>
      <p:sp>
        <p:nvSpPr>
          <p:cNvPr id="7" name="Rectangle 6"/>
          <p:cNvSpPr/>
          <p:nvPr/>
        </p:nvSpPr>
        <p:spPr>
          <a:xfrm>
            <a:off x="1744775" y="2040387"/>
            <a:ext cx="8840671" cy="223596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lnSpc>
                <a:spcPct val="90000"/>
              </a:lnSpc>
            </a:pPr>
            <a:r>
              <a:rPr lang="en-US" sz="2400" dirty="0">
                <a:solidFill>
                  <a:schemeClr val="tx1"/>
                </a:solidFill>
                <a:latin typeface="Arial" panose="020B0604020202020204" pitchFamily="34" charset="0"/>
                <a:cs typeface="Arial" panose="020B0604020202020204" pitchFamily="34" charset="0"/>
              </a:rPr>
              <a:t>The role of a Profile is to turn annual values into HH values. To do this we use a </a:t>
            </a:r>
            <a:r>
              <a:rPr lang="en-US" sz="2400" b="1" dirty="0">
                <a:solidFill>
                  <a:schemeClr val="tx1"/>
                </a:solidFill>
                <a:latin typeface="Arial" panose="020B0604020202020204" pitchFamily="34" charset="0"/>
                <a:cs typeface="Arial" panose="020B0604020202020204" pitchFamily="34" charset="0"/>
              </a:rPr>
              <a:t>profile coefficient.</a:t>
            </a:r>
          </a:p>
        </p:txBody>
      </p:sp>
    </p:spTree>
    <p:extLst>
      <p:ext uri="{BB962C8B-B14F-4D97-AF65-F5344CB8AC3E}">
        <p14:creationId xmlns:p14="http://schemas.microsoft.com/office/powerpoint/2010/main" val="414882678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NHH Settlement</a:t>
            </a:r>
          </a:p>
        </p:txBody>
      </p:sp>
      <p:sp>
        <p:nvSpPr>
          <p:cNvPr id="8" name="Text Box 6"/>
          <p:cNvSpPr txBox="1">
            <a:spLocks noChangeArrowheads="1"/>
          </p:cNvSpPr>
          <p:nvPr/>
        </p:nvSpPr>
        <p:spPr bwMode="auto">
          <a:xfrm>
            <a:off x="1606552" y="1129894"/>
            <a:ext cx="2011503" cy="385490"/>
          </a:xfrm>
          <a:prstGeom prst="rect">
            <a:avLst/>
          </a:prstGeom>
          <a:solidFill>
            <a:schemeClr val="accent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defTabSz="946052"/>
            <a:r>
              <a:rPr lang="en-GB" sz="1905" b="1" dirty="0">
                <a:solidFill>
                  <a:prstClr val="white"/>
                </a:solidFill>
                <a:latin typeface="Arial" panose="020B0604020202020204" pitchFamily="34" charset="0"/>
                <a:cs typeface="Arial" panose="020B0604020202020204" pitchFamily="34" charset="0"/>
              </a:rPr>
              <a:t>Meter Advance</a:t>
            </a:r>
            <a:endParaRPr lang="en-GB" sz="1905" dirty="0">
              <a:solidFill>
                <a:prstClr val="white"/>
              </a:solidFill>
              <a:latin typeface="Arial" panose="020B0604020202020204" pitchFamily="34" charset="0"/>
              <a:cs typeface="Arial" panose="020B0604020202020204" pitchFamily="34" charset="0"/>
            </a:endParaRPr>
          </a:p>
        </p:txBody>
      </p:sp>
      <p:sp>
        <p:nvSpPr>
          <p:cNvPr id="9" name="AutoShape 8"/>
          <p:cNvSpPr>
            <a:spLocks noChangeArrowheads="1"/>
          </p:cNvSpPr>
          <p:nvPr/>
        </p:nvSpPr>
        <p:spPr bwMode="auto">
          <a:xfrm>
            <a:off x="3843175" y="1138341"/>
            <a:ext cx="902420" cy="385300"/>
          </a:xfrm>
          <a:prstGeom prst="rightArrow">
            <a:avLst>
              <a:gd name="adj1" fmla="val 50000"/>
              <a:gd name="adj2" fmla="val 64978"/>
            </a:avLst>
          </a:prstGeom>
          <a:solidFill>
            <a:schemeClr val="tx2"/>
          </a:solidFill>
          <a:ln w="9525">
            <a:solidFill>
              <a:schemeClr val="tx2"/>
            </a:solidFill>
            <a:miter lim="800000"/>
            <a:headEnd/>
            <a:tailEnd/>
          </a:ln>
        </p:spPr>
        <p:txBody>
          <a:bodyPr wrap="none" anchor="ctr"/>
          <a:lstStyle/>
          <a:p>
            <a:pPr defTabSz="946052"/>
            <a:endParaRPr lang="en-US" sz="1905">
              <a:solidFill>
                <a:prstClr val="black"/>
              </a:solidFill>
              <a:latin typeface="Tahoma"/>
            </a:endParaRPr>
          </a:p>
        </p:txBody>
      </p:sp>
      <p:sp>
        <p:nvSpPr>
          <p:cNvPr id="10" name="Text Box 9"/>
          <p:cNvSpPr txBox="1">
            <a:spLocks noChangeArrowheads="1"/>
          </p:cNvSpPr>
          <p:nvPr/>
        </p:nvSpPr>
        <p:spPr bwMode="auto">
          <a:xfrm>
            <a:off x="5142619" y="1138341"/>
            <a:ext cx="1706924" cy="385490"/>
          </a:xfrm>
          <a:prstGeom prst="rect">
            <a:avLst/>
          </a:prstGeom>
          <a:solidFill>
            <a:schemeClr val="accent2"/>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defTabSz="946052"/>
            <a:r>
              <a:rPr lang="en-GB" sz="1905" b="1" dirty="0">
                <a:latin typeface="Arial" panose="020B0604020202020204" pitchFamily="34" charset="0"/>
                <a:cs typeface="Arial" panose="020B0604020202020204" pitchFamily="34" charset="0"/>
              </a:rPr>
              <a:t>AA</a:t>
            </a:r>
            <a:r>
              <a:rPr lang="en-GB" sz="1905" dirty="0">
                <a:latin typeface="Arial" panose="020B0604020202020204" pitchFamily="34" charset="0"/>
                <a:cs typeface="Arial" panose="020B0604020202020204" pitchFamily="34" charset="0"/>
              </a:rPr>
              <a:t>/</a:t>
            </a:r>
            <a:r>
              <a:rPr lang="en-GB" sz="1905" b="1" dirty="0">
                <a:latin typeface="Arial" panose="020B0604020202020204" pitchFamily="34" charset="0"/>
                <a:cs typeface="Arial" panose="020B0604020202020204" pitchFamily="34" charset="0"/>
              </a:rPr>
              <a:t>EAC</a:t>
            </a:r>
          </a:p>
        </p:txBody>
      </p:sp>
      <p:sp>
        <p:nvSpPr>
          <p:cNvPr id="11" name="AutoShape 10"/>
          <p:cNvSpPr>
            <a:spLocks noChangeArrowheads="1"/>
          </p:cNvSpPr>
          <p:nvPr/>
        </p:nvSpPr>
        <p:spPr bwMode="auto">
          <a:xfrm rot="5400000">
            <a:off x="5659175" y="1722525"/>
            <a:ext cx="692434" cy="385300"/>
          </a:xfrm>
          <a:prstGeom prst="rightArrow">
            <a:avLst>
              <a:gd name="adj1" fmla="val 50000"/>
              <a:gd name="adj2" fmla="val 50000"/>
            </a:avLst>
          </a:prstGeom>
          <a:solidFill>
            <a:schemeClr val="tx2"/>
          </a:solidFill>
          <a:ln w="9525">
            <a:solidFill>
              <a:schemeClr val="tx2"/>
            </a:solidFill>
            <a:miter lim="800000"/>
            <a:headEnd/>
            <a:tailEnd/>
          </a:ln>
        </p:spPr>
        <p:txBody>
          <a:bodyPr wrap="none" anchor="ctr"/>
          <a:lstStyle/>
          <a:p>
            <a:pPr defTabSz="946052"/>
            <a:endParaRPr lang="en-US" sz="1905">
              <a:solidFill>
                <a:prstClr val="black"/>
              </a:solidFill>
              <a:latin typeface="Tahoma"/>
            </a:endParaRPr>
          </a:p>
        </p:txBody>
      </p:sp>
      <p:sp>
        <p:nvSpPr>
          <p:cNvPr id="12" name="Text Box 23"/>
          <p:cNvSpPr txBox="1">
            <a:spLocks noChangeArrowheads="1"/>
          </p:cNvSpPr>
          <p:nvPr/>
        </p:nvSpPr>
        <p:spPr bwMode="auto">
          <a:xfrm>
            <a:off x="4906984" y="6099411"/>
            <a:ext cx="2484064" cy="385490"/>
          </a:xfrm>
          <a:prstGeom prst="rect">
            <a:avLst/>
          </a:prstGeom>
          <a:solidFill>
            <a:schemeClr val="tx1"/>
          </a:solid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defTabSz="946052"/>
            <a:r>
              <a:rPr lang="en-GB" sz="1905" b="1" dirty="0">
                <a:solidFill>
                  <a:prstClr val="white"/>
                </a:solidFill>
                <a:latin typeface="Arial" panose="020B0604020202020204" pitchFamily="34" charset="0"/>
                <a:cs typeface="Arial" panose="020B0604020202020204" pitchFamily="34" charset="0"/>
              </a:rPr>
              <a:t>HH estimate</a:t>
            </a:r>
          </a:p>
        </p:txBody>
      </p:sp>
      <p:sp>
        <p:nvSpPr>
          <p:cNvPr id="13" name="TextBox 12"/>
          <p:cNvSpPr txBox="1"/>
          <p:nvPr/>
        </p:nvSpPr>
        <p:spPr>
          <a:xfrm>
            <a:off x="1952461" y="2388848"/>
            <a:ext cx="913256" cy="243656"/>
          </a:xfrm>
          <a:prstGeom prst="rect">
            <a:avLst/>
          </a:prstGeom>
          <a:noFill/>
        </p:spPr>
        <p:txBody>
          <a:bodyPr wrap="square" lIns="0" tIns="0" rIns="0" bIns="0" rtlCol="0">
            <a:spAutoFit/>
          </a:bodyPr>
          <a:lstStyle/>
          <a:p>
            <a:pPr defTabSz="946052">
              <a:lnSpc>
                <a:spcPts val="1905"/>
              </a:lnSpc>
              <a:spcAft>
                <a:spcPts val="508"/>
              </a:spcAft>
            </a:pPr>
            <a:r>
              <a:rPr lang="en-GB" sz="1905" b="1" dirty="0">
                <a:latin typeface="Arial" panose="020B0604020202020204" pitchFamily="34" charset="0"/>
                <a:cs typeface="Arial" panose="020B0604020202020204" pitchFamily="34" charset="0"/>
              </a:rPr>
              <a:t>EAC</a:t>
            </a:r>
          </a:p>
        </p:txBody>
      </p:sp>
      <p:sp>
        <p:nvSpPr>
          <p:cNvPr id="14" name="TextBox 13"/>
          <p:cNvSpPr txBox="1"/>
          <p:nvPr/>
        </p:nvSpPr>
        <p:spPr>
          <a:xfrm>
            <a:off x="3832136" y="2319797"/>
            <a:ext cx="913256" cy="243656"/>
          </a:xfrm>
          <a:prstGeom prst="rect">
            <a:avLst/>
          </a:prstGeom>
          <a:noFill/>
        </p:spPr>
        <p:txBody>
          <a:bodyPr wrap="square" lIns="0" tIns="0" rIns="0" bIns="0" rtlCol="0">
            <a:spAutoFit/>
          </a:bodyPr>
          <a:lstStyle/>
          <a:p>
            <a:pPr defTabSz="946052">
              <a:lnSpc>
                <a:spcPts val="1905"/>
              </a:lnSpc>
              <a:spcAft>
                <a:spcPts val="508"/>
              </a:spcAft>
            </a:pPr>
            <a:r>
              <a:rPr lang="en-GB" sz="1905" b="1" dirty="0">
                <a:latin typeface="Arial" panose="020B0604020202020204" pitchFamily="34" charset="0"/>
                <a:cs typeface="Arial" panose="020B0604020202020204" pitchFamily="34" charset="0"/>
              </a:rPr>
              <a:t>AA</a:t>
            </a:r>
          </a:p>
        </p:txBody>
      </p:sp>
      <p:sp>
        <p:nvSpPr>
          <p:cNvPr id="15" name="TextBox 14"/>
          <p:cNvSpPr txBox="1"/>
          <p:nvPr/>
        </p:nvSpPr>
        <p:spPr>
          <a:xfrm>
            <a:off x="9237376" y="2131586"/>
            <a:ext cx="913256" cy="243656"/>
          </a:xfrm>
          <a:prstGeom prst="rect">
            <a:avLst/>
          </a:prstGeom>
          <a:noFill/>
        </p:spPr>
        <p:txBody>
          <a:bodyPr wrap="square" lIns="0" tIns="0" rIns="0" bIns="0" rtlCol="0">
            <a:spAutoFit/>
          </a:bodyPr>
          <a:lstStyle/>
          <a:p>
            <a:pPr defTabSz="946052">
              <a:lnSpc>
                <a:spcPts val="1905"/>
              </a:lnSpc>
              <a:spcAft>
                <a:spcPts val="508"/>
              </a:spcAft>
            </a:pPr>
            <a:r>
              <a:rPr lang="en-GB" sz="1905" b="1" dirty="0">
                <a:latin typeface="Arial" panose="020B0604020202020204" pitchFamily="34" charset="0"/>
                <a:cs typeface="Arial" panose="020B0604020202020204" pitchFamily="34" charset="0"/>
              </a:rPr>
              <a:t>AA</a:t>
            </a:r>
          </a:p>
        </p:txBody>
      </p:sp>
      <p:sp>
        <p:nvSpPr>
          <p:cNvPr id="16" name="TextBox 15"/>
          <p:cNvSpPr txBox="1"/>
          <p:nvPr/>
        </p:nvSpPr>
        <p:spPr>
          <a:xfrm>
            <a:off x="9520414" y="3377910"/>
            <a:ext cx="913256" cy="243656"/>
          </a:xfrm>
          <a:prstGeom prst="rect">
            <a:avLst/>
          </a:prstGeom>
          <a:noFill/>
        </p:spPr>
        <p:txBody>
          <a:bodyPr wrap="square" lIns="0" tIns="0" rIns="0" bIns="0" rtlCol="0">
            <a:spAutoFit/>
          </a:bodyPr>
          <a:lstStyle/>
          <a:p>
            <a:pPr defTabSz="946052">
              <a:lnSpc>
                <a:spcPts val="1905"/>
              </a:lnSpc>
              <a:spcAft>
                <a:spcPts val="508"/>
              </a:spcAft>
            </a:pPr>
            <a:r>
              <a:rPr lang="en-GB" sz="1905" b="1" dirty="0">
                <a:latin typeface="Arial" panose="020B0604020202020204" pitchFamily="34" charset="0"/>
                <a:cs typeface="Arial" panose="020B0604020202020204" pitchFamily="34" charset="0"/>
              </a:rPr>
              <a:t>EAC</a:t>
            </a:r>
          </a:p>
        </p:txBody>
      </p:sp>
      <p:sp>
        <p:nvSpPr>
          <p:cNvPr id="17" name="TextBox 16"/>
          <p:cNvSpPr txBox="1"/>
          <p:nvPr/>
        </p:nvSpPr>
        <p:spPr>
          <a:xfrm>
            <a:off x="7966368" y="2628685"/>
            <a:ext cx="913256" cy="243656"/>
          </a:xfrm>
          <a:prstGeom prst="rect">
            <a:avLst/>
          </a:prstGeom>
          <a:noFill/>
        </p:spPr>
        <p:txBody>
          <a:bodyPr wrap="square" lIns="0" tIns="0" rIns="0" bIns="0" rtlCol="0">
            <a:spAutoFit/>
          </a:bodyPr>
          <a:lstStyle/>
          <a:p>
            <a:pPr defTabSz="946052">
              <a:lnSpc>
                <a:spcPts val="1905"/>
              </a:lnSpc>
              <a:spcAft>
                <a:spcPts val="508"/>
              </a:spcAft>
            </a:pPr>
            <a:r>
              <a:rPr lang="en-GB" sz="1905" b="1" dirty="0">
                <a:latin typeface="Arial" panose="020B0604020202020204" pitchFamily="34" charset="0"/>
                <a:cs typeface="Arial" panose="020B0604020202020204" pitchFamily="34" charset="0"/>
              </a:rPr>
              <a:t>EAC</a:t>
            </a:r>
          </a:p>
        </p:txBody>
      </p:sp>
      <p:sp>
        <p:nvSpPr>
          <p:cNvPr id="18" name="TextBox 17"/>
          <p:cNvSpPr txBox="1"/>
          <p:nvPr/>
        </p:nvSpPr>
        <p:spPr>
          <a:xfrm>
            <a:off x="1791543" y="3671816"/>
            <a:ext cx="913256" cy="243656"/>
          </a:xfrm>
          <a:prstGeom prst="rect">
            <a:avLst/>
          </a:prstGeom>
          <a:noFill/>
        </p:spPr>
        <p:txBody>
          <a:bodyPr wrap="square" lIns="0" tIns="0" rIns="0" bIns="0" rtlCol="0">
            <a:spAutoFit/>
          </a:bodyPr>
          <a:lstStyle/>
          <a:p>
            <a:pPr defTabSz="946052">
              <a:lnSpc>
                <a:spcPts val="1905"/>
              </a:lnSpc>
              <a:spcAft>
                <a:spcPts val="508"/>
              </a:spcAft>
            </a:pPr>
            <a:r>
              <a:rPr lang="en-GB" sz="1905" b="1" dirty="0">
                <a:latin typeface="Arial" panose="020B0604020202020204" pitchFamily="34" charset="0"/>
                <a:cs typeface="Arial" panose="020B0604020202020204" pitchFamily="34" charset="0"/>
              </a:rPr>
              <a:t>EAC</a:t>
            </a:r>
          </a:p>
        </p:txBody>
      </p:sp>
      <p:sp>
        <p:nvSpPr>
          <p:cNvPr id="19" name="TextBox 18"/>
          <p:cNvSpPr txBox="1"/>
          <p:nvPr/>
        </p:nvSpPr>
        <p:spPr>
          <a:xfrm>
            <a:off x="7053112" y="2306743"/>
            <a:ext cx="913256" cy="243656"/>
          </a:xfrm>
          <a:prstGeom prst="rect">
            <a:avLst/>
          </a:prstGeom>
          <a:noFill/>
        </p:spPr>
        <p:txBody>
          <a:bodyPr wrap="square" lIns="0" tIns="0" rIns="0" bIns="0" rtlCol="0">
            <a:spAutoFit/>
          </a:bodyPr>
          <a:lstStyle/>
          <a:p>
            <a:pPr defTabSz="946052">
              <a:lnSpc>
                <a:spcPts val="1905"/>
              </a:lnSpc>
              <a:spcAft>
                <a:spcPts val="508"/>
              </a:spcAft>
            </a:pPr>
            <a:r>
              <a:rPr lang="en-GB" sz="1905" b="1" dirty="0">
                <a:latin typeface="Arial" panose="020B0604020202020204" pitchFamily="34" charset="0"/>
                <a:cs typeface="Arial" panose="020B0604020202020204" pitchFamily="34" charset="0"/>
              </a:rPr>
              <a:t>EAC</a:t>
            </a:r>
          </a:p>
        </p:txBody>
      </p:sp>
      <p:sp>
        <p:nvSpPr>
          <p:cNvPr id="20" name="TextBox 19"/>
          <p:cNvSpPr txBox="1"/>
          <p:nvPr/>
        </p:nvSpPr>
        <p:spPr>
          <a:xfrm>
            <a:off x="4605163" y="2922291"/>
            <a:ext cx="913256" cy="243656"/>
          </a:xfrm>
          <a:prstGeom prst="rect">
            <a:avLst/>
          </a:prstGeom>
          <a:noFill/>
        </p:spPr>
        <p:txBody>
          <a:bodyPr wrap="square" lIns="0" tIns="0" rIns="0" bIns="0" rtlCol="0">
            <a:spAutoFit/>
          </a:bodyPr>
          <a:lstStyle/>
          <a:p>
            <a:pPr defTabSz="946052">
              <a:lnSpc>
                <a:spcPts val="1905"/>
              </a:lnSpc>
              <a:spcAft>
                <a:spcPts val="508"/>
              </a:spcAft>
            </a:pPr>
            <a:r>
              <a:rPr lang="en-GB" sz="1905" b="1" dirty="0">
                <a:latin typeface="Arial" panose="020B0604020202020204" pitchFamily="34" charset="0"/>
                <a:cs typeface="Arial" panose="020B0604020202020204" pitchFamily="34" charset="0"/>
              </a:rPr>
              <a:t>AA</a:t>
            </a:r>
          </a:p>
        </p:txBody>
      </p:sp>
      <p:sp>
        <p:nvSpPr>
          <p:cNvPr id="21" name="TextBox 20"/>
          <p:cNvSpPr txBox="1"/>
          <p:nvPr/>
        </p:nvSpPr>
        <p:spPr>
          <a:xfrm>
            <a:off x="3691907" y="3658064"/>
            <a:ext cx="913256" cy="243656"/>
          </a:xfrm>
          <a:prstGeom prst="rect">
            <a:avLst/>
          </a:prstGeom>
          <a:noFill/>
        </p:spPr>
        <p:txBody>
          <a:bodyPr wrap="square" lIns="0" tIns="0" rIns="0" bIns="0" rtlCol="0">
            <a:spAutoFit/>
          </a:bodyPr>
          <a:lstStyle/>
          <a:p>
            <a:pPr defTabSz="946052">
              <a:lnSpc>
                <a:spcPts val="1905"/>
              </a:lnSpc>
              <a:spcAft>
                <a:spcPts val="508"/>
              </a:spcAft>
            </a:pPr>
            <a:r>
              <a:rPr lang="en-GB" sz="1905" b="1" dirty="0">
                <a:latin typeface="Arial" panose="020B0604020202020204" pitchFamily="34" charset="0"/>
                <a:cs typeface="Arial" panose="020B0604020202020204" pitchFamily="34" charset="0"/>
              </a:rPr>
              <a:t>EAC</a:t>
            </a:r>
          </a:p>
        </p:txBody>
      </p:sp>
      <p:sp>
        <p:nvSpPr>
          <p:cNvPr id="22" name="TextBox 21"/>
          <p:cNvSpPr txBox="1"/>
          <p:nvPr/>
        </p:nvSpPr>
        <p:spPr>
          <a:xfrm>
            <a:off x="6832137" y="3407935"/>
            <a:ext cx="913256" cy="243656"/>
          </a:xfrm>
          <a:prstGeom prst="rect">
            <a:avLst/>
          </a:prstGeom>
          <a:noFill/>
        </p:spPr>
        <p:txBody>
          <a:bodyPr wrap="square" lIns="0" tIns="0" rIns="0" bIns="0" rtlCol="0">
            <a:spAutoFit/>
          </a:bodyPr>
          <a:lstStyle/>
          <a:p>
            <a:pPr defTabSz="946052">
              <a:lnSpc>
                <a:spcPts val="1905"/>
              </a:lnSpc>
              <a:spcAft>
                <a:spcPts val="508"/>
              </a:spcAft>
            </a:pPr>
            <a:r>
              <a:rPr lang="en-GB" sz="1905" b="1" dirty="0">
                <a:latin typeface="Arial" panose="020B0604020202020204" pitchFamily="34" charset="0"/>
                <a:cs typeface="Arial" panose="020B0604020202020204" pitchFamily="34" charset="0"/>
              </a:rPr>
              <a:t>AA</a:t>
            </a:r>
          </a:p>
        </p:txBody>
      </p:sp>
      <p:sp>
        <p:nvSpPr>
          <p:cNvPr id="23" name="TextBox 22"/>
          <p:cNvSpPr txBox="1"/>
          <p:nvPr/>
        </p:nvSpPr>
        <p:spPr>
          <a:xfrm>
            <a:off x="2865717" y="3285412"/>
            <a:ext cx="913256" cy="243656"/>
          </a:xfrm>
          <a:prstGeom prst="rect">
            <a:avLst/>
          </a:prstGeom>
          <a:noFill/>
        </p:spPr>
        <p:txBody>
          <a:bodyPr wrap="square" lIns="0" tIns="0" rIns="0" bIns="0" rtlCol="0">
            <a:spAutoFit/>
          </a:bodyPr>
          <a:lstStyle/>
          <a:p>
            <a:pPr defTabSz="946052">
              <a:lnSpc>
                <a:spcPts val="1905"/>
              </a:lnSpc>
              <a:spcAft>
                <a:spcPts val="508"/>
              </a:spcAft>
            </a:pPr>
            <a:r>
              <a:rPr lang="en-GB" sz="1905" b="1" dirty="0">
                <a:latin typeface="Arial" panose="020B0604020202020204" pitchFamily="34" charset="0"/>
                <a:cs typeface="Arial" panose="020B0604020202020204" pitchFamily="34" charset="0"/>
              </a:rPr>
              <a:t>AA</a:t>
            </a:r>
          </a:p>
        </p:txBody>
      </p:sp>
      <p:sp>
        <p:nvSpPr>
          <p:cNvPr id="24" name="TextBox 23"/>
          <p:cNvSpPr txBox="1"/>
          <p:nvPr/>
        </p:nvSpPr>
        <p:spPr>
          <a:xfrm>
            <a:off x="8110789" y="3777506"/>
            <a:ext cx="913256" cy="243656"/>
          </a:xfrm>
          <a:prstGeom prst="rect">
            <a:avLst/>
          </a:prstGeom>
          <a:noFill/>
        </p:spPr>
        <p:txBody>
          <a:bodyPr wrap="square" lIns="0" tIns="0" rIns="0" bIns="0" rtlCol="0">
            <a:spAutoFit/>
          </a:bodyPr>
          <a:lstStyle/>
          <a:p>
            <a:pPr defTabSz="946052">
              <a:lnSpc>
                <a:spcPts val="1905"/>
              </a:lnSpc>
              <a:spcAft>
                <a:spcPts val="508"/>
              </a:spcAft>
            </a:pPr>
            <a:r>
              <a:rPr lang="en-GB" sz="1905" b="1" dirty="0">
                <a:latin typeface="Arial" panose="020B0604020202020204" pitchFamily="34" charset="0"/>
                <a:cs typeface="Arial" panose="020B0604020202020204" pitchFamily="34" charset="0"/>
              </a:rPr>
              <a:t>AA</a:t>
            </a:r>
          </a:p>
        </p:txBody>
      </p:sp>
      <p:sp>
        <p:nvSpPr>
          <p:cNvPr id="25" name="TextBox 24"/>
          <p:cNvSpPr txBox="1"/>
          <p:nvPr/>
        </p:nvSpPr>
        <p:spPr>
          <a:xfrm>
            <a:off x="5771812" y="3256436"/>
            <a:ext cx="951111" cy="243656"/>
          </a:xfrm>
          <a:prstGeom prst="rect">
            <a:avLst/>
          </a:prstGeom>
          <a:noFill/>
        </p:spPr>
        <p:txBody>
          <a:bodyPr wrap="square" lIns="0" tIns="0" rIns="0" bIns="0" rtlCol="0">
            <a:spAutoFit/>
          </a:bodyPr>
          <a:lstStyle/>
          <a:p>
            <a:pPr defTabSz="946052">
              <a:lnSpc>
                <a:spcPts val="1905"/>
              </a:lnSpc>
              <a:spcAft>
                <a:spcPts val="508"/>
              </a:spcAft>
            </a:pPr>
            <a:r>
              <a:rPr lang="en-GB" sz="1905" b="1" dirty="0">
                <a:latin typeface="Arial" panose="020B0604020202020204" pitchFamily="34" charset="0"/>
                <a:cs typeface="Arial" panose="020B0604020202020204" pitchFamily="34" charset="0"/>
              </a:rPr>
              <a:t>EAC</a:t>
            </a:r>
          </a:p>
        </p:txBody>
      </p:sp>
      <p:pic>
        <p:nvPicPr>
          <p:cNvPr id="26" name="Picture 6" descr="Image result for house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0260" y="2353195"/>
            <a:ext cx="980752" cy="85521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6447123" y="4357248"/>
            <a:ext cx="4240587" cy="1166986"/>
          </a:xfrm>
          <a:prstGeom prst="rect">
            <a:avLst/>
          </a:prstGeom>
          <a:solidFill>
            <a:schemeClr val="accent4"/>
          </a:solidFill>
        </p:spPr>
        <p:txBody>
          <a:bodyPr wrap="square" lIns="0" tIns="0" rIns="0" bIns="0" rtlCol="0" anchor="ctr">
            <a:spAutoFit/>
          </a:bodyPr>
          <a:lstStyle/>
          <a:p>
            <a:pPr algn="ctr" defTabSz="946052">
              <a:lnSpc>
                <a:spcPts val="1905"/>
              </a:lnSpc>
              <a:spcAft>
                <a:spcPts val="508"/>
              </a:spcAft>
            </a:pPr>
            <a:endParaRPr lang="en-GB" sz="1905" b="1" dirty="0">
              <a:solidFill>
                <a:prstClr val="white"/>
              </a:solidFill>
              <a:latin typeface="Tahoma"/>
            </a:endParaRPr>
          </a:p>
          <a:p>
            <a:pPr algn="ctr" defTabSz="946052">
              <a:lnSpc>
                <a:spcPts val="1905"/>
              </a:lnSpc>
              <a:spcAft>
                <a:spcPts val="508"/>
              </a:spcAft>
            </a:pPr>
            <a:r>
              <a:rPr lang="en-GB" sz="1905" b="1" dirty="0">
                <a:latin typeface="Arial" panose="020B0604020202020204" pitchFamily="34" charset="0"/>
                <a:cs typeface="Arial" panose="020B0604020202020204" pitchFamily="34" charset="0"/>
              </a:rPr>
              <a:t>Period Profile Class Coefficient</a:t>
            </a:r>
          </a:p>
          <a:p>
            <a:pPr defTabSz="946052">
              <a:lnSpc>
                <a:spcPts val="1905"/>
              </a:lnSpc>
              <a:spcAft>
                <a:spcPts val="508"/>
              </a:spcAft>
            </a:pPr>
            <a:endParaRPr lang="en-GB" sz="1270" dirty="0">
              <a:latin typeface="Tahoma"/>
            </a:endParaRPr>
          </a:p>
          <a:p>
            <a:pPr defTabSz="946052">
              <a:lnSpc>
                <a:spcPts val="1905"/>
              </a:lnSpc>
              <a:spcAft>
                <a:spcPts val="508"/>
              </a:spcAft>
            </a:pPr>
            <a:endParaRPr lang="en-GB" sz="1270" dirty="0">
              <a:solidFill>
                <a:prstClr val="black"/>
              </a:solidFill>
              <a:latin typeface="Tahoma"/>
            </a:endParaRPr>
          </a:p>
        </p:txBody>
      </p:sp>
      <p:sp>
        <p:nvSpPr>
          <p:cNvPr id="28" name="AutoShape 10"/>
          <p:cNvSpPr>
            <a:spLocks noChangeArrowheads="1"/>
          </p:cNvSpPr>
          <p:nvPr/>
        </p:nvSpPr>
        <p:spPr bwMode="auto">
          <a:xfrm rot="5400000">
            <a:off x="5966608" y="5624235"/>
            <a:ext cx="444244" cy="385300"/>
          </a:xfrm>
          <a:prstGeom prst="rightArrow">
            <a:avLst>
              <a:gd name="adj1" fmla="val 50000"/>
              <a:gd name="adj2" fmla="val 50000"/>
            </a:avLst>
          </a:prstGeom>
          <a:solidFill>
            <a:schemeClr val="tx2"/>
          </a:solidFill>
          <a:ln w="9525">
            <a:solidFill>
              <a:schemeClr val="tx2"/>
            </a:solidFill>
            <a:miter lim="800000"/>
            <a:headEnd/>
            <a:tailEnd/>
          </a:ln>
        </p:spPr>
        <p:txBody>
          <a:bodyPr wrap="none" anchor="ctr"/>
          <a:lstStyle/>
          <a:p>
            <a:pPr defTabSz="946052"/>
            <a:endParaRPr lang="en-US" sz="1905">
              <a:solidFill>
                <a:prstClr val="black"/>
              </a:solidFill>
              <a:latin typeface="Tahoma"/>
            </a:endParaRPr>
          </a:p>
        </p:txBody>
      </p:sp>
      <p:pic>
        <p:nvPicPr>
          <p:cNvPr id="29" name="Picture 6" descr="Image result for house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4607" y="2922291"/>
            <a:ext cx="980752" cy="85521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Image result for house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7926" y="1408143"/>
            <a:ext cx="980752" cy="85521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Image result for house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6562" y="2445334"/>
            <a:ext cx="980752" cy="85521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Image result for house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0037" y="1245171"/>
            <a:ext cx="980752" cy="85521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Image result for house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5393" y="1741570"/>
            <a:ext cx="980752" cy="85521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Image result for house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5104" y="2548399"/>
            <a:ext cx="980752" cy="85521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Image result for house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0812" y="2780802"/>
            <a:ext cx="980752" cy="85521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Image result for house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6608" y="2063813"/>
            <a:ext cx="980752" cy="85521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Image result for house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1207" y="2395325"/>
            <a:ext cx="980752" cy="85521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Image result for house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6551" y="2796899"/>
            <a:ext cx="980752" cy="85521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Image result for house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0812" y="1476472"/>
            <a:ext cx="980752" cy="85521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descr="Image result for house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4965" y="1530272"/>
            <a:ext cx="980752" cy="855215"/>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6020637" y="4940741"/>
            <a:ext cx="1179628" cy="243656"/>
          </a:xfrm>
          <a:prstGeom prst="rect">
            <a:avLst/>
          </a:prstGeom>
          <a:noFill/>
        </p:spPr>
        <p:txBody>
          <a:bodyPr wrap="square" lIns="0" tIns="0" rIns="0" bIns="0" rtlCol="0">
            <a:spAutoFit/>
          </a:bodyPr>
          <a:lstStyle/>
          <a:p>
            <a:pPr defTabSz="946052">
              <a:lnSpc>
                <a:spcPts val="1905"/>
              </a:lnSpc>
              <a:spcAft>
                <a:spcPts val="508"/>
              </a:spcAft>
            </a:pPr>
            <a:r>
              <a:rPr lang="en-GB" sz="4898" b="1" dirty="0">
                <a:solidFill>
                  <a:prstClr val="black"/>
                </a:solidFill>
                <a:latin typeface="Tahoma"/>
              </a:rPr>
              <a:t>X</a:t>
            </a:r>
          </a:p>
        </p:txBody>
      </p:sp>
      <p:sp>
        <p:nvSpPr>
          <p:cNvPr id="42" name="Text Box 11"/>
          <p:cNvSpPr txBox="1">
            <a:spLocks noChangeArrowheads="1"/>
          </p:cNvSpPr>
          <p:nvPr/>
        </p:nvSpPr>
        <p:spPr bwMode="auto">
          <a:xfrm>
            <a:off x="1377188" y="4338584"/>
            <a:ext cx="4667164" cy="1264962"/>
          </a:xfrm>
          <a:prstGeom prst="rect">
            <a:avLst/>
          </a:prstGeom>
          <a:solidFill>
            <a:schemeClr val="accent3"/>
          </a:solidFill>
          <a:ln>
            <a:noFill/>
          </a:ln>
          <a:extLst/>
        </p:spPr>
        <p:txBody>
          <a:bodyPr wrap="square" anchor="t">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defTabSz="946052"/>
            <a:endParaRPr lang="en-GB" sz="1905" b="1" dirty="0">
              <a:solidFill>
                <a:prstClr val="white"/>
              </a:solidFill>
              <a:latin typeface="Arial" panose="020B0604020202020204" pitchFamily="34" charset="0"/>
              <a:cs typeface="Arial" panose="020B0604020202020204" pitchFamily="34" charset="0"/>
            </a:endParaRPr>
          </a:p>
          <a:p>
            <a:pPr algn="ctr" defTabSz="946052"/>
            <a:r>
              <a:rPr lang="en-GB" sz="1905" b="1" dirty="0">
                <a:solidFill>
                  <a:prstClr val="white"/>
                </a:solidFill>
                <a:latin typeface="Arial" panose="020B0604020202020204" pitchFamily="34" charset="0"/>
                <a:cs typeface="Arial" panose="020B0604020202020204" pitchFamily="34" charset="0"/>
              </a:rPr>
              <a:t>Aggregated EACs/AAs for Supplier</a:t>
            </a:r>
          </a:p>
          <a:p>
            <a:pPr algn="ctr" defTabSz="946052"/>
            <a:r>
              <a:rPr lang="en-GB" sz="1905" b="1" dirty="0">
                <a:solidFill>
                  <a:prstClr val="white"/>
                </a:solidFill>
                <a:latin typeface="Arial" panose="020B0604020202020204" pitchFamily="34" charset="0"/>
                <a:cs typeface="Arial" panose="020B0604020202020204" pitchFamily="34" charset="0"/>
              </a:rPr>
              <a:t>‘Super Customer’</a:t>
            </a:r>
          </a:p>
          <a:p>
            <a:pPr algn="ctr" defTabSz="946052"/>
            <a:endParaRPr lang="en-GB" sz="1905" b="1" dirty="0">
              <a:solidFill>
                <a:prstClr val="white"/>
              </a:solidFill>
              <a:latin typeface="Tahoma"/>
            </a:endParaRPr>
          </a:p>
        </p:txBody>
      </p:sp>
    </p:spTree>
    <p:extLst>
      <p:ext uri="{BB962C8B-B14F-4D97-AF65-F5344CB8AC3E}">
        <p14:creationId xmlns:p14="http://schemas.microsoft.com/office/powerpoint/2010/main" val="340100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1" nodeType="click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par>
                                <p:cTn id="57" presetID="1" presetClass="entr" presetSubtype="0" fill="hold" grpId="1" nodeType="with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par>
                                <p:cTn id="59" presetID="1" presetClass="entr" presetSubtype="0" fill="hold" grpId="1" nodeType="with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par>
                                <p:cTn id="65" presetID="1" presetClass="entr" presetSubtype="0" fill="hold" grpId="1" nodeType="with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par>
                                <p:cTn id="67" presetID="1" presetClass="entr" presetSubtype="0" fill="hold" grpId="1" nodeType="withEffect">
                                  <p:stCondLst>
                                    <p:cond delay="0"/>
                                  </p:stCondLst>
                                  <p:childTnLst>
                                    <p:set>
                                      <p:cBhvr>
                                        <p:cTn id="68" dur="1" fill="hold">
                                          <p:stCondLst>
                                            <p:cond delay="0"/>
                                          </p:stCondLst>
                                        </p:cTn>
                                        <p:tgtEl>
                                          <p:spTgt spid="19"/>
                                        </p:tgtEl>
                                        <p:attrNameLst>
                                          <p:attrName>style.visibility</p:attrName>
                                        </p:attrNameLst>
                                      </p:cBhvr>
                                      <p:to>
                                        <p:strVal val="visible"/>
                                      </p:to>
                                    </p:set>
                                  </p:childTnLst>
                                </p:cTn>
                              </p:par>
                              <p:par>
                                <p:cTn id="69" presetID="1" presetClass="entr" presetSubtype="0" fill="hold" grpId="1" nodeType="withEffect">
                                  <p:stCondLst>
                                    <p:cond delay="0"/>
                                  </p:stCondLst>
                                  <p:childTnLst>
                                    <p:set>
                                      <p:cBhvr>
                                        <p:cTn id="70" dur="1" fill="hold">
                                          <p:stCondLst>
                                            <p:cond delay="0"/>
                                          </p:stCondLst>
                                        </p:cTn>
                                        <p:tgtEl>
                                          <p:spTgt spid="17"/>
                                        </p:tgtEl>
                                        <p:attrNameLst>
                                          <p:attrName>style.visibility</p:attrName>
                                        </p:attrNameLst>
                                      </p:cBhvr>
                                      <p:to>
                                        <p:strVal val="visible"/>
                                      </p:to>
                                    </p:set>
                                  </p:childTnLst>
                                </p:cTn>
                              </p:par>
                              <p:par>
                                <p:cTn id="71" presetID="1" presetClass="entr" presetSubtype="0" fill="hold" grpId="1" nodeType="withEffect">
                                  <p:stCondLst>
                                    <p:cond delay="0"/>
                                  </p:stCondLst>
                                  <p:childTnLst>
                                    <p:set>
                                      <p:cBhvr>
                                        <p:cTn id="72" dur="1" fill="hold">
                                          <p:stCondLst>
                                            <p:cond delay="0"/>
                                          </p:stCondLst>
                                        </p:cTn>
                                        <p:tgtEl>
                                          <p:spTgt spid="24"/>
                                        </p:tgtEl>
                                        <p:attrNameLst>
                                          <p:attrName>style.visibility</p:attrName>
                                        </p:attrNameLst>
                                      </p:cBhvr>
                                      <p:to>
                                        <p:strVal val="visible"/>
                                      </p:to>
                                    </p:set>
                                  </p:childTnLst>
                                </p:cTn>
                              </p:par>
                              <p:par>
                                <p:cTn id="73" presetID="1" presetClass="entr" presetSubtype="0" fill="hold" grpId="1" nodeType="with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par>
                                <p:cTn id="75" presetID="1" presetClass="entr" presetSubtype="0" fill="hold" grpId="1" nodeType="withEffect">
                                  <p:stCondLst>
                                    <p:cond delay="0"/>
                                  </p:stCondLst>
                                  <p:childTnLst>
                                    <p:set>
                                      <p:cBhvr>
                                        <p:cTn id="76" dur="1" fill="hold">
                                          <p:stCondLst>
                                            <p:cond delay="0"/>
                                          </p:stCondLst>
                                        </p:cTn>
                                        <p:tgtEl>
                                          <p:spTgt spid="1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0" presetClass="path" presetSubtype="0" accel="50000" decel="50000" fill="hold" grpId="0" nodeType="clickEffect">
                                  <p:stCondLst>
                                    <p:cond delay="0"/>
                                  </p:stCondLst>
                                  <p:childTnLst>
                                    <p:animMotion origin="layout" path="M 8.31107E-8 -3.77992E-8 C 0.00965 0.00882 0.01573 0.02247 0.02375 0.03381 C 0.03458 0.04914 0.04675 0.06195 0.05759 0.07728 C 0.06308 0.08505 0.06694 0.09513 0.07347 0.10122 C 0.07896 0.11508 0.07614 0.11025 0.08044 0.11676 C 0.08252 0.12495 0.08593 0.13209 0.0895 0.13923 C 0.09128 0.14784 0.09484 0.1554 0.09929 0.1617 C 0.10241 0.17661 0.10879 0.18942 0.11235 0.20391 C 0.11309 0.21252 0.11428 0.21966 0.11621 0.22785 C 0.11695 0.23079 0.11918 0.23625 0.11918 0.23625 " pathEditMode="relative" ptsTypes="fffffffffA">
                                      <p:cBhvr>
                                        <p:cTn id="86" dur="2000" fill="hold"/>
                                        <p:tgtEl>
                                          <p:spTgt spid="18"/>
                                        </p:tgtEl>
                                        <p:attrNameLst>
                                          <p:attrName>ppt_x</p:attrName>
                                          <p:attrName>ppt_y</p:attrName>
                                        </p:attrNameLst>
                                      </p:cBhvr>
                                    </p:animMotion>
                                  </p:childTnLst>
                                </p:cTn>
                              </p:par>
                              <p:par>
                                <p:cTn id="87" presetID="0" presetClass="path" presetSubtype="0" accel="50000" decel="50000" fill="hold" grpId="0" nodeType="withEffect">
                                  <p:stCondLst>
                                    <p:cond delay="0"/>
                                  </p:stCondLst>
                                  <p:childTnLst>
                                    <p:animMotion origin="layout" path="M 2.18759E-6 1.13398E-7 C 0.01662 0.00357 0.01884 0.01449 0.03072 0.02961 C 0.03962 0.04095 0.03176 0.03024 0.04066 0.03801 C 0.04585 0.04263 0.04853 0.04893 0.05268 0.05481 C 0.05387 0.05649 0.0555 0.05754 0.05669 0.05901 C 0.05802 0.06069 0.05921 0.06279 0.06055 0.06468 C 0.06218 0.07371 0.0693 0.07938 0.07346 0.08715 C 0.08162 0.10248 0.08696 0.12033 0.09542 0.13503 C 0.09661 0.14427 0.0975 0.14784 0.10136 0.15603 C 0.10344 0.17073 0.10077 0.15519 0.10626 0.17304 C 0.11071 0.18753 0.11279 0.20475 0.11932 0.21798 C 0.12303 0.24738 0.12674 0.27678 0.12911 0.3066 C 0.12971 0.32613 0.13134 0.36015 0.12911 0.37968 C 0.12882 0.38178 0.12585 0.37695 0.12229 0.37695 " pathEditMode="relative" ptsTypes="fffffffffffffA">
                                      <p:cBhvr>
                                        <p:cTn id="88" dur="2000" fill="hold"/>
                                        <p:tgtEl>
                                          <p:spTgt spid="13"/>
                                        </p:tgtEl>
                                        <p:attrNameLst>
                                          <p:attrName>ppt_x</p:attrName>
                                          <p:attrName>ppt_y</p:attrName>
                                        </p:attrNameLst>
                                      </p:cBhvr>
                                    </p:animMotion>
                                  </p:childTnLst>
                                </p:cTn>
                              </p:par>
                              <p:par>
                                <p:cTn id="89" presetID="0" presetClass="path" presetSubtype="0" accel="50000" decel="50000" fill="hold" grpId="0" nodeType="withEffect">
                                  <p:stCondLst>
                                    <p:cond delay="0"/>
                                  </p:stCondLst>
                                  <p:childTnLst>
                                    <p:animMotion origin="layout" path="M 9.48353E-6 -3.35993E-8 C 0.00075 0.0063 0.00164 0.01218 0.00297 0.01827 C 0.0049 0.04746 0.00461 0.07308 0.00297 0.10269 C 0.00223 0.11697 0.00416 0.11256 -0.00103 0.11949 C -0.00549 0.13251 -0.0092 0.14553 -0.01484 0.1575 C -0.01588 0.15981 -0.01766 0.16107 -0.01884 0.16317 C -0.02241 0.16968 -0.02493 0.17598 -0.02775 0.18291 C -0.02923 0.19047 -0.03205 0.19656 -0.03383 0.20391 C -0.03621 0.23352 -0.04244 0.26208 -0.04674 0.29106 C -0.04764 0.32361 -0.04823 0.32046 -0.04674 0.35301 C -0.0466 0.35721 -0.04571 0.36561 -0.04571 0.36561 " pathEditMode="relative" ptsTypes="ffffffffffA">
                                      <p:cBhvr>
                                        <p:cTn id="90" dur="2000" fill="hold"/>
                                        <p:tgtEl>
                                          <p:spTgt spid="14"/>
                                        </p:tgtEl>
                                        <p:attrNameLst>
                                          <p:attrName>ppt_x</p:attrName>
                                          <p:attrName>ppt_y</p:attrName>
                                        </p:attrNameLst>
                                      </p:cBhvr>
                                    </p:animMotion>
                                  </p:childTnLst>
                                </p:cTn>
                              </p:par>
                              <p:par>
                                <p:cTn id="91" presetID="0" presetClass="path" presetSubtype="0" accel="50000" decel="50000" fill="hold" grpId="0" nodeType="withEffect">
                                  <p:stCondLst>
                                    <p:cond delay="0"/>
                                  </p:stCondLst>
                                  <p:childTnLst>
                                    <p:animMotion origin="layout" path="M -3.44316E-7 -4.61991E-8 C -0.00089 0.01554 -0.00253 0.02688 -0.00698 0.04074 C -0.00995 0.0504 -0.01484 0.0588 -0.01692 0.06888 C -0.02152 0.09093 -0.0285 0.11298 -0.03577 0.13356 C -0.038 0.15414 -0.03993 0.17598 -0.04482 0.19551 C -0.04705 0.21609 -0.04408 0.19047 -0.04779 0.21378 C -0.05121 0.23457 -0.0518 0.2478 -0.06456 0.26166 C -0.06709 0.27174 -0.0754 0.27951 -0.08059 0.28686 C -0.08089 0.28833 -0.08148 0.29106 -0.08148 0.29106 " pathEditMode="relative" ptsTypes="ffffffffA">
                                      <p:cBhvr>
                                        <p:cTn id="92" dur="2000" fill="hold"/>
                                        <p:tgtEl>
                                          <p:spTgt spid="20"/>
                                        </p:tgtEl>
                                        <p:attrNameLst>
                                          <p:attrName>ppt_x</p:attrName>
                                          <p:attrName>ppt_y</p:attrName>
                                        </p:attrNameLst>
                                      </p:cBhvr>
                                    </p:animMotion>
                                  </p:childTnLst>
                                </p:cTn>
                              </p:par>
                              <p:par>
                                <p:cTn id="93" presetID="0" presetClass="path" presetSubtype="0" accel="50000" decel="50000" fill="hold" grpId="0" nodeType="withEffect">
                                  <p:stCondLst>
                                    <p:cond delay="0"/>
                                  </p:stCondLst>
                                  <p:childTnLst>
                                    <p:animMotion origin="layout" path="M 7.72336E-6 -4.61991E-8 C 0.00387 0.02058 0.00149 0.0399 -0.00697 0.05607 C -0.00816 0.06993 -0.01112 0.08358 -0.01394 0.09702 C -0.01528 0.11151 -0.01617 0.12873 -0.02092 0.14196 C -0.0227 0.1533 -0.02315 0.16485 -0.02582 0.17577 C -0.02745 0.19278 -0.02938 0.20979 -0.03279 0.22638 C -0.03368 0.23037 -0.03442 0.2352 -0.03576 0.23898 C -0.03665 0.24171 -0.03977 0.24612 -0.03977 0.24612 " pathEditMode="relative" ptsTypes="fffffffA">
                                      <p:cBhvr>
                                        <p:cTn id="94" dur="2000" fill="hold"/>
                                        <p:tgtEl>
                                          <p:spTgt spid="21"/>
                                        </p:tgtEl>
                                        <p:attrNameLst>
                                          <p:attrName>ppt_x</p:attrName>
                                          <p:attrName>ppt_y</p:attrName>
                                        </p:attrNameLst>
                                      </p:cBhvr>
                                    </p:animMotion>
                                  </p:childTnLst>
                                </p:cTn>
                              </p:par>
                              <p:par>
                                <p:cTn id="95" presetID="0" presetClass="path" presetSubtype="0" accel="50000" decel="50000" fill="hold" grpId="0" nodeType="withEffect">
                                  <p:stCondLst>
                                    <p:cond delay="0"/>
                                  </p:stCondLst>
                                  <p:childTnLst>
                                    <p:animMotion origin="layout" path="M 2.08333E-7 -2.59259E-6 C -0.0013 0.00139 -0.00247 0.00301 -0.00404 0.00417 C -0.00495 0.0051 -0.00612 0.00486 -0.00703 0.00556 C -0.01068 0.0088 -0.01367 0.01343 -0.01797 0.01551 C -0.02161 0.02361 -0.01758 0.01644 -0.025 0.02246 C -0.03242 0.02847 -0.02057 0.02292 -0.02982 0.02662 C -0.03411 0.03125 -0.04141 0.03542 -0.04674 0.03797 C -0.05026 0.0419 -0.0526 0.04329 -0.05664 0.04491 C -0.06602 0.05417 -0.05052 0.03935 -0.06563 0.0507 C -0.06888 0.05301 -0.07174 0.05625 -0.07461 0.05903 C -0.07852 0.0625 -0.08424 0.06412 -0.08841 0.0676 C -0.09401 0.07222 -0.09766 0.07824 -0.10339 0.08172 C -0.10716 0.08704 -0.11029 0.08959 -0.11536 0.09144 C -0.12318 0.1 -0.13438 0.10347 -0.14414 0.10533 C -0.14948 0.10949 -0.15521 0.11273 -0.16107 0.11528 C -0.1638 0.11806 -0.16888 0.12246 -0.17201 0.12361 C -0.17409 0.1257 -0.17552 0.12917 -0.17799 0.13079 C -0.18073 0.13264 -0.18685 0.13496 -0.18685 0.13519 C -0.19505 0.14375 -0.20352 0.15185 -0.21185 0.16042 C -0.22279 0.17176 -0.21341 0.1669 -0.2207 0.17014 C -0.22669 0.17847 -0.22773 0.18935 -0.23268 0.19815 C -0.23464 0.20162 -0.23529 0.20116 -0.23659 0.20533 C -0.2375 0.2081 -0.23867 0.21389 -0.23867 0.21412 " pathEditMode="relative" rAng="0" ptsTypes="AAAAAAAAAAAAAAAAAAAAAAA">
                                      <p:cBhvr>
                                        <p:cTn id="96" dur="2000" fill="hold"/>
                                        <p:tgtEl>
                                          <p:spTgt spid="25"/>
                                        </p:tgtEl>
                                        <p:attrNameLst>
                                          <p:attrName>ppt_x</p:attrName>
                                          <p:attrName>ppt_y</p:attrName>
                                        </p:attrNameLst>
                                      </p:cBhvr>
                                      <p:rCtr x="-11940" y="10694"/>
                                    </p:animMotion>
                                  </p:childTnLst>
                                </p:cTn>
                              </p:par>
                              <p:par>
                                <p:cTn id="97" presetID="0" presetClass="path" presetSubtype="0" accel="50000" decel="50000" fill="hold" grpId="0" nodeType="withEffect">
                                  <p:stCondLst>
                                    <p:cond delay="0"/>
                                  </p:stCondLst>
                                  <p:childTnLst>
                                    <p:animMotion origin="layout" path="M 1.27634E-7 -1.04998E-7 C -0.00846 0.01575 -0.01885 0.02436 -0.03087 0.03381 C -0.05521 0.05292 -0.04022 0.04746 -0.0607 0.05208 C -0.06872 0.05775 -0.07658 0.06321 -0.0846 0.06888 C -0.09484 0.07602 -0.1076 0.07917 -0.11829 0.08442 C -0.13179 0.09114 -0.12779 0.09051 -0.13921 0.09849 C -0.14738 0.10416 -0.15732 0.1092 -0.164 0.11823 C -0.1689 0.12474 -0.17186 0.13314 -0.17706 0.13923 C -0.19576 0.16128 -0.21847 0.18144 -0.24162 0.19131 C -0.24459 0.20349 -0.25869 0.2142 -0.26744 0.21798 C -0.27145 0.22407 -0.27679 0.22974 -0.28243 0.23205 C -0.29148 0.23982 -0.28288 0.23352 -0.29327 0.23772 C -0.30766 0.2436 -0.31983 0.25074 -0.33497 0.25326 C -0.33601 0.25368 -0.33705 0.25431 -0.33809 0.25473 C -0.33972 0.25536 -0.34135 0.25536 -0.34298 0.25599 C -0.34758 0.25767 -0.35144 0.26103 -0.3559 0.26313 C -0.35886 0.2646 -0.3648 0.26733 -0.3648 0.26733 C -0.36569 0.2709 -0.36688 0.27846 -0.36688 0.27846 " pathEditMode="relative" ptsTypes="fffffffffffffffffA">
                                      <p:cBhvr>
                                        <p:cTn id="98" dur="2000" fill="hold"/>
                                        <p:tgtEl>
                                          <p:spTgt spid="22"/>
                                        </p:tgtEl>
                                        <p:attrNameLst>
                                          <p:attrName>ppt_x</p:attrName>
                                          <p:attrName>ppt_y</p:attrName>
                                        </p:attrNameLst>
                                      </p:cBhvr>
                                    </p:animMotion>
                                  </p:childTnLst>
                                </p:cTn>
                              </p:par>
                              <p:par>
                                <p:cTn id="99" presetID="0" presetClass="path" presetSubtype="0" accel="50000" decel="50000" fill="hold" grpId="0" nodeType="withEffect">
                                  <p:stCondLst>
                                    <p:cond delay="0"/>
                                  </p:stCondLst>
                                  <p:childTnLst>
                                    <p:animMotion origin="layout" path="M -2.27664E-6 -1.09198E-7 C 0.00179 0.01008 -0.00148 0.01869 -0.004 0.02814 C -0.00534 0.04053 -0.00964 0.05166 -0.01291 0.06321 C -0.01647 0.0756 -0.0187 0.09177 -0.02478 0.10269 C -0.03279 0.11718 -0.02715 0.10269 -0.03279 0.11529 C -0.03636 0.12327 -0.03873 0.13167 -0.04274 0.13923 C -0.05164 0.15582 -0.06084 0.17178 -0.0696 0.18858 C -0.07123 0.19173 -0.07435 0.19299 -0.07658 0.19551 C -0.08548 0.20496 -0.09483 0.21525 -0.10433 0.22365 C -0.11086 0.22932 -0.11739 0.2331 -0.12318 0.24045 C -0.13134 0.25095 -0.12778 0.24906 -0.13609 0.25599 C -0.1398 0.25914 -0.14158 0.25872 -0.14514 0.26292 C -0.15271 0.27174 -0.15894 0.28182 -0.16696 0.2898 C -0.17438 0.29715 -0.17987 0.30093 -0.18789 0.3066 C -0.18981 0.30786 -0.19382 0.30954 -0.19382 0.30954 C -0.2002 0.31857 -0.21 0.32025 -0.21861 0.32214 C -0.22484 0.32592 -0.22796 0.3276 -0.23463 0.32907 C -0.25022 0.3423 -0.2707 0.3444 -0.28821 0.34881 C -0.29252 0.34986 -0.29608 0.3528 -0.30023 0.35448 C -0.30914 0.35805 -0.31878 0.3591 -0.32799 0.36015 C -0.34416 0.36708 -0.36197 0.36855 -0.37874 0.36855 " pathEditMode="relative" ptsTypes="ffffffffffffffffffffA">
                                      <p:cBhvr>
                                        <p:cTn id="100" dur="2000" fill="hold"/>
                                        <p:tgtEl>
                                          <p:spTgt spid="19"/>
                                        </p:tgtEl>
                                        <p:attrNameLst>
                                          <p:attrName>ppt_x</p:attrName>
                                          <p:attrName>ppt_y</p:attrName>
                                        </p:attrNameLst>
                                      </p:cBhvr>
                                    </p:animMotion>
                                  </p:childTnLst>
                                </p:cTn>
                              </p:par>
                              <p:par>
                                <p:cTn id="101" presetID="0" presetClass="path" presetSubtype="0" accel="50000" decel="50000" fill="hold" grpId="1" nodeType="withEffect">
                                  <p:stCondLst>
                                    <p:cond delay="0"/>
                                  </p:stCondLst>
                                  <p:childTnLst>
                                    <p:animMotion origin="layout" path="M 0 0 C 0.01262 0.03444 0.01573 0.06636 0.02197 0.10416 C 0.02286 0.11508 0.02404 0.12558 0.02493 0.1365 C 0.02523 0.1449 0.02538 0.15351 0.02582 0.16191 C 0.02597 0.16464 0.02671 0.16737 0.02686 0.17031 C 0.0282 0.19572 0.02449 0.20013 0.03488 0.21378 C 0.03725 0.22533 0.03384 0.21126 0.03785 0.22092 C 0.04022 0.22659 0.04067 0.231 0.04571 0.23352 C 0.0472 0.23982 0.04942 0.24612 0.05476 0.24612 " pathEditMode="relative" ptsTypes="ffffffffA">
                                      <p:cBhvr>
                                        <p:cTn id="102" dur="2000" fill="hold"/>
                                        <p:tgtEl>
                                          <p:spTgt spid="23"/>
                                        </p:tgtEl>
                                        <p:attrNameLst>
                                          <p:attrName>ppt_x</p:attrName>
                                          <p:attrName>ppt_y</p:attrName>
                                        </p:attrNameLst>
                                      </p:cBhvr>
                                    </p:animMotion>
                                  </p:childTnLst>
                                </p:cTn>
                              </p:par>
                              <p:par>
                                <p:cTn id="103" presetID="0" presetClass="path" presetSubtype="0" accel="50000" decel="50000" fill="hold" grpId="0" nodeType="withEffect">
                                  <p:stCondLst>
                                    <p:cond delay="0"/>
                                  </p:stCondLst>
                                  <p:childTnLst>
                                    <p:animMotion origin="layout" path="M 6.17988E-6 -5.87988E-8 C -0.00059 0.00714 -0.00044 0.01428 -0.00192 0.02121 C -0.00786 0.04956 -0.00504 0.03129 -0.00994 0.04095 C -0.01454 0.0504 -0.01795 0.0609 -0.02389 0.06909 C -0.02997 0.07749 -0.0371 0.08547 -0.04378 0.09282 C -0.05045 0.10017 -0.05609 0.10983 -0.06455 0.11256 C -0.07405 0.126 -0.08756 0.13293 -0.09943 0.1407 C -0.11279 0.14931 -0.10477 0.14658 -0.11427 0.1491 C -0.1208 0.15834 -0.11264 0.14847 -0.12332 0.15477 C -0.13965 0.16443 -0.12065 0.15792 -0.13416 0.16191 C -0.14291 0.168 -0.16043 0.17178 -0.168 0.17871 C -0.17467 0.1848 -0.18299 0.18963 -0.19085 0.19131 C -0.22261 0.2079 -0.25526 0.21903 -0.28821 0.23079 C -0.29622 0.23373 -0.30394 0.23814 -0.3121 0.24066 C -0.31908 0.24696 -0.31255 0.24192 -0.32798 0.24486 C -0.33808 0.24675 -0.34772 0.25389 -0.35782 0.25599 C -0.36464 0.25935 -0.37058 0.26397 -0.3777 0.26586 C -0.38423 0.27237 -0.37637 0.26544 -0.38572 0.27006 C -0.39195 0.27321 -0.39596 0.27552 -0.40264 0.2772 C -0.40887 0.28161 -0.41481 0.28623 -0.42148 0.28833 C -0.42683 0.29358 -0.43766 0.29652 -0.44434 0.2982 C -0.45206 0.30387 -0.46334 0.30618 -0.47209 0.30954 C -0.47714 0.31395 -0.48293 0.31416 -0.48812 0.31794 C -0.49243 0.32109 -0.48961 0.32088 -0.49198 0.32088 " pathEditMode="relative" ptsTypes="fffffffffffffffffffffffA">
                                      <p:cBhvr>
                                        <p:cTn id="104" dur="2000" fill="hold"/>
                                        <p:tgtEl>
                                          <p:spTgt spid="17"/>
                                        </p:tgtEl>
                                        <p:attrNameLst>
                                          <p:attrName>ppt_x</p:attrName>
                                          <p:attrName>ppt_y</p:attrName>
                                        </p:attrNameLst>
                                      </p:cBhvr>
                                    </p:animMotion>
                                  </p:childTnLst>
                                </p:cTn>
                              </p:par>
                              <p:par>
                                <p:cTn id="105" presetID="0" presetClass="path" presetSubtype="0" accel="50000" decel="50000" fill="hold" grpId="0" nodeType="withEffect">
                                  <p:stCondLst>
                                    <p:cond delay="0"/>
                                  </p:stCondLst>
                                  <p:childTnLst>
                                    <p:animMotion origin="layout" path="M -9.439E-7 -2.09996E-8 C -0.00817 0.0021 -0.01069 0.0042 -0.01885 0.00987 C -0.02019 0.01071 -0.02286 0.0126 -0.02286 0.0126 C -0.02657 0.02121 -0.03325 0.02226 -0.03963 0.02541 C -0.04557 0.03339 -0.03933 0.02667 -0.04868 0.03108 C -0.05714 0.03507 -0.06456 0.04158 -0.07347 0.04368 C -0.07837 0.04704 -0.08311 0.04935 -0.08846 0.05061 C -0.10048 0.05922 -0.11458 0.06216 -0.12719 0.06888 C -0.13595 0.0735 -0.13298 0.07623 -0.145 0.08022 C -0.15435 0.08337 -0.16355 0.08673 -0.1729 0.09009 C -0.1781 0.09198 -0.17988 0.0945 -0.18582 0.09576 C -0.1962 0.10521 -0.20778 0.10857 -0.21965 0.11256 C -0.22411 0.11403 -0.22158 0.11445 -0.22663 0.11676 C -0.23138 0.11907 -0.23657 0.11949 -0.24147 0.12096 C -0.25067 0.12768 -0.2391 0.12012 -0.25245 0.12516 C -0.2569 0.12684 -0.26062 0.12957 -0.26536 0.13083 C -0.27219 0.13545 -0.27605 0.13545 -0.28421 0.1365 C -0.29505 0.14217 -0.28941 0.14028 -0.30113 0.14217 C -0.30796 0.14679 -0.31568 0.14784 -0.32295 0.15057 C -0.33987 0.15708 -0.35664 0.16527 -0.37371 0.17031 C -0.38216 0.17598 -0.37252 0.17031 -0.38469 0.17451 C -0.39537 0.17829 -0.40576 0.18438 -0.41645 0.18858 C -0.42001 0.19005 -0.42298 0.19236 -0.42639 0.19404 C -0.42832 0.19488 -0.4304 0.19593 -0.43233 0.19698 C -0.43337 0.1974 -0.4353 0.19845 -0.4353 0.19845 C -0.43856 0.20286 -0.44242 0.20265 -0.44628 0.20538 C -0.45029 0.20811 -0.45192 0.21315 -0.45622 0.21525 C -0.46023 0.22092 -0.46557 0.22239 -0.47017 0.22785 " pathEditMode="relative" ptsTypes="fffffffffffffffffffffffffffA">
                                      <p:cBhvr>
                                        <p:cTn id="106" dur="2000" fill="hold"/>
                                        <p:tgtEl>
                                          <p:spTgt spid="24"/>
                                        </p:tgtEl>
                                        <p:attrNameLst>
                                          <p:attrName>ppt_x</p:attrName>
                                          <p:attrName>ppt_y</p:attrName>
                                        </p:attrNameLst>
                                      </p:cBhvr>
                                    </p:animMotion>
                                  </p:childTnLst>
                                </p:cTn>
                              </p:par>
                              <p:par>
                                <p:cTn id="107" presetID="0" presetClass="path" presetSubtype="0" accel="50000" decel="50000" fill="hold" grpId="0" nodeType="withEffect">
                                  <p:stCondLst>
                                    <p:cond delay="0"/>
                                  </p:stCondLst>
                                  <p:childTnLst>
                                    <p:animMotion origin="layout" path="M -8.41199E-6 -1.00798E-7 C -0.0003 0.01218 0.0037 0.04095 -0.00505 0.05334 C -0.00817 0.06384 -0.01218 0.07392 -0.01693 0.08295 C -0.01826 0.09051 -0.02182 0.09471 -0.02494 0.10122 C -0.03043 0.11277 -0.03488 0.11634 -0.04186 0.12516 C -0.04305 0.12663 -0.04364 0.12915 -0.04483 0.13062 C -0.04943 0.1365 -0.05685 0.14154 -0.06264 0.14469 C -0.06546 0.14868 -0.06857 0.15015 -0.07169 0.1533 C -0.07941 0.16128 -0.08801 0.16716 -0.09647 0.1743 C -0.09959 0.17682 -0.10419 0.17766 -0.10746 0.17997 C -0.11399 0.18459 -0.11903 0.18921 -0.1263 0.1911 C -0.13684 0.1974 -0.14812 0.20097 -0.1591 0.20517 C -0.17276 0.21042 -0.18626 0.21567 -0.19992 0.22071 C -0.20734 0.22638 -0.20096 0.22239 -0.21372 0.22491 C -0.2201 0.22617 -0.22619 0.23079 -0.23272 0.23205 C -0.24147 0.23373 -0.24132 0.23247 -0.2486 0.23478 C -0.27353 0.24297 -0.29728 0.25221 -0.3231 0.25452 C -0.33423 0.26229 -0.34595 0.26292 -0.35798 0.26565 C -0.37029 0.26838 -0.38232 0.27321 -0.39463 0.27552 C -0.40265 0.27951 -0.41957 0.28119 -0.41957 0.28119 C -0.43752 0.28896 -0.45563 0.29841 -0.47418 0.3024 C -0.47745 0.30303 -0.48086 0.30303 -0.48413 0.30366 C -0.4865 0.30408 -0.48873 0.3045 -0.4911 0.30513 C -0.49481 0.30597 -0.50208 0.30786 -0.50208 0.30786 C -0.50609 0.31038 -0.50995 0.31143 -0.51396 0.31353 C -0.52049 0.31689 -0.52613 0.32235 -0.53281 0.32487 C -0.54023 0.33264 -0.55061 0.33474 -0.55967 0.336 C -0.56679 0.33852 -0.57362 0.34293 -0.58059 0.34587 C -0.58297 0.34944 -0.58163 0.34881 -0.5846 0.34881 " pathEditMode="relative" ptsTypes="ffffffffffffffffffffffffffffA">
                                      <p:cBhvr>
                                        <p:cTn id="108" dur="2000" fill="hold"/>
                                        <p:tgtEl>
                                          <p:spTgt spid="15"/>
                                        </p:tgtEl>
                                        <p:attrNameLst>
                                          <p:attrName>ppt_x</p:attrName>
                                          <p:attrName>ppt_y</p:attrName>
                                        </p:attrNameLst>
                                      </p:cBhvr>
                                    </p:animMotion>
                                  </p:childTnLst>
                                </p:cTn>
                              </p:par>
                              <p:par>
                                <p:cTn id="109" presetID="0" presetClass="path" presetSubtype="0" accel="50000" decel="50000" fill="hold" grpId="0" nodeType="withEffect">
                                  <p:stCondLst>
                                    <p:cond delay="0"/>
                                  </p:stCondLst>
                                  <p:childTnLst>
                                    <p:animMotion origin="layout" path="M -1.76017E-6 -4.61991E-8 C -0.02419 0.00315 -0.04675 0.01533 -0.07049 0.02121 C -0.08444 0.02856 -0.09914 0.03255 -0.11324 0.03948 C -0.11873 0.04221 -0.12466 0.04263 -0.13015 0.04515 C -0.13921 0.04935 -0.14871 0.0546 -0.15806 0.05628 C -0.17527 0.06888 -0.19649 0.07203 -0.21564 0.07455 C -0.22291 0.0756 -0.22944 0.07833 -0.23657 0.08022 C -0.24874 0.08358 -0.26135 0.08337 -0.27337 0.08736 C -0.28599 0.09156 -0.2983 0.09555 -0.31107 0.09849 C -0.3173 0.09996 -0.32992 0.10269 -0.32992 0.10269 C -0.33793 0.10647 -0.34654 0.10857 -0.35485 0.11109 C -0.36272 0.11697 -0.38498 0.12012 -0.39359 0.12096 C -0.4013 0.12264 -0.40783 0.12768 -0.4154 0.12957 C -0.42446 0.13188 -0.43099 0.13335 -0.4393 0.13503 C -0.45102 0.14091 -0.46245 0.14784 -0.47417 0.1533 C -0.47699 0.15456 -0.47922 0.1575 -0.48204 0.15897 C -0.48545 0.16086 -0.48946 0.16338 -0.49302 0.16464 C -0.49584 0.16548 -0.49911 0.16569 -0.50193 0.16737 C -0.51083 0.17262 -0.51944 0.17787 -0.52879 0.18144 C -0.53354 0.18333 -0.53591 0.18816 -0.54066 0.19005 C -0.54808 0.19677 -0.53873 0.18879 -0.54764 0.19425 C -0.55105 0.19635 -0.55432 0.19992 -0.55758 0.20265 C -0.56159 0.20601 -0.56604 0.20769 -0.57049 0.20958 C -0.57331 0.21357 -0.57955 0.21672 -0.5834 0.21798 C -0.58637 0.22218 -0.58934 0.22239 -0.59335 0.22365 C -0.59572 0.22701 -0.59795 0.22659 -0.59943 0.23079 " pathEditMode="relative" ptsTypes="fffffffffffffffffffffffffA">
                                      <p:cBhvr>
                                        <p:cTn id="110" dur="2000" fill="hold"/>
                                        <p:tgtEl>
                                          <p:spTgt spid="16"/>
                                        </p:tgtEl>
                                        <p:attrNameLst>
                                          <p:attrName>ppt_x</p:attrName>
                                          <p:attrName>ppt_y</p:attrName>
                                        </p:attrNameLst>
                                      </p:cBhvr>
                                    </p:animMotion>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41"/>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27"/>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28"/>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P spid="25" grpId="0"/>
      <p:bldP spid="25" grpId="1"/>
      <p:bldP spid="27" grpId="0" animBg="1"/>
      <p:bldP spid="28" grpId="0" animBg="1"/>
      <p:bldP spid="41" grpId="0"/>
      <p:bldP spid="42"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p:cNvGrpSpPr/>
          <p:nvPr/>
        </p:nvGrpSpPr>
        <p:grpSpPr>
          <a:xfrm>
            <a:off x="3987555" y="5549887"/>
            <a:ext cx="158600" cy="256040"/>
            <a:chOff x="3493611" y="2330591"/>
            <a:chExt cx="538795" cy="91440"/>
          </a:xfrm>
        </p:grpSpPr>
        <p:sp>
          <p:nvSpPr>
            <p:cNvPr id="54" name="Straight Connector 3"/>
            <p:cNvSpPr/>
            <p:nvPr/>
          </p:nvSpPr>
          <p:spPr>
            <a:xfrm>
              <a:off x="3493611" y="2330591"/>
              <a:ext cx="538795" cy="91440"/>
            </a:xfrm>
            <a:custGeom>
              <a:avLst/>
              <a:gdLst/>
              <a:ahLst/>
              <a:cxnLst/>
              <a:rect l="0" t="0" r="0" b="0"/>
              <a:pathLst>
                <a:path>
                  <a:moveTo>
                    <a:pt x="0" y="45720"/>
                  </a:moveTo>
                  <a:lnTo>
                    <a:pt x="295027" y="45720"/>
                  </a:lnTo>
                  <a:lnTo>
                    <a:pt x="295027" y="46201"/>
                  </a:lnTo>
                  <a:lnTo>
                    <a:pt x="590054" y="46201"/>
                  </a:lnTo>
                </a:path>
              </a:pathLst>
            </a:custGeom>
            <a:noFill/>
            <a:ln>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Straight Connector 4"/>
            <p:cNvSpPr/>
            <p:nvPr/>
          </p:nvSpPr>
          <p:spPr>
            <a:xfrm>
              <a:off x="3773888" y="2361559"/>
              <a:ext cx="29502" cy="29502"/>
            </a:xfrm>
            <a:prstGeom prst="rect">
              <a:avLst/>
            </a:prstGeom>
            <a:ln>
              <a:solidFill>
                <a:schemeClr val="tx1"/>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519" tIns="0" rIns="11519" bIns="0" numCol="1" spcCol="1270" anchor="ctr" anchorCtr="0">
              <a:noAutofit/>
            </a:bodyPr>
            <a:lstStyle/>
            <a:p>
              <a:pPr algn="ctr" defTabSz="201581">
                <a:lnSpc>
                  <a:spcPct val="90000"/>
                </a:lnSpc>
                <a:spcBef>
                  <a:spcPct val="0"/>
                </a:spcBef>
                <a:spcAft>
                  <a:spcPct val="35000"/>
                </a:spcAft>
              </a:pPr>
              <a:endParaRPr lang="en-GB" sz="454">
                <a:solidFill>
                  <a:prstClr val="black">
                    <a:hueOff val="0"/>
                    <a:satOff val="0"/>
                    <a:lumOff val="0"/>
                    <a:alphaOff val="0"/>
                  </a:prstClr>
                </a:solidFill>
                <a:latin typeface="Tahoma"/>
              </a:endParaRPr>
            </a:p>
          </p:txBody>
        </p:sp>
      </p:grpSp>
      <p:grpSp>
        <p:nvGrpSpPr>
          <p:cNvPr id="50" name="Group 49"/>
          <p:cNvGrpSpPr/>
          <p:nvPr/>
        </p:nvGrpSpPr>
        <p:grpSpPr>
          <a:xfrm>
            <a:off x="3987555" y="4146036"/>
            <a:ext cx="158600" cy="256040"/>
            <a:chOff x="3493611" y="2330591"/>
            <a:chExt cx="538795" cy="91440"/>
          </a:xfrm>
        </p:grpSpPr>
        <p:sp>
          <p:nvSpPr>
            <p:cNvPr id="51" name="Straight Connector 3"/>
            <p:cNvSpPr/>
            <p:nvPr/>
          </p:nvSpPr>
          <p:spPr>
            <a:xfrm>
              <a:off x="3493611" y="2330591"/>
              <a:ext cx="538795" cy="91440"/>
            </a:xfrm>
            <a:custGeom>
              <a:avLst/>
              <a:gdLst/>
              <a:ahLst/>
              <a:cxnLst/>
              <a:rect l="0" t="0" r="0" b="0"/>
              <a:pathLst>
                <a:path>
                  <a:moveTo>
                    <a:pt x="0" y="45720"/>
                  </a:moveTo>
                  <a:lnTo>
                    <a:pt x="295027" y="45720"/>
                  </a:lnTo>
                  <a:lnTo>
                    <a:pt x="295027" y="46201"/>
                  </a:lnTo>
                  <a:lnTo>
                    <a:pt x="590054" y="46201"/>
                  </a:lnTo>
                </a:path>
              </a:pathLst>
            </a:custGeom>
            <a:noFill/>
            <a:ln>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2" name="Straight Connector 4"/>
            <p:cNvSpPr/>
            <p:nvPr/>
          </p:nvSpPr>
          <p:spPr>
            <a:xfrm>
              <a:off x="3773888" y="2361559"/>
              <a:ext cx="29502" cy="29502"/>
            </a:xfrm>
            <a:prstGeom prst="rect">
              <a:avLst/>
            </a:prstGeom>
            <a:ln>
              <a:solidFill>
                <a:schemeClr val="tx1"/>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519" tIns="0" rIns="11519" bIns="0" numCol="1" spcCol="1270" anchor="ctr" anchorCtr="0">
              <a:noAutofit/>
            </a:bodyPr>
            <a:lstStyle/>
            <a:p>
              <a:pPr algn="ctr" defTabSz="201581">
                <a:lnSpc>
                  <a:spcPct val="90000"/>
                </a:lnSpc>
                <a:spcBef>
                  <a:spcPct val="0"/>
                </a:spcBef>
                <a:spcAft>
                  <a:spcPct val="35000"/>
                </a:spcAft>
              </a:pPr>
              <a:endParaRPr lang="en-GB" sz="454">
                <a:solidFill>
                  <a:prstClr val="black">
                    <a:hueOff val="0"/>
                    <a:satOff val="0"/>
                    <a:lumOff val="0"/>
                    <a:alphaOff val="0"/>
                  </a:prstClr>
                </a:solidFill>
                <a:latin typeface="Tahoma"/>
              </a:endParaRPr>
            </a:p>
          </p:txBody>
        </p:sp>
      </p:grpSp>
      <p:grpSp>
        <p:nvGrpSpPr>
          <p:cNvPr id="47" name="Group 46"/>
          <p:cNvGrpSpPr/>
          <p:nvPr/>
        </p:nvGrpSpPr>
        <p:grpSpPr>
          <a:xfrm>
            <a:off x="3987555" y="1567665"/>
            <a:ext cx="158600" cy="256040"/>
            <a:chOff x="3493611" y="2330591"/>
            <a:chExt cx="538795" cy="91440"/>
          </a:xfrm>
          <a:noFill/>
        </p:grpSpPr>
        <p:sp>
          <p:nvSpPr>
            <p:cNvPr id="48" name="Straight Connector 3"/>
            <p:cNvSpPr/>
            <p:nvPr/>
          </p:nvSpPr>
          <p:spPr>
            <a:xfrm>
              <a:off x="3493611" y="2330591"/>
              <a:ext cx="538795" cy="91440"/>
            </a:xfrm>
            <a:custGeom>
              <a:avLst/>
              <a:gdLst/>
              <a:ahLst/>
              <a:cxnLst/>
              <a:rect l="0" t="0" r="0" b="0"/>
              <a:pathLst>
                <a:path>
                  <a:moveTo>
                    <a:pt x="0" y="45720"/>
                  </a:moveTo>
                  <a:lnTo>
                    <a:pt x="295027" y="45720"/>
                  </a:lnTo>
                  <a:lnTo>
                    <a:pt x="295027" y="46201"/>
                  </a:lnTo>
                  <a:lnTo>
                    <a:pt x="590054" y="46201"/>
                  </a:lnTo>
                </a:path>
              </a:pathLst>
            </a:custGeom>
            <a:grpFill/>
            <a:ln>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9" name="Straight Connector 4"/>
            <p:cNvSpPr/>
            <p:nvPr/>
          </p:nvSpPr>
          <p:spPr>
            <a:xfrm>
              <a:off x="3773888" y="2361559"/>
              <a:ext cx="29502" cy="29502"/>
            </a:xfrm>
            <a:prstGeom prst="rect">
              <a:avLst/>
            </a:prstGeom>
            <a:grpFill/>
            <a:ln>
              <a:solidFill>
                <a:schemeClr val="tx1"/>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519" tIns="0" rIns="11519" bIns="0" numCol="1" spcCol="1270" anchor="ctr" anchorCtr="0">
              <a:noAutofit/>
            </a:bodyPr>
            <a:lstStyle/>
            <a:p>
              <a:pPr algn="ctr" defTabSz="201581">
                <a:lnSpc>
                  <a:spcPct val="90000"/>
                </a:lnSpc>
                <a:spcBef>
                  <a:spcPct val="0"/>
                </a:spcBef>
                <a:spcAft>
                  <a:spcPct val="35000"/>
                </a:spcAft>
              </a:pPr>
              <a:endParaRPr lang="en-GB" sz="454">
                <a:solidFill>
                  <a:prstClr val="black">
                    <a:hueOff val="0"/>
                    <a:satOff val="0"/>
                    <a:lumOff val="0"/>
                    <a:alphaOff val="0"/>
                  </a:prstClr>
                </a:solidFill>
                <a:latin typeface="Tahoma"/>
              </a:endParaRPr>
            </a:p>
          </p:txBody>
        </p:sp>
      </p:grpSp>
      <p:grpSp>
        <p:nvGrpSpPr>
          <p:cNvPr id="44" name="Group 43"/>
          <p:cNvGrpSpPr/>
          <p:nvPr/>
        </p:nvGrpSpPr>
        <p:grpSpPr>
          <a:xfrm>
            <a:off x="4020378" y="2880094"/>
            <a:ext cx="158600" cy="256040"/>
            <a:chOff x="3493611" y="2330591"/>
            <a:chExt cx="538795" cy="91440"/>
          </a:xfrm>
        </p:grpSpPr>
        <p:sp>
          <p:nvSpPr>
            <p:cNvPr id="45" name="Straight Connector 3"/>
            <p:cNvSpPr/>
            <p:nvPr/>
          </p:nvSpPr>
          <p:spPr>
            <a:xfrm>
              <a:off x="3493611" y="2330591"/>
              <a:ext cx="538795" cy="91440"/>
            </a:xfrm>
            <a:custGeom>
              <a:avLst/>
              <a:gdLst/>
              <a:ahLst/>
              <a:cxnLst/>
              <a:rect l="0" t="0" r="0" b="0"/>
              <a:pathLst>
                <a:path>
                  <a:moveTo>
                    <a:pt x="0" y="45720"/>
                  </a:moveTo>
                  <a:lnTo>
                    <a:pt x="295027" y="45720"/>
                  </a:lnTo>
                  <a:lnTo>
                    <a:pt x="295027" y="46201"/>
                  </a:lnTo>
                  <a:lnTo>
                    <a:pt x="590054" y="46201"/>
                  </a:lnTo>
                </a:path>
              </a:pathLst>
            </a:custGeom>
            <a:noFill/>
            <a:ln>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6" name="Straight Connector 4"/>
            <p:cNvSpPr/>
            <p:nvPr/>
          </p:nvSpPr>
          <p:spPr>
            <a:xfrm>
              <a:off x="3773888" y="2361559"/>
              <a:ext cx="29502" cy="29502"/>
            </a:xfrm>
            <a:prstGeom prst="rect">
              <a:avLst/>
            </a:prstGeom>
            <a:ln>
              <a:solidFill>
                <a:schemeClr val="tx1"/>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519" tIns="0" rIns="11519" bIns="0" numCol="1" spcCol="1270" anchor="ctr" anchorCtr="0">
              <a:noAutofit/>
            </a:bodyPr>
            <a:lstStyle/>
            <a:p>
              <a:pPr algn="ctr" defTabSz="201581">
                <a:lnSpc>
                  <a:spcPct val="90000"/>
                </a:lnSpc>
                <a:spcBef>
                  <a:spcPct val="0"/>
                </a:spcBef>
                <a:spcAft>
                  <a:spcPct val="35000"/>
                </a:spcAft>
              </a:pPr>
              <a:endParaRPr lang="en-GB" sz="454">
                <a:solidFill>
                  <a:prstClr val="black">
                    <a:hueOff val="0"/>
                    <a:satOff val="0"/>
                    <a:lumOff val="0"/>
                    <a:alphaOff val="0"/>
                  </a:prstClr>
                </a:solidFill>
                <a:latin typeface="Tahoma"/>
              </a:endParaRPr>
            </a:p>
          </p:txBody>
        </p:sp>
      </p:grpSp>
      <p:sp>
        <p:nvSpPr>
          <p:cNvPr id="2" name="Title 1"/>
          <p:cNvSpPr>
            <a:spLocks noGrp="1"/>
          </p:cNvSpPr>
          <p:nvPr>
            <p:ph type="title"/>
          </p:nvPr>
        </p:nvSpPr>
        <p:spPr/>
        <p:txBody>
          <a:bodyPr/>
          <a:lstStyle/>
          <a:p>
            <a:r>
              <a:rPr lang="en-US" sz="2400" dirty="0"/>
              <a:t>Applying the Period Profile Class Coefficient</a:t>
            </a:r>
            <a:endParaRPr lang="en-GB" sz="2400" dirty="0"/>
          </a:p>
        </p:txBody>
      </p:sp>
      <p:grpSp>
        <p:nvGrpSpPr>
          <p:cNvPr id="19" name="Group 18"/>
          <p:cNvGrpSpPr/>
          <p:nvPr/>
        </p:nvGrpSpPr>
        <p:grpSpPr>
          <a:xfrm>
            <a:off x="1669903" y="1131721"/>
            <a:ext cx="2644787" cy="4941561"/>
            <a:chOff x="466723" y="1247774"/>
            <a:chExt cx="2916000" cy="5448300"/>
          </a:xfrm>
        </p:grpSpPr>
        <p:sp>
          <p:nvSpPr>
            <p:cNvPr id="20" name="Rectangle 19"/>
            <p:cNvSpPr/>
            <p:nvPr/>
          </p:nvSpPr>
          <p:spPr>
            <a:xfrm>
              <a:off x="466723" y="1247774"/>
              <a:ext cx="2916000" cy="54483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sp>
          <p:nvSpPr>
            <p:cNvPr id="21" name="Rectangle 20"/>
            <p:cNvSpPr/>
            <p:nvPr/>
          </p:nvSpPr>
          <p:spPr>
            <a:xfrm>
              <a:off x="466723" y="1247776"/>
              <a:ext cx="2916000" cy="9906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sp>
          <p:nvSpPr>
            <p:cNvPr id="22" name="TextBox 21"/>
            <p:cNvSpPr txBox="1"/>
            <p:nvPr/>
          </p:nvSpPr>
          <p:spPr>
            <a:xfrm>
              <a:off x="1651417" y="1785935"/>
              <a:ext cx="546612" cy="376595"/>
            </a:xfrm>
            <a:prstGeom prst="rect">
              <a:avLst/>
            </a:prstGeom>
            <a:noFill/>
            <a:ln>
              <a:noFill/>
            </a:ln>
          </p:spPr>
          <p:txBody>
            <a:bodyPr wrap="square" lIns="0" tIns="0" rIns="0" bIns="0" rtlCol="0">
              <a:spAutoFit/>
            </a:bodyPr>
            <a:lstStyle/>
            <a:p>
              <a:pPr defTabSz="946052">
                <a:lnSpc>
                  <a:spcPts val="1905"/>
                </a:lnSpc>
                <a:spcAft>
                  <a:spcPts val="508"/>
                </a:spcAft>
              </a:pPr>
              <a:r>
                <a:rPr lang="en-GB" sz="5442" b="1" dirty="0">
                  <a:solidFill>
                    <a:prstClr val="white"/>
                  </a:solidFill>
                  <a:latin typeface="Arial" panose="020B0604020202020204" pitchFamily="34" charset="0"/>
                  <a:cs typeface="Arial" panose="020B0604020202020204" pitchFamily="34" charset="0"/>
                </a:rPr>
                <a:t>1</a:t>
              </a:r>
            </a:p>
          </p:txBody>
        </p:sp>
      </p:grpSp>
      <p:sp>
        <p:nvSpPr>
          <p:cNvPr id="23" name="Rectangle 22"/>
          <p:cNvSpPr/>
          <p:nvPr/>
        </p:nvSpPr>
        <p:spPr>
          <a:xfrm>
            <a:off x="4585496" y="1141252"/>
            <a:ext cx="2514180" cy="9571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sp>
        <p:nvSpPr>
          <p:cNvPr id="24" name="TextBox 23"/>
          <p:cNvSpPr txBox="1"/>
          <p:nvPr/>
        </p:nvSpPr>
        <p:spPr>
          <a:xfrm>
            <a:off x="5837207" y="1619828"/>
            <a:ext cx="495772" cy="243656"/>
          </a:xfrm>
          <a:prstGeom prst="rect">
            <a:avLst/>
          </a:prstGeom>
          <a:noFill/>
        </p:spPr>
        <p:txBody>
          <a:bodyPr wrap="square" lIns="0" tIns="0" rIns="0" bIns="0" rtlCol="0">
            <a:spAutoFit/>
          </a:bodyPr>
          <a:lstStyle/>
          <a:p>
            <a:pPr defTabSz="946052">
              <a:lnSpc>
                <a:spcPts val="1905"/>
              </a:lnSpc>
              <a:spcAft>
                <a:spcPts val="508"/>
              </a:spcAft>
            </a:pPr>
            <a:r>
              <a:rPr lang="en-GB" sz="5442" b="1" dirty="0">
                <a:solidFill>
                  <a:prstClr val="white"/>
                </a:solidFill>
                <a:latin typeface="Tahoma"/>
              </a:rPr>
              <a:t>2</a:t>
            </a:r>
          </a:p>
        </p:txBody>
      </p:sp>
      <p:grpSp>
        <p:nvGrpSpPr>
          <p:cNvPr id="25" name="Group 24"/>
          <p:cNvGrpSpPr/>
          <p:nvPr/>
        </p:nvGrpSpPr>
        <p:grpSpPr>
          <a:xfrm>
            <a:off x="7360617" y="1142144"/>
            <a:ext cx="3224834" cy="4941562"/>
            <a:chOff x="7315199" y="1247774"/>
            <a:chExt cx="2916000" cy="5448301"/>
          </a:xfrm>
        </p:grpSpPr>
        <p:sp>
          <p:nvSpPr>
            <p:cNvPr id="26" name="Rectangle 25"/>
            <p:cNvSpPr/>
            <p:nvPr/>
          </p:nvSpPr>
          <p:spPr>
            <a:xfrm>
              <a:off x="7315199" y="1247775"/>
              <a:ext cx="2916000" cy="54483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sp>
          <p:nvSpPr>
            <p:cNvPr id="27" name="Rectangle 26"/>
            <p:cNvSpPr/>
            <p:nvPr/>
          </p:nvSpPr>
          <p:spPr>
            <a:xfrm>
              <a:off x="7315199" y="1247774"/>
              <a:ext cx="2916000" cy="990604"/>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sp>
          <p:nvSpPr>
            <p:cNvPr id="28" name="TextBox 27"/>
            <p:cNvSpPr txBox="1"/>
            <p:nvPr/>
          </p:nvSpPr>
          <p:spPr>
            <a:xfrm>
              <a:off x="8499893" y="1740602"/>
              <a:ext cx="546612" cy="376595"/>
            </a:xfrm>
            <a:prstGeom prst="rect">
              <a:avLst/>
            </a:prstGeom>
            <a:noFill/>
            <a:ln>
              <a:noFill/>
            </a:ln>
          </p:spPr>
          <p:txBody>
            <a:bodyPr wrap="square" lIns="0" tIns="0" rIns="0" bIns="0" rtlCol="0">
              <a:spAutoFit/>
            </a:bodyPr>
            <a:lstStyle/>
            <a:p>
              <a:pPr defTabSz="946052">
                <a:lnSpc>
                  <a:spcPts val="1905"/>
                </a:lnSpc>
                <a:spcAft>
                  <a:spcPts val="508"/>
                </a:spcAft>
              </a:pPr>
              <a:r>
                <a:rPr lang="en-GB" sz="5442" b="1" dirty="0">
                  <a:solidFill>
                    <a:prstClr val="white"/>
                  </a:solidFill>
                  <a:latin typeface="Arial" panose="020B0604020202020204" pitchFamily="34" charset="0"/>
                  <a:cs typeface="Arial" panose="020B0604020202020204" pitchFamily="34" charset="0"/>
                </a:rPr>
                <a:t>2</a:t>
              </a:r>
            </a:p>
          </p:txBody>
        </p:sp>
      </p:grpSp>
      <p:grpSp>
        <p:nvGrpSpPr>
          <p:cNvPr id="29" name="Group 28"/>
          <p:cNvGrpSpPr/>
          <p:nvPr/>
        </p:nvGrpSpPr>
        <p:grpSpPr>
          <a:xfrm>
            <a:off x="7918856" y="3592328"/>
            <a:ext cx="2294169" cy="2142179"/>
            <a:chOff x="7508485" y="4197133"/>
            <a:chExt cx="2529427" cy="2361852"/>
          </a:xfrm>
        </p:grpSpPr>
        <p:pic>
          <p:nvPicPr>
            <p:cNvPr id="30" name="Picture 4" descr="Image result for group of people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9703" y="5378059"/>
              <a:ext cx="1264713" cy="118092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Image result for group of people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73199" y="5378059"/>
              <a:ext cx="1264713" cy="118092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Image result for group of people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73198" y="4197133"/>
              <a:ext cx="1264713" cy="118092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Image result for group of people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8485" y="4197133"/>
              <a:ext cx="1264713" cy="1180926"/>
            </a:xfrm>
            <a:prstGeom prst="rect">
              <a:avLst/>
            </a:prstGeom>
            <a:noFill/>
            <a:extLst>
              <a:ext uri="{909E8E84-426E-40DD-AFC4-6F175D3DCCD1}">
                <a14:hiddenFill xmlns:a14="http://schemas.microsoft.com/office/drawing/2010/main">
                  <a:solidFill>
                    <a:srgbClr val="FFFFFF"/>
                  </a:solidFill>
                </a14:hiddenFill>
              </a:ext>
            </a:extLst>
          </p:spPr>
        </p:pic>
      </p:grpSp>
      <p:pic>
        <p:nvPicPr>
          <p:cNvPr id="34" name="Picture 4" descr="Image result for group of people clipart"/>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073705" y="3896329"/>
            <a:ext cx="1837183" cy="171547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1938326" y="2522615"/>
            <a:ext cx="2107939" cy="1038746"/>
          </a:xfrm>
          <a:prstGeom prst="rect">
            <a:avLst/>
          </a:prstGeom>
          <a:noFill/>
        </p:spPr>
        <p:txBody>
          <a:bodyPr wrap="square" lIns="0" tIns="0" rIns="0" bIns="0" rtlCol="0">
            <a:spAutoFit/>
          </a:bodyPr>
          <a:lstStyle/>
          <a:p>
            <a:pPr algn="ctr" defTabSz="946052">
              <a:lnSpc>
                <a:spcPts val="1905"/>
              </a:lnSpc>
              <a:spcAft>
                <a:spcPts val="508"/>
              </a:spcAft>
            </a:pPr>
            <a:r>
              <a:rPr lang="en-GB" altLang="zh-CN" sz="2540" dirty="0">
                <a:solidFill>
                  <a:schemeClr val="tx2"/>
                </a:solidFill>
                <a:latin typeface="Arial" panose="020B0604020202020204" pitchFamily="34" charset="0"/>
                <a:cs typeface="Arial" panose="020B0604020202020204" pitchFamily="34" charset="0"/>
              </a:rPr>
              <a:t>Customers of Supplier X Limited…</a:t>
            </a:r>
          </a:p>
          <a:p>
            <a:pPr defTabSz="946052">
              <a:lnSpc>
                <a:spcPts val="1905"/>
              </a:lnSpc>
              <a:spcAft>
                <a:spcPts val="508"/>
              </a:spcAft>
            </a:pPr>
            <a:endParaRPr lang="en-GB" sz="1270" dirty="0">
              <a:solidFill>
                <a:prstClr val="black"/>
              </a:solidFill>
              <a:latin typeface="Tahoma"/>
            </a:endParaRPr>
          </a:p>
        </p:txBody>
      </p:sp>
      <p:sp>
        <p:nvSpPr>
          <p:cNvPr id="36" name="TextBox 35"/>
          <p:cNvSpPr txBox="1"/>
          <p:nvPr/>
        </p:nvSpPr>
        <p:spPr>
          <a:xfrm>
            <a:off x="4762699" y="1537316"/>
            <a:ext cx="2159773" cy="252762"/>
          </a:xfrm>
          <a:prstGeom prst="rect">
            <a:avLst/>
          </a:prstGeom>
          <a:noFill/>
        </p:spPr>
        <p:txBody>
          <a:bodyPr wrap="square" lIns="0" tIns="0" rIns="0" bIns="0" rtlCol="0">
            <a:spAutoFit/>
          </a:bodyPr>
          <a:lstStyle/>
          <a:p>
            <a:pPr algn="ctr" defTabSz="946052">
              <a:lnSpc>
                <a:spcPts val="1905"/>
              </a:lnSpc>
              <a:spcAft>
                <a:spcPts val="508"/>
              </a:spcAft>
            </a:pPr>
            <a:r>
              <a:rPr lang="en-GB" altLang="zh-CN" sz="2400" dirty="0">
                <a:solidFill>
                  <a:schemeClr val="tx2"/>
                </a:solidFill>
                <a:latin typeface="Arial" panose="020B0604020202020204" pitchFamily="34" charset="0"/>
                <a:cs typeface="Arial" panose="020B0604020202020204" pitchFamily="34" charset="0"/>
              </a:rPr>
              <a:t>GSP Group _C</a:t>
            </a:r>
            <a:endParaRPr lang="en-GB" sz="2400" dirty="0">
              <a:solidFill>
                <a:schemeClr val="tx2"/>
              </a:solidFill>
              <a:latin typeface="Arial" panose="020B0604020202020204" pitchFamily="34" charset="0"/>
              <a:cs typeface="Arial" panose="020B0604020202020204" pitchFamily="34" charset="0"/>
            </a:endParaRPr>
          </a:p>
        </p:txBody>
      </p:sp>
      <p:sp>
        <p:nvSpPr>
          <p:cNvPr id="37" name="TextBox 36"/>
          <p:cNvSpPr txBox="1"/>
          <p:nvPr/>
        </p:nvSpPr>
        <p:spPr>
          <a:xfrm>
            <a:off x="7465510" y="2420840"/>
            <a:ext cx="3015045" cy="1166986"/>
          </a:xfrm>
          <a:prstGeom prst="rect">
            <a:avLst/>
          </a:prstGeom>
          <a:noFill/>
        </p:spPr>
        <p:txBody>
          <a:bodyPr wrap="square" lIns="0" tIns="0" rIns="0" bIns="0" rtlCol="0">
            <a:spAutoFit/>
          </a:bodyPr>
          <a:lstStyle/>
          <a:p>
            <a:pPr algn="ctr" defTabSz="946052">
              <a:lnSpc>
                <a:spcPts val="1905"/>
              </a:lnSpc>
              <a:spcAft>
                <a:spcPts val="508"/>
              </a:spcAft>
            </a:pPr>
            <a:r>
              <a:rPr lang="en-GB" altLang="zh-CN" sz="2400" dirty="0">
                <a:solidFill>
                  <a:schemeClr val="tx2"/>
                </a:solidFill>
                <a:latin typeface="Arial" panose="020B0604020202020204" pitchFamily="34" charset="0"/>
                <a:cs typeface="Arial" panose="020B0604020202020204" pitchFamily="34" charset="0"/>
              </a:rPr>
              <a:t>Aggregated annual </a:t>
            </a:r>
          </a:p>
          <a:p>
            <a:pPr algn="ctr" defTabSz="946052">
              <a:lnSpc>
                <a:spcPts val="1905"/>
              </a:lnSpc>
              <a:spcAft>
                <a:spcPts val="508"/>
              </a:spcAft>
            </a:pPr>
            <a:r>
              <a:rPr lang="en-GB" altLang="zh-CN" sz="2400" dirty="0">
                <a:solidFill>
                  <a:schemeClr val="tx2"/>
                </a:solidFill>
                <a:latin typeface="Arial" panose="020B0604020202020204" pitchFamily="34" charset="0"/>
                <a:cs typeface="Arial" panose="020B0604020202020204" pitchFamily="34" charset="0"/>
              </a:rPr>
              <a:t>consumption of </a:t>
            </a:r>
          </a:p>
          <a:p>
            <a:pPr algn="ctr" defTabSz="946052">
              <a:lnSpc>
                <a:spcPts val="1905"/>
              </a:lnSpc>
              <a:spcAft>
                <a:spcPts val="508"/>
              </a:spcAft>
            </a:pPr>
            <a:r>
              <a:rPr lang="en-GB" altLang="zh-CN" sz="2400" dirty="0">
                <a:solidFill>
                  <a:schemeClr val="tx2"/>
                </a:solidFill>
                <a:latin typeface="Arial" panose="020B0604020202020204" pitchFamily="34" charset="0"/>
                <a:cs typeface="Arial" panose="020B0604020202020204" pitchFamily="34" charset="0"/>
              </a:rPr>
              <a:t>2,000,000 MWh </a:t>
            </a:r>
          </a:p>
          <a:p>
            <a:pPr defTabSz="946052">
              <a:lnSpc>
                <a:spcPts val="1905"/>
              </a:lnSpc>
              <a:spcAft>
                <a:spcPts val="508"/>
              </a:spcAft>
            </a:pPr>
            <a:endParaRPr lang="en-GB" sz="1270" dirty="0">
              <a:solidFill>
                <a:prstClr val="black"/>
              </a:solidFill>
              <a:latin typeface="Tahoma"/>
            </a:endParaRPr>
          </a:p>
        </p:txBody>
      </p:sp>
      <p:sp>
        <p:nvSpPr>
          <p:cNvPr id="38" name="Rectangle 37"/>
          <p:cNvSpPr/>
          <p:nvPr/>
        </p:nvSpPr>
        <p:spPr>
          <a:xfrm>
            <a:off x="4578012" y="2473840"/>
            <a:ext cx="2514180" cy="9566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sp>
        <p:nvSpPr>
          <p:cNvPr id="39" name="TextBox 38"/>
          <p:cNvSpPr txBox="1"/>
          <p:nvPr/>
        </p:nvSpPr>
        <p:spPr>
          <a:xfrm>
            <a:off x="4762699" y="2866967"/>
            <a:ext cx="2159773" cy="252762"/>
          </a:xfrm>
          <a:prstGeom prst="rect">
            <a:avLst/>
          </a:prstGeom>
          <a:noFill/>
        </p:spPr>
        <p:txBody>
          <a:bodyPr wrap="square" lIns="0" tIns="0" rIns="0" bIns="0" rtlCol="0">
            <a:spAutoFit/>
          </a:bodyPr>
          <a:lstStyle/>
          <a:p>
            <a:pPr algn="ctr" defTabSz="946052">
              <a:lnSpc>
                <a:spcPts val="1905"/>
              </a:lnSpc>
              <a:spcAft>
                <a:spcPts val="508"/>
              </a:spcAft>
            </a:pPr>
            <a:r>
              <a:rPr lang="en-GB" altLang="zh-CN" sz="2400" dirty="0">
                <a:solidFill>
                  <a:schemeClr val="tx2"/>
                </a:solidFill>
                <a:latin typeface="Arial" panose="020B0604020202020204" pitchFamily="34" charset="0"/>
                <a:cs typeface="Arial" panose="020B0604020202020204" pitchFamily="34" charset="0"/>
              </a:rPr>
              <a:t>Profile Class 1</a:t>
            </a:r>
            <a:endParaRPr lang="en-GB" sz="2400" dirty="0">
              <a:solidFill>
                <a:schemeClr val="tx2"/>
              </a:solidFill>
              <a:latin typeface="Arial" panose="020B0604020202020204" pitchFamily="34" charset="0"/>
              <a:cs typeface="Arial" panose="020B0604020202020204" pitchFamily="34" charset="0"/>
            </a:endParaRPr>
          </a:p>
        </p:txBody>
      </p:sp>
      <p:sp>
        <p:nvSpPr>
          <p:cNvPr id="40" name="Rectangle 39"/>
          <p:cNvSpPr/>
          <p:nvPr/>
        </p:nvSpPr>
        <p:spPr>
          <a:xfrm>
            <a:off x="4580116" y="3720373"/>
            <a:ext cx="2514180" cy="9571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sp>
        <p:nvSpPr>
          <p:cNvPr id="41" name="Rectangle 40"/>
          <p:cNvSpPr/>
          <p:nvPr/>
        </p:nvSpPr>
        <p:spPr>
          <a:xfrm>
            <a:off x="4585496" y="5116131"/>
            <a:ext cx="2514180" cy="9571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sp>
        <p:nvSpPr>
          <p:cNvPr id="42" name="TextBox 41"/>
          <p:cNvSpPr txBox="1"/>
          <p:nvPr/>
        </p:nvSpPr>
        <p:spPr>
          <a:xfrm>
            <a:off x="4757320" y="4158420"/>
            <a:ext cx="2159773" cy="243656"/>
          </a:xfrm>
          <a:prstGeom prst="rect">
            <a:avLst/>
          </a:prstGeom>
          <a:noFill/>
        </p:spPr>
        <p:txBody>
          <a:bodyPr wrap="square" lIns="0" tIns="0" rIns="0" bIns="0" rtlCol="0">
            <a:spAutoFit/>
          </a:bodyPr>
          <a:lstStyle/>
          <a:p>
            <a:pPr algn="ctr" defTabSz="946052">
              <a:lnSpc>
                <a:spcPts val="1905"/>
              </a:lnSpc>
              <a:spcAft>
                <a:spcPts val="508"/>
              </a:spcAft>
            </a:pPr>
            <a:r>
              <a:rPr lang="en-GB" altLang="zh-CN" sz="2540" dirty="0">
                <a:solidFill>
                  <a:prstClr val="black"/>
                </a:solidFill>
                <a:latin typeface="Tahoma"/>
                <a:cs typeface="Tahoma" pitchFamily="34" charset="0"/>
              </a:rPr>
              <a:t>LLF Class 100</a:t>
            </a:r>
            <a:endParaRPr lang="en-GB" sz="1270" dirty="0">
              <a:solidFill>
                <a:prstClr val="black"/>
              </a:solidFill>
              <a:latin typeface="Tahoma"/>
            </a:endParaRPr>
          </a:p>
        </p:txBody>
      </p:sp>
      <p:sp>
        <p:nvSpPr>
          <p:cNvPr id="43" name="TextBox 42"/>
          <p:cNvSpPr txBox="1"/>
          <p:nvPr/>
        </p:nvSpPr>
        <p:spPr>
          <a:xfrm>
            <a:off x="4757320" y="5562720"/>
            <a:ext cx="2159773" cy="243656"/>
          </a:xfrm>
          <a:prstGeom prst="rect">
            <a:avLst/>
          </a:prstGeom>
          <a:noFill/>
        </p:spPr>
        <p:txBody>
          <a:bodyPr wrap="square" lIns="0" tIns="0" rIns="0" bIns="0" rtlCol="0">
            <a:spAutoFit/>
          </a:bodyPr>
          <a:lstStyle/>
          <a:p>
            <a:pPr algn="ctr" defTabSz="946052">
              <a:lnSpc>
                <a:spcPts val="1905"/>
              </a:lnSpc>
              <a:spcAft>
                <a:spcPts val="508"/>
              </a:spcAft>
            </a:pPr>
            <a:r>
              <a:rPr lang="en-GB" altLang="zh-CN" sz="2540" dirty="0">
                <a:solidFill>
                  <a:prstClr val="black"/>
                </a:solidFill>
                <a:latin typeface="Tahoma"/>
                <a:cs typeface="Tahoma" pitchFamily="34" charset="0"/>
              </a:rPr>
              <a:t>SSC 0393</a:t>
            </a:r>
          </a:p>
        </p:txBody>
      </p:sp>
    </p:spTree>
    <p:extLst>
      <p:ext uri="{BB962C8B-B14F-4D97-AF65-F5344CB8AC3E}">
        <p14:creationId xmlns:p14="http://schemas.microsoft.com/office/powerpoint/2010/main" val="115742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par>
                                <p:cTn id="30" presetID="10" presetClass="entr" presetSubtype="0" fill="hold"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500"/>
                                        <p:tgtEl>
                                          <p:spTgt spid="3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500"/>
                                        <p:tgtEl>
                                          <p:spTgt spid="4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fade">
                                      <p:cBhvr>
                                        <p:cTn id="44" dur="500"/>
                                        <p:tgtEl>
                                          <p:spTgt spid="4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0"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500"/>
                                        <p:tgtEl>
                                          <p:spTgt spid="37"/>
                                        </p:tgtEl>
                                      </p:cBhvr>
                                    </p:animEffect>
                                  </p:childTnLst>
                                </p:cTn>
                              </p:par>
                              <p:par>
                                <p:cTn id="52" presetID="10" presetClass="entr" presetSubtype="0"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5" grpId="0"/>
      <p:bldP spid="36" grpId="0"/>
      <p:bldP spid="37" grpId="0"/>
      <p:bldP spid="38" grpId="0" animBg="1"/>
      <p:bldP spid="39" grpId="0"/>
      <p:bldP spid="40" grpId="0" animBg="1"/>
      <p:bldP spid="41" grpId="0" animBg="1"/>
      <p:bldP spid="42" grpId="0"/>
      <p:bldP spid="43"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the Period Profile Class Coefficient</a:t>
            </a:r>
            <a:endParaRPr lang="en-GB" dirty="0"/>
          </a:p>
        </p:txBody>
      </p:sp>
      <p:grpSp>
        <p:nvGrpSpPr>
          <p:cNvPr id="7" name="Group 6"/>
          <p:cNvGrpSpPr/>
          <p:nvPr/>
        </p:nvGrpSpPr>
        <p:grpSpPr>
          <a:xfrm>
            <a:off x="1669903" y="1131721"/>
            <a:ext cx="2644787" cy="4941561"/>
            <a:chOff x="466723" y="1247774"/>
            <a:chExt cx="2916000" cy="5448300"/>
          </a:xfrm>
        </p:grpSpPr>
        <p:sp>
          <p:nvSpPr>
            <p:cNvPr id="8" name="Rectangle 7"/>
            <p:cNvSpPr/>
            <p:nvPr/>
          </p:nvSpPr>
          <p:spPr>
            <a:xfrm>
              <a:off x="466723" y="1247774"/>
              <a:ext cx="2916000" cy="54483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sp>
          <p:nvSpPr>
            <p:cNvPr id="9" name="Rectangle 8"/>
            <p:cNvSpPr/>
            <p:nvPr/>
          </p:nvSpPr>
          <p:spPr>
            <a:xfrm>
              <a:off x="466723" y="1247776"/>
              <a:ext cx="2916000" cy="990600"/>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sp>
          <p:nvSpPr>
            <p:cNvPr id="10" name="TextBox 9"/>
            <p:cNvSpPr txBox="1"/>
            <p:nvPr/>
          </p:nvSpPr>
          <p:spPr>
            <a:xfrm>
              <a:off x="1651417" y="1785935"/>
              <a:ext cx="546612" cy="376595"/>
            </a:xfrm>
            <a:prstGeom prst="rect">
              <a:avLst/>
            </a:prstGeom>
            <a:noFill/>
            <a:ln>
              <a:noFill/>
            </a:ln>
          </p:spPr>
          <p:txBody>
            <a:bodyPr wrap="square" lIns="0" tIns="0" rIns="0" bIns="0" rtlCol="0">
              <a:spAutoFit/>
            </a:bodyPr>
            <a:lstStyle/>
            <a:p>
              <a:pPr defTabSz="946052">
                <a:lnSpc>
                  <a:spcPts val="1905"/>
                </a:lnSpc>
                <a:spcAft>
                  <a:spcPts val="508"/>
                </a:spcAft>
              </a:pPr>
              <a:r>
                <a:rPr lang="en-GB" sz="5442" b="1" dirty="0">
                  <a:solidFill>
                    <a:prstClr val="white"/>
                  </a:solidFill>
                  <a:latin typeface="Arial" panose="020B0604020202020204" pitchFamily="34" charset="0"/>
                  <a:cs typeface="Arial" panose="020B0604020202020204" pitchFamily="34" charset="0"/>
                </a:rPr>
                <a:t>3</a:t>
              </a:r>
            </a:p>
          </p:txBody>
        </p:sp>
      </p:grpSp>
      <p:sp>
        <p:nvSpPr>
          <p:cNvPr id="11" name="Rectangle 10"/>
          <p:cNvSpPr/>
          <p:nvPr/>
        </p:nvSpPr>
        <p:spPr>
          <a:xfrm>
            <a:off x="1836709" y="2293130"/>
            <a:ext cx="2311175" cy="3107582"/>
          </a:xfrm>
          <a:prstGeom prst="rect">
            <a:avLst/>
          </a:prstGeom>
        </p:spPr>
        <p:txBody>
          <a:bodyPr wrap="square">
            <a:spAutoFit/>
          </a:bodyPr>
          <a:lstStyle/>
          <a:p>
            <a:pPr algn="ctr" defTabSz="946052"/>
            <a:r>
              <a:rPr lang="en-US" sz="2177" dirty="0">
                <a:solidFill>
                  <a:schemeClr val="tx2"/>
                </a:solidFill>
                <a:latin typeface="Arial" panose="020B0604020202020204" pitchFamily="34" charset="0"/>
                <a:cs typeface="Arial" panose="020B0604020202020204" pitchFamily="34" charset="0"/>
              </a:rPr>
              <a:t>Settlement Period 14:30 to 15:00 on 17 </a:t>
            </a:r>
            <a:r>
              <a:rPr lang="en-US" sz="2177" dirty="0" smtClean="0">
                <a:solidFill>
                  <a:schemeClr val="tx2"/>
                </a:solidFill>
                <a:latin typeface="Arial" panose="020B0604020202020204" pitchFamily="34" charset="0"/>
                <a:cs typeface="Arial" panose="020B0604020202020204" pitchFamily="34" charset="0"/>
              </a:rPr>
              <a:t>July 2020</a:t>
            </a:r>
            <a:endParaRPr lang="en-US" sz="2177" dirty="0">
              <a:solidFill>
                <a:schemeClr val="tx2"/>
              </a:solidFill>
              <a:latin typeface="Arial" panose="020B0604020202020204" pitchFamily="34" charset="0"/>
              <a:cs typeface="Arial" panose="020B0604020202020204" pitchFamily="34" charset="0"/>
            </a:endParaRPr>
          </a:p>
          <a:p>
            <a:pPr algn="ctr" defTabSz="946052"/>
            <a:r>
              <a:rPr lang="en-US" sz="2177" dirty="0">
                <a:solidFill>
                  <a:schemeClr val="tx2"/>
                </a:solidFill>
                <a:latin typeface="Arial" panose="020B0604020202020204" pitchFamily="34" charset="0"/>
                <a:cs typeface="Arial" panose="020B0604020202020204" pitchFamily="34" charset="0"/>
              </a:rPr>
              <a:t>                         Period Profile Class Coefficient (PPCC) = 0.00006</a:t>
            </a:r>
          </a:p>
        </p:txBody>
      </p:sp>
      <p:grpSp>
        <p:nvGrpSpPr>
          <p:cNvPr id="12" name="Group 11"/>
          <p:cNvGrpSpPr/>
          <p:nvPr/>
        </p:nvGrpSpPr>
        <p:grpSpPr>
          <a:xfrm>
            <a:off x="4656581" y="1142144"/>
            <a:ext cx="5928871" cy="4941562"/>
            <a:chOff x="7315199" y="1247774"/>
            <a:chExt cx="2916000" cy="5448301"/>
          </a:xfrm>
        </p:grpSpPr>
        <p:sp>
          <p:nvSpPr>
            <p:cNvPr id="13" name="Rectangle 12"/>
            <p:cNvSpPr/>
            <p:nvPr/>
          </p:nvSpPr>
          <p:spPr>
            <a:xfrm>
              <a:off x="7315199" y="1247775"/>
              <a:ext cx="2916000" cy="54483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sp>
          <p:nvSpPr>
            <p:cNvPr id="14" name="Rectangle 13"/>
            <p:cNvSpPr/>
            <p:nvPr/>
          </p:nvSpPr>
          <p:spPr>
            <a:xfrm>
              <a:off x="7315199" y="1247774"/>
              <a:ext cx="2916000" cy="9906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sp>
          <p:nvSpPr>
            <p:cNvPr id="15" name="TextBox 14"/>
            <p:cNvSpPr txBox="1"/>
            <p:nvPr/>
          </p:nvSpPr>
          <p:spPr>
            <a:xfrm>
              <a:off x="8699748" y="1740602"/>
              <a:ext cx="546612" cy="376595"/>
            </a:xfrm>
            <a:prstGeom prst="rect">
              <a:avLst/>
            </a:prstGeom>
            <a:noFill/>
            <a:ln>
              <a:noFill/>
            </a:ln>
          </p:spPr>
          <p:txBody>
            <a:bodyPr wrap="square" lIns="0" tIns="0" rIns="0" bIns="0" rtlCol="0">
              <a:spAutoFit/>
            </a:bodyPr>
            <a:lstStyle/>
            <a:p>
              <a:pPr defTabSz="946052">
                <a:lnSpc>
                  <a:spcPts val="1905"/>
                </a:lnSpc>
                <a:spcAft>
                  <a:spcPts val="508"/>
                </a:spcAft>
              </a:pPr>
              <a:r>
                <a:rPr lang="en-GB" sz="5442" b="1" dirty="0">
                  <a:solidFill>
                    <a:prstClr val="white"/>
                  </a:solidFill>
                  <a:latin typeface="Arial" panose="020B0604020202020204" pitchFamily="34" charset="0"/>
                  <a:cs typeface="Arial" panose="020B0604020202020204" pitchFamily="34" charset="0"/>
                </a:rPr>
                <a:t>4</a:t>
              </a:r>
            </a:p>
          </p:txBody>
        </p:sp>
      </p:grpSp>
      <p:grpSp>
        <p:nvGrpSpPr>
          <p:cNvPr id="16" name="Group 15"/>
          <p:cNvGrpSpPr/>
          <p:nvPr/>
        </p:nvGrpSpPr>
        <p:grpSpPr>
          <a:xfrm>
            <a:off x="5067955" y="3612925"/>
            <a:ext cx="2294169" cy="2142179"/>
            <a:chOff x="7508485" y="4197133"/>
            <a:chExt cx="2529427" cy="2361852"/>
          </a:xfrm>
        </p:grpSpPr>
        <p:pic>
          <p:nvPicPr>
            <p:cNvPr id="17" name="Picture 4" descr="Image result for group of people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9703" y="5378059"/>
              <a:ext cx="1264713" cy="118092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Image result for group of people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73199" y="5378059"/>
              <a:ext cx="1264713" cy="118092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Image result for group of people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73198" y="4197133"/>
              <a:ext cx="1264713" cy="118092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group of people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8485" y="4197133"/>
              <a:ext cx="1264713" cy="1180926"/>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extBox 20"/>
          <p:cNvSpPr txBox="1"/>
          <p:nvPr/>
        </p:nvSpPr>
        <p:spPr>
          <a:xfrm>
            <a:off x="4656580" y="2254174"/>
            <a:ext cx="2507788" cy="1410643"/>
          </a:xfrm>
          <a:prstGeom prst="rect">
            <a:avLst/>
          </a:prstGeom>
          <a:noFill/>
        </p:spPr>
        <p:txBody>
          <a:bodyPr wrap="square" lIns="0" tIns="0" rIns="0" bIns="0" rtlCol="0">
            <a:spAutoFit/>
          </a:bodyPr>
          <a:lstStyle/>
          <a:p>
            <a:pPr algn="ctr" defTabSz="946052">
              <a:lnSpc>
                <a:spcPts val="1905"/>
              </a:lnSpc>
              <a:spcAft>
                <a:spcPts val="508"/>
              </a:spcAft>
            </a:pPr>
            <a:r>
              <a:rPr lang="en-GB" altLang="zh-CN" sz="2540" dirty="0">
                <a:solidFill>
                  <a:schemeClr val="tx2"/>
                </a:solidFill>
                <a:latin typeface="Arial" panose="020B0604020202020204" pitchFamily="34" charset="0"/>
                <a:cs typeface="Arial" panose="020B0604020202020204" pitchFamily="34" charset="0"/>
              </a:rPr>
              <a:t>Aggregated annual </a:t>
            </a:r>
          </a:p>
          <a:p>
            <a:pPr algn="ctr" defTabSz="946052">
              <a:lnSpc>
                <a:spcPts val="1905"/>
              </a:lnSpc>
              <a:spcAft>
                <a:spcPts val="508"/>
              </a:spcAft>
            </a:pPr>
            <a:r>
              <a:rPr lang="en-GB" altLang="zh-CN" sz="2540" dirty="0">
                <a:solidFill>
                  <a:schemeClr val="tx2"/>
                </a:solidFill>
                <a:latin typeface="Arial" panose="020B0604020202020204" pitchFamily="34" charset="0"/>
                <a:cs typeface="Arial" panose="020B0604020202020204" pitchFamily="34" charset="0"/>
              </a:rPr>
              <a:t>consumption of </a:t>
            </a:r>
          </a:p>
          <a:p>
            <a:pPr algn="ctr" defTabSz="946052">
              <a:lnSpc>
                <a:spcPts val="1905"/>
              </a:lnSpc>
              <a:spcAft>
                <a:spcPts val="508"/>
              </a:spcAft>
            </a:pPr>
            <a:r>
              <a:rPr lang="en-GB" altLang="zh-CN" sz="2540" dirty="0">
                <a:solidFill>
                  <a:schemeClr val="tx2"/>
                </a:solidFill>
                <a:latin typeface="Arial" panose="020B0604020202020204" pitchFamily="34" charset="0"/>
                <a:cs typeface="Arial" panose="020B0604020202020204" pitchFamily="34" charset="0"/>
              </a:rPr>
              <a:t>2,000,000 MWh </a:t>
            </a:r>
          </a:p>
          <a:p>
            <a:pPr defTabSz="946052">
              <a:lnSpc>
                <a:spcPts val="1905"/>
              </a:lnSpc>
              <a:spcAft>
                <a:spcPts val="508"/>
              </a:spcAft>
            </a:pPr>
            <a:endParaRPr lang="en-GB" sz="1270" dirty="0">
              <a:solidFill>
                <a:prstClr val="black"/>
              </a:solidFill>
              <a:latin typeface="Tahoma"/>
            </a:endParaRPr>
          </a:p>
        </p:txBody>
      </p:sp>
      <p:sp>
        <p:nvSpPr>
          <p:cNvPr id="22" name="TextBox 21"/>
          <p:cNvSpPr txBox="1"/>
          <p:nvPr/>
        </p:nvSpPr>
        <p:spPr>
          <a:xfrm>
            <a:off x="6242991" y="2704160"/>
            <a:ext cx="2493809" cy="523990"/>
          </a:xfrm>
          <a:prstGeom prst="rect">
            <a:avLst/>
          </a:prstGeom>
          <a:noFill/>
        </p:spPr>
        <p:txBody>
          <a:bodyPr wrap="square" lIns="0" tIns="0" rIns="0" bIns="0" rtlCol="0">
            <a:spAutoFit/>
          </a:bodyPr>
          <a:lstStyle/>
          <a:p>
            <a:pPr algn="ctr" defTabSz="946052">
              <a:lnSpc>
                <a:spcPts val="1905"/>
              </a:lnSpc>
              <a:spcAft>
                <a:spcPts val="508"/>
              </a:spcAft>
            </a:pPr>
            <a:r>
              <a:rPr lang="en-GB" altLang="zh-CN" sz="2540" dirty="0">
                <a:solidFill>
                  <a:schemeClr val="tx2"/>
                </a:solidFill>
                <a:latin typeface="Arial" panose="020B0604020202020204" pitchFamily="34" charset="0"/>
                <a:cs typeface="Arial" panose="020B0604020202020204" pitchFamily="34" charset="0"/>
              </a:rPr>
              <a:t>X</a:t>
            </a:r>
          </a:p>
          <a:p>
            <a:pPr defTabSz="946052">
              <a:lnSpc>
                <a:spcPts val="1905"/>
              </a:lnSpc>
              <a:spcAft>
                <a:spcPts val="508"/>
              </a:spcAft>
            </a:pPr>
            <a:endParaRPr lang="en-GB" sz="1270" dirty="0">
              <a:solidFill>
                <a:prstClr val="black"/>
              </a:solidFill>
              <a:latin typeface="Tahoma"/>
            </a:endParaRPr>
          </a:p>
        </p:txBody>
      </p:sp>
      <p:sp>
        <p:nvSpPr>
          <p:cNvPr id="23" name="TextBox 22"/>
          <p:cNvSpPr txBox="1"/>
          <p:nvPr/>
        </p:nvSpPr>
        <p:spPr>
          <a:xfrm>
            <a:off x="7864044" y="2182278"/>
            <a:ext cx="2531345" cy="1807161"/>
          </a:xfrm>
          <a:prstGeom prst="rect">
            <a:avLst/>
          </a:prstGeom>
          <a:noFill/>
        </p:spPr>
        <p:txBody>
          <a:bodyPr wrap="square" lIns="0" tIns="0" rIns="0" bIns="0" rtlCol="0">
            <a:spAutoFit/>
          </a:bodyPr>
          <a:lstStyle/>
          <a:p>
            <a:pPr algn="ctr" defTabSz="946052"/>
            <a:r>
              <a:rPr lang="en-US" sz="2540" dirty="0">
                <a:solidFill>
                  <a:schemeClr val="tx2"/>
                </a:solidFill>
                <a:latin typeface="Arial" panose="020B0604020202020204" pitchFamily="34" charset="0"/>
                <a:cs typeface="Arial" panose="020B0604020202020204" pitchFamily="34" charset="0"/>
              </a:rPr>
              <a:t>Period Profile Class Coefficient (PPCC</a:t>
            </a:r>
            <a:r>
              <a:rPr lang="en-US" sz="2540" dirty="0" smtClean="0">
                <a:solidFill>
                  <a:schemeClr val="tx2"/>
                </a:solidFill>
                <a:latin typeface="Arial" panose="020B0604020202020204" pitchFamily="34" charset="0"/>
                <a:cs typeface="Arial" panose="020B0604020202020204" pitchFamily="34" charset="0"/>
              </a:rPr>
              <a:t>) of </a:t>
            </a:r>
            <a:r>
              <a:rPr lang="en-US" sz="2540" dirty="0">
                <a:solidFill>
                  <a:schemeClr val="tx2"/>
                </a:solidFill>
                <a:latin typeface="Arial" panose="020B0604020202020204" pitchFamily="34" charset="0"/>
                <a:cs typeface="Arial" panose="020B0604020202020204" pitchFamily="34" charset="0"/>
              </a:rPr>
              <a:t>0.00006</a:t>
            </a:r>
          </a:p>
          <a:p>
            <a:pPr defTabSz="946052">
              <a:lnSpc>
                <a:spcPts val="1905"/>
              </a:lnSpc>
              <a:spcAft>
                <a:spcPts val="508"/>
              </a:spcAft>
            </a:pPr>
            <a:endParaRPr lang="en-GB" sz="1270" dirty="0">
              <a:solidFill>
                <a:schemeClr val="tx2"/>
              </a:solidFill>
              <a:latin typeface="Tahoma"/>
            </a:endParaRPr>
          </a:p>
        </p:txBody>
      </p:sp>
      <p:sp>
        <p:nvSpPr>
          <p:cNvPr id="24" name="TextBox 23"/>
          <p:cNvSpPr txBox="1"/>
          <p:nvPr/>
        </p:nvSpPr>
        <p:spPr>
          <a:xfrm>
            <a:off x="7862658" y="3835562"/>
            <a:ext cx="2493809" cy="551433"/>
          </a:xfrm>
          <a:prstGeom prst="rect">
            <a:avLst/>
          </a:prstGeom>
          <a:noFill/>
        </p:spPr>
        <p:txBody>
          <a:bodyPr wrap="square" lIns="0" tIns="0" rIns="0" bIns="0" rtlCol="0">
            <a:spAutoFit/>
          </a:bodyPr>
          <a:lstStyle/>
          <a:p>
            <a:pPr algn="ctr" defTabSz="946052">
              <a:lnSpc>
                <a:spcPts val="1905"/>
              </a:lnSpc>
              <a:spcAft>
                <a:spcPts val="508"/>
              </a:spcAft>
            </a:pPr>
            <a:r>
              <a:rPr lang="en-GB" altLang="zh-CN" sz="2540" dirty="0">
                <a:solidFill>
                  <a:prstClr val="black"/>
                </a:solidFill>
                <a:latin typeface="Tahoma"/>
                <a:cs typeface="Tahoma" pitchFamily="34" charset="0"/>
              </a:rPr>
              <a:t>=</a:t>
            </a:r>
          </a:p>
          <a:p>
            <a:pPr defTabSz="946052">
              <a:lnSpc>
                <a:spcPts val="1905"/>
              </a:lnSpc>
              <a:spcAft>
                <a:spcPts val="508"/>
              </a:spcAft>
            </a:pPr>
            <a:endParaRPr lang="en-GB" sz="1270" dirty="0">
              <a:solidFill>
                <a:prstClr val="black"/>
              </a:solidFill>
              <a:latin typeface="Tahoma"/>
            </a:endParaRPr>
          </a:p>
        </p:txBody>
      </p:sp>
      <p:sp>
        <p:nvSpPr>
          <p:cNvPr id="25" name="Rectangle 24"/>
          <p:cNvSpPr/>
          <p:nvPr/>
        </p:nvSpPr>
        <p:spPr>
          <a:xfrm>
            <a:off x="7621016" y="4034063"/>
            <a:ext cx="2817452" cy="1767472"/>
          </a:xfrm>
          <a:prstGeom prst="rect">
            <a:avLst/>
          </a:prstGeom>
        </p:spPr>
        <p:txBody>
          <a:bodyPr wrap="square">
            <a:spAutoFit/>
          </a:bodyPr>
          <a:lstStyle/>
          <a:p>
            <a:pPr algn="ctr" defTabSz="946052"/>
            <a:r>
              <a:rPr lang="en-US" sz="2177" dirty="0">
                <a:solidFill>
                  <a:schemeClr val="tx2"/>
                </a:solidFill>
                <a:latin typeface="Arial" panose="020B0604020202020204" pitchFamily="34" charset="0"/>
                <a:cs typeface="Arial" panose="020B0604020202020204" pitchFamily="34" charset="0"/>
              </a:rPr>
              <a:t>customers are estimated to have used</a:t>
            </a:r>
            <a:r>
              <a:rPr lang="en-US" sz="2177" b="1" dirty="0">
                <a:solidFill>
                  <a:schemeClr val="tx2"/>
                </a:solidFill>
                <a:latin typeface="Arial" panose="020B0604020202020204" pitchFamily="34" charset="0"/>
                <a:cs typeface="Arial" panose="020B0604020202020204" pitchFamily="34" charset="0"/>
              </a:rPr>
              <a:t> 120MWh </a:t>
            </a:r>
            <a:r>
              <a:rPr lang="en-US" sz="2177" dirty="0">
                <a:solidFill>
                  <a:schemeClr val="tx2"/>
                </a:solidFill>
                <a:latin typeface="Arial" panose="020B0604020202020204" pitchFamily="34" charset="0"/>
                <a:cs typeface="Arial" panose="020B0604020202020204" pitchFamily="34" charset="0"/>
              </a:rPr>
              <a:t>during this Settlement Period </a:t>
            </a:r>
            <a:endParaRPr lang="en-GB" sz="2177"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392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P spid="22" grpId="0"/>
      <p:bldP spid="23" grpId="0"/>
      <p:bldP spid="24" grpId="0"/>
      <p:bldP spid="25"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GSP Group Correction</a:t>
            </a:r>
            <a:endParaRPr lang="en-GB" dirty="0"/>
          </a:p>
        </p:txBody>
      </p:sp>
    </p:spTree>
    <p:extLst>
      <p:ext uri="{BB962C8B-B14F-4D97-AF65-F5344CB8AC3E}">
        <p14:creationId xmlns:p14="http://schemas.microsoft.com/office/powerpoint/2010/main" val="172876246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Grid Supply Point (GSP) Groups</a:t>
            </a:r>
            <a:endParaRPr lang="en-GB" sz="2400" dirty="0"/>
          </a:p>
        </p:txBody>
      </p:sp>
      <p:sp>
        <p:nvSpPr>
          <p:cNvPr id="7" name="Rectangle 6"/>
          <p:cNvSpPr/>
          <p:nvPr/>
        </p:nvSpPr>
        <p:spPr>
          <a:xfrm>
            <a:off x="6853361" y="1799450"/>
            <a:ext cx="3628419" cy="32636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lnSpc>
                <a:spcPct val="90000"/>
              </a:lnSpc>
            </a:pPr>
            <a:r>
              <a:rPr lang="en-GB" sz="2177" dirty="0">
                <a:solidFill>
                  <a:schemeClr val="tx1"/>
                </a:solidFill>
                <a:latin typeface="Tahoma"/>
              </a:rPr>
              <a:t>14 host Distribution Networks take energy from the Transmission Network at defined Grid Supply Points. </a:t>
            </a:r>
          </a:p>
          <a:p>
            <a:pPr algn="ctr" defTabSz="946052">
              <a:lnSpc>
                <a:spcPct val="90000"/>
              </a:lnSpc>
            </a:pPr>
            <a:endParaRPr lang="en-GB" sz="2177" dirty="0">
              <a:solidFill>
                <a:schemeClr val="tx1"/>
              </a:solidFill>
              <a:latin typeface="Tahoma"/>
            </a:endParaRPr>
          </a:p>
          <a:p>
            <a:pPr algn="ctr" defTabSz="946052">
              <a:lnSpc>
                <a:spcPct val="90000"/>
              </a:lnSpc>
            </a:pPr>
            <a:r>
              <a:rPr lang="en-GB" sz="2177" dirty="0">
                <a:solidFill>
                  <a:schemeClr val="tx1"/>
                </a:solidFill>
                <a:latin typeface="Tahoma"/>
              </a:rPr>
              <a:t>These networks are also known as GSP Groups.</a:t>
            </a:r>
          </a:p>
        </p:txBody>
      </p:sp>
      <p:sp>
        <p:nvSpPr>
          <p:cNvPr id="8" name="TextBox 7"/>
          <p:cNvSpPr txBox="1"/>
          <p:nvPr/>
        </p:nvSpPr>
        <p:spPr>
          <a:xfrm>
            <a:off x="1992344" y="1865592"/>
            <a:ext cx="1250983" cy="287771"/>
          </a:xfrm>
          <a:prstGeom prst="rect">
            <a:avLst/>
          </a:prstGeom>
          <a:solidFill>
            <a:schemeClr val="bg1"/>
          </a:solidFill>
          <a:ln w="38100">
            <a:solidFill>
              <a:schemeClr val="accent4"/>
            </a:solidFill>
          </a:ln>
        </p:spPr>
        <p:txBody>
          <a:bodyPr wrap="none" rtlCol="0">
            <a:spAutoFit/>
          </a:bodyPr>
          <a:lstStyle/>
          <a:p>
            <a:pPr defTabSz="946052">
              <a:buClr>
                <a:srgbClr val="008DA8"/>
              </a:buClr>
            </a:pPr>
            <a:r>
              <a:rPr lang="en-GB" sz="1270" dirty="0">
                <a:solidFill>
                  <a:prstClr val="black"/>
                </a:solidFill>
                <a:latin typeface="Tahoma"/>
                <a:cs typeface="Tahoma" pitchFamily="34" charset="0"/>
              </a:rPr>
              <a:t>North Scotland</a:t>
            </a:r>
          </a:p>
        </p:txBody>
      </p:sp>
      <p:sp>
        <p:nvSpPr>
          <p:cNvPr id="9" name="TextBox 8"/>
          <p:cNvSpPr txBox="1"/>
          <p:nvPr/>
        </p:nvSpPr>
        <p:spPr>
          <a:xfrm>
            <a:off x="4513242" y="2182750"/>
            <a:ext cx="1265731" cy="287771"/>
          </a:xfrm>
          <a:prstGeom prst="rect">
            <a:avLst/>
          </a:prstGeom>
          <a:solidFill>
            <a:schemeClr val="bg1"/>
          </a:solidFill>
          <a:ln w="38100">
            <a:solidFill>
              <a:schemeClr val="tx1"/>
            </a:solidFill>
          </a:ln>
        </p:spPr>
        <p:txBody>
          <a:bodyPr wrap="none" rtlCol="0">
            <a:spAutoFit/>
          </a:bodyPr>
          <a:lstStyle/>
          <a:p>
            <a:pPr defTabSz="946052">
              <a:buClr>
                <a:srgbClr val="008DA8"/>
              </a:buClr>
            </a:pPr>
            <a:r>
              <a:rPr lang="en-GB" sz="1270" dirty="0">
                <a:solidFill>
                  <a:prstClr val="black"/>
                </a:solidFill>
                <a:latin typeface="Tahoma"/>
                <a:cs typeface="Tahoma" pitchFamily="34" charset="0"/>
              </a:rPr>
              <a:t>South Scotland</a:t>
            </a:r>
          </a:p>
        </p:txBody>
      </p:sp>
      <p:sp>
        <p:nvSpPr>
          <p:cNvPr id="10" name="TextBox 9"/>
          <p:cNvSpPr txBox="1"/>
          <p:nvPr/>
        </p:nvSpPr>
        <p:spPr>
          <a:xfrm>
            <a:off x="4788209" y="2772766"/>
            <a:ext cx="822661" cy="287771"/>
          </a:xfrm>
          <a:prstGeom prst="rect">
            <a:avLst/>
          </a:prstGeom>
          <a:noFill/>
          <a:ln w="38100">
            <a:solidFill>
              <a:schemeClr val="accent6"/>
            </a:solidFill>
          </a:ln>
        </p:spPr>
        <p:txBody>
          <a:bodyPr wrap="none" rtlCol="0">
            <a:spAutoFit/>
          </a:bodyPr>
          <a:lstStyle>
            <a:defPPr>
              <a:defRPr lang="en-US"/>
            </a:defPPr>
            <a:lvl1pPr>
              <a:buClr>
                <a:srgbClr val="008DA8"/>
              </a:buClr>
              <a:defRPr sz="1400">
                <a:cs typeface="Tahoma" pitchFamily="34" charset="0"/>
              </a:defRPr>
            </a:lvl1pPr>
          </a:lstStyle>
          <a:p>
            <a:pPr defTabSz="946052"/>
            <a:r>
              <a:rPr lang="en-GB" sz="1270" dirty="0">
                <a:solidFill>
                  <a:prstClr val="black"/>
                </a:solidFill>
                <a:latin typeface="Tahoma"/>
              </a:rPr>
              <a:t>Northern</a:t>
            </a:r>
          </a:p>
        </p:txBody>
      </p:sp>
      <p:sp>
        <p:nvSpPr>
          <p:cNvPr id="11" name="TextBox 10"/>
          <p:cNvSpPr txBox="1"/>
          <p:nvPr/>
        </p:nvSpPr>
        <p:spPr>
          <a:xfrm>
            <a:off x="2079333" y="2800536"/>
            <a:ext cx="1227003" cy="287771"/>
          </a:xfrm>
          <a:prstGeom prst="rect">
            <a:avLst/>
          </a:prstGeom>
          <a:solidFill>
            <a:schemeClr val="bg2"/>
          </a:solidFill>
          <a:ln w="38100">
            <a:solidFill>
              <a:schemeClr val="accent4"/>
            </a:solidFill>
          </a:ln>
        </p:spPr>
        <p:txBody>
          <a:bodyPr wrap="none" rtlCol="0">
            <a:spAutoFit/>
          </a:bodyPr>
          <a:lstStyle/>
          <a:p>
            <a:pPr defTabSz="946052">
              <a:buClr>
                <a:srgbClr val="008DA8"/>
              </a:buClr>
            </a:pPr>
            <a:r>
              <a:rPr lang="en-GB" sz="1270" dirty="0">
                <a:solidFill>
                  <a:prstClr val="black"/>
                </a:solidFill>
                <a:latin typeface="Tahoma"/>
                <a:cs typeface="Tahoma" pitchFamily="34" charset="0"/>
              </a:rPr>
              <a:t>North Western</a:t>
            </a:r>
          </a:p>
        </p:txBody>
      </p:sp>
      <p:sp>
        <p:nvSpPr>
          <p:cNvPr id="12" name="TextBox 11"/>
          <p:cNvSpPr txBox="1"/>
          <p:nvPr/>
        </p:nvSpPr>
        <p:spPr>
          <a:xfrm>
            <a:off x="5134197" y="3188772"/>
            <a:ext cx="842538" cy="287771"/>
          </a:xfrm>
          <a:prstGeom prst="rect">
            <a:avLst/>
          </a:prstGeom>
          <a:noFill/>
          <a:ln w="38100">
            <a:solidFill>
              <a:schemeClr val="accent5"/>
            </a:solidFill>
          </a:ln>
        </p:spPr>
        <p:txBody>
          <a:bodyPr wrap="none" rtlCol="0">
            <a:spAutoFit/>
          </a:bodyPr>
          <a:lstStyle/>
          <a:p>
            <a:pPr defTabSz="946052">
              <a:buClr>
                <a:srgbClr val="008DA8"/>
              </a:buClr>
            </a:pPr>
            <a:r>
              <a:rPr lang="en-GB" sz="1270" dirty="0">
                <a:solidFill>
                  <a:prstClr val="black"/>
                </a:solidFill>
                <a:latin typeface="Tahoma"/>
                <a:cs typeface="Tahoma" pitchFamily="34" charset="0"/>
              </a:rPr>
              <a:t>Yorkshire</a:t>
            </a:r>
          </a:p>
        </p:txBody>
      </p:sp>
      <p:sp>
        <p:nvSpPr>
          <p:cNvPr id="13" name="TextBox 12"/>
          <p:cNvSpPr txBox="1"/>
          <p:nvPr/>
        </p:nvSpPr>
        <p:spPr>
          <a:xfrm>
            <a:off x="1556408" y="3298253"/>
            <a:ext cx="2062168" cy="287771"/>
          </a:xfrm>
          <a:prstGeom prst="rect">
            <a:avLst/>
          </a:prstGeom>
          <a:solidFill>
            <a:schemeClr val="bg1"/>
          </a:solidFill>
          <a:ln w="38100">
            <a:solidFill>
              <a:schemeClr val="accent6"/>
            </a:solidFill>
          </a:ln>
        </p:spPr>
        <p:txBody>
          <a:bodyPr wrap="none" rtlCol="0">
            <a:spAutoFit/>
          </a:bodyPr>
          <a:lstStyle>
            <a:defPPr>
              <a:defRPr lang="en-US"/>
            </a:defPPr>
            <a:lvl1pPr>
              <a:buClr>
                <a:srgbClr val="008DA8"/>
              </a:buClr>
              <a:defRPr sz="1400">
                <a:cs typeface="Tahoma" pitchFamily="34" charset="0"/>
              </a:defRPr>
            </a:lvl1pPr>
          </a:lstStyle>
          <a:p>
            <a:pPr defTabSz="946052"/>
            <a:r>
              <a:rPr lang="en-GB" sz="1270" dirty="0">
                <a:solidFill>
                  <a:prstClr val="black"/>
                </a:solidFill>
                <a:latin typeface="Tahoma"/>
              </a:rPr>
              <a:t>Merseyside &amp; North Wales</a:t>
            </a:r>
          </a:p>
        </p:txBody>
      </p:sp>
      <p:sp>
        <p:nvSpPr>
          <p:cNvPr id="14" name="TextBox 13"/>
          <p:cNvSpPr txBox="1"/>
          <p:nvPr/>
        </p:nvSpPr>
        <p:spPr>
          <a:xfrm>
            <a:off x="5381764" y="3594583"/>
            <a:ext cx="1165704" cy="287771"/>
          </a:xfrm>
          <a:prstGeom prst="rect">
            <a:avLst/>
          </a:prstGeom>
          <a:solidFill>
            <a:schemeClr val="bg1"/>
          </a:solidFill>
          <a:ln w="38100">
            <a:solidFill>
              <a:schemeClr val="accent6"/>
            </a:solidFill>
          </a:ln>
        </p:spPr>
        <p:txBody>
          <a:bodyPr wrap="none" rtlCol="0">
            <a:spAutoFit/>
          </a:bodyPr>
          <a:lstStyle>
            <a:defPPr>
              <a:defRPr lang="en-US"/>
            </a:defPPr>
            <a:lvl1pPr>
              <a:buClr>
                <a:srgbClr val="008DA8"/>
              </a:buClr>
              <a:defRPr sz="1400">
                <a:cs typeface="Tahoma" pitchFamily="34" charset="0"/>
              </a:defRPr>
            </a:lvl1pPr>
          </a:lstStyle>
          <a:p>
            <a:pPr defTabSz="946052"/>
            <a:r>
              <a:rPr lang="en-GB" sz="1270" dirty="0">
                <a:solidFill>
                  <a:prstClr val="black"/>
                </a:solidFill>
                <a:latin typeface="Tahoma"/>
              </a:rPr>
              <a:t>East Midlands</a:t>
            </a:r>
          </a:p>
        </p:txBody>
      </p:sp>
      <p:sp>
        <p:nvSpPr>
          <p:cNvPr id="15" name="TextBox 14"/>
          <p:cNvSpPr txBox="1"/>
          <p:nvPr/>
        </p:nvSpPr>
        <p:spPr>
          <a:xfrm>
            <a:off x="2205347" y="4198626"/>
            <a:ext cx="1073435" cy="287771"/>
          </a:xfrm>
          <a:prstGeom prst="rect">
            <a:avLst/>
          </a:prstGeom>
          <a:solidFill>
            <a:schemeClr val="bg2"/>
          </a:solidFill>
          <a:ln w="38100">
            <a:solidFill>
              <a:schemeClr val="accent4"/>
            </a:solidFill>
          </a:ln>
        </p:spPr>
        <p:txBody>
          <a:bodyPr wrap="none" rtlCol="0">
            <a:spAutoFit/>
          </a:bodyPr>
          <a:lstStyle>
            <a:defPPr>
              <a:defRPr lang="en-US"/>
            </a:defPPr>
            <a:lvl1pPr>
              <a:buClr>
                <a:srgbClr val="008DA8"/>
              </a:buClr>
              <a:defRPr sz="1400">
                <a:solidFill>
                  <a:prstClr val="black"/>
                </a:solidFill>
                <a:cs typeface="Tahoma" pitchFamily="34" charset="0"/>
              </a:defRPr>
            </a:lvl1pPr>
          </a:lstStyle>
          <a:p>
            <a:pPr defTabSz="946052"/>
            <a:r>
              <a:rPr lang="en-GB" sz="1270" dirty="0">
                <a:latin typeface="Tahoma"/>
              </a:rPr>
              <a:t>South Wales</a:t>
            </a:r>
          </a:p>
        </p:txBody>
      </p:sp>
      <p:sp>
        <p:nvSpPr>
          <p:cNvPr id="16" name="TextBox 15"/>
          <p:cNvSpPr txBox="1"/>
          <p:nvPr/>
        </p:nvSpPr>
        <p:spPr>
          <a:xfrm>
            <a:off x="2529916" y="3740666"/>
            <a:ext cx="811441" cy="287771"/>
          </a:xfrm>
          <a:prstGeom prst="rect">
            <a:avLst/>
          </a:prstGeom>
          <a:noFill/>
          <a:ln w="38100">
            <a:solidFill>
              <a:schemeClr val="tx1"/>
            </a:solidFill>
          </a:ln>
        </p:spPr>
        <p:txBody>
          <a:bodyPr wrap="none" rtlCol="0">
            <a:spAutoFit/>
          </a:bodyPr>
          <a:lstStyle/>
          <a:p>
            <a:pPr defTabSz="946052">
              <a:buClr>
                <a:srgbClr val="008DA8"/>
              </a:buClr>
            </a:pPr>
            <a:r>
              <a:rPr lang="en-GB" sz="1270" dirty="0">
                <a:solidFill>
                  <a:prstClr val="black"/>
                </a:solidFill>
                <a:latin typeface="Tahoma"/>
                <a:cs typeface="Tahoma" pitchFamily="34" charset="0"/>
              </a:rPr>
              <a:t>Midlands</a:t>
            </a:r>
          </a:p>
        </p:txBody>
      </p:sp>
      <p:sp>
        <p:nvSpPr>
          <p:cNvPr id="17" name="TextBox 16"/>
          <p:cNvSpPr txBox="1"/>
          <p:nvPr/>
        </p:nvSpPr>
        <p:spPr>
          <a:xfrm>
            <a:off x="1918820" y="4719157"/>
            <a:ext cx="1241750" cy="287771"/>
          </a:xfrm>
          <a:prstGeom prst="rect">
            <a:avLst/>
          </a:prstGeom>
          <a:solidFill>
            <a:schemeClr val="bg1"/>
          </a:solidFill>
          <a:ln w="38100">
            <a:solidFill>
              <a:schemeClr val="accent6"/>
            </a:solidFill>
          </a:ln>
        </p:spPr>
        <p:txBody>
          <a:bodyPr wrap="none" rtlCol="0">
            <a:spAutoFit/>
          </a:bodyPr>
          <a:lstStyle>
            <a:defPPr>
              <a:defRPr lang="en-US"/>
            </a:defPPr>
            <a:lvl1pPr>
              <a:buClr>
                <a:srgbClr val="008DA8"/>
              </a:buClr>
              <a:defRPr sz="1400">
                <a:cs typeface="Tahoma" pitchFamily="34" charset="0"/>
              </a:defRPr>
            </a:lvl1pPr>
          </a:lstStyle>
          <a:p>
            <a:pPr defTabSz="946052"/>
            <a:r>
              <a:rPr lang="en-GB" sz="1270" dirty="0">
                <a:solidFill>
                  <a:prstClr val="black"/>
                </a:solidFill>
                <a:latin typeface="Tahoma"/>
              </a:rPr>
              <a:t>South Western</a:t>
            </a:r>
          </a:p>
        </p:txBody>
      </p:sp>
      <p:sp>
        <p:nvSpPr>
          <p:cNvPr id="18" name="TextBox 17"/>
          <p:cNvSpPr txBox="1"/>
          <p:nvPr/>
        </p:nvSpPr>
        <p:spPr>
          <a:xfrm>
            <a:off x="3890312" y="5128497"/>
            <a:ext cx="837409" cy="287771"/>
          </a:xfrm>
          <a:prstGeom prst="rect">
            <a:avLst/>
          </a:prstGeom>
          <a:solidFill>
            <a:schemeClr val="bg2"/>
          </a:solidFill>
          <a:ln w="38100">
            <a:solidFill>
              <a:schemeClr val="accent4"/>
            </a:solidFill>
          </a:ln>
        </p:spPr>
        <p:txBody>
          <a:bodyPr wrap="none" rtlCol="0">
            <a:spAutoFit/>
          </a:bodyPr>
          <a:lstStyle>
            <a:defPPr>
              <a:defRPr lang="en-US"/>
            </a:defPPr>
            <a:lvl1pPr>
              <a:buClr>
                <a:srgbClr val="008DA8"/>
              </a:buClr>
              <a:defRPr sz="1400">
                <a:solidFill>
                  <a:prstClr val="black"/>
                </a:solidFill>
                <a:cs typeface="Tahoma" pitchFamily="34" charset="0"/>
              </a:defRPr>
            </a:lvl1pPr>
          </a:lstStyle>
          <a:p>
            <a:pPr defTabSz="946052"/>
            <a:r>
              <a:rPr lang="en-GB" sz="1270" dirty="0">
                <a:latin typeface="Tahoma"/>
              </a:rPr>
              <a:t>Southern</a:t>
            </a:r>
          </a:p>
        </p:txBody>
      </p:sp>
      <p:sp>
        <p:nvSpPr>
          <p:cNvPr id="19" name="TextBox 18"/>
          <p:cNvSpPr txBox="1"/>
          <p:nvPr/>
        </p:nvSpPr>
        <p:spPr>
          <a:xfrm>
            <a:off x="5510775" y="4062247"/>
            <a:ext cx="723275" cy="287771"/>
          </a:xfrm>
          <a:prstGeom prst="rect">
            <a:avLst/>
          </a:prstGeom>
          <a:noFill/>
          <a:ln w="38100">
            <a:solidFill>
              <a:schemeClr val="tx1"/>
            </a:solidFill>
          </a:ln>
        </p:spPr>
        <p:txBody>
          <a:bodyPr wrap="none" rtlCol="0">
            <a:spAutoFit/>
          </a:bodyPr>
          <a:lstStyle/>
          <a:p>
            <a:pPr defTabSz="946052">
              <a:buClr>
                <a:srgbClr val="008DA8"/>
              </a:buClr>
            </a:pPr>
            <a:r>
              <a:rPr lang="en-GB" sz="1270" dirty="0">
                <a:solidFill>
                  <a:prstClr val="black"/>
                </a:solidFill>
                <a:latin typeface="Tahoma"/>
                <a:cs typeface="Tahoma" pitchFamily="34" charset="0"/>
              </a:rPr>
              <a:t>Eastern</a:t>
            </a:r>
          </a:p>
        </p:txBody>
      </p:sp>
      <p:sp>
        <p:nvSpPr>
          <p:cNvPr id="20" name="TextBox 19"/>
          <p:cNvSpPr txBox="1"/>
          <p:nvPr/>
        </p:nvSpPr>
        <p:spPr>
          <a:xfrm>
            <a:off x="4967746" y="4928684"/>
            <a:ext cx="1191673" cy="287771"/>
          </a:xfrm>
          <a:prstGeom prst="rect">
            <a:avLst/>
          </a:prstGeom>
          <a:solidFill>
            <a:schemeClr val="bg1"/>
          </a:solidFill>
          <a:ln w="38100">
            <a:solidFill>
              <a:schemeClr val="accent6"/>
            </a:solidFill>
          </a:ln>
        </p:spPr>
        <p:txBody>
          <a:bodyPr wrap="none" rtlCol="0">
            <a:spAutoFit/>
          </a:bodyPr>
          <a:lstStyle>
            <a:defPPr>
              <a:defRPr lang="en-US"/>
            </a:defPPr>
            <a:lvl1pPr>
              <a:buClr>
                <a:srgbClr val="008DA8"/>
              </a:buClr>
              <a:defRPr sz="1400">
                <a:cs typeface="Tahoma" pitchFamily="34" charset="0"/>
              </a:defRPr>
            </a:lvl1pPr>
          </a:lstStyle>
          <a:p>
            <a:pPr defTabSz="946052"/>
            <a:r>
              <a:rPr lang="en-GB" sz="1270" dirty="0">
                <a:solidFill>
                  <a:prstClr val="black"/>
                </a:solidFill>
                <a:latin typeface="Tahoma"/>
              </a:rPr>
              <a:t>South Eastern</a:t>
            </a:r>
          </a:p>
        </p:txBody>
      </p:sp>
      <p:sp>
        <p:nvSpPr>
          <p:cNvPr id="21" name="GSPG_D_R1"/>
          <p:cNvSpPr>
            <a:spLocks noChangeAspect="1" noChangeArrowheads="1"/>
          </p:cNvSpPr>
          <p:nvPr/>
        </p:nvSpPr>
        <p:spPr bwMode="auto">
          <a:xfrm rot="236775">
            <a:off x="3671165" y="3557850"/>
            <a:ext cx="664201" cy="611363"/>
          </a:xfrm>
          <a:custGeom>
            <a:avLst/>
            <a:gdLst>
              <a:gd name="T0" fmla="*/ 107915267 w 2135"/>
              <a:gd name="T1" fmla="*/ 0 h 2002"/>
              <a:gd name="T2" fmla="*/ 110613065 w 2135"/>
              <a:gd name="T3" fmla="*/ 0 h 2002"/>
              <a:gd name="T4" fmla="*/ 132119095 w 2135"/>
              <a:gd name="T5" fmla="*/ 17648950 h 2002"/>
              <a:gd name="T6" fmla="*/ 151004267 w 2135"/>
              <a:gd name="T7" fmla="*/ 29499280 h 2002"/>
              <a:gd name="T8" fmla="*/ 159097937 w 2135"/>
              <a:gd name="T9" fmla="*/ 38323617 h 2002"/>
              <a:gd name="T10" fmla="*/ 164493532 w 2135"/>
              <a:gd name="T11" fmla="*/ 53115288 h 2002"/>
              <a:gd name="T12" fmla="*/ 164493532 w 2135"/>
              <a:gd name="T13" fmla="*/ 61939905 h 2002"/>
              <a:gd name="T14" fmla="*/ 153702065 w 2135"/>
              <a:gd name="T15" fmla="*/ 76647523 h 2002"/>
              <a:gd name="T16" fmla="*/ 148306192 w 2135"/>
              <a:gd name="T17" fmla="*/ 82614577 h 2002"/>
              <a:gd name="T18" fmla="*/ 145608395 w 2135"/>
              <a:gd name="T19" fmla="*/ 82614577 h 2002"/>
              <a:gd name="T20" fmla="*/ 140212765 w 2135"/>
              <a:gd name="T21" fmla="*/ 88497558 h 2002"/>
              <a:gd name="T22" fmla="*/ 140212765 w 2135"/>
              <a:gd name="T23" fmla="*/ 94380540 h 2002"/>
              <a:gd name="T24" fmla="*/ 142910562 w 2135"/>
              <a:gd name="T25" fmla="*/ 97322176 h 2002"/>
              <a:gd name="T26" fmla="*/ 142910562 w 2135"/>
              <a:gd name="T27" fmla="*/ 103205158 h 2002"/>
              <a:gd name="T28" fmla="*/ 137514690 w 2135"/>
              <a:gd name="T29" fmla="*/ 109172211 h 2002"/>
              <a:gd name="T30" fmla="*/ 132119095 w 2135"/>
              <a:gd name="T31" fmla="*/ 109172211 h 2002"/>
              <a:gd name="T32" fmla="*/ 129421019 w 2135"/>
              <a:gd name="T33" fmla="*/ 106146504 h 2002"/>
              <a:gd name="T34" fmla="*/ 121404532 w 2135"/>
              <a:gd name="T35" fmla="*/ 106146504 h 2002"/>
              <a:gd name="T36" fmla="*/ 110613065 w 2135"/>
              <a:gd name="T37" fmla="*/ 117996829 h 2002"/>
              <a:gd name="T38" fmla="*/ 107915267 w 2135"/>
              <a:gd name="T39" fmla="*/ 123879811 h 2002"/>
              <a:gd name="T40" fmla="*/ 105217192 w 2135"/>
              <a:gd name="T41" fmla="*/ 132704139 h 2002"/>
              <a:gd name="T42" fmla="*/ 105217192 w 2135"/>
              <a:gd name="T43" fmla="*/ 144554464 h 2002"/>
              <a:gd name="T44" fmla="*/ 99821597 w 2135"/>
              <a:gd name="T45" fmla="*/ 150437446 h 2002"/>
              <a:gd name="T46" fmla="*/ 86332054 w 2135"/>
              <a:gd name="T47" fmla="*/ 156320464 h 2002"/>
              <a:gd name="T48" fmla="*/ 56655431 w 2135"/>
              <a:gd name="T49" fmla="*/ 162203446 h 2002"/>
              <a:gd name="T50" fmla="*/ 48561761 w 2135"/>
              <a:gd name="T51" fmla="*/ 165145081 h 2002"/>
              <a:gd name="T52" fmla="*/ 45863963 w 2135"/>
              <a:gd name="T53" fmla="*/ 168170499 h 2002"/>
              <a:gd name="T54" fmla="*/ 40468091 w 2135"/>
              <a:gd name="T55" fmla="*/ 168170499 h 2002"/>
              <a:gd name="T56" fmla="*/ 37770293 w 2135"/>
              <a:gd name="T57" fmla="*/ 165145081 h 2002"/>
              <a:gd name="T58" fmla="*/ 37770293 w 2135"/>
              <a:gd name="T59" fmla="*/ 150437446 h 2002"/>
              <a:gd name="T60" fmla="*/ 40468091 w 2135"/>
              <a:gd name="T61" fmla="*/ 144554464 h 2002"/>
              <a:gd name="T62" fmla="*/ 43166166 w 2135"/>
              <a:gd name="T63" fmla="*/ 141612828 h 2002"/>
              <a:gd name="T64" fmla="*/ 43166166 w 2135"/>
              <a:gd name="T65" fmla="*/ 132704139 h 2002"/>
              <a:gd name="T66" fmla="*/ 40468091 w 2135"/>
              <a:gd name="T67" fmla="*/ 112113557 h 2002"/>
              <a:gd name="T68" fmla="*/ 35072487 w 2135"/>
              <a:gd name="T69" fmla="*/ 100263522 h 2002"/>
              <a:gd name="T70" fmla="*/ 32374689 w 2135"/>
              <a:gd name="T71" fmla="*/ 97322176 h 2002"/>
              <a:gd name="T72" fmla="*/ 24281019 w 2135"/>
              <a:gd name="T73" fmla="*/ 97322176 h 2002"/>
              <a:gd name="T74" fmla="*/ 13489270 w 2135"/>
              <a:gd name="T75" fmla="*/ 109172211 h 2002"/>
              <a:gd name="T76" fmla="*/ 5395875 w 2135"/>
              <a:gd name="T77" fmla="*/ 109172211 h 2002"/>
              <a:gd name="T78" fmla="*/ 0 w 2135"/>
              <a:gd name="T79" fmla="*/ 103205158 h 2002"/>
              <a:gd name="T80" fmla="*/ 0 w 2135"/>
              <a:gd name="T81" fmla="*/ 100263522 h 2002"/>
              <a:gd name="T82" fmla="*/ 21582944 w 2135"/>
              <a:gd name="T83" fmla="*/ 76647523 h 2002"/>
              <a:gd name="T84" fmla="*/ 21582944 w 2135"/>
              <a:gd name="T85" fmla="*/ 70764523 h 2002"/>
              <a:gd name="T86" fmla="*/ 16187345 w 2135"/>
              <a:gd name="T87" fmla="*/ 64881251 h 2002"/>
              <a:gd name="T88" fmla="*/ 13489270 w 2135"/>
              <a:gd name="T89" fmla="*/ 64881251 h 2002"/>
              <a:gd name="T90" fmla="*/ 0 w 2135"/>
              <a:gd name="T91" fmla="*/ 50089870 h 2002"/>
              <a:gd name="T92" fmla="*/ 0 w 2135"/>
              <a:gd name="T93" fmla="*/ 44206888 h 2002"/>
              <a:gd name="T94" fmla="*/ 5395875 w 2135"/>
              <a:gd name="T95" fmla="*/ 35382262 h 2002"/>
              <a:gd name="T96" fmla="*/ 13489270 w 2135"/>
              <a:gd name="T97" fmla="*/ 26557644 h 2002"/>
              <a:gd name="T98" fmla="*/ 16187345 w 2135"/>
              <a:gd name="T99" fmla="*/ 26557644 h 2002"/>
              <a:gd name="T100" fmla="*/ 24281019 w 2135"/>
              <a:gd name="T101" fmla="*/ 29499280 h 2002"/>
              <a:gd name="T102" fmla="*/ 45863963 w 2135"/>
              <a:gd name="T103" fmla="*/ 47148234 h 2002"/>
              <a:gd name="T104" fmla="*/ 48561761 w 2135"/>
              <a:gd name="T105" fmla="*/ 47148234 h 2002"/>
              <a:gd name="T106" fmla="*/ 56655431 w 2135"/>
              <a:gd name="T107" fmla="*/ 38323617 h 2002"/>
              <a:gd name="T108" fmla="*/ 62051304 w 2135"/>
              <a:gd name="T109" fmla="*/ 38323617 h 2002"/>
              <a:gd name="T110" fmla="*/ 64749101 w 2135"/>
              <a:gd name="T111" fmla="*/ 41265252 h 2002"/>
              <a:gd name="T112" fmla="*/ 75540586 w 2135"/>
              <a:gd name="T113" fmla="*/ 41265252 h 2002"/>
              <a:gd name="T114" fmla="*/ 91727927 w 2135"/>
              <a:gd name="T115" fmla="*/ 35382262 h 2002"/>
              <a:gd name="T116" fmla="*/ 102519394 w 2135"/>
              <a:gd name="T117" fmla="*/ 23616298 h 2002"/>
              <a:gd name="T118" fmla="*/ 102519394 w 2135"/>
              <a:gd name="T119" fmla="*/ 20590590 h 2002"/>
              <a:gd name="T120" fmla="*/ 99821597 w 2135"/>
              <a:gd name="T121" fmla="*/ 17648950 h 2002"/>
              <a:gd name="T122" fmla="*/ 99821597 w 2135"/>
              <a:gd name="T123" fmla="*/ 8824620 h 2002"/>
              <a:gd name="T124" fmla="*/ 107915267 w 2135"/>
              <a:gd name="T125" fmla="*/ 0 h 20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35"/>
              <a:gd name="T190" fmla="*/ 0 h 2002"/>
              <a:gd name="T191" fmla="*/ 2135 w 2135"/>
              <a:gd name="T192" fmla="*/ 2002 h 20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35" h="2002">
                <a:moveTo>
                  <a:pt x="1400" y="0"/>
                </a:moveTo>
                <a:lnTo>
                  <a:pt x="1435" y="0"/>
                </a:lnTo>
                <a:lnTo>
                  <a:pt x="1714" y="210"/>
                </a:lnTo>
                <a:lnTo>
                  <a:pt x="1959" y="351"/>
                </a:lnTo>
                <a:lnTo>
                  <a:pt x="2064" y="456"/>
                </a:lnTo>
                <a:lnTo>
                  <a:pt x="2134" y="632"/>
                </a:lnTo>
                <a:lnTo>
                  <a:pt x="2134" y="737"/>
                </a:lnTo>
                <a:lnTo>
                  <a:pt x="1994" y="912"/>
                </a:lnTo>
                <a:lnTo>
                  <a:pt x="1924" y="983"/>
                </a:lnTo>
                <a:lnTo>
                  <a:pt x="1889" y="983"/>
                </a:lnTo>
                <a:lnTo>
                  <a:pt x="1819" y="1053"/>
                </a:lnTo>
                <a:lnTo>
                  <a:pt x="1819" y="1123"/>
                </a:lnTo>
                <a:lnTo>
                  <a:pt x="1854" y="1158"/>
                </a:lnTo>
                <a:lnTo>
                  <a:pt x="1854" y="1228"/>
                </a:lnTo>
                <a:lnTo>
                  <a:pt x="1784" y="1299"/>
                </a:lnTo>
                <a:lnTo>
                  <a:pt x="1714" y="1299"/>
                </a:lnTo>
                <a:lnTo>
                  <a:pt x="1679" y="1263"/>
                </a:lnTo>
                <a:lnTo>
                  <a:pt x="1575" y="1263"/>
                </a:lnTo>
                <a:lnTo>
                  <a:pt x="1435" y="1404"/>
                </a:lnTo>
                <a:lnTo>
                  <a:pt x="1400" y="1474"/>
                </a:lnTo>
                <a:lnTo>
                  <a:pt x="1365" y="1579"/>
                </a:lnTo>
                <a:lnTo>
                  <a:pt x="1365" y="1720"/>
                </a:lnTo>
                <a:lnTo>
                  <a:pt x="1295" y="1790"/>
                </a:lnTo>
                <a:lnTo>
                  <a:pt x="1120" y="1860"/>
                </a:lnTo>
                <a:lnTo>
                  <a:pt x="735" y="1930"/>
                </a:lnTo>
                <a:lnTo>
                  <a:pt x="630" y="1965"/>
                </a:lnTo>
                <a:lnTo>
                  <a:pt x="595" y="2001"/>
                </a:lnTo>
                <a:lnTo>
                  <a:pt x="525" y="2001"/>
                </a:lnTo>
                <a:lnTo>
                  <a:pt x="490" y="1965"/>
                </a:lnTo>
                <a:lnTo>
                  <a:pt x="490" y="1790"/>
                </a:lnTo>
                <a:lnTo>
                  <a:pt x="525" y="1720"/>
                </a:lnTo>
                <a:lnTo>
                  <a:pt x="560" y="1685"/>
                </a:lnTo>
                <a:lnTo>
                  <a:pt x="560" y="1579"/>
                </a:lnTo>
                <a:lnTo>
                  <a:pt x="525" y="1334"/>
                </a:lnTo>
                <a:lnTo>
                  <a:pt x="455" y="1193"/>
                </a:lnTo>
                <a:lnTo>
                  <a:pt x="420" y="1158"/>
                </a:lnTo>
                <a:lnTo>
                  <a:pt x="315" y="1158"/>
                </a:lnTo>
                <a:lnTo>
                  <a:pt x="175" y="1299"/>
                </a:lnTo>
                <a:lnTo>
                  <a:pt x="70" y="1299"/>
                </a:lnTo>
                <a:lnTo>
                  <a:pt x="0" y="1228"/>
                </a:lnTo>
                <a:lnTo>
                  <a:pt x="0" y="1193"/>
                </a:lnTo>
                <a:lnTo>
                  <a:pt x="280" y="912"/>
                </a:lnTo>
                <a:lnTo>
                  <a:pt x="280" y="842"/>
                </a:lnTo>
                <a:lnTo>
                  <a:pt x="210" y="772"/>
                </a:lnTo>
                <a:lnTo>
                  <a:pt x="175" y="772"/>
                </a:lnTo>
                <a:lnTo>
                  <a:pt x="0" y="596"/>
                </a:lnTo>
                <a:lnTo>
                  <a:pt x="0" y="526"/>
                </a:lnTo>
                <a:lnTo>
                  <a:pt x="70" y="421"/>
                </a:lnTo>
                <a:lnTo>
                  <a:pt x="175" y="316"/>
                </a:lnTo>
                <a:lnTo>
                  <a:pt x="210" y="316"/>
                </a:lnTo>
                <a:lnTo>
                  <a:pt x="315" y="351"/>
                </a:lnTo>
                <a:lnTo>
                  <a:pt x="595" y="561"/>
                </a:lnTo>
                <a:lnTo>
                  <a:pt x="630" y="561"/>
                </a:lnTo>
                <a:lnTo>
                  <a:pt x="735" y="456"/>
                </a:lnTo>
                <a:lnTo>
                  <a:pt x="805" y="456"/>
                </a:lnTo>
                <a:lnTo>
                  <a:pt x="840" y="491"/>
                </a:lnTo>
                <a:lnTo>
                  <a:pt x="980" y="491"/>
                </a:lnTo>
                <a:lnTo>
                  <a:pt x="1190" y="421"/>
                </a:lnTo>
                <a:lnTo>
                  <a:pt x="1330" y="281"/>
                </a:lnTo>
                <a:lnTo>
                  <a:pt x="1330" y="245"/>
                </a:lnTo>
                <a:lnTo>
                  <a:pt x="1295" y="210"/>
                </a:lnTo>
                <a:lnTo>
                  <a:pt x="1295" y="105"/>
                </a:lnTo>
                <a:lnTo>
                  <a:pt x="1400" y="0"/>
                </a:lnTo>
              </a:path>
            </a:pathLst>
          </a:custGeom>
          <a:solidFill>
            <a:schemeClr val="accent6"/>
          </a:solidFill>
          <a:ln w="7200">
            <a:solidFill>
              <a:srgbClr val="000000"/>
            </a:solidFill>
            <a:round/>
            <a:headEnd/>
            <a:tailEnd/>
          </a:ln>
        </p:spPr>
        <p:txBody>
          <a:bodyPr/>
          <a:lstStyle/>
          <a:p>
            <a:pPr defTabSz="946052"/>
            <a:endParaRPr lang="en-GB" sz="1451">
              <a:solidFill>
                <a:prstClr val="white"/>
              </a:solidFill>
              <a:latin typeface="Tahoma"/>
            </a:endParaRPr>
          </a:p>
        </p:txBody>
      </p:sp>
      <p:sp>
        <p:nvSpPr>
          <p:cNvPr id="22" name="GSPG_N_R1"/>
          <p:cNvSpPr>
            <a:spLocks noChangeAspect="1" noChangeArrowheads="1"/>
          </p:cNvSpPr>
          <p:nvPr/>
        </p:nvSpPr>
        <p:spPr bwMode="auto">
          <a:xfrm rot="236775">
            <a:off x="3608001" y="2364769"/>
            <a:ext cx="760617" cy="761698"/>
          </a:xfrm>
          <a:custGeom>
            <a:avLst/>
            <a:gdLst>
              <a:gd name="T0" fmla="*/ 135491833 w 2415"/>
              <a:gd name="T1" fmla="*/ 0 h 2529"/>
              <a:gd name="T2" fmla="*/ 154847920 w 2415"/>
              <a:gd name="T3" fmla="*/ 14388537 h 2529"/>
              <a:gd name="T4" fmla="*/ 149317740 w 2415"/>
              <a:gd name="T5" fmla="*/ 25833776 h 2529"/>
              <a:gd name="T6" fmla="*/ 141022294 w 2415"/>
              <a:gd name="T7" fmla="*/ 28695013 h 2529"/>
              <a:gd name="T8" fmla="*/ 135491833 w 2415"/>
              <a:gd name="T9" fmla="*/ 25833776 h 2529"/>
              <a:gd name="T10" fmla="*/ 116136063 w 2415"/>
              <a:gd name="T11" fmla="*/ 48806028 h 2529"/>
              <a:gd name="T12" fmla="*/ 118901012 w 2415"/>
              <a:gd name="T13" fmla="*/ 54528789 h 2529"/>
              <a:gd name="T14" fmla="*/ 143787244 w 2415"/>
              <a:gd name="T15" fmla="*/ 43083554 h 2529"/>
              <a:gd name="T16" fmla="*/ 185185630 w 2415"/>
              <a:gd name="T17" fmla="*/ 57390026 h 2529"/>
              <a:gd name="T18" fmla="*/ 190715810 w 2415"/>
              <a:gd name="T19" fmla="*/ 71778558 h 2529"/>
              <a:gd name="T20" fmla="*/ 176890219 w 2415"/>
              <a:gd name="T21" fmla="*/ 91889582 h 2529"/>
              <a:gd name="T22" fmla="*/ 179655169 w 2415"/>
              <a:gd name="T23" fmla="*/ 97612343 h 2529"/>
              <a:gd name="T24" fmla="*/ 182420399 w 2415"/>
              <a:gd name="T25" fmla="*/ 109057578 h 2529"/>
              <a:gd name="T26" fmla="*/ 168594809 w 2415"/>
              <a:gd name="T27" fmla="*/ 120584586 h 2529"/>
              <a:gd name="T28" fmla="*/ 163064348 w 2415"/>
              <a:gd name="T29" fmla="*/ 129168584 h 2529"/>
              <a:gd name="T30" fmla="*/ 129961653 w 2415"/>
              <a:gd name="T31" fmla="*/ 175031905 h 2529"/>
              <a:gd name="T32" fmla="*/ 113370832 w 2415"/>
              <a:gd name="T33" fmla="*/ 175031905 h 2529"/>
              <a:gd name="T34" fmla="*/ 105075422 w 2415"/>
              <a:gd name="T35" fmla="*/ 172170382 h 2529"/>
              <a:gd name="T36" fmla="*/ 102310191 w 2415"/>
              <a:gd name="T37" fmla="*/ 177974916 h 2529"/>
              <a:gd name="T38" fmla="*/ 77423960 w 2415"/>
              <a:gd name="T39" fmla="*/ 198004149 h 2529"/>
              <a:gd name="T40" fmla="*/ 71893762 w 2415"/>
              <a:gd name="T41" fmla="*/ 195142911 h 2529"/>
              <a:gd name="T42" fmla="*/ 58067891 w 2415"/>
              <a:gd name="T43" fmla="*/ 192281674 h 2529"/>
              <a:gd name="T44" fmla="*/ 55302941 w 2415"/>
              <a:gd name="T45" fmla="*/ 200865672 h 2529"/>
              <a:gd name="T46" fmla="*/ 47007531 w 2415"/>
              <a:gd name="T47" fmla="*/ 206669920 h 2529"/>
              <a:gd name="T48" fmla="*/ 27651471 w 2415"/>
              <a:gd name="T49" fmla="*/ 195142911 h 2529"/>
              <a:gd name="T50" fmla="*/ 16590825 w 2415"/>
              <a:gd name="T51" fmla="*/ 203726909 h 2529"/>
              <a:gd name="T52" fmla="*/ 2765232 w 2415"/>
              <a:gd name="T53" fmla="*/ 192281674 h 2529"/>
              <a:gd name="T54" fmla="*/ 0 w 2415"/>
              <a:gd name="T55" fmla="*/ 172170382 h 2529"/>
              <a:gd name="T56" fmla="*/ 22121010 w 2415"/>
              <a:gd name="T57" fmla="*/ 126307347 h 2529"/>
              <a:gd name="T58" fmla="*/ 33181651 w 2415"/>
              <a:gd name="T59" fmla="*/ 111919101 h 2529"/>
              <a:gd name="T60" fmla="*/ 30416420 w 2415"/>
              <a:gd name="T61" fmla="*/ 100473580 h 2529"/>
              <a:gd name="T62" fmla="*/ 16590825 w 2415"/>
              <a:gd name="T63" fmla="*/ 88946571 h 2529"/>
              <a:gd name="T64" fmla="*/ 27651471 w 2415"/>
              <a:gd name="T65" fmla="*/ 54528789 h 2529"/>
              <a:gd name="T66" fmla="*/ 24886240 w 2415"/>
              <a:gd name="T67" fmla="*/ 48806028 h 2529"/>
              <a:gd name="T68" fmla="*/ 30416420 w 2415"/>
              <a:gd name="T69" fmla="*/ 37360785 h 2529"/>
              <a:gd name="T70" fmla="*/ 38712121 w 2415"/>
              <a:gd name="T71" fmla="*/ 43083554 h 2529"/>
              <a:gd name="T72" fmla="*/ 55302941 w 2415"/>
              <a:gd name="T73" fmla="*/ 45944791 h 2529"/>
              <a:gd name="T74" fmla="*/ 63598352 w 2415"/>
              <a:gd name="T75" fmla="*/ 40222031 h 2529"/>
              <a:gd name="T76" fmla="*/ 66363301 w 2415"/>
              <a:gd name="T77" fmla="*/ 31556536 h 2529"/>
              <a:gd name="T78" fmla="*/ 80189190 w 2415"/>
              <a:gd name="T79" fmla="*/ 20111015 h 2529"/>
              <a:gd name="T80" fmla="*/ 110605602 w 2415"/>
              <a:gd name="T81" fmla="*/ 11527013 h 2529"/>
              <a:gd name="T82" fmla="*/ 132726884 w 2415"/>
              <a:gd name="T83" fmla="*/ 0 h 25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15"/>
              <a:gd name="T127" fmla="*/ 0 h 2529"/>
              <a:gd name="T128" fmla="*/ 2415 w 2415"/>
              <a:gd name="T129" fmla="*/ 2529 h 25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15" h="2529">
                <a:moveTo>
                  <a:pt x="1680" y="0"/>
                </a:moveTo>
                <a:lnTo>
                  <a:pt x="1715" y="0"/>
                </a:lnTo>
                <a:lnTo>
                  <a:pt x="1890" y="106"/>
                </a:lnTo>
                <a:lnTo>
                  <a:pt x="1960" y="176"/>
                </a:lnTo>
                <a:lnTo>
                  <a:pt x="1960" y="246"/>
                </a:lnTo>
                <a:lnTo>
                  <a:pt x="1890" y="316"/>
                </a:lnTo>
                <a:lnTo>
                  <a:pt x="1820" y="351"/>
                </a:lnTo>
                <a:lnTo>
                  <a:pt x="1785" y="351"/>
                </a:lnTo>
                <a:lnTo>
                  <a:pt x="1750" y="316"/>
                </a:lnTo>
                <a:lnTo>
                  <a:pt x="1715" y="316"/>
                </a:lnTo>
                <a:lnTo>
                  <a:pt x="1610" y="421"/>
                </a:lnTo>
                <a:lnTo>
                  <a:pt x="1470" y="597"/>
                </a:lnTo>
                <a:lnTo>
                  <a:pt x="1470" y="632"/>
                </a:lnTo>
                <a:lnTo>
                  <a:pt x="1505" y="667"/>
                </a:lnTo>
                <a:lnTo>
                  <a:pt x="1680" y="667"/>
                </a:lnTo>
                <a:lnTo>
                  <a:pt x="1820" y="527"/>
                </a:lnTo>
                <a:lnTo>
                  <a:pt x="1960" y="527"/>
                </a:lnTo>
                <a:lnTo>
                  <a:pt x="2344" y="702"/>
                </a:lnTo>
                <a:lnTo>
                  <a:pt x="2414" y="772"/>
                </a:lnTo>
                <a:lnTo>
                  <a:pt x="2414" y="878"/>
                </a:lnTo>
                <a:lnTo>
                  <a:pt x="2309" y="1053"/>
                </a:lnTo>
                <a:lnTo>
                  <a:pt x="2239" y="1124"/>
                </a:lnTo>
                <a:lnTo>
                  <a:pt x="2239" y="1159"/>
                </a:lnTo>
                <a:lnTo>
                  <a:pt x="2274" y="1194"/>
                </a:lnTo>
                <a:lnTo>
                  <a:pt x="2309" y="1264"/>
                </a:lnTo>
                <a:lnTo>
                  <a:pt x="2309" y="1334"/>
                </a:lnTo>
                <a:lnTo>
                  <a:pt x="2169" y="1475"/>
                </a:lnTo>
                <a:lnTo>
                  <a:pt x="2134" y="1475"/>
                </a:lnTo>
                <a:lnTo>
                  <a:pt x="2064" y="1545"/>
                </a:lnTo>
                <a:lnTo>
                  <a:pt x="2064" y="1580"/>
                </a:lnTo>
                <a:lnTo>
                  <a:pt x="1995" y="1720"/>
                </a:lnTo>
                <a:lnTo>
                  <a:pt x="1645" y="2141"/>
                </a:lnTo>
                <a:lnTo>
                  <a:pt x="1540" y="2177"/>
                </a:lnTo>
                <a:lnTo>
                  <a:pt x="1435" y="2141"/>
                </a:lnTo>
                <a:lnTo>
                  <a:pt x="1365" y="2106"/>
                </a:lnTo>
                <a:lnTo>
                  <a:pt x="1330" y="2106"/>
                </a:lnTo>
                <a:lnTo>
                  <a:pt x="1295" y="2141"/>
                </a:lnTo>
                <a:lnTo>
                  <a:pt x="1295" y="2177"/>
                </a:lnTo>
                <a:lnTo>
                  <a:pt x="1190" y="2282"/>
                </a:lnTo>
                <a:lnTo>
                  <a:pt x="980" y="2422"/>
                </a:lnTo>
                <a:lnTo>
                  <a:pt x="945" y="2422"/>
                </a:lnTo>
                <a:lnTo>
                  <a:pt x="910" y="2387"/>
                </a:lnTo>
                <a:lnTo>
                  <a:pt x="770" y="2352"/>
                </a:lnTo>
                <a:lnTo>
                  <a:pt x="735" y="2352"/>
                </a:lnTo>
                <a:lnTo>
                  <a:pt x="700" y="2387"/>
                </a:lnTo>
                <a:lnTo>
                  <a:pt x="700" y="2457"/>
                </a:lnTo>
                <a:lnTo>
                  <a:pt x="630" y="2528"/>
                </a:lnTo>
                <a:lnTo>
                  <a:pt x="595" y="2528"/>
                </a:lnTo>
                <a:lnTo>
                  <a:pt x="420" y="2457"/>
                </a:lnTo>
                <a:lnTo>
                  <a:pt x="350" y="2387"/>
                </a:lnTo>
                <a:lnTo>
                  <a:pt x="315" y="2387"/>
                </a:lnTo>
                <a:lnTo>
                  <a:pt x="210" y="2492"/>
                </a:lnTo>
                <a:lnTo>
                  <a:pt x="175" y="2492"/>
                </a:lnTo>
                <a:lnTo>
                  <a:pt x="35" y="2352"/>
                </a:lnTo>
                <a:lnTo>
                  <a:pt x="0" y="2247"/>
                </a:lnTo>
                <a:lnTo>
                  <a:pt x="0" y="2106"/>
                </a:lnTo>
                <a:lnTo>
                  <a:pt x="175" y="1826"/>
                </a:lnTo>
                <a:lnTo>
                  <a:pt x="280" y="1545"/>
                </a:lnTo>
                <a:lnTo>
                  <a:pt x="350" y="1439"/>
                </a:lnTo>
                <a:lnTo>
                  <a:pt x="420" y="1369"/>
                </a:lnTo>
                <a:lnTo>
                  <a:pt x="420" y="1264"/>
                </a:lnTo>
                <a:lnTo>
                  <a:pt x="385" y="1229"/>
                </a:lnTo>
                <a:lnTo>
                  <a:pt x="350" y="1229"/>
                </a:lnTo>
                <a:lnTo>
                  <a:pt x="210" y="1088"/>
                </a:lnTo>
                <a:lnTo>
                  <a:pt x="245" y="772"/>
                </a:lnTo>
                <a:lnTo>
                  <a:pt x="350" y="667"/>
                </a:lnTo>
                <a:lnTo>
                  <a:pt x="350" y="632"/>
                </a:lnTo>
                <a:lnTo>
                  <a:pt x="315" y="597"/>
                </a:lnTo>
                <a:lnTo>
                  <a:pt x="315" y="527"/>
                </a:lnTo>
                <a:lnTo>
                  <a:pt x="385" y="457"/>
                </a:lnTo>
                <a:lnTo>
                  <a:pt x="420" y="457"/>
                </a:lnTo>
                <a:lnTo>
                  <a:pt x="490" y="527"/>
                </a:lnTo>
                <a:lnTo>
                  <a:pt x="560" y="562"/>
                </a:lnTo>
                <a:lnTo>
                  <a:pt x="700" y="562"/>
                </a:lnTo>
                <a:lnTo>
                  <a:pt x="770" y="527"/>
                </a:lnTo>
                <a:lnTo>
                  <a:pt x="805" y="492"/>
                </a:lnTo>
                <a:lnTo>
                  <a:pt x="840" y="421"/>
                </a:lnTo>
                <a:lnTo>
                  <a:pt x="840" y="386"/>
                </a:lnTo>
                <a:lnTo>
                  <a:pt x="980" y="246"/>
                </a:lnTo>
                <a:lnTo>
                  <a:pt x="1015" y="246"/>
                </a:lnTo>
                <a:lnTo>
                  <a:pt x="1260" y="211"/>
                </a:lnTo>
                <a:lnTo>
                  <a:pt x="1400" y="141"/>
                </a:lnTo>
                <a:lnTo>
                  <a:pt x="1505" y="35"/>
                </a:lnTo>
                <a:lnTo>
                  <a:pt x="1680" y="0"/>
                </a:lnTo>
              </a:path>
            </a:pathLst>
          </a:custGeom>
          <a:solidFill>
            <a:schemeClr val="tx1"/>
          </a:solidFill>
          <a:ln w="7200">
            <a:solidFill>
              <a:srgbClr val="000000"/>
            </a:solidFill>
            <a:round/>
            <a:headEnd/>
            <a:tailEnd/>
          </a:ln>
        </p:spPr>
        <p:txBody>
          <a:bodyPr/>
          <a:lstStyle/>
          <a:p>
            <a:pPr defTabSz="946052"/>
            <a:endParaRPr lang="en-GB" sz="1451">
              <a:solidFill>
                <a:prstClr val="white"/>
              </a:solidFill>
              <a:latin typeface="Tahoma"/>
            </a:endParaRPr>
          </a:p>
        </p:txBody>
      </p:sp>
      <p:sp>
        <p:nvSpPr>
          <p:cNvPr id="23" name="GSPG_F_R1"/>
          <p:cNvSpPr>
            <a:spLocks noChangeAspect="1" noChangeArrowheads="1"/>
          </p:cNvSpPr>
          <p:nvPr/>
        </p:nvSpPr>
        <p:spPr bwMode="auto">
          <a:xfrm rot="236775">
            <a:off x="4197212" y="2645395"/>
            <a:ext cx="632062" cy="841877"/>
          </a:xfrm>
          <a:custGeom>
            <a:avLst/>
            <a:gdLst>
              <a:gd name="T0" fmla="*/ 40458491 w 2030"/>
              <a:gd name="T1" fmla="*/ 0 h 2774"/>
              <a:gd name="T2" fmla="*/ 48565580 w 2030"/>
              <a:gd name="T3" fmla="*/ 14526215 h 2774"/>
              <a:gd name="T4" fmla="*/ 56672668 w 2030"/>
              <a:gd name="T5" fmla="*/ 17431515 h 2774"/>
              <a:gd name="T6" fmla="*/ 72887141 w 2030"/>
              <a:gd name="T7" fmla="*/ 55365799 h 2774"/>
              <a:gd name="T8" fmla="*/ 70184575 w 2030"/>
              <a:gd name="T9" fmla="*/ 64081699 h 2774"/>
              <a:gd name="T10" fmla="*/ 78291959 w 2030"/>
              <a:gd name="T11" fmla="*/ 75702627 h 2774"/>
              <a:gd name="T12" fmla="*/ 94506136 w 2030"/>
              <a:gd name="T13" fmla="*/ 128163397 h 2774"/>
              <a:gd name="T14" fmla="*/ 137744127 w 2030"/>
              <a:gd name="T15" fmla="*/ 148583183 h 2774"/>
              <a:gd name="T16" fmla="*/ 148553799 w 2030"/>
              <a:gd name="T17" fmla="*/ 163109429 h 2774"/>
              <a:gd name="T18" fmla="*/ 151256069 w 2030"/>
              <a:gd name="T19" fmla="*/ 177718615 h 2774"/>
              <a:gd name="T20" fmla="*/ 153958617 w 2030"/>
              <a:gd name="T21" fmla="*/ 186434514 h 2774"/>
              <a:gd name="T22" fmla="*/ 137744127 w 2030"/>
              <a:gd name="T23" fmla="*/ 189339814 h 2774"/>
              <a:gd name="T24" fmla="*/ 132339587 w 2030"/>
              <a:gd name="T25" fmla="*/ 203949000 h 2774"/>
              <a:gd name="T26" fmla="*/ 121529950 w 2030"/>
              <a:gd name="T27" fmla="*/ 206854300 h 2774"/>
              <a:gd name="T28" fmla="*/ 116125132 w 2030"/>
              <a:gd name="T29" fmla="*/ 218475210 h 2774"/>
              <a:gd name="T30" fmla="*/ 118827680 w 2030"/>
              <a:gd name="T31" fmla="*/ 224368785 h 2774"/>
              <a:gd name="T32" fmla="*/ 110720313 w 2030"/>
              <a:gd name="T33" fmla="*/ 230179385 h 2774"/>
              <a:gd name="T34" fmla="*/ 102613225 w 2030"/>
              <a:gd name="T35" fmla="*/ 218475210 h 2774"/>
              <a:gd name="T36" fmla="*/ 80994229 w 2030"/>
              <a:gd name="T37" fmla="*/ 215570199 h 2774"/>
              <a:gd name="T38" fmla="*/ 75589411 w 2030"/>
              <a:gd name="T39" fmla="*/ 218475210 h 2774"/>
              <a:gd name="T40" fmla="*/ 44782401 w 2030"/>
              <a:gd name="T41" fmla="*/ 186683441 h 2774"/>
              <a:gd name="T42" fmla="*/ 37138519 w 2030"/>
              <a:gd name="T43" fmla="*/ 193822227 h 2774"/>
              <a:gd name="T44" fmla="*/ 26946575 w 2030"/>
              <a:gd name="T45" fmla="*/ 163109429 h 2774"/>
              <a:gd name="T46" fmla="*/ 35053664 w 2030"/>
              <a:gd name="T47" fmla="*/ 151488518 h 2774"/>
              <a:gd name="T48" fmla="*/ 24244305 w 2030"/>
              <a:gd name="T49" fmla="*/ 125258097 h 2774"/>
              <a:gd name="T50" fmla="*/ 16137212 w 2030"/>
              <a:gd name="T51" fmla="*/ 122352798 h 2774"/>
              <a:gd name="T52" fmla="*/ 8107091 w 2030"/>
              <a:gd name="T53" fmla="*/ 96122413 h 2774"/>
              <a:gd name="T54" fmla="*/ 10732394 w 2030"/>
              <a:gd name="T55" fmla="*/ 90312101 h 2774"/>
              <a:gd name="T56" fmla="*/ 0 w 2030"/>
              <a:gd name="T57" fmla="*/ 75702627 h 2774"/>
              <a:gd name="T58" fmla="*/ 8107091 w 2030"/>
              <a:gd name="T59" fmla="*/ 58271099 h 2774"/>
              <a:gd name="T60" fmla="*/ 18839487 w 2030"/>
              <a:gd name="T61" fmla="*/ 49472512 h 2774"/>
              <a:gd name="T62" fmla="*/ 26946575 w 2030"/>
              <a:gd name="T63" fmla="*/ 34946005 h 2774"/>
              <a:gd name="T64" fmla="*/ 21541757 w 2030"/>
              <a:gd name="T65" fmla="*/ 26230394 h 2774"/>
              <a:gd name="T66" fmla="*/ 29649123 w 2030"/>
              <a:gd name="T67" fmla="*/ 8715901 h 27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30"/>
              <a:gd name="T103" fmla="*/ 0 h 2774"/>
              <a:gd name="T104" fmla="*/ 2030 w 2030"/>
              <a:gd name="T105" fmla="*/ 2774 h 27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30" h="2774">
                <a:moveTo>
                  <a:pt x="489" y="0"/>
                </a:moveTo>
                <a:lnTo>
                  <a:pt x="524" y="0"/>
                </a:lnTo>
                <a:lnTo>
                  <a:pt x="629" y="105"/>
                </a:lnTo>
                <a:lnTo>
                  <a:pt x="629" y="175"/>
                </a:lnTo>
                <a:lnTo>
                  <a:pt x="664" y="210"/>
                </a:lnTo>
                <a:lnTo>
                  <a:pt x="734" y="210"/>
                </a:lnTo>
                <a:lnTo>
                  <a:pt x="839" y="316"/>
                </a:lnTo>
                <a:lnTo>
                  <a:pt x="944" y="667"/>
                </a:lnTo>
                <a:lnTo>
                  <a:pt x="944" y="737"/>
                </a:lnTo>
                <a:lnTo>
                  <a:pt x="909" y="772"/>
                </a:lnTo>
                <a:lnTo>
                  <a:pt x="909" y="807"/>
                </a:lnTo>
                <a:lnTo>
                  <a:pt x="1014" y="912"/>
                </a:lnTo>
                <a:lnTo>
                  <a:pt x="1189" y="1474"/>
                </a:lnTo>
                <a:lnTo>
                  <a:pt x="1224" y="1544"/>
                </a:lnTo>
                <a:lnTo>
                  <a:pt x="1329" y="1649"/>
                </a:lnTo>
                <a:lnTo>
                  <a:pt x="1784" y="1790"/>
                </a:lnTo>
                <a:lnTo>
                  <a:pt x="1854" y="1860"/>
                </a:lnTo>
                <a:lnTo>
                  <a:pt x="1924" y="1965"/>
                </a:lnTo>
                <a:lnTo>
                  <a:pt x="1924" y="2036"/>
                </a:lnTo>
                <a:lnTo>
                  <a:pt x="1959" y="2141"/>
                </a:lnTo>
                <a:lnTo>
                  <a:pt x="2029" y="2211"/>
                </a:lnTo>
                <a:lnTo>
                  <a:pt x="1994" y="2246"/>
                </a:lnTo>
                <a:lnTo>
                  <a:pt x="1819" y="2246"/>
                </a:lnTo>
                <a:lnTo>
                  <a:pt x="1784" y="2281"/>
                </a:lnTo>
                <a:lnTo>
                  <a:pt x="1784" y="2387"/>
                </a:lnTo>
                <a:lnTo>
                  <a:pt x="1714" y="2457"/>
                </a:lnTo>
                <a:lnTo>
                  <a:pt x="1644" y="2492"/>
                </a:lnTo>
                <a:lnTo>
                  <a:pt x="1574" y="2492"/>
                </a:lnTo>
                <a:lnTo>
                  <a:pt x="1504" y="2562"/>
                </a:lnTo>
                <a:lnTo>
                  <a:pt x="1504" y="2632"/>
                </a:lnTo>
                <a:lnTo>
                  <a:pt x="1539" y="2667"/>
                </a:lnTo>
                <a:lnTo>
                  <a:pt x="1539" y="2703"/>
                </a:lnTo>
                <a:lnTo>
                  <a:pt x="1469" y="2773"/>
                </a:lnTo>
                <a:lnTo>
                  <a:pt x="1434" y="2773"/>
                </a:lnTo>
                <a:lnTo>
                  <a:pt x="1329" y="2667"/>
                </a:lnTo>
                <a:lnTo>
                  <a:pt x="1329" y="2632"/>
                </a:lnTo>
                <a:lnTo>
                  <a:pt x="1294" y="2597"/>
                </a:lnTo>
                <a:lnTo>
                  <a:pt x="1049" y="2597"/>
                </a:lnTo>
                <a:lnTo>
                  <a:pt x="1014" y="2632"/>
                </a:lnTo>
                <a:lnTo>
                  <a:pt x="979" y="2632"/>
                </a:lnTo>
                <a:lnTo>
                  <a:pt x="909" y="2597"/>
                </a:lnTo>
                <a:lnTo>
                  <a:pt x="580" y="2249"/>
                </a:lnTo>
                <a:lnTo>
                  <a:pt x="494" y="2302"/>
                </a:lnTo>
                <a:lnTo>
                  <a:pt x="481" y="2335"/>
                </a:lnTo>
                <a:lnTo>
                  <a:pt x="349" y="2211"/>
                </a:lnTo>
                <a:lnTo>
                  <a:pt x="349" y="1965"/>
                </a:lnTo>
                <a:lnTo>
                  <a:pt x="454" y="1860"/>
                </a:lnTo>
                <a:lnTo>
                  <a:pt x="454" y="1825"/>
                </a:lnTo>
                <a:lnTo>
                  <a:pt x="349" y="1614"/>
                </a:lnTo>
                <a:lnTo>
                  <a:pt x="314" y="1509"/>
                </a:lnTo>
                <a:lnTo>
                  <a:pt x="279" y="1474"/>
                </a:lnTo>
                <a:lnTo>
                  <a:pt x="209" y="1474"/>
                </a:lnTo>
                <a:lnTo>
                  <a:pt x="105" y="1369"/>
                </a:lnTo>
                <a:lnTo>
                  <a:pt x="105" y="1158"/>
                </a:lnTo>
                <a:lnTo>
                  <a:pt x="139" y="1123"/>
                </a:lnTo>
                <a:lnTo>
                  <a:pt x="139" y="1088"/>
                </a:lnTo>
                <a:lnTo>
                  <a:pt x="0" y="947"/>
                </a:lnTo>
                <a:lnTo>
                  <a:pt x="0" y="912"/>
                </a:lnTo>
                <a:lnTo>
                  <a:pt x="35" y="807"/>
                </a:lnTo>
                <a:lnTo>
                  <a:pt x="105" y="702"/>
                </a:lnTo>
                <a:lnTo>
                  <a:pt x="209" y="596"/>
                </a:lnTo>
                <a:lnTo>
                  <a:pt x="244" y="596"/>
                </a:lnTo>
                <a:lnTo>
                  <a:pt x="349" y="491"/>
                </a:lnTo>
                <a:lnTo>
                  <a:pt x="349" y="421"/>
                </a:lnTo>
                <a:lnTo>
                  <a:pt x="314" y="351"/>
                </a:lnTo>
                <a:lnTo>
                  <a:pt x="279" y="316"/>
                </a:lnTo>
                <a:lnTo>
                  <a:pt x="279" y="281"/>
                </a:lnTo>
                <a:lnTo>
                  <a:pt x="384" y="105"/>
                </a:lnTo>
                <a:lnTo>
                  <a:pt x="489" y="0"/>
                </a:lnTo>
              </a:path>
            </a:pathLst>
          </a:custGeom>
          <a:solidFill>
            <a:schemeClr val="accent6"/>
          </a:solidFill>
          <a:ln w="7200">
            <a:solidFill>
              <a:srgbClr val="000000"/>
            </a:solidFill>
            <a:round/>
            <a:headEnd/>
            <a:tailEnd/>
          </a:ln>
        </p:spPr>
        <p:txBody>
          <a:bodyPr/>
          <a:lstStyle/>
          <a:p>
            <a:pPr defTabSz="946052"/>
            <a:endParaRPr lang="en-GB" sz="1451">
              <a:solidFill>
                <a:prstClr val="white"/>
              </a:solidFill>
              <a:latin typeface="Tahoma"/>
            </a:endParaRPr>
          </a:p>
        </p:txBody>
      </p:sp>
      <p:sp>
        <p:nvSpPr>
          <p:cNvPr id="24" name="GSPG_L_R1"/>
          <p:cNvSpPr>
            <a:spLocks noChangeAspect="1" noChangeArrowheads="1"/>
          </p:cNvSpPr>
          <p:nvPr/>
        </p:nvSpPr>
        <p:spPr bwMode="auto">
          <a:xfrm rot="236775">
            <a:off x="3333151" y="4404951"/>
            <a:ext cx="932023" cy="741653"/>
          </a:xfrm>
          <a:custGeom>
            <a:avLst/>
            <a:gdLst>
              <a:gd name="T0" fmla="*/ 213321232 w 2975"/>
              <a:gd name="T1" fmla="*/ 0 h 2423"/>
              <a:gd name="T2" fmla="*/ 232472300 w 2975"/>
              <a:gd name="T3" fmla="*/ 23726616 h 2423"/>
              <a:gd name="T4" fmla="*/ 224264779 w 2975"/>
              <a:gd name="T5" fmla="*/ 56318782 h 2423"/>
              <a:gd name="T6" fmla="*/ 210585206 w 2975"/>
              <a:gd name="T7" fmla="*/ 94821614 h 2423"/>
              <a:gd name="T8" fmla="*/ 213321232 w 2975"/>
              <a:gd name="T9" fmla="*/ 100731981 h 2423"/>
              <a:gd name="T10" fmla="*/ 218793006 w 2975"/>
              <a:gd name="T11" fmla="*/ 109682380 h 2423"/>
              <a:gd name="T12" fmla="*/ 213321232 w 2975"/>
              <a:gd name="T13" fmla="*/ 118547930 h 2423"/>
              <a:gd name="T14" fmla="*/ 199641659 w 2975"/>
              <a:gd name="T15" fmla="*/ 112637563 h 2423"/>
              <a:gd name="T16" fmla="*/ 166889302 w 2975"/>
              <a:gd name="T17" fmla="*/ 124458587 h 2423"/>
              <a:gd name="T18" fmla="*/ 155945755 w 2975"/>
              <a:gd name="T19" fmla="*/ 133408696 h 2423"/>
              <a:gd name="T20" fmla="*/ 136794373 w 2975"/>
              <a:gd name="T21" fmla="*/ 177822204 h 2423"/>
              <a:gd name="T22" fmla="*/ 120379052 w 2975"/>
              <a:gd name="T23" fmla="*/ 166000889 h 2423"/>
              <a:gd name="T24" fmla="*/ 90284438 w 2975"/>
              <a:gd name="T25" fmla="*/ 160090522 h 2423"/>
              <a:gd name="T26" fmla="*/ 82076638 w 2975"/>
              <a:gd name="T27" fmla="*/ 166000889 h 2423"/>
              <a:gd name="T28" fmla="*/ 65661300 w 2975"/>
              <a:gd name="T29" fmla="*/ 168956363 h 2423"/>
              <a:gd name="T30" fmla="*/ 60189526 w 2975"/>
              <a:gd name="T31" fmla="*/ 177822204 h 2423"/>
              <a:gd name="T32" fmla="*/ 51982006 w 2975"/>
              <a:gd name="T33" fmla="*/ 180777387 h 2423"/>
              <a:gd name="T34" fmla="*/ 43774206 w 2975"/>
              <a:gd name="T35" fmla="*/ 198593336 h 2423"/>
              <a:gd name="T36" fmla="*/ 35566676 w 2975"/>
              <a:gd name="T37" fmla="*/ 204503703 h 2423"/>
              <a:gd name="T38" fmla="*/ 16415325 w 2975"/>
              <a:gd name="T39" fmla="*/ 192682679 h 2423"/>
              <a:gd name="T40" fmla="*/ 5471776 w 2975"/>
              <a:gd name="T41" fmla="*/ 201548520 h 2423"/>
              <a:gd name="T42" fmla="*/ 0 w 2975"/>
              <a:gd name="T43" fmla="*/ 183732570 h 2423"/>
              <a:gd name="T44" fmla="*/ 21887103 w 2975"/>
              <a:gd name="T45" fmla="*/ 177822204 h 2423"/>
              <a:gd name="T46" fmla="*/ 46510232 w 2975"/>
              <a:gd name="T47" fmla="*/ 148184903 h 2423"/>
              <a:gd name="T48" fmla="*/ 51982006 w 2975"/>
              <a:gd name="T49" fmla="*/ 136363879 h 2423"/>
              <a:gd name="T50" fmla="*/ 62925553 w 2975"/>
              <a:gd name="T51" fmla="*/ 130453512 h 2423"/>
              <a:gd name="T52" fmla="*/ 79340891 w 2975"/>
              <a:gd name="T53" fmla="*/ 106726906 h 2423"/>
              <a:gd name="T54" fmla="*/ 84812664 w 2975"/>
              <a:gd name="T55" fmla="*/ 80045116 h 2423"/>
              <a:gd name="T56" fmla="*/ 98491958 w 2975"/>
              <a:gd name="T57" fmla="*/ 74134731 h 2423"/>
              <a:gd name="T58" fmla="*/ 103963732 w 2975"/>
              <a:gd name="T59" fmla="*/ 53363598 h 2423"/>
              <a:gd name="T60" fmla="*/ 131322599 w 2975"/>
              <a:gd name="T61" fmla="*/ 47452941 h 2423"/>
              <a:gd name="T62" fmla="*/ 136794373 w 2975"/>
              <a:gd name="T63" fmla="*/ 50408124 h 2423"/>
              <a:gd name="T64" fmla="*/ 158681502 w 2975"/>
              <a:gd name="T65" fmla="*/ 56318782 h 2423"/>
              <a:gd name="T66" fmla="*/ 177832849 w 2975"/>
              <a:gd name="T67" fmla="*/ 53363598 h 2423"/>
              <a:gd name="T68" fmla="*/ 183304622 w 2975"/>
              <a:gd name="T69" fmla="*/ 38502832 h 2423"/>
              <a:gd name="T70" fmla="*/ 210585206 w 2975"/>
              <a:gd name="T71" fmla="*/ 0 h 24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75"/>
              <a:gd name="T109" fmla="*/ 0 h 2423"/>
              <a:gd name="T110" fmla="*/ 2975 w 2975"/>
              <a:gd name="T111" fmla="*/ 2423 h 242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75" h="2423">
                <a:moveTo>
                  <a:pt x="2694" y="0"/>
                </a:moveTo>
                <a:lnTo>
                  <a:pt x="2729" y="0"/>
                </a:lnTo>
                <a:lnTo>
                  <a:pt x="2834" y="105"/>
                </a:lnTo>
                <a:lnTo>
                  <a:pt x="2974" y="281"/>
                </a:lnTo>
                <a:lnTo>
                  <a:pt x="2900" y="535"/>
                </a:lnTo>
                <a:lnTo>
                  <a:pt x="2869" y="667"/>
                </a:lnTo>
                <a:lnTo>
                  <a:pt x="2729" y="948"/>
                </a:lnTo>
                <a:lnTo>
                  <a:pt x="2694" y="1123"/>
                </a:lnTo>
                <a:lnTo>
                  <a:pt x="2694" y="1193"/>
                </a:lnTo>
                <a:lnTo>
                  <a:pt x="2729" y="1193"/>
                </a:lnTo>
                <a:lnTo>
                  <a:pt x="2799" y="1264"/>
                </a:lnTo>
                <a:lnTo>
                  <a:pt x="2799" y="1299"/>
                </a:lnTo>
                <a:lnTo>
                  <a:pt x="2764" y="1369"/>
                </a:lnTo>
                <a:lnTo>
                  <a:pt x="2729" y="1404"/>
                </a:lnTo>
                <a:lnTo>
                  <a:pt x="2589" y="1369"/>
                </a:lnTo>
                <a:lnTo>
                  <a:pt x="2554" y="1334"/>
                </a:lnTo>
                <a:lnTo>
                  <a:pt x="2450" y="1334"/>
                </a:lnTo>
                <a:lnTo>
                  <a:pt x="2135" y="1474"/>
                </a:lnTo>
                <a:lnTo>
                  <a:pt x="2030" y="1545"/>
                </a:lnTo>
                <a:lnTo>
                  <a:pt x="1995" y="1580"/>
                </a:lnTo>
                <a:lnTo>
                  <a:pt x="1820" y="2036"/>
                </a:lnTo>
                <a:lnTo>
                  <a:pt x="1750" y="2106"/>
                </a:lnTo>
                <a:lnTo>
                  <a:pt x="1680" y="2106"/>
                </a:lnTo>
                <a:lnTo>
                  <a:pt x="1540" y="1966"/>
                </a:lnTo>
                <a:lnTo>
                  <a:pt x="1365" y="1896"/>
                </a:lnTo>
                <a:lnTo>
                  <a:pt x="1155" y="1896"/>
                </a:lnTo>
                <a:lnTo>
                  <a:pt x="1120" y="1931"/>
                </a:lnTo>
                <a:lnTo>
                  <a:pt x="1050" y="1966"/>
                </a:lnTo>
                <a:lnTo>
                  <a:pt x="875" y="1966"/>
                </a:lnTo>
                <a:lnTo>
                  <a:pt x="840" y="2001"/>
                </a:lnTo>
                <a:lnTo>
                  <a:pt x="840" y="2036"/>
                </a:lnTo>
                <a:lnTo>
                  <a:pt x="770" y="2106"/>
                </a:lnTo>
                <a:lnTo>
                  <a:pt x="735" y="2106"/>
                </a:lnTo>
                <a:lnTo>
                  <a:pt x="665" y="2141"/>
                </a:lnTo>
                <a:lnTo>
                  <a:pt x="560" y="2247"/>
                </a:lnTo>
                <a:lnTo>
                  <a:pt x="560" y="2352"/>
                </a:lnTo>
                <a:lnTo>
                  <a:pt x="490" y="2422"/>
                </a:lnTo>
                <a:lnTo>
                  <a:pt x="455" y="2422"/>
                </a:lnTo>
                <a:lnTo>
                  <a:pt x="315" y="2282"/>
                </a:lnTo>
                <a:lnTo>
                  <a:pt x="210" y="2282"/>
                </a:lnTo>
                <a:lnTo>
                  <a:pt x="105" y="2387"/>
                </a:lnTo>
                <a:lnTo>
                  <a:pt x="70" y="2387"/>
                </a:lnTo>
                <a:lnTo>
                  <a:pt x="0" y="2317"/>
                </a:lnTo>
                <a:lnTo>
                  <a:pt x="0" y="2176"/>
                </a:lnTo>
                <a:lnTo>
                  <a:pt x="70" y="2106"/>
                </a:lnTo>
                <a:lnTo>
                  <a:pt x="280" y="2106"/>
                </a:lnTo>
                <a:lnTo>
                  <a:pt x="490" y="1896"/>
                </a:lnTo>
                <a:lnTo>
                  <a:pt x="595" y="1755"/>
                </a:lnTo>
                <a:lnTo>
                  <a:pt x="595" y="1685"/>
                </a:lnTo>
                <a:lnTo>
                  <a:pt x="665" y="1615"/>
                </a:lnTo>
                <a:lnTo>
                  <a:pt x="700" y="1615"/>
                </a:lnTo>
                <a:lnTo>
                  <a:pt x="805" y="1545"/>
                </a:lnTo>
                <a:lnTo>
                  <a:pt x="840" y="1509"/>
                </a:lnTo>
                <a:lnTo>
                  <a:pt x="1015" y="1264"/>
                </a:lnTo>
                <a:lnTo>
                  <a:pt x="1015" y="1018"/>
                </a:lnTo>
                <a:lnTo>
                  <a:pt x="1085" y="948"/>
                </a:lnTo>
                <a:lnTo>
                  <a:pt x="1190" y="948"/>
                </a:lnTo>
                <a:lnTo>
                  <a:pt x="1260" y="878"/>
                </a:lnTo>
                <a:lnTo>
                  <a:pt x="1260" y="702"/>
                </a:lnTo>
                <a:lnTo>
                  <a:pt x="1330" y="632"/>
                </a:lnTo>
                <a:lnTo>
                  <a:pt x="1610" y="597"/>
                </a:lnTo>
                <a:lnTo>
                  <a:pt x="1680" y="562"/>
                </a:lnTo>
                <a:lnTo>
                  <a:pt x="1715" y="562"/>
                </a:lnTo>
                <a:lnTo>
                  <a:pt x="1750" y="597"/>
                </a:lnTo>
                <a:lnTo>
                  <a:pt x="1820" y="632"/>
                </a:lnTo>
                <a:lnTo>
                  <a:pt x="2030" y="667"/>
                </a:lnTo>
                <a:lnTo>
                  <a:pt x="2135" y="667"/>
                </a:lnTo>
                <a:lnTo>
                  <a:pt x="2275" y="632"/>
                </a:lnTo>
                <a:lnTo>
                  <a:pt x="2310" y="597"/>
                </a:lnTo>
                <a:lnTo>
                  <a:pt x="2345" y="456"/>
                </a:lnTo>
                <a:lnTo>
                  <a:pt x="2345" y="386"/>
                </a:lnTo>
                <a:lnTo>
                  <a:pt x="2694" y="0"/>
                </a:lnTo>
              </a:path>
            </a:pathLst>
          </a:custGeom>
          <a:solidFill>
            <a:schemeClr val="accent6"/>
          </a:solidFill>
          <a:ln w="7200">
            <a:solidFill>
              <a:srgbClr val="000000"/>
            </a:solidFill>
            <a:round/>
            <a:headEnd/>
            <a:tailEnd/>
          </a:ln>
        </p:spPr>
        <p:txBody>
          <a:bodyPr/>
          <a:lstStyle/>
          <a:p>
            <a:pPr defTabSz="946052"/>
            <a:endParaRPr lang="en-GB" sz="1451">
              <a:solidFill>
                <a:prstClr val="white"/>
              </a:solidFill>
              <a:latin typeface="Tahoma"/>
            </a:endParaRPr>
          </a:p>
        </p:txBody>
      </p:sp>
      <p:sp>
        <p:nvSpPr>
          <p:cNvPr id="25" name="GSPG_G_R1"/>
          <p:cNvSpPr>
            <a:spLocks noChangeAspect="1" noChangeArrowheads="1"/>
          </p:cNvSpPr>
          <p:nvPr/>
        </p:nvSpPr>
        <p:spPr bwMode="auto">
          <a:xfrm rot="236775">
            <a:off x="3977039" y="2901177"/>
            <a:ext cx="471369" cy="861921"/>
          </a:xfrm>
          <a:custGeom>
            <a:avLst/>
            <a:gdLst>
              <a:gd name="T0" fmla="*/ 62602598 w 1540"/>
              <a:gd name="T1" fmla="*/ 14558451 h 2845"/>
              <a:gd name="T2" fmla="*/ 59991198 w 1540"/>
              <a:gd name="T3" fmla="*/ 20348874 h 2845"/>
              <a:gd name="T4" fmla="*/ 65214271 w 1540"/>
              <a:gd name="T5" fmla="*/ 43592814 h 2845"/>
              <a:gd name="T6" fmla="*/ 75660435 w 1540"/>
              <a:gd name="T7" fmla="*/ 49382945 h 2845"/>
              <a:gd name="T8" fmla="*/ 78272108 w 1540"/>
              <a:gd name="T9" fmla="*/ 66836744 h 2845"/>
              <a:gd name="T10" fmla="*/ 86106854 w 1540"/>
              <a:gd name="T11" fmla="*/ 78417312 h 2845"/>
              <a:gd name="T12" fmla="*/ 78272108 w 1540"/>
              <a:gd name="T13" fmla="*/ 107451374 h 2845"/>
              <a:gd name="T14" fmla="*/ 88718255 w 1540"/>
              <a:gd name="T15" fmla="*/ 122009820 h 2845"/>
              <a:gd name="T16" fmla="*/ 91329928 w 1540"/>
              <a:gd name="T17" fmla="*/ 136485723 h 2845"/>
              <a:gd name="T18" fmla="*/ 88718255 w 1540"/>
              <a:gd name="T19" fmla="*/ 148149104 h 2845"/>
              <a:gd name="T20" fmla="*/ 96553001 w 1540"/>
              <a:gd name="T21" fmla="*/ 159729689 h 2845"/>
              <a:gd name="T22" fmla="*/ 91329928 w 1540"/>
              <a:gd name="T23" fmla="*/ 177183201 h 2845"/>
              <a:gd name="T24" fmla="*/ 114833894 w 1540"/>
              <a:gd name="T25" fmla="*/ 217798100 h 2845"/>
              <a:gd name="T26" fmla="*/ 109610821 w 1540"/>
              <a:gd name="T27" fmla="*/ 229378650 h 2845"/>
              <a:gd name="T28" fmla="*/ 96553001 w 1540"/>
              <a:gd name="T29" fmla="*/ 235251612 h 2845"/>
              <a:gd name="T30" fmla="*/ 86106854 w 1540"/>
              <a:gd name="T31" fmla="*/ 229378650 h 2845"/>
              <a:gd name="T32" fmla="*/ 78272108 w 1540"/>
              <a:gd name="T33" fmla="*/ 212007682 h 2845"/>
              <a:gd name="T34" fmla="*/ 70437344 w 1540"/>
              <a:gd name="T35" fmla="*/ 209112616 h 2845"/>
              <a:gd name="T36" fmla="*/ 41784877 w 1540"/>
              <a:gd name="T37" fmla="*/ 182973620 h 2845"/>
              <a:gd name="T38" fmla="*/ 33950122 w 1540"/>
              <a:gd name="T39" fmla="*/ 162624755 h 2845"/>
              <a:gd name="T40" fmla="*/ 39173477 w 1540"/>
              <a:gd name="T41" fmla="*/ 148149104 h 2845"/>
              <a:gd name="T42" fmla="*/ 44396550 w 1540"/>
              <a:gd name="T43" fmla="*/ 145171207 h 2845"/>
              <a:gd name="T44" fmla="*/ 41784877 w 1540"/>
              <a:gd name="T45" fmla="*/ 136485723 h 2845"/>
              <a:gd name="T46" fmla="*/ 44396550 w 1540"/>
              <a:gd name="T47" fmla="*/ 130695304 h 2845"/>
              <a:gd name="T48" fmla="*/ 41784877 w 1540"/>
              <a:gd name="T49" fmla="*/ 124905173 h 2845"/>
              <a:gd name="T50" fmla="*/ 33950122 w 1540"/>
              <a:gd name="T51" fmla="*/ 127800239 h 2845"/>
              <a:gd name="T52" fmla="*/ 28727048 w 1540"/>
              <a:gd name="T53" fmla="*/ 136485723 h 2845"/>
              <a:gd name="T54" fmla="*/ 20892575 w 1540"/>
              <a:gd name="T55" fmla="*/ 130695304 h 2845"/>
              <a:gd name="T56" fmla="*/ 23503975 w 1540"/>
              <a:gd name="T57" fmla="*/ 124905173 h 2845"/>
              <a:gd name="T58" fmla="*/ 20892575 w 1540"/>
              <a:gd name="T59" fmla="*/ 116136858 h 2845"/>
              <a:gd name="T60" fmla="*/ 13057824 w 1540"/>
              <a:gd name="T61" fmla="*/ 110346727 h 2845"/>
              <a:gd name="T62" fmla="*/ 0 w 1540"/>
              <a:gd name="T63" fmla="*/ 69731810 h 2845"/>
              <a:gd name="T64" fmla="*/ 20892575 w 1540"/>
              <a:gd name="T65" fmla="*/ 31929424 h 2845"/>
              <a:gd name="T66" fmla="*/ 28727048 w 1540"/>
              <a:gd name="T67" fmla="*/ 29034358 h 2845"/>
              <a:gd name="T68" fmla="*/ 31338722 w 1540"/>
              <a:gd name="T69" fmla="*/ 20348874 h 28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40"/>
              <a:gd name="T106" fmla="*/ 0 h 2845"/>
              <a:gd name="T107" fmla="*/ 1540 w 1540"/>
              <a:gd name="T108" fmla="*/ 2845 h 28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40" h="2845">
                <a:moveTo>
                  <a:pt x="665" y="0"/>
                </a:moveTo>
                <a:lnTo>
                  <a:pt x="839" y="176"/>
                </a:lnTo>
                <a:lnTo>
                  <a:pt x="839" y="211"/>
                </a:lnTo>
                <a:lnTo>
                  <a:pt x="804" y="246"/>
                </a:lnTo>
                <a:lnTo>
                  <a:pt x="804" y="457"/>
                </a:lnTo>
                <a:lnTo>
                  <a:pt x="874" y="527"/>
                </a:lnTo>
                <a:lnTo>
                  <a:pt x="944" y="527"/>
                </a:lnTo>
                <a:lnTo>
                  <a:pt x="1014" y="597"/>
                </a:lnTo>
                <a:lnTo>
                  <a:pt x="1014" y="667"/>
                </a:lnTo>
                <a:lnTo>
                  <a:pt x="1049" y="808"/>
                </a:lnTo>
                <a:lnTo>
                  <a:pt x="1154" y="913"/>
                </a:lnTo>
                <a:lnTo>
                  <a:pt x="1154" y="948"/>
                </a:lnTo>
                <a:lnTo>
                  <a:pt x="1049" y="1053"/>
                </a:lnTo>
                <a:lnTo>
                  <a:pt x="1049" y="1299"/>
                </a:lnTo>
                <a:lnTo>
                  <a:pt x="1119" y="1404"/>
                </a:lnTo>
                <a:lnTo>
                  <a:pt x="1189" y="1475"/>
                </a:lnTo>
                <a:lnTo>
                  <a:pt x="1224" y="1580"/>
                </a:lnTo>
                <a:lnTo>
                  <a:pt x="1224" y="1650"/>
                </a:lnTo>
                <a:lnTo>
                  <a:pt x="1189" y="1685"/>
                </a:lnTo>
                <a:lnTo>
                  <a:pt x="1189" y="1791"/>
                </a:lnTo>
                <a:lnTo>
                  <a:pt x="1294" y="1896"/>
                </a:lnTo>
                <a:lnTo>
                  <a:pt x="1294" y="1931"/>
                </a:lnTo>
                <a:lnTo>
                  <a:pt x="1224" y="2001"/>
                </a:lnTo>
                <a:lnTo>
                  <a:pt x="1224" y="2142"/>
                </a:lnTo>
                <a:lnTo>
                  <a:pt x="1504" y="2422"/>
                </a:lnTo>
                <a:lnTo>
                  <a:pt x="1539" y="2633"/>
                </a:lnTo>
                <a:lnTo>
                  <a:pt x="1539" y="2703"/>
                </a:lnTo>
                <a:lnTo>
                  <a:pt x="1469" y="2773"/>
                </a:lnTo>
                <a:lnTo>
                  <a:pt x="1399" y="2808"/>
                </a:lnTo>
                <a:lnTo>
                  <a:pt x="1294" y="2844"/>
                </a:lnTo>
                <a:lnTo>
                  <a:pt x="1224" y="2844"/>
                </a:lnTo>
                <a:lnTo>
                  <a:pt x="1154" y="2773"/>
                </a:lnTo>
                <a:lnTo>
                  <a:pt x="1154" y="2668"/>
                </a:lnTo>
                <a:lnTo>
                  <a:pt x="1049" y="2563"/>
                </a:lnTo>
                <a:lnTo>
                  <a:pt x="1014" y="2563"/>
                </a:lnTo>
                <a:lnTo>
                  <a:pt x="944" y="2528"/>
                </a:lnTo>
                <a:lnTo>
                  <a:pt x="665" y="2317"/>
                </a:lnTo>
                <a:lnTo>
                  <a:pt x="560" y="2212"/>
                </a:lnTo>
                <a:lnTo>
                  <a:pt x="490" y="2071"/>
                </a:lnTo>
                <a:lnTo>
                  <a:pt x="455" y="1966"/>
                </a:lnTo>
                <a:lnTo>
                  <a:pt x="455" y="1861"/>
                </a:lnTo>
                <a:lnTo>
                  <a:pt x="525" y="1791"/>
                </a:lnTo>
                <a:lnTo>
                  <a:pt x="560" y="1791"/>
                </a:lnTo>
                <a:lnTo>
                  <a:pt x="595" y="1755"/>
                </a:lnTo>
                <a:lnTo>
                  <a:pt x="595" y="1685"/>
                </a:lnTo>
                <a:lnTo>
                  <a:pt x="560" y="1650"/>
                </a:lnTo>
                <a:lnTo>
                  <a:pt x="560" y="1615"/>
                </a:lnTo>
                <a:lnTo>
                  <a:pt x="595" y="1580"/>
                </a:lnTo>
                <a:lnTo>
                  <a:pt x="595" y="1545"/>
                </a:lnTo>
                <a:lnTo>
                  <a:pt x="560" y="1510"/>
                </a:lnTo>
                <a:lnTo>
                  <a:pt x="490" y="1510"/>
                </a:lnTo>
                <a:lnTo>
                  <a:pt x="455" y="1545"/>
                </a:lnTo>
                <a:lnTo>
                  <a:pt x="455" y="1580"/>
                </a:lnTo>
                <a:lnTo>
                  <a:pt x="385" y="1650"/>
                </a:lnTo>
                <a:lnTo>
                  <a:pt x="350" y="1650"/>
                </a:lnTo>
                <a:lnTo>
                  <a:pt x="280" y="1580"/>
                </a:lnTo>
                <a:lnTo>
                  <a:pt x="280" y="1545"/>
                </a:lnTo>
                <a:lnTo>
                  <a:pt x="315" y="1510"/>
                </a:lnTo>
                <a:lnTo>
                  <a:pt x="315" y="1440"/>
                </a:lnTo>
                <a:lnTo>
                  <a:pt x="280" y="1404"/>
                </a:lnTo>
                <a:lnTo>
                  <a:pt x="245" y="1404"/>
                </a:lnTo>
                <a:lnTo>
                  <a:pt x="175" y="1334"/>
                </a:lnTo>
                <a:lnTo>
                  <a:pt x="0" y="1089"/>
                </a:lnTo>
                <a:lnTo>
                  <a:pt x="0" y="843"/>
                </a:lnTo>
                <a:lnTo>
                  <a:pt x="105" y="562"/>
                </a:lnTo>
                <a:lnTo>
                  <a:pt x="280" y="386"/>
                </a:lnTo>
                <a:lnTo>
                  <a:pt x="315" y="386"/>
                </a:lnTo>
                <a:lnTo>
                  <a:pt x="385" y="351"/>
                </a:lnTo>
                <a:lnTo>
                  <a:pt x="420" y="316"/>
                </a:lnTo>
                <a:lnTo>
                  <a:pt x="420" y="246"/>
                </a:lnTo>
                <a:lnTo>
                  <a:pt x="665" y="0"/>
                </a:lnTo>
              </a:path>
            </a:pathLst>
          </a:custGeom>
          <a:solidFill>
            <a:schemeClr val="accent4"/>
          </a:solidFill>
          <a:ln w="7200">
            <a:solidFill>
              <a:srgbClr val="000000"/>
            </a:solidFill>
            <a:round/>
            <a:headEnd/>
            <a:tailEnd/>
          </a:ln>
        </p:spPr>
        <p:txBody>
          <a:bodyPr/>
          <a:lstStyle/>
          <a:p>
            <a:pPr defTabSz="946052"/>
            <a:endParaRPr lang="en-GB" sz="1451">
              <a:solidFill>
                <a:prstClr val="white"/>
              </a:solidFill>
              <a:latin typeface="Tahoma"/>
            </a:endParaRPr>
          </a:p>
        </p:txBody>
      </p:sp>
      <p:sp>
        <p:nvSpPr>
          <p:cNvPr id="26" name="GSPG_E_R1"/>
          <p:cNvSpPr>
            <a:spLocks noChangeAspect="1" noChangeArrowheads="1"/>
          </p:cNvSpPr>
          <p:nvPr/>
        </p:nvSpPr>
        <p:spPr bwMode="auto">
          <a:xfrm rot="236775">
            <a:off x="4042431" y="3748700"/>
            <a:ext cx="524932" cy="771720"/>
          </a:xfrm>
          <a:custGeom>
            <a:avLst/>
            <a:gdLst>
              <a:gd name="T0" fmla="*/ 81567087 w 1680"/>
              <a:gd name="T1" fmla="*/ 0 h 2564"/>
              <a:gd name="T2" fmla="*/ 92453086 w 1680"/>
              <a:gd name="T3" fmla="*/ 17226451 h 2564"/>
              <a:gd name="T4" fmla="*/ 84288656 w 1680"/>
              <a:gd name="T5" fmla="*/ 28656559 h 2564"/>
              <a:gd name="T6" fmla="*/ 100617515 w 1680"/>
              <a:gd name="T7" fmla="*/ 60252150 h 2564"/>
              <a:gd name="T8" fmla="*/ 97895946 w 1680"/>
              <a:gd name="T9" fmla="*/ 68824371 h 2564"/>
              <a:gd name="T10" fmla="*/ 95174655 w 1680"/>
              <a:gd name="T11" fmla="*/ 74539565 h 2564"/>
              <a:gd name="T12" fmla="*/ 100617515 w 1680"/>
              <a:gd name="T13" fmla="*/ 77396895 h 2564"/>
              <a:gd name="T14" fmla="*/ 106060654 w 1680"/>
              <a:gd name="T15" fmla="*/ 85969402 h 2564"/>
              <a:gd name="T16" fmla="*/ 103339085 w 1680"/>
              <a:gd name="T17" fmla="*/ 103195848 h 2564"/>
              <a:gd name="T18" fmla="*/ 97895946 w 1680"/>
              <a:gd name="T19" fmla="*/ 111768355 h 2564"/>
              <a:gd name="T20" fmla="*/ 116946653 w 1680"/>
              <a:gd name="T21" fmla="*/ 126137490 h 2564"/>
              <a:gd name="T22" fmla="*/ 127832373 w 1680"/>
              <a:gd name="T23" fmla="*/ 128994801 h 2564"/>
              <a:gd name="T24" fmla="*/ 122389513 w 1680"/>
              <a:gd name="T25" fmla="*/ 149078845 h 2564"/>
              <a:gd name="T26" fmla="*/ 84288656 w 1680"/>
              <a:gd name="T27" fmla="*/ 160508985 h 2564"/>
              <a:gd name="T28" fmla="*/ 81567087 w 1680"/>
              <a:gd name="T29" fmla="*/ 166223894 h 2564"/>
              <a:gd name="T30" fmla="*/ 87010226 w 1680"/>
              <a:gd name="T31" fmla="*/ 174877834 h 2564"/>
              <a:gd name="T32" fmla="*/ 73402658 w 1680"/>
              <a:gd name="T33" fmla="*/ 192022847 h 2564"/>
              <a:gd name="T34" fmla="*/ 67959502 w 1680"/>
              <a:gd name="T35" fmla="*/ 194880445 h 2564"/>
              <a:gd name="T36" fmla="*/ 51630643 w 1680"/>
              <a:gd name="T37" fmla="*/ 194880445 h 2564"/>
              <a:gd name="T38" fmla="*/ 43466213 w 1680"/>
              <a:gd name="T39" fmla="*/ 189165250 h 2564"/>
              <a:gd name="T40" fmla="*/ 38023075 w 1680"/>
              <a:gd name="T41" fmla="*/ 197737756 h 2564"/>
              <a:gd name="T42" fmla="*/ 27214866 w 1680"/>
              <a:gd name="T43" fmla="*/ 203534385 h 2564"/>
              <a:gd name="T44" fmla="*/ 38023075 w 1680"/>
              <a:gd name="T45" fmla="*/ 189165250 h 2564"/>
              <a:gd name="T46" fmla="*/ 35301775 w 1680"/>
              <a:gd name="T47" fmla="*/ 166223894 h 2564"/>
              <a:gd name="T48" fmla="*/ 24493576 w 1680"/>
              <a:gd name="T49" fmla="*/ 157651388 h 2564"/>
              <a:gd name="T50" fmla="*/ 5442862 w 1680"/>
              <a:gd name="T51" fmla="*/ 140424905 h 2564"/>
              <a:gd name="T52" fmla="*/ 8164432 w 1680"/>
              <a:gd name="T53" fmla="*/ 126137490 h 2564"/>
              <a:gd name="T54" fmla="*/ 16328863 w 1680"/>
              <a:gd name="T55" fmla="*/ 114625952 h 2564"/>
              <a:gd name="T56" fmla="*/ 2721570 w 1680"/>
              <a:gd name="T57" fmla="*/ 103195848 h 2564"/>
              <a:gd name="T58" fmla="*/ 0 w 1680"/>
              <a:gd name="T59" fmla="*/ 97480939 h 2564"/>
              <a:gd name="T60" fmla="*/ 21772006 w 1680"/>
              <a:gd name="T61" fmla="*/ 54455522 h 2564"/>
              <a:gd name="T62" fmla="*/ 32580206 w 1680"/>
              <a:gd name="T63" fmla="*/ 57312833 h 2564"/>
              <a:gd name="T64" fmla="*/ 40744644 w 1680"/>
              <a:gd name="T65" fmla="*/ 54455522 h 2564"/>
              <a:gd name="T66" fmla="*/ 38023075 w 1680"/>
              <a:gd name="T67" fmla="*/ 45883015 h 2564"/>
              <a:gd name="T68" fmla="*/ 46187783 w 1680"/>
              <a:gd name="T69" fmla="*/ 31595590 h 2564"/>
              <a:gd name="T70" fmla="*/ 62516642 w 1680"/>
              <a:gd name="T71" fmla="*/ 14369139 h 2564"/>
              <a:gd name="T72" fmla="*/ 65238211 w 1680"/>
              <a:gd name="T73" fmla="*/ 5796630 h 2564"/>
              <a:gd name="T74" fmla="*/ 73402658 w 1680"/>
              <a:gd name="T75" fmla="*/ 2857599 h 25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80"/>
              <a:gd name="T115" fmla="*/ 0 h 2564"/>
              <a:gd name="T116" fmla="*/ 1680 w 1680"/>
              <a:gd name="T117" fmla="*/ 2564 h 25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80" h="2564">
                <a:moveTo>
                  <a:pt x="979" y="0"/>
                </a:moveTo>
                <a:lnTo>
                  <a:pt x="1049" y="0"/>
                </a:lnTo>
                <a:lnTo>
                  <a:pt x="1154" y="106"/>
                </a:lnTo>
                <a:lnTo>
                  <a:pt x="1189" y="211"/>
                </a:lnTo>
                <a:lnTo>
                  <a:pt x="1189" y="246"/>
                </a:lnTo>
                <a:lnTo>
                  <a:pt x="1084" y="351"/>
                </a:lnTo>
                <a:lnTo>
                  <a:pt x="1084" y="457"/>
                </a:lnTo>
                <a:lnTo>
                  <a:pt x="1294" y="738"/>
                </a:lnTo>
                <a:lnTo>
                  <a:pt x="1294" y="773"/>
                </a:lnTo>
                <a:lnTo>
                  <a:pt x="1259" y="843"/>
                </a:lnTo>
                <a:lnTo>
                  <a:pt x="1224" y="878"/>
                </a:lnTo>
                <a:lnTo>
                  <a:pt x="1224" y="913"/>
                </a:lnTo>
                <a:lnTo>
                  <a:pt x="1259" y="948"/>
                </a:lnTo>
                <a:lnTo>
                  <a:pt x="1294" y="948"/>
                </a:lnTo>
                <a:lnTo>
                  <a:pt x="1329" y="983"/>
                </a:lnTo>
                <a:lnTo>
                  <a:pt x="1364" y="1053"/>
                </a:lnTo>
                <a:lnTo>
                  <a:pt x="1364" y="1124"/>
                </a:lnTo>
                <a:lnTo>
                  <a:pt x="1329" y="1264"/>
                </a:lnTo>
                <a:lnTo>
                  <a:pt x="1259" y="1334"/>
                </a:lnTo>
                <a:lnTo>
                  <a:pt x="1259" y="1369"/>
                </a:lnTo>
                <a:lnTo>
                  <a:pt x="1364" y="1475"/>
                </a:lnTo>
                <a:lnTo>
                  <a:pt x="1504" y="1545"/>
                </a:lnTo>
                <a:lnTo>
                  <a:pt x="1609" y="1545"/>
                </a:lnTo>
                <a:lnTo>
                  <a:pt x="1644" y="1580"/>
                </a:lnTo>
                <a:lnTo>
                  <a:pt x="1679" y="1720"/>
                </a:lnTo>
                <a:lnTo>
                  <a:pt x="1574" y="1826"/>
                </a:lnTo>
                <a:lnTo>
                  <a:pt x="1399" y="1826"/>
                </a:lnTo>
                <a:lnTo>
                  <a:pt x="1084" y="1966"/>
                </a:lnTo>
                <a:lnTo>
                  <a:pt x="1049" y="2001"/>
                </a:lnTo>
                <a:lnTo>
                  <a:pt x="1049" y="2036"/>
                </a:lnTo>
                <a:lnTo>
                  <a:pt x="1084" y="2107"/>
                </a:lnTo>
                <a:lnTo>
                  <a:pt x="1119" y="2142"/>
                </a:lnTo>
                <a:lnTo>
                  <a:pt x="1119" y="2177"/>
                </a:lnTo>
                <a:lnTo>
                  <a:pt x="944" y="2352"/>
                </a:lnTo>
                <a:lnTo>
                  <a:pt x="909" y="2352"/>
                </a:lnTo>
                <a:lnTo>
                  <a:pt x="874" y="2387"/>
                </a:lnTo>
                <a:lnTo>
                  <a:pt x="804" y="2563"/>
                </a:lnTo>
                <a:lnTo>
                  <a:pt x="664" y="2387"/>
                </a:lnTo>
                <a:lnTo>
                  <a:pt x="594" y="2317"/>
                </a:lnTo>
                <a:lnTo>
                  <a:pt x="559" y="2317"/>
                </a:lnTo>
                <a:lnTo>
                  <a:pt x="489" y="2387"/>
                </a:lnTo>
                <a:lnTo>
                  <a:pt x="489" y="2422"/>
                </a:lnTo>
                <a:lnTo>
                  <a:pt x="388" y="2499"/>
                </a:lnTo>
                <a:lnTo>
                  <a:pt x="350" y="2493"/>
                </a:lnTo>
                <a:lnTo>
                  <a:pt x="350" y="2458"/>
                </a:lnTo>
                <a:lnTo>
                  <a:pt x="489" y="2317"/>
                </a:lnTo>
                <a:lnTo>
                  <a:pt x="489" y="2247"/>
                </a:lnTo>
                <a:lnTo>
                  <a:pt x="454" y="2036"/>
                </a:lnTo>
                <a:lnTo>
                  <a:pt x="384" y="1966"/>
                </a:lnTo>
                <a:lnTo>
                  <a:pt x="315" y="1931"/>
                </a:lnTo>
                <a:lnTo>
                  <a:pt x="280" y="1931"/>
                </a:lnTo>
                <a:lnTo>
                  <a:pt x="70" y="1720"/>
                </a:lnTo>
                <a:lnTo>
                  <a:pt x="70" y="1615"/>
                </a:lnTo>
                <a:lnTo>
                  <a:pt x="105" y="1545"/>
                </a:lnTo>
                <a:lnTo>
                  <a:pt x="210" y="1440"/>
                </a:lnTo>
                <a:lnTo>
                  <a:pt x="210" y="1404"/>
                </a:lnTo>
                <a:lnTo>
                  <a:pt x="70" y="1264"/>
                </a:lnTo>
                <a:lnTo>
                  <a:pt x="35" y="1264"/>
                </a:lnTo>
                <a:lnTo>
                  <a:pt x="0" y="1229"/>
                </a:lnTo>
                <a:lnTo>
                  <a:pt x="0" y="1194"/>
                </a:lnTo>
                <a:lnTo>
                  <a:pt x="105" y="843"/>
                </a:lnTo>
                <a:lnTo>
                  <a:pt x="280" y="667"/>
                </a:lnTo>
                <a:lnTo>
                  <a:pt x="384" y="667"/>
                </a:lnTo>
                <a:lnTo>
                  <a:pt x="419" y="702"/>
                </a:lnTo>
                <a:lnTo>
                  <a:pt x="489" y="702"/>
                </a:lnTo>
                <a:lnTo>
                  <a:pt x="524" y="667"/>
                </a:lnTo>
                <a:lnTo>
                  <a:pt x="524" y="597"/>
                </a:lnTo>
                <a:lnTo>
                  <a:pt x="489" y="562"/>
                </a:lnTo>
                <a:lnTo>
                  <a:pt x="489" y="492"/>
                </a:lnTo>
                <a:lnTo>
                  <a:pt x="594" y="387"/>
                </a:lnTo>
                <a:lnTo>
                  <a:pt x="629" y="387"/>
                </a:lnTo>
                <a:lnTo>
                  <a:pt x="804" y="176"/>
                </a:lnTo>
                <a:lnTo>
                  <a:pt x="804" y="106"/>
                </a:lnTo>
                <a:lnTo>
                  <a:pt x="839" y="71"/>
                </a:lnTo>
                <a:lnTo>
                  <a:pt x="874" y="71"/>
                </a:lnTo>
                <a:lnTo>
                  <a:pt x="944" y="35"/>
                </a:lnTo>
                <a:lnTo>
                  <a:pt x="979" y="0"/>
                </a:lnTo>
              </a:path>
            </a:pathLst>
          </a:custGeom>
          <a:solidFill>
            <a:schemeClr val="tx1"/>
          </a:solidFill>
          <a:ln w="7200">
            <a:solidFill>
              <a:srgbClr val="000000"/>
            </a:solidFill>
            <a:round/>
            <a:headEnd/>
            <a:tailEnd/>
          </a:ln>
        </p:spPr>
        <p:txBody>
          <a:bodyPr/>
          <a:lstStyle/>
          <a:p>
            <a:pPr defTabSz="946052"/>
            <a:endParaRPr lang="en-GB" sz="1451">
              <a:solidFill>
                <a:prstClr val="white"/>
              </a:solidFill>
              <a:latin typeface="Tahoma"/>
            </a:endParaRPr>
          </a:p>
        </p:txBody>
      </p:sp>
      <p:sp>
        <p:nvSpPr>
          <p:cNvPr id="27" name="GSPG_J_R1"/>
          <p:cNvSpPr>
            <a:spLocks noChangeAspect="1" noChangeArrowheads="1"/>
          </p:cNvSpPr>
          <p:nvPr/>
        </p:nvSpPr>
        <p:spPr bwMode="auto">
          <a:xfrm rot="236775">
            <a:off x="4695918" y="4475531"/>
            <a:ext cx="567785" cy="370826"/>
          </a:xfrm>
          <a:custGeom>
            <a:avLst/>
            <a:gdLst>
              <a:gd name="T0" fmla="*/ 81311377 w 1820"/>
              <a:gd name="T1" fmla="*/ 0 h 1194"/>
              <a:gd name="T2" fmla="*/ 84024502 w 1820"/>
              <a:gd name="T3" fmla="*/ 0 h 1194"/>
              <a:gd name="T4" fmla="*/ 89450474 w 1820"/>
              <a:gd name="T5" fmla="*/ 6085151 h 1194"/>
              <a:gd name="T6" fmla="*/ 103015264 w 1820"/>
              <a:gd name="T7" fmla="*/ 6085151 h 1194"/>
              <a:gd name="T8" fmla="*/ 108441236 w 1820"/>
              <a:gd name="T9" fmla="*/ 12170008 h 1194"/>
              <a:gd name="T10" fmla="*/ 111154082 w 1820"/>
              <a:gd name="T11" fmla="*/ 12170008 h 1194"/>
              <a:gd name="T12" fmla="*/ 113866929 w 1820"/>
              <a:gd name="T13" fmla="*/ 9127579 h 1194"/>
              <a:gd name="T14" fmla="*/ 119292901 w 1820"/>
              <a:gd name="T15" fmla="*/ 9127579 h 1194"/>
              <a:gd name="T16" fmla="*/ 122006026 w 1820"/>
              <a:gd name="T17" fmla="*/ 12170008 h 1194"/>
              <a:gd name="T18" fmla="*/ 127431719 w 1820"/>
              <a:gd name="T19" fmla="*/ 12170008 h 1194"/>
              <a:gd name="T20" fmla="*/ 130144844 w 1820"/>
              <a:gd name="T21" fmla="*/ 9127579 h 1194"/>
              <a:gd name="T22" fmla="*/ 132857691 w 1820"/>
              <a:gd name="T23" fmla="*/ 9127579 h 1194"/>
              <a:gd name="T24" fmla="*/ 138283662 w 1820"/>
              <a:gd name="T25" fmla="*/ 15299412 h 1194"/>
              <a:gd name="T26" fmla="*/ 140996787 w 1820"/>
              <a:gd name="T27" fmla="*/ 33554569 h 1194"/>
              <a:gd name="T28" fmla="*/ 140996787 w 1820"/>
              <a:gd name="T29" fmla="*/ 42682155 h 1194"/>
              <a:gd name="T30" fmla="*/ 138283662 w 1820"/>
              <a:gd name="T31" fmla="*/ 48854281 h 1194"/>
              <a:gd name="T32" fmla="*/ 132857691 w 1820"/>
              <a:gd name="T33" fmla="*/ 54939135 h 1194"/>
              <a:gd name="T34" fmla="*/ 124718872 w 1820"/>
              <a:gd name="T35" fmla="*/ 57981857 h 1194"/>
              <a:gd name="T36" fmla="*/ 122006026 w 1820"/>
              <a:gd name="T37" fmla="*/ 57981857 h 1194"/>
              <a:gd name="T38" fmla="*/ 119292901 w 1820"/>
              <a:gd name="T39" fmla="*/ 61024284 h 1194"/>
              <a:gd name="T40" fmla="*/ 119292901 w 1820"/>
              <a:gd name="T41" fmla="*/ 67109433 h 1194"/>
              <a:gd name="T42" fmla="*/ 111154082 w 1820"/>
              <a:gd name="T43" fmla="*/ 76323692 h 1194"/>
              <a:gd name="T44" fmla="*/ 84024502 w 1820"/>
              <a:gd name="T45" fmla="*/ 91536436 h 1194"/>
              <a:gd name="T46" fmla="*/ 67824246 w 1820"/>
              <a:gd name="T47" fmla="*/ 103706439 h 1194"/>
              <a:gd name="T48" fmla="*/ 65111121 w 1820"/>
              <a:gd name="T49" fmla="*/ 103706439 h 1194"/>
              <a:gd name="T50" fmla="*/ 48833485 w 1820"/>
              <a:gd name="T51" fmla="*/ 97621585 h 1194"/>
              <a:gd name="T52" fmla="*/ 46120359 w 1820"/>
              <a:gd name="T53" fmla="*/ 94578863 h 1194"/>
              <a:gd name="T54" fmla="*/ 43407513 w 1820"/>
              <a:gd name="T55" fmla="*/ 94578863 h 1194"/>
              <a:gd name="T56" fmla="*/ 40694388 w 1820"/>
              <a:gd name="T57" fmla="*/ 97621585 h 1194"/>
              <a:gd name="T58" fmla="*/ 24416742 w 1820"/>
              <a:gd name="T59" fmla="*/ 97621585 h 1194"/>
              <a:gd name="T60" fmla="*/ 13564794 w 1820"/>
              <a:gd name="T61" fmla="*/ 91536436 h 1194"/>
              <a:gd name="T62" fmla="*/ 10851948 w 1820"/>
              <a:gd name="T63" fmla="*/ 88494008 h 1194"/>
              <a:gd name="T64" fmla="*/ 10851948 w 1820"/>
              <a:gd name="T65" fmla="*/ 85451286 h 1194"/>
              <a:gd name="T66" fmla="*/ 21703617 w 1820"/>
              <a:gd name="T67" fmla="*/ 73194288 h 1194"/>
              <a:gd name="T68" fmla="*/ 21703617 w 1820"/>
              <a:gd name="T69" fmla="*/ 70151860 h 1194"/>
              <a:gd name="T70" fmla="*/ 18990771 w 1820"/>
              <a:gd name="T71" fmla="*/ 67109433 h 1194"/>
              <a:gd name="T72" fmla="*/ 13564794 w 1820"/>
              <a:gd name="T73" fmla="*/ 67109433 h 1194"/>
              <a:gd name="T74" fmla="*/ 8138821 w 1820"/>
              <a:gd name="T75" fmla="*/ 61024284 h 1194"/>
              <a:gd name="T76" fmla="*/ 2712848 w 1820"/>
              <a:gd name="T77" fmla="*/ 48854281 h 1194"/>
              <a:gd name="T78" fmla="*/ 0 w 1820"/>
              <a:gd name="T79" fmla="*/ 36597291 h 1194"/>
              <a:gd name="T80" fmla="*/ 0 w 1820"/>
              <a:gd name="T81" fmla="*/ 33554569 h 1194"/>
              <a:gd name="T82" fmla="*/ 5425974 w 1820"/>
              <a:gd name="T83" fmla="*/ 27469715 h 1194"/>
              <a:gd name="T84" fmla="*/ 8138821 w 1820"/>
              <a:gd name="T85" fmla="*/ 27469715 h 1194"/>
              <a:gd name="T86" fmla="*/ 10851948 w 1820"/>
              <a:gd name="T87" fmla="*/ 24426993 h 1194"/>
              <a:gd name="T88" fmla="*/ 10851948 w 1820"/>
              <a:gd name="T89" fmla="*/ 21384566 h 1194"/>
              <a:gd name="T90" fmla="*/ 18990771 w 1820"/>
              <a:gd name="T91" fmla="*/ 12170008 h 1194"/>
              <a:gd name="T92" fmla="*/ 21703617 w 1820"/>
              <a:gd name="T93" fmla="*/ 12170008 h 1194"/>
              <a:gd name="T94" fmla="*/ 27129589 w 1820"/>
              <a:gd name="T95" fmla="*/ 18342134 h 1194"/>
              <a:gd name="T96" fmla="*/ 27129589 w 1820"/>
              <a:gd name="T97" fmla="*/ 21384566 h 1194"/>
              <a:gd name="T98" fmla="*/ 29842714 w 1820"/>
              <a:gd name="T99" fmla="*/ 24426993 h 1194"/>
              <a:gd name="T100" fmla="*/ 32555561 w 1820"/>
              <a:gd name="T101" fmla="*/ 24426993 h 1194"/>
              <a:gd name="T102" fmla="*/ 35268686 w 1820"/>
              <a:gd name="T103" fmla="*/ 21384566 h 1194"/>
              <a:gd name="T104" fmla="*/ 43407513 w 1820"/>
              <a:gd name="T105" fmla="*/ 21384566 h 1194"/>
              <a:gd name="T106" fmla="*/ 46120359 w 1820"/>
              <a:gd name="T107" fmla="*/ 24426993 h 1194"/>
              <a:gd name="T108" fmla="*/ 48833485 w 1820"/>
              <a:gd name="T109" fmla="*/ 24426993 h 1194"/>
              <a:gd name="T110" fmla="*/ 81311377 w 1820"/>
              <a:gd name="T111" fmla="*/ 0 h 119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20"/>
              <a:gd name="T169" fmla="*/ 0 h 1194"/>
              <a:gd name="T170" fmla="*/ 1820 w 1820"/>
              <a:gd name="T171" fmla="*/ 1194 h 119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20" h="1194">
                <a:moveTo>
                  <a:pt x="1049" y="0"/>
                </a:moveTo>
                <a:lnTo>
                  <a:pt x="1084" y="0"/>
                </a:lnTo>
                <a:lnTo>
                  <a:pt x="1154" y="70"/>
                </a:lnTo>
                <a:lnTo>
                  <a:pt x="1329" y="70"/>
                </a:lnTo>
                <a:lnTo>
                  <a:pt x="1399" y="140"/>
                </a:lnTo>
                <a:lnTo>
                  <a:pt x="1434" y="140"/>
                </a:lnTo>
                <a:lnTo>
                  <a:pt x="1469" y="105"/>
                </a:lnTo>
                <a:lnTo>
                  <a:pt x="1539" y="105"/>
                </a:lnTo>
                <a:lnTo>
                  <a:pt x="1574" y="140"/>
                </a:lnTo>
                <a:lnTo>
                  <a:pt x="1644" y="140"/>
                </a:lnTo>
                <a:lnTo>
                  <a:pt x="1679" y="105"/>
                </a:lnTo>
                <a:lnTo>
                  <a:pt x="1714" y="105"/>
                </a:lnTo>
                <a:lnTo>
                  <a:pt x="1784" y="176"/>
                </a:lnTo>
                <a:lnTo>
                  <a:pt x="1819" y="386"/>
                </a:lnTo>
                <a:lnTo>
                  <a:pt x="1819" y="491"/>
                </a:lnTo>
                <a:lnTo>
                  <a:pt x="1784" y="562"/>
                </a:lnTo>
                <a:lnTo>
                  <a:pt x="1714" y="632"/>
                </a:lnTo>
                <a:lnTo>
                  <a:pt x="1609" y="667"/>
                </a:lnTo>
                <a:lnTo>
                  <a:pt x="1574" y="667"/>
                </a:lnTo>
                <a:lnTo>
                  <a:pt x="1539" y="702"/>
                </a:lnTo>
                <a:lnTo>
                  <a:pt x="1539" y="772"/>
                </a:lnTo>
                <a:lnTo>
                  <a:pt x="1434" y="878"/>
                </a:lnTo>
                <a:lnTo>
                  <a:pt x="1084" y="1053"/>
                </a:lnTo>
                <a:lnTo>
                  <a:pt x="875" y="1193"/>
                </a:lnTo>
                <a:lnTo>
                  <a:pt x="840" y="1193"/>
                </a:lnTo>
                <a:lnTo>
                  <a:pt x="630" y="1123"/>
                </a:lnTo>
                <a:lnTo>
                  <a:pt x="595" y="1088"/>
                </a:lnTo>
                <a:lnTo>
                  <a:pt x="560" y="1088"/>
                </a:lnTo>
                <a:lnTo>
                  <a:pt x="525" y="1123"/>
                </a:lnTo>
                <a:lnTo>
                  <a:pt x="315" y="1123"/>
                </a:lnTo>
                <a:lnTo>
                  <a:pt x="175" y="1053"/>
                </a:lnTo>
                <a:lnTo>
                  <a:pt x="140" y="1018"/>
                </a:lnTo>
                <a:lnTo>
                  <a:pt x="140" y="983"/>
                </a:lnTo>
                <a:lnTo>
                  <a:pt x="280" y="842"/>
                </a:lnTo>
                <a:lnTo>
                  <a:pt x="280" y="807"/>
                </a:lnTo>
                <a:lnTo>
                  <a:pt x="245" y="772"/>
                </a:lnTo>
                <a:lnTo>
                  <a:pt x="175" y="772"/>
                </a:lnTo>
                <a:lnTo>
                  <a:pt x="105" y="702"/>
                </a:lnTo>
                <a:lnTo>
                  <a:pt x="35" y="562"/>
                </a:lnTo>
                <a:lnTo>
                  <a:pt x="0" y="421"/>
                </a:lnTo>
                <a:lnTo>
                  <a:pt x="0" y="386"/>
                </a:lnTo>
                <a:lnTo>
                  <a:pt x="70" y="316"/>
                </a:lnTo>
                <a:lnTo>
                  <a:pt x="105" y="316"/>
                </a:lnTo>
                <a:lnTo>
                  <a:pt x="140" y="281"/>
                </a:lnTo>
                <a:lnTo>
                  <a:pt x="140" y="246"/>
                </a:lnTo>
                <a:lnTo>
                  <a:pt x="245" y="140"/>
                </a:lnTo>
                <a:lnTo>
                  <a:pt x="280" y="140"/>
                </a:lnTo>
                <a:lnTo>
                  <a:pt x="350" y="211"/>
                </a:lnTo>
                <a:lnTo>
                  <a:pt x="350" y="246"/>
                </a:lnTo>
                <a:lnTo>
                  <a:pt x="385" y="281"/>
                </a:lnTo>
                <a:lnTo>
                  <a:pt x="420" y="281"/>
                </a:lnTo>
                <a:lnTo>
                  <a:pt x="455" y="246"/>
                </a:lnTo>
                <a:lnTo>
                  <a:pt x="560" y="246"/>
                </a:lnTo>
                <a:lnTo>
                  <a:pt x="595" y="281"/>
                </a:lnTo>
                <a:lnTo>
                  <a:pt x="630" y="281"/>
                </a:lnTo>
                <a:lnTo>
                  <a:pt x="1049" y="0"/>
                </a:lnTo>
              </a:path>
            </a:pathLst>
          </a:custGeom>
          <a:solidFill>
            <a:schemeClr val="accent6"/>
          </a:solidFill>
          <a:ln w="7200">
            <a:solidFill>
              <a:srgbClr val="000000"/>
            </a:solidFill>
            <a:round/>
            <a:headEnd/>
            <a:tailEnd/>
          </a:ln>
        </p:spPr>
        <p:txBody>
          <a:bodyPr/>
          <a:lstStyle/>
          <a:p>
            <a:pPr defTabSz="946052"/>
            <a:endParaRPr lang="en-GB" sz="1451">
              <a:solidFill>
                <a:prstClr val="white"/>
              </a:solidFill>
              <a:latin typeface="Tahoma"/>
            </a:endParaRPr>
          </a:p>
        </p:txBody>
      </p:sp>
      <p:sp>
        <p:nvSpPr>
          <p:cNvPr id="28" name="GSPG_B_R1"/>
          <p:cNvSpPr>
            <a:spLocks noChangeAspect="1" noChangeArrowheads="1"/>
          </p:cNvSpPr>
          <p:nvPr/>
        </p:nvSpPr>
        <p:spPr bwMode="auto">
          <a:xfrm rot="236775">
            <a:off x="4370846" y="3667673"/>
            <a:ext cx="567785" cy="671497"/>
          </a:xfrm>
          <a:custGeom>
            <a:avLst/>
            <a:gdLst>
              <a:gd name="T0" fmla="*/ 65039748 w 1821"/>
              <a:gd name="T1" fmla="*/ 0 h 2213"/>
              <a:gd name="T2" fmla="*/ 70459680 w 1821"/>
              <a:gd name="T3" fmla="*/ 17508125 h 2213"/>
              <a:gd name="T4" fmla="*/ 75879628 w 1821"/>
              <a:gd name="T5" fmla="*/ 20412323 h 2213"/>
              <a:gd name="T6" fmla="*/ 92139422 w 1821"/>
              <a:gd name="T7" fmla="*/ 8795543 h 2213"/>
              <a:gd name="T8" fmla="*/ 102979563 w 1821"/>
              <a:gd name="T9" fmla="*/ 14603932 h 2213"/>
              <a:gd name="T10" fmla="*/ 108399494 w 1821"/>
              <a:gd name="T11" fmla="*/ 11699738 h 2213"/>
              <a:gd name="T12" fmla="*/ 116529391 w 1821"/>
              <a:gd name="T13" fmla="*/ 17508125 h 2213"/>
              <a:gd name="T14" fmla="*/ 135499428 w 1821"/>
              <a:gd name="T15" fmla="*/ 14603932 h 2213"/>
              <a:gd name="T16" fmla="*/ 140919359 w 1821"/>
              <a:gd name="T17" fmla="*/ 17508125 h 2213"/>
              <a:gd name="T18" fmla="*/ 130079219 w 1821"/>
              <a:gd name="T19" fmla="*/ 43728839 h 2213"/>
              <a:gd name="T20" fmla="*/ 124659287 w 1821"/>
              <a:gd name="T21" fmla="*/ 55345612 h 2213"/>
              <a:gd name="T22" fmla="*/ 130079219 w 1821"/>
              <a:gd name="T23" fmla="*/ 58249805 h 2213"/>
              <a:gd name="T24" fmla="*/ 132789462 w 1821"/>
              <a:gd name="T25" fmla="*/ 64141152 h 2213"/>
              <a:gd name="T26" fmla="*/ 119239356 w 1821"/>
              <a:gd name="T27" fmla="*/ 81566330 h 2213"/>
              <a:gd name="T28" fmla="*/ 100269597 w 1821"/>
              <a:gd name="T29" fmla="*/ 87374717 h 2213"/>
              <a:gd name="T30" fmla="*/ 97559631 w 1821"/>
              <a:gd name="T31" fmla="*/ 101978932 h 2213"/>
              <a:gd name="T32" fmla="*/ 100269597 w 1821"/>
              <a:gd name="T33" fmla="*/ 110691512 h 2213"/>
              <a:gd name="T34" fmla="*/ 92139422 w 1821"/>
              <a:gd name="T35" fmla="*/ 122391245 h 2213"/>
              <a:gd name="T36" fmla="*/ 84551574 w 1821"/>
              <a:gd name="T37" fmla="*/ 169024295 h 2213"/>
              <a:gd name="T38" fmla="*/ 62329783 w 1821"/>
              <a:gd name="T39" fmla="*/ 183545262 h 2213"/>
              <a:gd name="T40" fmla="*/ 55361061 w 1821"/>
              <a:gd name="T41" fmla="*/ 175579326 h 2213"/>
              <a:gd name="T42" fmla="*/ 48779677 w 1821"/>
              <a:gd name="T43" fmla="*/ 171845528 h 2213"/>
              <a:gd name="T44" fmla="*/ 46069711 w 1821"/>
              <a:gd name="T45" fmla="*/ 163132948 h 2213"/>
              <a:gd name="T46" fmla="*/ 29809909 w 1821"/>
              <a:gd name="T47" fmla="*/ 157324562 h 2213"/>
              <a:gd name="T48" fmla="*/ 16259798 w 1821"/>
              <a:gd name="T49" fmla="*/ 145624792 h 2213"/>
              <a:gd name="T50" fmla="*/ 24389977 w 1821"/>
              <a:gd name="T51" fmla="*/ 119487052 h 2213"/>
              <a:gd name="T52" fmla="*/ 21680012 w 1821"/>
              <a:gd name="T53" fmla="*/ 110691512 h 2213"/>
              <a:gd name="T54" fmla="*/ 16259798 w 1821"/>
              <a:gd name="T55" fmla="*/ 107787318 h 2213"/>
              <a:gd name="T56" fmla="*/ 13549832 w 1821"/>
              <a:gd name="T57" fmla="*/ 99074738 h 2213"/>
              <a:gd name="T58" fmla="*/ 18970046 w 1821"/>
              <a:gd name="T59" fmla="*/ 90361870 h 2213"/>
              <a:gd name="T60" fmla="*/ 13549832 w 1821"/>
              <a:gd name="T61" fmla="*/ 81566330 h 2213"/>
              <a:gd name="T62" fmla="*/ 2709967 w 1821"/>
              <a:gd name="T63" fmla="*/ 67045346 h 2213"/>
              <a:gd name="T64" fmla="*/ 8129899 w 1821"/>
              <a:gd name="T65" fmla="*/ 52441418 h 2213"/>
              <a:gd name="T66" fmla="*/ 10839867 w 1821"/>
              <a:gd name="T67" fmla="*/ 46633032 h 2213"/>
              <a:gd name="T68" fmla="*/ 0 w 1821"/>
              <a:gd name="T69" fmla="*/ 29124903 h 2213"/>
              <a:gd name="T70" fmla="*/ 2709967 w 1821"/>
              <a:gd name="T71" fmla="*/ 20412323 h 2213"/>
              <a:gd name="T72" fmla="*/ 18970046 w 1821"/>
              <a:gd name="T73" fmla="*/ 17508125 h 2213"/>
              <a:gd name="T74" fmla="*/ 29809909 w 1821"/>
              <a:gd name="T75" fmla="*/ 20412323 h 2213"/>
              <a:gd name="T76" fmla="*/ 46069711 w 1821"/>
              <a:gd name="T77" fmla="*/ 17508125 h 2213"/>
              <a:gd name="T78" fmla="*/ 51489642 w 1821"/>
              <a:gd name="T79" fmla="*/ 20412323 h 2213"/>
              <a:gd name="T80" fmla="*/ 54199608 w 1821"/>
              <a:gd name="T81" fmla="*/ 8795543 h 22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21"/>
              <a:gd name="T124" fmla="*/ 0 h 2213"/>
              <a:gd name="T125" fmla="*/ 1821 w 1821"/>
              <a:gd name="T126" fmla="*/ 2213 h 22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21" h="2213">
                <a:moveTo>
                  <a:pt x="805" y="0"/>
                </a:moveTo>
                <a:lnTo>
                  <a:pt x="840" y="0"/>
                </a:lnTo>
                <a:lnTo>
                  <a:pt x="910" y="71"/>
                </a:lnTo>
                <a:lnTo>
                  <a:pt x="910" y="211"/>
                </a:lnTo>
                <a:lnTo>
                  <a:pt x="945" y="246"/>
                </a:lnTo>
                <a:lnTo>
                  <a:pt x="980" y="246"/>
                </a:lnTo>
                <a:lnTo>
                  <a:pt x="1120" y="106"/>
                </a:lnTo>
                <a:lnTo>
                  <a:pt x="1190" y="106"/>
                </a:lnTo>
                <a:lnTo>
                  <a:pt x="1260" y="176"/>
                </a:lnTo>
                <a:lnTo>
                  <a:pt x="1330" y="176"/>
                </a:lnTo>
                <a:lnTo>
                  <a:pt x="1365" y="141"/>
                </a:lnTo>
                <a:lnTo>
                  <a:pt x="1400" y="141"/>
                </a:lnTo>
                <a:lnTo>
                  <a:pt x="1470" y="176"/>
                </a:lnTo>
                <a:lnTo>
                  <a:pt x="1505" y="211"/>
                </a:lnTo>
                <a:lnTo>
                  <a:pt x="1715" y="211"/>
                </a:lnTo>
                <a:lnTo>
                  <a:pt x="1750" y="176"/>
                </a:lnTo>
                <a:lnTo>
                  <a:pt x="1785" y="176"/>
                </a:lnTo>
                <a:lnTo>
                  <a:pt x="1820" y="211"/>
                </a:lnTo>
                <a:lnTo>
                  <a:pt x="1820" y="351"/>
                </a:lnTo>
                <a:lnTo>
                  <a:pt x="1680" y="527"/>
                </a:lnTo>
                <a:lnTo>
                  <a:pt x="1610" y="597"/>
                </a:lnTo>
                <a:lnTo>
                  <a:pt x="1610" y="667"/>
                </a:lnTo>
                <a:lnTo>
                  <a:pt x="1645" y="702"/>
                </a:lnTo>
                <a:lnTo>
                  <a:pt x="1680" y="702"/>
                </a:lnTo>
                <a:lnTo>
                  <a:pt x="1715" y="738"/>
                </a:lnTo>
                <a:lnTo>
                  <a:pt x="1715" y="773"/>
                </a:lnTo>
                <a:lnTo>
                  <a:pt x="1680" y="843"/>
                </a:lnTo>
                <a:lnTo>
                  <a:pt x="1540" y="983"/>
                </a:lnTo>
                <a:lnTo>
                  <a:pt x="1470" y="983"/>
                </a:lnTo>
                <a:lnTo>
                  <a:pt x="1295" y="1053"/>
                </a:lnTo>
                <a:lnTo>
                  <a:pt x="1260" y="1089"/>
                </a:lnTo>
                <a:lnTo>
                  <a:pt x="1260" y="1229"/>
                </a:lnTo>
                <a:lnTo>
                  <a:pt x="1295" y="1264"/>
                </a:lnTo>
                <a:lnTo>
                  <a:pt x="1295" y="1334"/>
                </a:lnTo>
                <a:lnTo>
                  <a:pt x="1225" y="1404"/>
                </a:lnTo>
                <a:lnTo>
                  <a:pt x="1190" y="1475"/>
                </a:lnTo>
                <a:lnTo>
                  <a:pt x="1139" y="1726"/>
                </a:lnTo>
                <a:lnTo>
                  <a:pt x="1092" y="2037"/>
                </a:lnTo>
                <a:lnTo>
                  <a:pt x="947" y="2176"/>
                </a:lnTo>
                <a:lnTo>
                  <a:pt x="805" y="2212"/>
                </a:lnTo>
                <a:lnTo>
                  <a:pt x="735" y="2142"/>
                </a:lnTo>
                <a:lnTo>
                  <a:pt x="715" y="2116"/>
                </a:lnTo>
                <a:lnTo>
                  <a:pt x="702" y="2096"/>
                </a:lnTo>
                <a:lnTo>
                  <a:pt x="630" y="2071"/>
                </a:lnTo>
                <a:lnTo>
                  <a:pt x="595" y="2036"/>
                </a:lnTo>
                <a:lnTo>
                  <a:pt x="595" y="1966"/>
                </a:lnTo>
                <a:lnTo>
                  <a:pt x="525" y="1896"/>
                </a:lnTo>
                <a:lnTo>
                  <a:pt x="385" y="1896"/>
                </a:lnTo>
                <a:lnTo>
                  <a:pt x="280" y="1826"/>
                </a:lnTo>
                <a:lnTo>
                  <a:pt x="210" y="1755"/>
                </a:lnTo>
                <a:lnTo>
                  <a:pt x="210" y="1650"/>
                </a:lnTo>
                <a:lnTo>
                  <a:pt x="315" y="1440"/>
                </a:lnTo>
                <a:lnTo>
                  <a:pt x="315" y="1369"/>
                </a:lnTo>
                <a:lnTo>
                  <a:pt x="280" y="1334"/>
                </a:lnTo>
                <a:lnTo>
                  <a:pt x="245" y="1334"/>
                </a:lnTo>
                <a:lnTo>
                  <a:pt x="210" y="1299"/>
                </a:lnTo>
                <a:lnTo>
                  <a:pt x="166" y="1269"/>
                </a:lnTo>
                <a:lnTo>
                  <a:pt x="175" y="1194"/>
                </a:lnTo>
                <a:lnTo>
                  <a:pt x="245" y="1124"/>
                </a:lnTo>
                <a:lnTo>
                  <a:pt x="245" y="1089"/>
                </a:lnTo>
                <a:lnTo>
                  <a:pt x="210" y="1053"/>
                </a:lnTo>
                <a:lnTo>
                  <a:pt x="175" y="983"/>
                </a:lnTo>
                <a:lnTo>
                  <a:pt x="140" y="945"/>
                </a:lnTo>
                <a:lnTo>
                  <a:pt x="35" y="808"/>
                </a:lnTo>
                <a:lnTo>
                  <a:pt x="27" y="701"/>
                </a:lnTo>
                <a:lnTo>
                  <a:pt x="105" y="632"/>
                </a:lnTo>
                <a:lnTo>
                  <a:pt x="140" y="597"/>
                </a:lnTo>
                <a:lnTo>
                  <a:pt x="140" y="562"/>
                </a:lnTo>
                <a:lnTo>
                  <a:pt x="70" y="422"/>
                </a:lnTo>
                <a:lnTo>
                  <a:pt x="0" y="351"/>
                </a:lnTo>
                <a:lnTo>
                  <a:pt x="0" y="316"/>
                </a:lnTo>
                <a:lnTo>
                  <a:pt x="35" y="246"/>
                </a:lnTo>
                <a:lnTo>
                  <a:pt x="70" y="211"/>
                </a:lnTo>
                <a:lnTo>
                  <a:pt x="245" y="211"/>
                </a:lnTo>
                <a:lnTo>
                  <a:pt x="280" y="246"/>
                </a:lnTo>
                <a:lnTo>
                  <a:pt x="385" y="246"/>
                </a:lnTo>
                <a:lnTo>
                  <a:pt x="420" y="211"/>
                </a:lnTo>
                <a:lnTo>
                  <a:pt x="595" y="211"/>
                </a:lnTo>
                <a:lnTo>
                  <a:pt x="630" y="246"/>
                </a:lnTo>
                <a:lnTo>
                  <a:pt x="665" y="246"/>
                </a:lnTo>
                <a:lnTo>
                  <a:pt x="700" y="211"/>
                </a:lnTo>
                <a:lnTo>
                  <a:pt x="700" y="106"/>
                </a:lnTo>
                <a:lnTo>
                  <a:pt x="805" y="0"/>
                </a:lnTo>
              </a:path>
            </a:pathLst>
          </a:custGeom>
          <a:solidFill>
            <a:schemeClr val="accent6"/>
          </a:solidFill>
          <a:ln w="7200">
            <a:solidFill>
              <a:srgbClr val="000000"/>
            </a:solidFill>
            <a:round/>
            <a:headEnd/>
            <a:tailEnd/>
          </a:ln>
        </p:spPr>
        <p:txBody>
          <a:bodyPr/>
          <a:lstStyle/>
          <a:p>
            <a:pPr defTabSz="946052"/>
            <a:endParaRPr lang="en-GB" sz="1451">
              <a:solidFill>
                <a:prstClr val="white"/>
              </a:solidFill>
              <a:latin typeface="Tahoma"/>
            </a:endParaRPr>
          </a:p>
        </p:txBody>
      </p:sp>
      <p:sp>
        <p:nvSpPr>
          <p:cNvPr id="29" name="GSPG_A_R1"/>
          <p:cNvSpPr>
            <a:spLocks noChangeAspect="1" noChangeArrowheads="1"/>
          </p:cNvSpPr>
          <p:nvPr/>
        </p:nvSpPr>
        <p:spPr bwMode="auto">
          <a:xfrm rot="236775">
            <a:off x="4591019" y="3813633"/>
            <a:ext cx="707051" cy="721609"/>
          </a:xfrm>
          <a:custGeom>
            <a:avLst/>
            <a:gdLst>
              <a:gd name="T0" fmla="*/ 96930686 w 2275"/>
              <a:gd name="T1" fmla="*/ 0 h 2353"/>
              <a:gd name="T2" fmla="*/ 145319044 w 2275"/>
              <a:gd name="T3" fmla="*/ 2966676 h 2353"/>
              <a:gd name="T4" fmla="*/ 153396379 w 2275"/>
              <a:gd name="T5" fmla="*/ 8899735 h 2353"/>
              <a:gd name="T6" fmla="*/ 169551534 w 2275"/>
              <a:gd name="T7" fmla="*/ 26784219 h 2353"/>
              <a:gd name="T8" fmla="*/ 172244152 w 2275"/>
              <a:gd name="T9" fmla="*/ 32717277 h 2353"/>
              <a:gd name="T10" fmla="*/ 172244152 w 2275"/>
              <a:gd name="T11" fmla="*/ 86285723 h 2353"/>
              <a:gd name="T12" fmla="*/ 174936771 w 2275"/>
              <a:gd name="T13" fmla="*/ 89252397 h 2353"/>
              <a:gd name="T14" fmla="*/ 174936771 w 2275"/>
              <a:gd name="T15" fmla="*/ 101118804 h 2353"/>
              <a:gd name="T16" fmla="*/ 161474234 w 2275"/>
              <a:gd name="T17" fmla="*/ 116036607 h 2353"/>
              <a:gd name="T18" fmla="*/ 158781616 w 2275"/>
              <a:gd name="T19" fmla="*/ 116036607 h 2353"/>
              <a:gd name="T20" fmla="*/ 150704038 w 2275"/>
              <a:gd name="T21" fmla="*/ 124936339 h 2353"/>
              <a:gd name="T22" fmla="*/ 150704038 w 2275"/>
              <a:gd name="T23" fmla="*/ 127903014 h 2353"/>
              <a:gd name="T24" fmla="*/ 156088997 w 2275"/>
              <a:gd name="T25" fmla="*/ 133836363 h 2353"/>
              <a:gd name="T26" fmla="*/ 156088997 w 2275"/>
              <a:gd name="T27" fmla="*/ 136802746 h 2353"/>
              <a:gd name="T28" fmla="*/ 145319044 w 2275"/>
              <a:gd name="T29" fmla="*/ 148754165 h 2353"/>
              <a:gd name="T30" fmla="*/ 142626426 w 2275"/>
              <a:gd name="T31" fmla="*/ 148754165 h 2353"/>
              <a:gd name="T32" fmla="*/ 139933808 w 2275"/>
              <a:gd name="T33" fmla="*/ 145787491 h 2353"/>
              <a:gd name="T34" fmla="*/ 131856231 w 2275"/>
              <a:gd name="T35" fmla="*/ 145787491 h 2353"/>
              <a:gd name="T36" fmla="*/ 129163890 w 2275"/>
              <a:gd name="T37" fmla="*/ 148754165 h 2353"/>
              <a:gd name="T38" fmla="*/ 129163890 w 2275"/>
              <a:gd name="T39" fmla="*/ 151720549 h 2353"/>
              <a:gd name="T40" fmla="*/ 137241467 w 2275"/>
              <a:gd name="T41" fmla="*/ 160620609 h 2353"/>
              <a:gd name="T42" fmla="*/ 137241467 w 2275"/>
              <a:gd name="T43" fmla="*/ 172571737 h 2353"/>
              <a:gd name="T44" fmla="*/ 129163890 w 2275"/>
              <a:gd name="T45" fmla="*/ 181471469 h 2353"/>
              <a:gd name="T46" fmla="*/ 105008264 w 2275"/>
              <a:gd name="T47" fmla="*/ 196304551 h 2353"/>
              <a:gd name="T48" fmla="*/ 96930686 w 2275"/>
              <a:gd name="T49" fmla="*/ 199355946 h 2353"/>
              <a:gd name="T50" fmla="*/ 94238068 w 2275"/>
              <a:gd name="T51" fmla="*/ 199355946 h 2353"/>
              <a:gd name="T52" fmla="*/ 83468150 w 2275"/>
              <a:gd name="T53" fmla="*/ 187404818 h 2353"/>
              <a:gd name="T54" fmla="*/ 83468150 w 2275"/>
              <a:gd name="T55" fmla="*/ 178504795 h 2353"/>
              <a:gd name="T56" fmla="*/ 80775531 w 2275"/>
              <a:gd name="T57" fmla="*/ 175538411 h 2353"/>
              <a:gd name="T58" fmla="*/ 75390572 w 2275"/>
              <a:gd name="T59" fmla="*/ 175538411 h 2353"/>
              <a:gd name="T60" fmla="*/ 61927741 w 2275"/>
              <a:gd name="T61" fmla="*/ 184438144 h 2353"/>
              <a:gd name="T62" fmla="*/ 56542782 w 2275"/>
              <a:gd name="T63" fmla="*/ 190371202 h 2353"/>
              <a:gd name="T64" fmla="*/ 48465204 w 2275"/>
              <a:gd name="T65" fmla="*/ 190371202 h 2353"/>
              <a:gd name="T66" fmla="*/ 40387627 w 2275"/>
              <a:gd name="T67" fmla="*/ 181471469 h 2353"/>
              <a:gd name="T68" fmla="*/ 32310318 w 2275"/>
              <a:gd name="T69" fmla="*/ 175538411 h 2353"/>
              <a:gd name="T70" fmla="*/ 13462541 w 2275"/>
              <a:gd name="T71" fmla="*/ 175538411 h 2353"/>
              <a:gd name="T72" fmla="*/ 8077580 w 2275"/>
              <a:gd name="T73" fmla="*/ 172571737 h 2353"/>
              <a:gd name="T74" fmla="*/ 0 w 2275"/>
              <a:gd name="T75" fmla="*/ 163586992 h 2353"/>
              <a:gd name="T76" fmla="*/ 0 w 2275"/>
              <a:gd name="T77" fmla="*/ 160620609 h 2353"/>
              <a:gd name="T78" fmla="*/ 2692619 w 2275"/>
              <a:gd name="T79" fmla="*/ 157653934 h 2353"/>
              <a:gd name="T80" fmla="*/ 5384961 w 2275"/>
              <a:gd name="T81" fmla="*/ 151720549 h 2353"/>
              <a:gd name="T82" fmla="*/ 5384961 w 2275"/>
              <a:gd name="T83" fmla="*/ 148754165 h 2353"/>
              <a:gd name="T84" fmla="*/ 8077580 w 2275"/>
              <a:gd name="T85" fmla="*/ 145787491 h 2353"/>
              <a:gd name="T86" fmla="*/ 16155159 w 2275"/>
              <a:gd name="T87" fmla="*/ 145787491 h 2353"/>
              <a:gd name="T88" fmla="*/ 26925082 w 2275"/>
              <a:gd name="T89" fmla="*/ 133836363 h 2353"/>
              <a:gd name="T90" fmla="*/ 35002659 w 2275"/>
              <a:gd name="T91" fmla="*/ 83319339 h 2353"/>
              <a:gd name="T92" fmla="*/ 40387627 w 2275"/>
              <a:gd name="T93" fmla="*/ 74334577 h 2353"/>
              <a:gd name="T94" fmla="*/ 40387627 w 2275"/>
              <a:gd name="T95" fmla="*/ 68401519 h 2353"/>
              <a:gd name="T96" fmla="*/ 37695286 w 2275"/>
              <a:gd name="T97" fmla="*/ 65434844 h 2353"/>
              <a:gd name="T98" fmla="*/ 37695286 w 2275"/>
              <a:gd name="T99" fmla="*/ 53568437 h 2353"/>
              <a:gd name="T100" fmla="*/ 43080245 w 2275"/>
              <a:gd name="T101" fmla="*/ 47550367 h 2353"/>
              <a:gd name="T102" fmla="*/ 51157823 w 2275"/>
              <a:gd name="T103" fmla="*/ 47550367 h 2353"/>
              <a:gd name="T104" fmla="*/ 61927741 w 2275"/>
              <a:gd name="T105" fmla="*/ 41617309 h 2353"/>
              <a:gd name="T106" fmla="*/ 70005318 w 2275"/>
              <a:gd name="T107" fmla="*/ 32717277 h 2353"/>
              <a:gd name="T108" fmla="*/ 70005318 w 2275"/>
              <a:gd name="T109" fmla="*/ 29750893 h 2353"/>
              <a:gd name="T110" fmla="*/ 75390572 w 2275"/>
              <a:gd name="T111" fmla="*/ 23817544 h 2353"/>
              <a:gd name="T112" fmla="*/ 83468150 w 2275"/>
              <a:gd name="T113" fmla="*/ 23817544 h 2353"/>
              <a:gd name="T114" fmla="*/ 88853109 w 2275"/>
              <a:gd name="T115" fmla="*/ 17799761 h 2353"/>
              <a:gd name="T116" fmla="*/ 88853109 w 2275"/>
              <a:gd name="T117" fmla="*/ 8899735 h 2353"/>
              <a:gd name="T118" fmla="*/ 96930686 w 2275"/>
              <a:gd name="T119" fmla="*/ 0 h 235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75"/>
              <a:gd name="T181" fmla="*/ 0 h 2353"/>
              <a:gd name="T182" fmla="*/ 2275 w 2275"/>
              <a:gd name="T183" fmla="*/ 2353 h 235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75" h="2353">
                <a:moveTo>
                  <a:pt x="1260" y="0"/>
                </a:moveTo>
                <a:lnTo>
                  <a:pt x="1889" y="35"/>
                </a:lnTo>
                <a:lnTo>
                  <a:pt x="1994" y="105"/>
                </a:lnTo>
                <a:lnTo>
                  <a:pt x="2204" y="316"/>
                </a:lnTo>
                <a:lnTo>
                  <a:pt x="2239" y="386"/>
                </a:lnTo>
                <a:lnTo>
                  <a:pt x="2239" y="1018"/>
                </a:lnTo>
                <a:lnTo>
                  <a:pt x="2274" y="1053"/>
                </a:lnTo>
                <a:lnTo>
                  <a:pt x="2274" y="1193"/>
                </a:lnTo>
                <a:lnTo>
                  <a:pt x="2099" y="1369"/>
                </a:lnTo>
                <a:lnTo>
                  <a:pt x="2064" y="1369"/>
                </a:lnTo>
                <a:lnTo>
                  <a:pt x="1959" y="1474"/>
                </a:lnTo>
                <a:lnTo>
                  <a:pt x="1959" y="1509"/>
                </a:lnTo>
                <a:lnTo>
                  <a:pt x="2029" y="1579"/>
                </a:lnTo>
                <a:lnTo>
                  <a:pt x="2029" y="1614"/>
                </a:lnTo>
                <a:lnTo>
                  <a:pt x="1889" y="1755"/>
                </a:lnTo>
                <a:lnTo>
                  <a:pt x="1854" y="1755"/>
                </a:lnTo>
                <a:lnTo>
                  <a:pt x="1819" y="1720"/>
                </a:lnTo>
                <a:lnTo>
                  <a:pt x="1714" y="1720"/>
                </a:lnTo>
                <a:lnTo>
                  <a:pt x="1679" y="1755"/>
                </a:lnTo>
                <a:lnTo>
                  <a:pt x="1679" y="1790"/>
                </a:lnTo>
                <a:lnTo>
                  <a:pt x="1784" y="1895"/>
                </a:lnTo>
                <a:lnTo>
                  <a:pt x="1784" y="2036"/>
                </a:lnTo>
                <a:lnTo>
                  <a:pt x="1679" y="2141"/>
                </a:lnTo>
                <a:lnTo>
                  <a:pt x="1365" y="2316"/>
                </a:lnTo>
                <a:lnTo>
                  <a:pt x="1260" y="2352"/>
                </a:lnTo>
                <a:lnTo>
                  <a:pt x="1225" y="2352"/>
                </a:lnTo>
                <a:lnTo>
                  <a:pt x="1085" y="2211"/>
                </a:lnTo>
                <a:lnTo>
                  <a:pt x="1085" y="2106"/>
                </a:lnTo>
                <a:lnTo>
                  <a:pt x="1050" y="2071"/>
                </a:lnTo>
                <a:lnTo>
                  <a:pt x="980" y="2071"/>
                </a:lnTo>
                <a:lnTo>
                  <a:pt x="805" y="2176"/>
                </a:lnTo>
                <a:lnTo>
                  <a:pt x="735" y="2246"/>
                </a:lnTo>
                <a:lnTo>
                  <a:pt x="630" y="2246"/>
                </a:lnTo>
                <a:lnTo>
                  <a:pt x="525" y="2141"/>
                </a:lnTo>
                <a:lnTo>
                  <a:pt x="420" y="2071"/>
                </a:lnTo>
                <a:lnTo>
                  <a:pt x="175" y="2071"/>
                </a:lnTo>
                <a:lnTo>
                  <a:pt x="105" y="2036"/>
                </a:lnTo>
                <a:lnTo>
                  <a:pt x="0" y="1930"/>
                </a:lnTo>
                <a:lnTo>
                  <a:pt x="0" y="1895"/>
                </a:lnTo>
                <a:lnTo>
                  <a:pt x="35" y="1860"/>
                </a:lnTo>
                <a:lnTo>
                  <a:pt x="70" y="1790"/>
                </a:lnTo>
                <a:lnTo>
                  <a:pt x="70" y="1755"/>
                </a:lnTo>
                <a:lnTo>
                  <a:pt x="105" y="1720"/>
                </a:lnTo>
                <a:lnTo>
                  <a:pt x="210" y="1720"/>
                </a:lnTo>
                <a:lnTo>
                  <a:pt x="350" y="1579"/>
                </a:lnTo>
                <a:lnTo>
                  <a:pt x="455" y="983"/>
                </a:lnTo>
                <a:lnTo>
                  <a:pt x="525" y="877"/>
                </a:lnTo>
                <a:lnTo>
                  <a:pt x="525" y="807"/>
                </a:lnTo>
                <a:lnTo>
                  <a:pt x="490" y="772"/>
                </a:lnTo>
                <a:lnTo>
                  <a:pt x="490" y="632"/>
                </a:lnTo>
                <a:lnTo>
                  <a:pt x="560" y="561"/>
                </a:lnTo>
                <a:lnTo>
                  <a:pt x="665" y="561"/>
                </a:lnTo>
                <a:lnTo>
                  <a:pt x="805" y="491"/>
                </a:lnTo>
                <a:lnTo>
                  <a:pt x="910" y="386"/>
                </a:lnTo>
                <a:lnTo>
                  <a:pt x="910" y="351"/>
                </a:lnTo>
                <a:lnTo>
                  <a:pt x="980" y="281"/>
                </a:lnTo>
                <a:lnTo>
                  <a:pt x="1085" y="281"/>
                </a:lnTo>
                <a:lnTo>
                  <a:pt x="1155" y="210"/>
                </a:lnTo>
                <a:lnTo>
                  <a:pt x="1155" y="105"/>
                </a:lnTo>
                <a:lnTo>
                  <a:pt x="1260" y="0"/>
                </a:lnTo>
              </a:path>
            </a:pathLst>
          </a:custGeom>
          <a:solidFill>
            <a:schemeClr val="tx1"/>
          </a:solidFill>
          <a:ln w="7200">
            <a:solidFill>
              <a:srgbClr val="000000"/>
            </a:solidFill>
            <a:round/>
            <a:headEnd/>
            <a:tailEnd/>
          </a:ln>
        </p:spPr>
        <p:txBody>
          <a:bodyPr/>
          <a:lstStyle/>
          <a:p>
            <a:pPr defTabSz="946052"/>
            <a:endParaRPr lang="en-GB" sz="1451">
              <a:solidFill>
                <a:prstClr val="white"/>
              </a:solidFill>
              <a:latin typeface="Tahoma"/>
            </a:endParaRPr>
          </a:p>
        </p:txBody>
      </p:sp>
      <p:sp>
        <p:nvSpPr>
          <p:cNvPr id="30" name="GSPG_C_R1"/>
          <p:cNvSpPr>
            <a:spLocks noChangeAspect="1" noChangeArrowheads="1"/>
          </p:cNvSpPr>
          <p:nvPr/>
        </p:nvSpPr>
        <p:spPr bwMode="auto">
          <a:xfrm rot="236775">
            <a:off x="4782737" y="4430218"/>
            <a:ext cx="160693" cy="140313"/>
          </a:xfrm>
          <a:custGeom>
            <a:avLst/>
            <a:gdLst>
              <a:gd name="T0" fmla="*/ 20847591 w 518"/>
              <a:gd name="T1" fmla="*/ 0 h 457"/>
              <a:gd name="T2" fmla="*/ 23530260 w 518"/>
              <a:gd name="T3" fmla="*/ 0 h 457"/>
              <a:gd name="T4" fmla="*/ 28895323 w 518"/>
              <a:gd name="T5" fmla="*/ 5946917 h 457"/>
              <a:gd name="T6" fmla="*/ 28895323 w 518"/>
              <a:gd name="T7" fmla="*/ 8920520 h 457"/>
              <a:gd name="T8" fmla="*/ 31577992 w 518"/>
              <a:gd name="T9" fmla="*/ 14867437 h 457"/>
              <a:gd name="T10" fmla="*/ 39625733 w 518"/>
              <a:gd name="T11" fmla="*/ 23787668 h 457"/>
              <a:gd name="T12" fmla="*/ 39625733 w 518"/>
              <a:gd name="T13" fmla="*/ 26846090 h 457"/>
              <a:gd name="T14" fmla="*/ 34260662 w 518"/>
              <a:gd name="T15" fmla="*/ 32793005 h 457"/>
              <a:gd name="T16" fmla="*/ 26212653 w 518"/>
              <a:gd name="T17" fmla="*/ 38740220 h 457"/>
              <a:gd name="T18" fmla="*/ 23530260 w 518"/>
              <a:gd name="T19" fmla="*/ 38740220 h 457"/>
              <a:gd name="T20" fmla="*/ 20847591 w 518"/>
              <a:gd name="T21" fmla="*/ 35766608 h 457"/>
              <a:gd name="T22" fmla="*/ 12799854 w 518"/>
              <a:gd name="T23" fmla="*/ 35766608 h 457"/>
              <a:gd name="T24" fmla="*/ 10117185 w 518"/>
              <a:gd name="T25" fmla="*/ 38740220 h 457"/>
              <a:gd name="T26" fmla="*/ 7434513 w 518"/>
              <a:gd name="T27" fmla="*/ 38740220 h 457"/>
              <a:gd name="T28" fmla="*/ 2069449 w 518"/>
              <a:gd name="T29" fmla="*/ 32793005 h 457"/>
              <a:gd name="T30" fmla="*/ 2069449 w 518"/>
              <a:gd name="T31" fmla="*/ 29819693 h 457"/>
              <a:gd name="T32" fmla="*/ 0 w 518"/>
              <a:gd name="T33" fmla="*/ 23023136 h 457"/>
              <a:gd name="T34" fmla="*/ 4752120 w 518"/>
              <a:gd name="T35" fmla="*/ 14867437 h 457"/>
              <a:gd name="T36" fmla="*/ 10117185 w 518"/>
              <a:gd name="T37" fmla="*/ 8920520 h 457"/>
              <a:gd name="T38" fmla="*/ 20847591 w 518"/>
              <a:gd name="T39" fmla="*/ 0 h 4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8"/>
              <a:gd name="T61" fmla="*/ 0 h 457"/>
              <a:gd name="T62" fmla="*/ 518 w 518"/>
              <a:gd name="T63" fmla="*/ 457 h 45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8" h="457">
                <a:moveTo>
                  <a:pt x="272" y="0"/>
                </a:moveTo>
                <a:lnTo>
                  <a:pt x="307" y="0"/>
                </a:lnTo>
                <a:lnTo>
                  <a:pt x="377" y="70"/>
                </a:lnTo>
                <a:lnTo>
                  <a:pt x="377" y="105"/>
                </a:lnTo>
                <a:lnTo>
                  <a:pt x="412" y="175"/>
                </a:lnTo>
                <a:lnTo>
                  <a:pt x="517" y="280"/>
                </a:lnTo>
                <a:lnTo>
                  <a:pt x="517" y="316"/>
                </a:lnTo>
                <a:lnTo>
                  <a:pt x="447" y="386"/>
                </a:lnTo>
                <a:lnTo>
                  <a:pt x="342" y="456"/>
                </a:lnTo>
                <a:lnTo>
                  <a:pt x="307" y="456"/>
                </a:lnTo>
                <a:lnTo>
                  <a:pt x="272" y="421"/>
                </a:lnTo>
                <a:lnTo>
                  <a:pt x="167" y="421"/>
                </a:lnTo>
                <a:lnTo>
                  <a:pt x="132" y="456"/>
                </a:lnTo>
                <a:lnTo>
                  <a:pt x="97" y="456"/>
                </a:lnTo>
                <a:lnTo>
                  <a:pt x="27" y="386"/>
                </a:lnTo>
                <a:lnTo>
                  <a:pt x="27" y="351"/>
                </a:lnTo>
                <a:lnTo>
                  <a:pt x="0" y="271"/>
                </a:lnTo>
                <a:lnTo>
                  <a:pt x="62" y="175"/>
                </a:lnTo>
                <a:lnTo>
                  <a:pt x="132" y="105"/>
                </a:lnTo>
                <a:lnTo>
                  <a:pt x="272" y="0"/>
                </a:lnTo>
              </a:path>
            </a:pathLst>
          </a:custGeom>
          <a:solidFill>
            <a:schemeClr val="accent4"/>
          </a:solidFill>
          <a:ln w="7200">
            <a:solidFill>
              <a:srgbClr val="000000"/>
            </a:solidFill>
            <a:round/>
            <a:headEnd/>
            <a:tailEnd/>
          </a:ln>
        </p:spPr>
        <p:txBody>
          <a:bodyPr/>
          <a:lstStyle/>
          <a:p>
            <a:pPr defTabSz="946052"/>
            <a:endParaRPr lang="en-GB" sz="1451">
              <a:solidFill>
                <a:prstClr val="white"/>
              </a:solidFill>
              <a:latin typeface="Tahoma"/>
            </a:endParaRPr>
          </a:p>
        </p:txBody>
      </p:sp>
      <p:sp>
        <p:nvSpPr>
          <p:cNvPr id="31" name="GSPG_P_R1"/>
          <p:cNvSpPr>
            <a:spLocks noChangeAspect="1" noChangeArrowheads="1"/>
          </p:cNvSpPr>
          <p:nvPr/>
        </p:nvSpPr>
        <p:spPr bwMode="auto">
          <a:xfrm rot="236775">
            <a:off x="3480561" y="1402201"/>
            <a:ext cx="942736" cy="1473283"/>
          </a:xfrm>
          <a:custGeom>
            <a:avLst/>
            <a:gdLst>
              <a:gd name="T0" fmla="*/ 158596964 w 3010"/>
              <a:gd name="T1" fmla="*/ 5833250 h 4845"/>
              <a:gd name="T2" fmla="*/ 155862506 w 3010"/>
              <a:gd name="T3" fmla="*/ 20499947 h 4845"/>
              <a:gd name="T4" fmla="*/ 155862506 w 3010"/>
              <a:gd name="T5" fmla="*/ 35083210 h 4845"/>
              <a:gd name="T6" fmla="*/ 112111700 w 3010"/>
              <a:gd name="T7" fmla="*/ 81916361 h 4845"/>
              <a:gd name="T8" fmla="*/ 109377242 w 3010"/>
              <a:gd name="T9" fmla="*/ 99499820 h 4845"/>
              <a:gd name="T10" fmla="*/ 112111700 w 3010"/>
              <a:gd name="T11" fmla="*/ 108249547 h 4845"/>
              <a:gd name="T12" fmla="*/ 101173867 w 3010"/>
              <a:gd name="T13" fmla="*/ 116999563 h 4845"/>
              <a:gd name="T14" fmla="*/ 92970493 w 3010"/>
              <a:gd name="T15" fmla="*/ 137499501 h 4845"/>
              <a:gd name="T16" fmla="*/ 106642784 w 3010"/>
              <a:gd name="T17" fmla="*/ 137499501 h 4845"/>
              <a:gd name="T18" fmla="*/ 120314795 w 3010"/>
              <a:gd name="T19" fmla="*/ 125749579 h 4845"/>
              <a:gd name="T20" fmla="*/ 144924638 w 3010"/>
              <a:gd name="T21" fmla="*/ 111166315 h 4845"/>
              <a:gd name="T22" fmla="*/ 155862506 w 3010"/>
              <a:gd name="T23" fmla="*/ 116999563 h 4845"/>
              <a:gd name="T24" fmla="*/ 175003433 w 3010"/>
              <a:gd name="T25" fmla="*/ 111166315 h 4845"/>
              <a:gd name="T26" fmla="*/ 215941762 w 3010"/>
              <a:gd name="T27" fmla="*/ 114083083 h 4845"/>
              <a:gd name="T28" fmla="*/ 232348511 w 3010"/>
              <a:gd name="T29" fmla="*/ 119916331 h 4845"/>
              <a:gd name="T30" fmla="*/ 232348511 w 3010"/>
              <a:gd name="T31" fmla="*/ 149166285 h 4845"/>
              <a:gd name="T32" fmla="*/ 224145136 w 3010"/>
              <a:gd name="T33" fmla="*/ 166749491 h 4845"/>
              <a:gd name="T34" fmla="*/ 196879098 w 3010"/>
              <a:gd name="T35" fmla="*/ 245749336 h 4845"/>
              <a:gd name="T36" fmla="*/ 166800338 w 3010"/>
              <a:gd name="T37" fmla="*/ 257415832 h 4845"/>
              <a:gd name="T38" fmla="*/ 150393589 w 3010"/>
              <a:gd name="T39" fmla="*/ 277915770 h 4845"/>
              <a:gd name="T40" fmla="*/ 117580616 w 3010"/>
              <a:gd name="T41" fmla="*/ 286665785 h 4845"/>
              <a:gd name="T42" fmla="*/ 106642784 w 3010"/>
              <a:gd name="T43" fmla="*/ 304249028 h 4845"/>
              <a:gd name="T44" fmla="*/ 87501856 w 3010"/>
              <a:gd name="T45" fmla="*/ 312999043 h 4845"/>
              <a:gd name="T46" fmla="*/ 60157537 w 3010"/>
              <a:gd name="T47" fmla="*/ 298332281 h 4845"/>
              <a:gd name="T48" fmla="*/ 51954163 w 3010"/>
              <a:gd name="T49" fmla="*/ 324665827 h 4845"/>
              <a:gd name="T50" fmla="*/ 27344310 w 3010"/>
              <a:gd name="T51" fmla="*/ 359832167 h 4845"/>
              <a:gd name="T52" fmla="*/ 10937837 w 3010"/>
              <a:gd name="T53" fmla="*/ 403665384 h 4845"/>
              <a:gd name="T54" fmla="*/ 8203377 w 3010"/>
              <a:gd name="T55" fmla="*/ 371498951 h 4845"/>
              <a:gd name="T56" fmla="*/ 10937837 w 3010"/>
              <a:gd name="T57" fmla="*/ 342248997 h 4845"/>
              <a:gd name="T58" fmla="*/ 19140936 w 3010"/>
              <a:gd name="T59" fmla="*/ 269082616 h 4845"/>
              <a:gd name="T60" fmla="*/ 38282152 w 3010"/>
              <a:gd name="T61" fmla="*/ 242832568 h 4845"/>
              <a:gd name="T62" fmla="*/ 38282152 w 3010"/>
              <a:gd name="T63" fmla="*/ 231082646 h 4845"/>
              <a:gd name="T64" fmla="*/ 27344310 w 3010"/>
              <a:gd name="T65" fmla="*/ 242832568 h 4845"/>
              <a:gd name="T66" fmla="*/ 0 w 3010"/>
              <a:gd name="T67" fmla="*/ 248665816 h 4845"/>
              <a:gd name="T68" fmla="*/ 5468918 w 3010"/>
              <a:gd name="T69" fmla="*/ 213582614 h 4845"/>
              <a:gd name="T70" fmla="*/ 10937837 w 3010"/>
              <a:gd name="T71" fmla="*/ 198916213 h 4845"/>
              <a:gd name="T72" fmla="*/ 24609852 w 3010"/>
              <a:gd name="T73" fmla="*/ 166749491 h 4845"/>
              <a:gd name="T74" fmla="*/ 8203377 w 3010"/>
              <a:gd name="T75" fmla="*/ 152082800 h 4845"/>
              <a:gd name="T76" fmla="*/ 8203377 w 3010"/>
              <a:gd name="T77" fmla="*/ 137499501 h 4845"/>
              <a:gd name="T78" fmla="*/ 13672015 w 3010"/>
              <a:gd name="T79" fmla="*/ 131666253 h 4845"/>
              <a:gd name="T80" fmla="*/ 10937837 w 3010"/>
              <a:gd name="T81" fmla="*/ 111166315 h 4845"/>
              <a:gd name="T82" fmla="*/ 21875394 w 3010"/>
              <a:gd name="T83" fmla="*/ 93583145 h 4845"/>
              <a:gd name="T84" fmla="*/ 30078769 w 3010"/>
              <a:gd name="T85" fmla="*/ 76083114 h 4845"/>
              <a:gd name="T86" fmla="*/ 35547685 w 3010"/>
              <a:gd name="T87" fmla="*/ 64333173 h 4845"/>
              <a:gd name="T88" fmla="*/ 41016330 w 3010"/>
              <a:gd name="T89" fmla="*/ 49749910 h 4845"/>
              <a:gd name="T90" fmla="*/ 49219705 w 3010"/>
              <a:gd name="T91" fmla="*/ 32166442 h 4845"/>
              <a:gd name="T92" fmla="*/ 46485246 w 3010"/>
              <a:gd name="T93" fmla="*/ 20499947 h 4845"/>
              <a:gd name="T94" fmla="*/ 65626174 w 3010"/>
              <a:gd name="T95" fmla="*/ 20499947 h 4845"/>
              <a:gd name="T96" fmla="*/ 79298482 w 3010"/>
              <a:gd name="T97" fmla="*/ 17583174 h 4845"/>
              <a:gd name="T98" fmla="*/ 117580616 w 3010"/>
              <a:gd name="T99" fmla="*/ 11666500 h 4845"/>
              <a:gd name="T100" fmla="*/ 133987085 w 3010"/>
              <a:gd name="T101" fmla="*/ 5833250 h 484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10"/>
              <a:gd name="T154" fmla="*/ 0 h 4845"/>
              <a:gd name="T155" fmla="*/ 3010 w 3010"/>
              <a:gd name="T156" fmla="*/ 4845 h 484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10" h="4845">
                <a:moveTo>
                  <a:pt x="1890" y="0"/>
                </a:moveTo>
                <a:lnTo>
                  <a:pt x="1960" y="0"/>
                </a:lnTo>
                <a:lnTo>
                  <a:pt x="2030" y="70"/>
                </a:lnTo>
                <a:lnTo>
                  <a:pt x="2030" y="105"/>
                </a:lnTo>
                <a:lnTo>
                  <a:pt x="1995" y="140"/>
                </a:lnTo>
                <a:lnTo>
                  <a:pt x="1995" y="246"/>
                </a:lnTo>
                <a:lnTo>
                  <a:pt x="2030" y="281"/>
                </a:lnTo>
                <a:lnTo>
                  <a:pt x="2030" y="351"/>
                </a:lnTo>
                <a:lnTo>
                  <a:pt x="1995" y="421"/>
                </a:lnTo>
                <a:lnTo>
                  <a:pt x="1925" y="491"/>
                </a:lnTo>
                <a:lnTo>
                  <a:pt x="1890" y="491"/>
                </a:lnTo>
                <a:lnTo>
                  <a:pt x="1435" y="983"/>
                </a:lnTo>
                <a:lnTo>
                  <a:pt x="1365" y="1088"/>
                </a:lnTo>
                <a:lnTo>
                  <a:pt x="1365" y="1158"/>
                </a:lnTo>
                <a:lnTo>
                  <a:pt x="1400" y="1194"/>
                </a:lnTo>
                <a:lnTo>
                  <a:pt x="1435" y="1194"/>
                </a:lnTo>
                <a:lnTo>
                  <a:pt x="1470" y="1229"/>
                </a:lnTo>
                <a:lnTo>
                  <a:pt x="1435" y="1299"/>
                </a:lnTo>
                <a:lnTo>
                  <a:pt x="1365" y="1369"/>
                </a:lnTo>
                <a:lnTo>
                  <a:pt x="1330" y="1369"/>
                </a:lnTo>
                <a:lnTo>
                  <a:pt x="1295" y="1404"/>
                </a:lnTo>
                <a:lnTo>
                  <a:pt x="1295" y="1509"/>
                </a:lnTo>
                <a:lnTo>
                  <a:pt x="1190" y="1615"/>
                </a:lnTo>
                <a:lnTo>
                  <a:pt x="1190" y="1650"/>
                </a:lnTo>
                <a:lnTo>
                  <a:pt x="1225" y="1685"/>
                </a:lnTo>
                <a:lnTo>
                  <a:pt x="1330" y="1685"/>
                </a:lnTo>
                <a:lnTo>
                  <a:pt x="1365" y="1650"/>
                </a:lnTo>
                <a:lnTo>
                  <a:pt x="1365" y="1580"/>
                </a:lnTo>
                <a:lnTo>
                  <a:pt x="1435" y="1509"/>
                </a:lnTo>
                <a:lnTo>
                  <a:pt x="1540" y="1509"/>
                </a:lnTo>
                <a:lnTo>
                  <a:pt x="1715" y="1439"/>
                </a:lnTo>
                <a:lnTo>
                  <a:pt x="1785" y="1369"/>
                </a:lnTo>
                <a:lnTo>
                  <a:pt x="1855" y="1334"/>
                </a:lnTo>
                <a:lnTo>
                  <a:pt x="1890" y="1334"/>
                </a:lnTo>
                <a:lnTo>
                  <a:pt x="1960" y="1369"/>
                </a:lnTo>
                <a:lnTo>
                  <a:pt x="1995" y="1404"/>
                </a:lnTo>
                <a:lnTo>
                  <a:pt x="2135" y="1404"/>
                </a:lnTo>
                <a:lnTo>
                  <a:pt x="2205" y="1369"/>
                </a:lnTo>
                <a:lnTo>
                  <a:pt x="2240" y="1334"/>
                </a:lnTo>
                <a:lnTo>
                  <a:pt x="2310" y="1334"/>
                </a:lnTo>
                <a:lnTo>
                  <a:pt x="2345" y="1369"/>
                </a:lnTo>
                <a:lnTo>
                  <a:pt x="2764" y="1369"/>
                </a:lnTo>
                <a:lnTo>
                  <a:pt x="2799" y="1334"/>
                </a:lnTo>
                <a:lnTo>
                  <a:pt x="2869" y="1334"/>
                </a:lnTo>
                <a:lnTo>
                  <a:pt x="2974" y="1439"/>
                </a:lnTo>
                <a:lnTo>
                  <a:pt x="3009" y="1509"/>
                </a:lnTo>
                <a:lnTo>
                  <a:pt x="3009" y="1720"/>
                </a:lnTo>
                <a:lnTo>
                  <a:pt x="2974" y="1790"/>
                </a:lnTo>
                <a:lnTo>
                  <a:pt x="2834" y="1931"/>
                </a:lnTo>
                <a:lnTo>
                  <a:pt x="2834" y="1966"/>
                </a:lnTo>
                <a:lnTo>
                  <a:pt x="2869" y="2001"/>
                </a:lnTo>
                <a:lnTo>
                  <a:pt x="2869" y="2071"/>
                </a:lnTo>
                <a:lnTo>
                  <a:pt x="2764" y="2492"/>
                </a:lnTo>
                <a:lnTo>
                  <a:pt x="2520" y="2949"/>
                </a:lnTo>
                <a:lnTo>
                  <a:pt x="2415" y="3054"/>
                </a:lnTo>
                <a:lnTo>
                  <a:pt x="2275" y="3054"/>
                </a:lnTo>
                <a:lnTo>
                  <a:pt x="2135" y="3089"/>
                </a:lnTo>
                <a:lnTo>
                  <a:pt x="2030" y="3194"/>
                </a:lnTo>
                <a:lnTo>
                  <a:pt x="2030" y="3229"/>
                </a:lnTo>
                <a:lnTo>
                  <a:pt x="1925" y="3335"/>
                </a:lnTo>
                <a:lnTo>
                  <a:pt x="1820" y="3370"/>
                </a:lnTo>
                <a:lnTo>
                  <a:pt x="1575" y="3405"/>
                </a:lnTo>
                <a:lnTo>
                  <a:pt x="1505" y="3440"/>
                </a:lnTo>
                <a:lnTo>
                  <a:pt x="1400" y="3545"/>
                </a:lnTo>
                <a:lnTo>
                  <a:pt x="1400" y="3580"/>
                </a:lnTo>
                <a:lnTo>
                  <a:pt x="1365" y="3651"/>
                </a:lnTo>
                <a:lnTo>
                  <a:pt x="1295" y="3721"/>
                </a:lnTo>
                <a:lnTo>
                  <a:pt x="1225" y="3756"/>
                </a:lnTo>
                <a:lnTo>
                  <a:pt x="1120" y="3756"/>
                </a:lnTo>
                <a:lnTo>
                  <a:pt x="910" y="3616"/>
                </a:lnTo>
                <a:lnTo>
                  <a:pt x="840" y="3580"/>
                </a:lnTo>
                <a:lnTo>
                  <a:pt x="770" y="3580"/>
                </a:lnTo>
                <a:lnTo>
                  <a:pt x="735" y="3616"/>
                </a:lnTo>
                <a:lnTo>
                  <a:pt x="735" y="3826"/>
                </a:lnTo>
                <a:lnTo>
                  <a:pt x="665" y="3896"/>
                </a:lnTo>
                <a:lnTo>
                  <a:pt x="595" y="3896"/>
                </a:lnTo>
                <a:lnTo>
                  <a:pt x="525" y="3967"/>
                </a:lnTo>
                <a:lnTo>
                  <a:pt x="350" y="4318"/>
                </a:lnTo>
                <a:lnTo>
                  <a:pt x="280" y="4774"/>
                </a:lnTo>
                <a:lnTo>
                  <a:pt x="210" y="4844"/>
                </a:lnTo>
                <a:lnTo>
                  <a:pt x="140" y="4844"/>
                </a:lnTo>
                <a:lnTo>
                  <a:pt x="35" y="4739"/>
                </a:lnTo>
                <a:lnTo>
                  <a:pt x="35" y="4704"/>
                </a:lnTo>
                <a:lnTo>
                  <a:pt x="105" y="4458"/>
                </a:lnTo>
                <a:lnTo>
                  <a:pt x="210" y="4212"/>
                </a:lnTo>
                <a:lnTo>
                  <a:pt x="210" y="4177"/>
                </a:lnTo>
                <a:lnTo>
                  <a:pt x="140" y="4107"/>
                </a:lnTo>
                <a:lnTo>
                  <a:pt x="140" y="3756"/>
                </a:lnTo>
                <a:lnTo>
                  <a:pt x="210" y="3335"/>
                </a:lnTo>
                <a:lnTo>
                  <a:pt x="245" y="3229"/>
                </a:lnTo>
                <a:lnTo>
                  <a:pt x="350" y="3019"/>
                </a:lnTo>
                <a:lnTo>
                  <a:pt x="455" y="2914"/>
                </a:lnTo>
                <a:lnTo>
                  <a:pt x="490" y="2914"/>
                </a:lnTo>
                <a:lnTo>
                  <a:pt x="525" y="2878"/>
                </a:lnTo>
                <a:lnTo>
                  <a:pt x="525" y="2808"/>
                </a:lnTo>
                <a:lnTo>
                  <a:pt x="490" y="2773"/>
                </a:lnTo>
                <a:lnTo>
                  <a:pt x="455" y="2773"/>
                </a:lnTo>
                <a:lnTo>
                  <a:pt x="350" y="2878"/>
                </a:lnTo>
                <a:lnTo>
                  <a:pt x="350" y="2914"/>
                </a:lnTo>
                <a:lnTo>
                  <a:pt x="210" y="3054"/>
                </a:lnTo>
                <a:lnTo>
                  <a:pt x="70" y="3054"/>
                </a:lnTo>
                <a:lnTo>
                  <a:pt x="0" y="2984"/>
                </a:lnTo>
                <a:lnTo>
                  <a:pt x="0" y="2773"/>
                </a:lnTo>
                <a:lnTo>
                  <a:pt x="70" y="2703"/>
                </a:lnTo>
                <a:lnTo>
                  <a:pt x="70" y="2563"/>
                </a:lnTo>
                <a:lnTo>
                  <a:pt x="35" y="2527"/>
                </a:lnTo>
                <a:lnTo>
                  <a:pt x="35" y="2492"/>
                </a:lnTo>
                <a:lnTo>
                  <a:pt x="140" y="2387"/>
                </a:lnTo>
                <a:lnTo>
                  <a:pt x="245" y="2211"/>
                </a:lnTo>
                <a:lnTo>
                  <a:pt x="315" y="2036"/>
                </a:lnTo>
                <a:lnTo>
                  <a:pt x="315" y="2001"/>
                </a:lnTo>
                <a:lnTo>
                  <a:pt x="280" y="1860"/>
                </a:lnTo>
                <a:lnTo>
                  <a:pt x="245" y="1825"/>
                </a:lnTo>
                <a:lnTo>
                  <a:pt x="105" y="1825"/>
                </a:lnTo>
                <a:lnTo>
                  <a:pt x="35" y="1755"/>
                </a:lnTo>
                <a:lnTo>
                  <a:pt x="35" y="1720"/>
                </a:lnTo>
                <a:lnTo>
                  <a:pt x="105" y="1650"/>
                </a:lnTo>
                <a:lnTo>
                  <a:pt x="140" y="1650"/>
                </a:lnTo>
                <a:lnTo>
                  <a:pt x="175" y="1615"/>
                </a:lnTo>
                <a:lnTo>
                  <a:pt x="175" y="1580"/>
                </a:lnTo>
                <a:lnTo>
                  <a:pt x="105" y="1509"/>
                </a:lnTo>
                <a:lnTo>
                  <a:pt x="105" y="1439"/>
                </a:lnTo>
                <a:lnTo>
                  <a:pt x="140" y="1334"/>
                </a:lnTo>
                <a:lnTo>
                  <a:pt x="175" y="1194"/>
                </a:lnTo>
                <a:lnTo>
                  <a:pt x="210" y="1158"/>
                </a:lnTo>
                <a:lnTo>
                  <a:pt x="280" y="1123"/>
                </a:lnTo>
                <a:lnTo>
                  <a:pt x="525" y="1123"/>
                </a:lnTo>
                <a:lnTo>
                  <a:pt x="525" y="1053"/>
                </a:lnTo>
                <a:lnTo>
                  <a:pt x="385" y="913"/>
                </a:lnTo>
                <a:lnTo>
                  <a:pt x="385" y="878"/>
                </a:lnTo>
                <a:lnTo>
                  <a:pt x="455" y="807"/>
                </a:lnTo>
                <a:lnTo>
                  <a:pt x="455" y="772"/>
                </a:lnTo>
                <a:lnTo>
                  <a:pt x="420" y="737"/>
                </a:lnTo>
                <a:lnTo>
                  <a:pt x="420" y="702"/>
                </a:lnTo>
                <a:lnTo>
                  <a:pt x="525" y="597"/>
                </a:lnTo>
                <a:lnTo>
                  <a:pt x="560" y="597"/>
                </a:lnTo>
                <a:lnTo>
                  <a:pt x="595" y="562"/>
                </a:lnTo>
                <a:lnTo>
                  <a:pt x="630" y="386"/>
                </a:lnTo>
                <a:lnTo>
                  <a:pt x="630" y="316"/>
                </a:lnTo>
                <a:lnTo>
                  <a:pt x="595" y="281"/>
                </a:lnTo>
                <a:lnTo>
                  <a:pt x="595" y="246"/>
                </a:lnTo>
                <a:lnTo>
                  <a:pt x="700" y="140"/>
                </a:lnTo>
                <a:lnTo>
                  <a:pt x="735" y="140"/>
                </a:lnTo>
                <a:lnTo>
                  <a:pt x="840" y="246"/>
                </a:lnTo>
                <a:lnTo>
                  <a:pt x="910" y="246"/>
                </a:lnTo>
                <a:lnTo>
                  <a:pt x="945" y="211"/>
                </a:lnTo>
                <a:lnTo>
                  <a:pt x="1015" y="211"/>
                </a:lnTo>
                <a:lnTo>
                  <a:pt x="1050" y="246"/>
                </a:lnTo>
                <a:lnTo>
                  <a:pt x="1120" y="246"/>
                </a:lnTo>
                <a:lnTo>
                  <a:pt x="1505" y="140"/>
                </a:lnTo>
                <a:lnTo>
                  <a:pt x="1610" y="35"/>
                </a:lnTo>
                <a:lnTo>
                  <a:pt x="1680" y="35"/>
                </a:lnTo>
                <a:lnTo>
                  <a:pt x="1715" y="70"/>
                </a:lnTo>
                <a:lnTo>
                  <a:pt x="1820" y="70"/>
                </a:lnTo>
                <a:lnTo>
                  <a:pt x="1890" y="0"/>
                </a:lnTo>
              </a:path>
            </a:pathLst>
          </a:custGeom>
          <a:solidFill>
            <a:schemeClr val="accent4"/>
          </a:solidFill>
          <a:ln w="7200">
            <a:solidFill>
              <a:srgbClr val="000000"/>
            </a:solidFill>
            <a:round/>
            <a:headEnd/>
            <a:tailEnd/>
          </a:ln>
        </p:spPr>
        <p:txBody>
          <a:bodyPr/>
          <a:lstStyle/>
          <a:p>
            <a:pPr defTabSz="946052"/>
            <a:endParaRPr lang="en-GB" sz="1451" dirty="0">
              <a:solidFill>
                <a:prstClr val="white"/>
              </a:solidFill>
              <a:latin typeface="Tahoma"/>
            </a:endParaRPr>
          </a:p>
        </p:txBody>
      </p:sp>
      <p:sp>
        <p:nvSpPr>
          <p:cNvPr id="32" name="GSPG_K_R1"/>
          <p:cNvSpPr>
            <a:spLocks noChangeAspect="1" noChangeArrowheads="1"/>
          </p:cNvSpPr>
          <p:nvPr/>
        </p:nvSpPr>
        <p:spPr bwMode="auto">
          <a:xfrm rot="236775">
            <a:off x="3492731" y="4079012"/>
            <a:ext cx="707051" cy="471051"/>
          </a:xfrm>
          <a:custGeom>
            <a:avLst/>
            <a:gdLst>
              <a:gd name="T0" fmla="*/ 138865856 w 2240"/>
              <a:gd name="T1" fmla="*/ 0 h 1545"/>
              <a:gd name="T2" fmla="*/ 155529531 w 2240"/>
              <a:gd name="T3" fmla="*/ 20608534 h 1545"/>
              <a:gd name="T4" fmla="*/ 147197535 w 2240"/>
              <a:gd name="T5" fmla="*/ 32336829 h 1545"/>
              <a:gd name="T6" fmla="*/ 150292548 w 2240"/>
              <a:gd name="T7" fmla="*/ 51185873 h 1545"/>
              <a:gd name="T8" fmla="*/ 163861491 w 2240"/>
              <a:gd name="T9" fmla="*/ 58809366 h 1545"/>
              <a:gd name="T10" fmla="*/ 177668748 w 2240"/>
              <a:gd name="T11" fmla="*/ 94078206 h 1545"/>
              <a:gd name="T12" fmla="*/ 166638999 w 2240"/>
              <a:gd name="T13" fmla="*/ 111754730 h 1545"/>
              <a:gd name="T14" fmla="*/ 158307038 w 2240"/>
              <a:gd name="T15" fmla="*/ 108822439 h 1545"/>
              <a:gd name="T16" fmla="*/ 149975078 w 2240"/>
              <a:gd name="T17" fmla="*/ 120551023 h 1545"/>
              <a:gd name="T18" fmla="*/ 138865856 w 2240"/>
              <a:gd name="T19" fmla="*/ 129347317 h 1545"/>
              <a:gd name="T20" fmla="*/ 116647201 w 2240"/>
              <a:gd name="T21" fmla="*/ 126415026 h 1545"/>
              <a:gd name="T22" fmla="*/ 102760788 w 2240"/>
              <a:gd name="T23" fmla="*/ 108822439 h 1545"/>
              <a:gd name="T24" fmla="*/ 91651319 w 2240"/>
              <a:gd name="T25" fmla="*/ 102874499 h 1545"/>
              <a:gd name="T26" fmla="*/ 77764906 w 2240"/>
              <a:gd name="T27" fmla="*/ 111754730 h 1545"/>
              <a:gd name="T28" fmla="*/ 66655420 w 2240"/>
              <a:gd name="T29" fmla="*/ 105890437 h 1545"/>
              <a:gd name="T30" fmla="*/ 69432928 w 2240"/>
              <a:gd name="T31" fmla="*/ 99942498 h 1545"/>
              <a:gd name="T32" fmla="*/ 66655420 w 2240"/>
              <a:gd name="T33" fmla="*/ 94078206 h 1545"/>
              <a:gd name="T34" fmla="*/ 47214273 w 2240"/>
              <a:gd name="T35" fmla="*/ 91146204 h 1545"/>
              <a:gd name="T36" fmla="*/ 22218664 w 2240"/>
              <a:gd name="T37" fmla="*/ 105890437 h 1545"/>
              <a:gd name="T38" fmla="*/ 11109191 w 2240"/>
              <a:gd name="T39" fmla="*/ 97010497 h 1545"/>
              <a:gd name="T40" fmla="*/ 5554736 w 2240"/>
              <a:gd name="T41" fmla="*/ 85281912 h 1545"/>
              <a:gd name="T42" fmla="*/ 11109191 w 2240"/>
              <a:gd name="T43" fmla="*/ 76485619 h 1545"/>
              <a:gd name="T44" fmla="*/ 5554736 w 2240"/>
              <a:gd name="T45" fmla="*/ 73469952 h 1545"/>
              <a:gd name="T46" fmla="*/ 0 w 2240"/>
              <a:gd name="T47" fmla="*/ 64673658 h 1545"/>
              <a:gd name="T48" fmla="*/ 8331963 w 2240"/>
              <a:gd name="T49" fmla="*/ 58809366 h 1545"/>
              <a:gd name="T50" fmla="*/ 11109191 w 2240"/>
              <a:gd name="T51" fmla="*/ 52945363 h 1545"/>
              <a:gd name="T52" fmla="*/ 19441156 w 2240"/>
              <a:gd name="T53" fmla="*/ 46997134 h 1545"/>
              <a:gd name="T54" fmla="*/ 24995890 w 2240"/>
              <a:gd name="T55" fmla="*/ 50013073 h 1545"/>
              <a:gd name="T56" fmla="*/ 61100967 w 2240"/>
              <a:gd name="T57" fmla="*/ 26472537 h 1545"/>
              <a:gd name="T58" fmla="*/ 80542132 w 2240"/>
              <a:gd name="T59" fmla="*/ 17592592 h 1545"/>
              <a:gd name="T60" fmla="*/ 87287026 w 2240"/>
              <a:gd name="T61" fmla="*/ 16838607 h 1545"/>
              <a:gd name="T62" fmla="*/ 105538014 w 2240"/>
              <a:gd name="T63" fmla="*/ 11728299 h 1545"/>
              <a:gd name="T64" fmla="*/ 113552505 w 2240"/>
              <a:gd name="T65" fmla="*/ 10723083 h 1545"/>
              <a:gd name="T66" fmla="*/ 124979161 w 2240"/>
              <a:gd name="T67" fmla="*/ 5864294 h 15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40"/>
              <a:gd name="T103" fmla="*/ 0 h 1545"/>
              <a:gd name="T104" fmla="*/ 2240 w 2240"/>
              <a:gd name="T105" fmla="*/ 1545 h 15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40" h="1545">
                <a:moveTo>
                  <a:pt x="1715" y="0"/>
                </a:moveTo>
                <a:lnTo>
                  <a:pt x="1750" y="0"/>
                </a:lnTo>
                <a:lnTo>
                  <a:pt x="1960" y="210"/>
                </a:lnTo>
                <a:lnTo>
                  <a:pt x="1960" y="246"/>
                </a:lnTo>
                <a:lnTo>
                  <a:pt x="1925" y="316"/>
                </a:lnTo>
                <a:lnTo>
                  <a:pt x="1855" y="386"/>
                </a:lnTo>
                <a:lnTo>
                  <a:pt x="1855" y="561"/>
                </a:lnTo>
                <a:lnTo>
                  <a:pt x="1894" y="611"/>
                </a:lnTo>
                <a:lnTo>
                  <a:pt x="1973" y="677"/>
                </a:lnTo>
                <a:lnTo>
                  <a:pt x="2065" y="702"/>
                </a:lnTo>
                <a:lnTo>
                  <a:pt x="2239" y="877"/>
                </a:lnTo>
                <a:lnTo>
                  <a:pt x="2239" y="1123"/>
                </a:lnTo>
                <a:lnTo>
                  <a:pt x="2134" y="1299"/>
                </a:lnTo>
                <a:lnTo>
                  <a:pt x="2100" y="1334"/>
                </a:lnTo>
                <a:lnTo>
                  <a:pt x="2065" y="1299"/>
                </a:lnTo>
                <a:lnTo>
                  <a:pt x="1995" y="1299"/>
                </a:lnTo>
                <a:lnTo>
                  <a:pt x="1890" y="1404"/>
                </a:lnTo>
                <a:lnTo>
                  <a:pt x="1890" y="1439"/>
                </a:lnTo>
                <a:lnTo>
                  <a:pt x="1820" y="1509"/>
                </a:lnTo>
                <a:lnTo>
                  <a:pt x="1750" y="1544"/>
                </a:lnTo>
                <a:lnTo>
                  <a:pt x="1540" y="1544"/>
                </a:lnTo>
                <a:lnTo>
                  <a:pt x="1470" y="1509"/>
                </a:lnTo>
                <a:lnTo>
                  <a:pt x="1295" y="1334"/>
                </a:lnTo>
                <a:lnTo>
                  <a:pt x="1295" y="1299"/>
                </a:lnTo>
                <a:lnTo>
                  <a:pt x="1225" y="1228"/>
                </a:lnTo>
                <a:lnTo>
                  <a:pt x="1155" y="1228"/>
                </a:lnTo>
                <a:lnTo>
                  <a:pt x="1015" y="1299"/>
                </a:lnTo>
                <a:lnTo>
                  <a:pt x="980" y="1334"/>
                </a:lnTo>
                <a:lnTo>
                  <a:pt x="910" y="1334"/>
                </a:lnTo>
                <a:lnTo>
                  <a:pt x="840" y="1264"/>
                </a:lnTo>
                <a:lnTo>
                  <a:pt x="840" y="1228"/>
                </a:lnTo>
                <a:lnTo>
                  <a:pt x="875" y="1193"/>
                </a:lnTo>
                <a:lnTo>
                  <a:pt x="875" y="1158"/>
                </a:lnTo>
                <a:lnTo>
                  <a:pt x="840" y="1123"/>
                </a:lnTo>
                <a:lnTo>
                  <a:pt x="770" y="1088"/>
                </a:lnTo>
                <a:lnTo>
                  <a:pt x="595" y="1088"/>
                </a:lnTo>
                <a:lnTo>
                  <a:pt x="315" y="1264"/>
                </a:lnTo>
                <a:lnTo>
                  <a:pt x="280" y="1264"/>
                </a:lnTo>
                <a:lnTo>
                  <a:pt x="210" y="1228"/>
                </a:lnTo>
                <a:lnTo>
                  <a:pt x="140" y="1158"/>
                </a:lnTo>
                <a:lnTo>
                  <a:pt x="70" y="1053"/>
                </a:lnTo>
                <a:lnTo>
                  <a:pt x="70" y="1018"/>
                </a:lnTo>
                <a:lnTo>
                  <a:pt x="140" y="948"/>
                </a:lnTo>
                <a:lnTo>
                  <a:pt x="140" y="913"/>
                </a:lnTo>
                <a:lnTo>
                  <a:pt x="105" y="877"/>
                </a:lnTo>
                <a:lnTo>
                  <a:pt x="70" y="877"/>
                </a:lnTo>
                <a:lnTo>
                  <a:pt x="0" y="807"/>
                </a:lnTo>
                <a:lnTo>
                  <a:pt x="0" y="772"/>
                </a:lnTo>
                <a:lnTo>
                  <a:pt x="70" y="702"/>
                </a:lnTo>
                <a:lnTo>
                  <a:pt x="105" y="702"/>
                </a:lnTo>
                <a:lnTo>
                  <a:pt x="140" y="667"/>
                </a:lnTo>
                <a:lnTo>
                  <a:pt x="140" y="632"/>
                </a:lnTo>
                <a:lnTo>
                  <a:pt x="210" y="561"/>
                </a:lnTo>
                <a:lnTo>
                  <a:pt x="245" y="561"/>
                </a:lnTo>
                <a:lnTo>
                  <a:pt x="280" y="597"/>
                </a:lnTo>
                <a:lnTo>
                  <a:pt x="315" y="597"/>
                </a:lnTo>
                <a:lnTo>
                  <a:pt x="385" y="561"/>
                </a:lnTo>
                <a:lnTo>
                  <a:pt x="770" y="316"/>
                </a:lnTo>
                <a:lnTo>
                  <a:pt x="910" y="210"/>
                </a:lnTo>
                <a:lnTo>
                  <a:pt x="1015" y="210"/>
                </a:lnTo>
                <a:lnTo>
                  <a:pt x="1050" y="246"/>
                </a:lnTo>
                <a:lnTo>
                  <a:pt x="1100" y="201"/>
                </a:lnTo>
                <a:lnTo>
                  <a:pt x="1225" y="140"/>
                </a:lnTo>
                <a:lnTo>
                  <a:pt x="1330" y="140"/>
                </a:lnTo>
                <a:lnTo>
                  <a:pt x="1371" y="148"/>
                </a:lnTo>
                <a:lnTo>
                  <a:pt x="1431" y="128"/>
                </a:lnTo>
                <a:lnTo>
                  <a:pt x="1505" y="140"/>
                </a:lnTo>
                <a:lnTo>
                  <a:pt x="1575" y="70"/>
                </a:lnTo>
                <a:lnTo>
                  <a:pt x="1715" y="0"/>
                </a:lnTo>
              </a:path>
            </a:pathLst>
          </a:custGeom>
          <a:solidFill>
            <a:schemeClr val="accent4"/>
          </a:solidFill>
          <a:ln w="7200">
            <a:solidFill>
              <a:srgbClr val="000000"/>
            </a:solidFill>
            <a:round/>
            <a:headEnd/>
            <a:tailEnd/>
          </a:ln>
        </p:spPr>
        <p:txBody>
          <a:bodyPr/>
          <a:lstStyle/>
          <a:p>
            <a:pPr defTabSz="946052"/>
            <a:endParaRPr lang="en-GB" sz="1451">
              <a:solidFill>
                <a:prstClr val="white"/>
              </a:solidFill>
              <a:latin typeface="Tahoma"/>
            </a:endParaRPr>
          </a:p>
        </p:txBody>
      </p:sp>
      <p:sp>
        <p:nvSpPr>
          <p:cNvPr id="33" name="GSPG_H_R1"/>
          <p:cNvSpPr>
            <a:spLocks noChangeAspect="1" noChangeArrowheads="1"/>
          </p:cNvSpPr>
          <p:nvPr/>
        </p:nvSpPr>
        <p:spPr bwMode="auto">
          <a:xfrm rot="236775">
            <a:off x="4175786" y="4274659"/>
            <a:ext cx="632062" cy="621385"/>
          </a:xfrm>
          <a:custGeom>
            <a:avLst/>
            <a:gdLst>
              <a:gd name="T0" fmla="*/ 93254016 w 2015"/>
              <a:gd name="T1" fmla="*/ 0 h 2037"/>
              <a:gd name="T2" fmla="*/ 104225024 w 2015"/>
              <a:gd name="T3" fmla="*/ 14759903 h 2037"/>
              <a:gd name="T4" fmla="*/ 101482202 w 2015"/>
              <a:gd name="T5" fmla="*/ 23565516 h 2037"/>
              <a:gd name="T6" fmla="*/ 104225024 w 2015"/>
              <a:gd name="T7" fmla="*/ 32455106 h 2037"/>
              <a:gd name="T8" fmla="*/ 131652682 w 2015"/>
              <a:gd name="T9" fmla="*/ 35390405 h 2037"/>
              <a:gd name="T10" fmla="*/ 157826537 w 2015"/>
              <a:gd name="T11" fmla="*/ 53756307 h 2037"/>
              <a:gd name="T12" fmla="*/ 145366511 w 2015"/>
              <a:gd name="T13" fmla="*/ 70696829 h 2037"/>
              <a:gd name="T14" fmla="*/ 137138325 w 2015"/>
              <a:gd name="T15" fmla="*/ 76567157 h 2037"/>
              <a:gd name="T16" fmla="*/ 134395504 w 2015"/>
              <a:gd name="T17" fmla="*/ 82437755 h 2037"/>
              <a:gd name="T18" fmla="*/ 142623689 w 2015"/>
              <a:gd name="T19" fmla="*/ 106003262 h 2037"/>
              <a:gd name="T20" fmla="*/ 150852189 w 2015"/>
              <a:gd name="T21" fmla="*/ 108938272 h 2037"/>
              <a:gd name="T22" fmla="*/ 156337553 w 2015"/>
              <a:gd name="T23" fmla="*/ 117744170 h 2037"/>
              <a:gd name="T24" fmla="*/ 137138325 w 2015"/>
              <a:gd name="T25" fmla="*/ 144244687 h 2037"/>
              <a:gd name="T26" fmla="*/ 126167318 w 2015"/>
              <a:gd name="T27" fmla="*/ 147179986 h 2037"/>
              <a:gd name="T28" fmla="*/ 117938853 w 2015"/>
              <a:gd name="T29" fmla="*/ 141309677 h 2037"/>
              <a:gd name="T30" fmla="*/ 98739660 w 2015"/>
              <a:gd name="T31" fmla="*/ 138374378 h 2037"/>
              <a:gd name="T32" fmla="*/ 93254016 w 2015"/>
              <a:gd name="T33" fmla="*/ 141309677 h 2037"/>
              <a:gd name="T34" fmla="*/ 87768373 w 2015"/>
              <a:gd name="T35" fmla="*/ 150198978 h 2037"/>
              <a:gd name="T36" fmla="*/ 41141505 w 2015"/>
              <a:gd name="T37" fmla="*/ 170745530 h 2037"/>
              <a:gd name="T38" fmla="*/ 27427667 w 2015"/>
              <a:gd name="T39" fmla="*/ 164875221 h 2037"/>
              <a:gd name="T40" fmla="*/ 13713833 w 2015"/>
              <a:gd name="T41" fmla="*/ 170745530 h 2037"/>
              <a:gd name="T42" fmla="*/ 5485646 w 2015"/>
              <a:gd name="T43" fmla="*/ 164875221 h 2037"/>
              <a:gd name="T44" fmla="*/ 8228188 w 2015"/>
              <a:gd name="T45" fmla="*/ 159004912 h 2037"/>
              <a:gd name="T46" fmla="*/ 0 w 2015"/>
              <a:gd name="T47" fmla="*/ 144244687 h 2037"/>
              <a:gd name="T48" fmla="*/ 2742823 w 2015"/>
              <a:gd name="T49" fmla="*/ 126633470 h 2037"/>
              <a:gd name="T50" fmla="*/ 21942023 w 2015"/>
              <a:gd name="T51" fmla="*/ 82437755 h 2037"/>
              <a:gd name="T52" fmla="*/ 35655852 w 2015"/>
              <a:gd name="T53" fmla="*/ 47131033 h 2037"/>
              <a:gd name="T54" fmla="*/ 43884326 w 2015"/>
              <a:gd name="T55" fmla="*/ 41260724 h 2037"/>
              <a:gd name="T56" fmla="*/ 41141505 w 2015"/>
              <a:gd name="T57" fmla="*/ 29436115 h 2037"/>
              <a:gd name="T58" fmla="*/ 38398683 w 2015"/>
              <a:gd name="T59" fmla="*/ 23565516 h 2037"/>
              <a:gd name="T60" fmla="*/ 68569163 w 2015"/>
              <a:gd name="T61" fmla="*/ 5954293 h 2037"/>
              <a:gd name="T62" fmla="*/ 95996838 w 2015"/>
              <a:gd name="T63" fmla="*/ 147179986 h 2037"/>
              <a:gd name="T64" fmla="*/ 106967845 w 2015"/>
              <a:gd name="T65" fmla="*/ 156069612 h 2037"/>
              <a:gd name="T66" fmla="*/ 101482202 w 2015"/>
              <a:gd name="T67" fmla="*/ 170745530 h 2037"/>
              <a:gd name="T68" fmla="*/ 93254016 w 2015"/>
              <a:gd name="T69" fmla="*/ 167810520 h 2037"/>
              <a:gd name="T70" fmla="*/ 90511195 w 2015"/>
              <a:gd name="T71" fmla="*/ 167810520 h 2037"/>
              <a:gd name="T72" fmla="*/ 85025831 w 2015"/>
              <a:gd name="T73" fmla="*/ 159004912 h 20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15"/>
              <a:gd name="T112" fmla="*/ 0 h 2037"/>
              <a:gd name="T113" fmla="*/ 2015 w 2015"/>
              <a:gd name="T114" fmla="*/ 2037 h 20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15" h="2037">
                <a:moveTo>
                  <a:pt x="1120" y="0"/>
                </a:moveTo>
                <a:cubicBezTo>
                  <a:pt x="1143" y="0"/>
                  <a:pt x="1166" y="0"/>
                  <a:pt x="1190" y="0"/>
                </a:cubicBezTo>
                <a:cubicBezTo>
                  <a:pt x="1213" y="23"/>
                  <a:pt x="1236" y="46"/>
                  <a:pt x="1260" y="71"/>
                </a:cubicBezTo>
                <a:cubicBezTo>
                  <a:pt x="1283" y="106"/>
                  <a:pt x="1306" y="141"/>
                  <a:pt x="1330" y="176"/>
                </a:cubicBezTo>
                <a:cubicBezTo>
                  <a:pt x="1330" y="199"/>
                  <a:pt x="1330" y="222"/>
                  <a:pt x="1330" y="246"/>
                </a:cubicBezTo>
                <a:cubicBezTo>
                  <a:pt x="1319" y="257"/>
                  <a:pt x="1308" y="268"/>
                  <a:pt x="1295" y="281"/>
                </a:cubicBezTo>
                <a:cubicBezTo>
                  <a:pt x="1295" y="304"/>
                  <a:pt x="1295" y="327"/>
                  <a:pt x="1295" y="351"/>
                </a:cubicBezTo>
                <a:cubicBezTo>
                  <a:pt x="1306" y="363"/>
                  <a:pt x="1317" y="375"/>
                  <a:pt x="1330" y="387"/>
                </a:cubicBezTo>
                <a:cubicBezTo>
                  <a:pt x="1365" y="398"/>
                  <a:pt x="1400" y="409"/>
                  <a:pt x="1435" y="422"/>
                </a:cubicBezTo>
                <a:cubicBezTo>
                  <a:pt x="1516" y="422"/>
                  <a:pt x="1597" y="422"/>
                  <a:pt x="1680" y="422"/>
                </a:cubicBezTo>
                <a:cubicBezTo>
                  <a:pt x="1773" y="480"/>
                  <a:pt x="1866" y="538"/>
                  <a:pt x="1960" y="597"/>
                </a:cubicBezTo>
                <a:cubicBezTo>
                  <a:pt x="1971" y="608"/>
                  <a:pt x="2001" y="628"/>
                  <a:pt x="2014" y="641"/>
                </a:cubicBezTo>
                <a:cubicBezTo>
                  <a:pt x="2003" y="664"/>
                  <a:pt x="1973" y="678"/>
                  <a:pt x="1960" y="702"/>
                </a:cubicBezTo>
                <a:cubicBezTo>
                  <a:pt x="1925" y="749"/>
                  <a:pt x="1890" y="796"/>
                  <a:pt x="1855" y="843"/>
                </a:cubicBezTo>
                <a:cubicBezTo>
                  <a:pt x="1832" y="866"/>
                  <a:pt x="1809" y="889"/>
                  <a:pt x="1785" y="913"/>
                </a:cubicBezTo>
                <a:cubicBezTo>
                  <a:pt x="1774" y="913"/>
                  <a:pt x="1763" y="913"/>
                  <a:pt x="1750" y="913"/>
                </a:cubicBezTo>
                <a:cubicBezTo>
                  <a:pt x="1739" y="924"/>
                  <a:pt x="1728" y="935"/>
                  <a:pt x="1715" y="948"/>
                </a:cubicBezTo>
                <a:cubicBezTo>
                  <a:pt x="1715" y="959"/>
                  <a:pt x="1715" y="970"/>
                  <a:pt x="1715" y="983"/>
                </a:cubicBezTo>
                <a:cubicBezTo>
                  <a:pt x="1726" y="1030"/>
                  <a:pt x="1737" y="1077"/>
                  <a:pt x="1750" y="1124"/>
                </a:cubicBezTo>
                <a:cubicBezTo>
                  <a:pt x="1773" y="1170"/>
                  <a:pt x="1796" y="1216"/>
                  <a:pt x="1820" y="1264"/>
                </a:cubicBezTo>
                <a:cubicBezTo>
                  <a:pt x="1831" y="1275"/>
                  <a:pt x="1842" y="1286"/>
                  <a:pt x="1855" y="1299"/>
                </a:cubicBezTo>
                <a:cubicBezTo>
                  <a:pt x="1878" y="1299"/>
                  <a:pt x="1901" y="1299"/>
                  <a:pt x="1925" y="1299"/>
                </a:cubicBezTo>
                <a:cubicBezTo>
                  <a:pt x="1948" y="1322"/>
                  <a:pt x="1971" y="1345"/>
                  <a:pt x="1995" y="1369"/>
                </a:cubicBezTo>
                <a:cubicBezTo>
                  <a:pt x="1995" y="1380"/>
                  <a:pt x="1995" y="1391"/>
                  <a:pt x="1995" y="1404"/>
                </a:cubicBezTo>
                <a:cubicBezTo>
                  <a:pt x="1949" y="1474"/>
                  <a:pt x="1903" y="1544"/>
                  <a:pt x="1855" y="1615"/>
                </a:cubicBezTo>
                <a:cubicBezTo>
                  <a:pt x="1820" y="1650"/>
                  <a:pt x="1785" y="1685"/>
                  <a:pt x="1750" y="1720"/>
                </a:cubicBezTo>
                <a:cubicBezTo>
                  <a:pt x="1727" y="1731"/>
                  <a:pt x="1704" y="1742"/>
                  <a:pt x="1680" y="1755"/>
                </a:cubicBezTo>
                <a:cubicBezTo>
                  <a:pt x="1657" y="1755"/>
                  <a:pt x="1634" y="1755"/>
                  <a:pt x="1610" y="1755"/>
                </a:cubicBezTo>
                <a:cubicBezTo>
                  <a:pt x="1599" y="1744"/>
                  <a:pt x="1588" y="1733"/>
                  <a:pt x="1575" y="1720"/>
                </a:cubicBezTo>
                <a:cubicBezTo>
                  <a:pt x="1552" y="1709"/>
                  <a:pt x="1529" y="1698"/>
                  <a:pt x="1505" y="1685"/>
                </a:cubicBezTo>
                <a:cubicBezTo>
                  <a:pt x="1459" y="1685"/>
                  <a:pt x="1413" y="1685"/>
                  <a:pt x="1365" y="1685"/>
                </a:cubicBezTo>
                <a:cubicBezTo>
                  <a:pt x="1330" y="1674"/>
                  <a:pt x="1295" y="1663"/>
                  <a:pt x="1260" y="1650"/>
                </a:cubicBezTo>
                <a:cubicBezTo>
                  <a:pt x="1249" y="1650"/>
                  <a:pt x="1238" y="1650"/>
                  <a:pt x="1225" y="1650"/>
                </a:cubicBezTo>
                <a:cubicBezTo>
                  <a:pt x="1214" y="1661"/>
                  <a:pt x="1203" y="1672"/>
                  <a:pt x="1190" y="1685"/>
                </a:cubicBezTo>
                <a:cubicBezTo>
                  <a:pt x="1190" y="1696"/>
                  <a:pt x="1190" y="1707"/>
                  <a:pt x="1190" y="1720"/>
                </a:cubicBezTo>
                <a:cubicBezTo>
                  <a:pt x="1167" y="1743"/>
                  <a:pt x="1144" y="1766"/>
                  <a:pt x="1120" y="1791"/>
                </a:cubicBezTo>
                <a:cubicBezTo>
                  <a:pt x="945" y="1872"/>
                  <a:pt x="770" y="1953"/>
                  <a:pt x="595" y="2036"/>
                </a:cubicBezTo>
                <a:cubicBezTo>
                  <a:pt x="572" y="2036"/>
                  <a:pt x="549" y="2036"/>
                  <a:pt x="525" y="2036"/>
                </a:cubicBezTo>
                <a:cubicBezTo>
                  <a:pt x="479" y="2025"/>
                  <a:pt x="433" y="2014"/>
                  <a:pt x="385" y="2001"/>
                </a:cubicBezTo>
                <a:cubicBezTo>
                  <a:pt x="374" y="1990"/>
                  <a:pt x="363" y="1979"/>
                  <a:pt x="350" y="1966"/>
                </a:cubicBezTo>
                <a:cubicBezTo>
                  <a:pt x="315" y="1966"/>
                  <a:pt x="280" y="1966"/>
                  <a:pt x="245" y="1966"/>
                </a:cubicBezTo>
                <a:cubicBezTo>
                  <a:pt x="222" y="1989"/>
                  <a:pt x="199" y="2012"/>
                  <a:pt x="175" y="2036"/>
                </a:cubicBezTo>
                <a:cubicBezTo>
                  <a:pt x="164" y="2036"/>
                  <a:pt x="153" y="2036"/>
                  <a:pt x="140" y="2036"/>
                </a:cubicBezTo>
                <a:cubicBezTo>
                  <a:pt x="117" y="2013"/>
                  <a:pt x="94" y="1990"/>
                  <a:pt x="70" y="1966"/>
                </a:cubicBezTo>
                <a:cubicBezTo>
                  <a:pt x="70" y="1955"/>
                  <a:pt x="70" y="1944"/>
                  <a:pt x="70" y="1931"/>
                </a:cubicBezTo>
                <a:cubicBezTo>
                  <a:pt x="81" y="1920"/>
                  <a:pt x="92" y="1909"/>
                  <a:pt x="105" y="1896"/>
                </a:cubicBezTo>
                <a:cubicBezTo>
                  <a:pt x="105" y="1873"/>
                  <a:pt x="105" y="1850"/>
                  <a:pt x="105" y="1826"/>
                </a:cubicBezTo>
                <a:cubicBezTo>
                  <a:pt x="70" y="1791"/>
                  <a:pt x="35" y="1756"/>
                  <a:pt x="0" y="1720"/>
                </a:cubicBezTo>
                <a:cubicBezTo>
                  <a:pt x="0" y="1709"/>
                  <a:pt x="0" y="1698"/>
                  <a:pt x="0" y="1685"/>
                </a:cubicBezTo>
                <a:cubicBezTo>
                  <a:pt x="11" y="1627"/>
                  <a:pt x="22" y="1569"/>
                  <a:pt x="35" y="1510"/>
                </a:cubicBezTo>
                <a:cubicBezTo>
                  <a:pt x="70" y="1463"/>
                  <a:pt x="105" y="1416"/>
                  <a:pt x="140" y="1369"/>
                </a:cubicBezTo>
                <a:cubicBezTo>
                  <a:pt x="186" y="1241"/>
                  <a:pt x="232" y="1113"/>
                  <a:pt x="280" y="983"/>
                </a:cubicBezTo>
                <a:cubicBezTo>
                  <a:pt x="291" y="890"/>
                  <a:pt x="302" y="797"/>
                  <a:pt x="315" y="702"/>
                </a:cubicBezTo>
                <a:cubicBezTo>
                  <a:pt x="361" y="656"/>
                  <a:pt x="407" y="610"/>
                  <a:pt x="455" y="562"/>
                </a:cubicBezTo>
                <a:cubicBezTo>
                  <a:pt x="466" y="562"/>
                  <a:pt x="477" y="562"/>
                  <a:pt x="490" y="562"/>
                </a:cubicBezTo>
                <a:cubicBezTo>
                  <a:pt x="513" y="539"/>
                  <a:pt x="536" y="516"/>
                  <a:pt x="560" y="492"/>
                </a:cubicBezTo>
                <a:cubicBezTo>
                  <a:pt x="560" y="469"/>
                  <a:pt x="560" y="446"/>
                  <a:pt x="560" y="422"/>
                </a:cubicBezTo>
                <a:cubicBezTo>
                  <a:pt x="549" y="399"/>
                  <a:pt x="538" y="376"/>
                  <a:pt x="525" y="351"/>
                </a:cubicBezTo>
                <a:cubicBezTo>
                  <a:pt x="514" y="340"/>
                  <a:pt x="503" y="329"/>
                  <a:pt x="490" y="316"/>
                </a:cubicBezTo>
                <a:cubicBezTo>
                  <a:pt x="490" y="305"/>
                  <a:pt x="490" y="294"/>
                  <a:pt x="490" y="281"/>
                </a:cubicBezTo>
                <a:cubicBezTo>
                  <a:pt x="513" y="258"/>
                  <a:pt x="536" y="235"/>
                  <a:pt x="560" y="211"/>
                </a:cubicBezTo>
                <a:cubicBezTo>
                  <a:pt x="665" y="165"/>
                  <a:pt x="770" y="119"/>
                  <a:pt x="875" y="71"/>
                </a:cubicBezTo>
                <a:cubicBezTo>
                  <a:pt x="956" y="48"/>
                  <a:pt x="1037" y="25"/>
                  <a:pt x="1120" y="0"/>
                </a:cubicBezTo>
                <a:close/>
                <a:moveTo>
                  <a:pt x="1225" y="1755"/>
                </a:moveTo>
                <a:cubicBezTo>
                  <a:pt x="1236" y="1755"/>
                  <a:pt x="1247" y="1755"/>
                  <a:pt x="1260" y="1755"/>
                </a:cubicBezTo>
                <a:cubicBezTo>
                  <a:pt x="1295" y="1790"/>
                  <a:pt x="1330" y="1825"/>
                  <a:pt x="1365" y="1861"/>
                </a:cubicBezTo>
                <a:cubicBezTo>
                  <a:pt x="1365" y="1896"/>
                  <a:pt x="1365" y="1931"/>
                  <a:pt x="1365" y="1966"/>
                </a:cubicBezTo>
                <a:cubicBezTo>
                  <a:pt x="1342" y="1989"/>
                  <a:pt x="1319" y="2012"/>
                  <a:pt x="1295" y="2036"/>
                </a:cubicBezTo>
                <a:cubicBezTo>
                  <a:pt x="1272" y="2036"/>
                  <a:pt x="1249" y="2036"/>
                  <a:pt x="1225" y="2036"/>
                </a:cubicBezTo>
                <a:cubicBezTo>
                  <a:pt x="1214" y="2025"/>
                  <a:pt x="1203" y="2014"/>
                  <a:pt x="1190" y="2001"/>
                </a:cubicBezTo>
                <a:cubicBezTo>
                  <a:pt x="1190" y="1990"/>
                  <a:pt x="1190" y="1979"/>
                  <a:pt x="1190" y="1966"/>
                </a:cubicBezTo>
                <a:cubicBezTo>
                  <a:pt x="1179" y="1977"/>
                  <a:pt x="1168" y="1988"/>
                  <a:pt x="1155" y="2001"/>
                </a:cubicBezTo>
                <a:cubicBezTo>
                  <a:pt x="1132" y="1978"/>
                  <a:pt x="1109" y="1955"/>
                  <a:pt x="1085" y="1931"/>
                </a:cubicBezTo>
                <a:cubicBezTo>
                  <a:pt x="1085" y="1920"/>
                  <a:pt x="1085" y="1909"/>
                  <a:pt x="1085" y="1896"/>
                </a:cubicBezTo>
                <a:cubicBezTo>
                  <a:pt x="1131" y="1849"/>
                  <a:pt x="1177" y="1802"/>
                  <a:pt x="1225" y="1755"/>
                </a:cubicBezTo>
                <a:close/>
              </a:path>
            </a:pathLst>
          </a:custGeom>
          <a:solidFill>
            <a:schemeClr val="accent4"/>
          </a:solidFill>
          <a:ln w="7200">
            <a:solidFill>
              <a:srgbClr val="000000"/>
            </a:solidFill>
            <a:round/>
            <a:headEnd/>
            <a:tailEnd/>
          </a:ln>
        </p:spPr>
        <p:txBody>
          <a:bodyPr/>
          <a:lstStyle/>
          <a:p>
            <a:pPr defTabSz="946052"/>
            <a:endParaRPr lang="en-GB" sz="1451" dirty="0">
              <a:solidFill>
                <a:prstClr val="white"/>
              </a:solidFill>
              <a:latin typeface="Tahoma"/>
            </a:endParaRPr>
          </a:p>
        </p:txBody>
      </p:sp>
      <p:sp>
        <p:nvSpPr>
          <p:cNvPr id="34" name="GSPG_M_R1"/>
          <p:cNvSpPr>
            <a:spLocks noChangeAspect="1" noChangeArrowheads="1"/>
          </p:cNvSpPr>
          <p:nvPr/>
        </p:nvSpPr>
        <p:spPr bwMode="auto">
          <a:xfrm rot="236775">
            <a:off x="4306569" y="3317315"/>
            <a:ext cx="653487" cy="430961"/>
          </a:xfrm>
          <a:custGeom>
            <a:avLst/>
            <a:gdLst>
              <a:gd name="T0" fmla="*/ 118657336 w 2101"/>
              <a:gd name="T1" fmla="*/ 0 h 1405"/>
              <a:gd name="T2" fmla="*/ 126747657 w 2101"/>
              <a:gd name="T3" fmla="*/ 14923525 h 1405"/>
              <a:gd name="T4" fmla="*/ 124050976 w 2101"/>
              <a:gd name="T5" fmla="*/ 23826684 h 1405"/>
              <a:gd name="T6" fmla="*/ 142928021 w 2101"/>
              <a:gd name="T7" fmla="*/ 53588706 h 1405"/>
              <a:gd name="T8" fmla="*/ 148321696 w 2101"/>
              <a:gd name="T9" fmla="*/ 65459384 h 1405"/>
              <a:gd name="T10" fmla="*/ 140231340 w 2101"/>
              <a:gd name="T11" fmla="*/ 77415108 h 1405"/>
              <a:gd name="T12" fmla="*/ 145625015 w 2101"/>
              <a:gd name="T13" fmla="*/ 80382923 h 1405"/>
              <a:gd name="T14" fmla="*/ 156412017 w 2101"/>
              <a:gd name="T15" fmla="*/ 95221416 h 1405"/>
              <a:gd name="T16" fmla="*/ 161805379 w 2101"/>
              <a:gd name="T17" fmla="*/ 110144937 h 1405"/>
              <a:gd name="T18" fmla="*/ 140231340 w 2101"/>
              <a:gd name="T19" fmla="*/ 116080276 h 1405"/>
              <a:gd name="T20" fmla="*/ 132141019 w 2101"/>
              <a:gd name="T21" fmla="*/ 110144937 h 1405"/>
              <a:gd name="T22" fmla="*/ 126747657 w 2101"/>
              <a:gd name="T23" fmla="*/ 113112461 h 1405"/>
              <a:gd name="T24" fmla="*/ 115960655 w 2101"/>
              <a:gd name="T25" fmla="*/ 107177122 h 1405"/>
              <a:gd name="T26" fmla="*/ 99780013 w 2101"/>
              <a:gd name="T27" fmla="*/ 119048091 h 1405"/>
              <a:gd name="T28" fmla="*/ 91689692 w 2101"/>
              <a:gd name="T29" fmla="*/ 113112461 h 1405"/>
              <a:gd name="T30" fmla="*/ 88993011 w 2101"/>
              <a:gd name="T31" fmla="*/ 98189231 h 1405"/>
              <a:gd name="T32" fmla="*/ 80902690 w 2101"/>
              <a:gd name="T33" fmla="*/ 104209307 h 1405"/>
              <a:gd name="T34" fmla="*/ 75509327 w 2101"/>
              <a:gd name="T35" fmla="*/ 119048091 h 1405"/>
              <a:gd name="T36" fmla="*/ 70115670 w 2101"/>
              <a:gd name="T37" fmla="*/ 116080276 h 1405"/>
              <a:gd name="T38" fmla="*/ 53935028 w 2101"/>
              <a:gd name="T39" fmla="*/ 119048091 h 1405"/>
              <a:gd name="T40" fmla="*/ 29664334 w 2101"/>
              <a:gd name="T41" fmla="*/ 116080276 h 1405"/>
              <a:gd name="T42" fmla="*/ 24270694 w 2101"/>
              <a:gd name="T43" fmla="*/ 95221416 h 1405"/>
              <a:gd name="T44" fmla="*/ 2696682 w 2101"/>
              <a:gd name="T45" fmla="*/ 68427199 h 1405"/>
              <a:gd name="T46" fmla="*/ 8090323 w 2101"/>
              <a:gd name="T47" fmla="*/ 53588706 h 1405"/>
              <a:gd name="T48" fmla="*/ 0 w 2101"/>
              <a:gd name="T49" fmla="*/ 41717737 h 1405"/>
              <a:gd name="T50" fmla="*/ 2696682 w 2101"/>
              <a:gd name="T51" fmla="*/ 29762023 h 1405"/>
              <a:gd name="T52" fmla="*/ 0 w 2101"/>
              <a:gd name="T53" fmla="*/ 20858869 h 1405"/>
              <a:gd name="T54" fmla="*/ 5393642 w 2101"/>
              <a:gd name="T55" fmla="*/ 2967816 h 1405"/>
              <a:gd name="T56" fmla="*/ 32361015 w 2101"/>
              <a:gd name="T57" fmla="*/ 29762023 h 1405"/>
              <a:gd name="T58" fmla="*/ 40451345 w 2101"/>
              <a:gd name="T59" fmla="*/ 32729838 h 1405"/>
              <a:gd name="T60" fmla="*/ 62025349 w 2101"/>
              <a:gd name="T61" fmla="*/ 29762023 h 1405"/>
              <a:gd name="T62" fmla="*/ 67418989 w 2101"/>
              <a:gd name="T63" fmla="*/ 38665186 h 1405"/>
              <a:gd name="T64" fmla="*/ 75509327 w 2101"/>
              <a:gd name="T65" fmla="*/ 44685552 h 1405"/>
              <a:gd name="T66" fmla="*/ 78206008 w 2101"/>
              <a:gd name="T67" fmla="*/ 38665186 h 1405"/>
              <a:gd name="T68" fmla="*/ 75509327 w 2101"/>
              <a:gd name="T69" fmla="*/ 29762023 h 1405"/>
              <a:gd name="T70" fmla="*/ 88993011 w 2101"/>
              <a:gd name="T71" fmla="*/ 20858869 h 1405"/>
              <a:gd name="T72" fmla="*/ 97083332 w 2101"/>
              <a:gd name="T73" fmla="*/ 14923525 h 1405"/>
              <a:gd name="T74" fmla="*/ 102476694 w 2101"/>
              <a:gd name="T75" fmla="*/ 0 h 140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01"/>
              <a:gd name="T115" fmla="*/ 0 h 1405"/>
              <a:gd name="T116" fmla="*/ 2101 w 2101"/>
              <a:gd name="T117" fmla="*/ 1405 h 140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01" h="1405">
                <a:moveTo>
                  <a:pt x="1330" y="0"/>
                </a:moveTo>
                <a:lnTo>
                  <a:pt x="1540" y="0"/>
                </a:lnTo>
                <a:lnTo>
                  <a:pt x="1645" y="105"/>
                </a:lnTo>
                <a:lnTo>
                  <a:pt x="1645" y="176"/>
                </a:lnTo>
                <a:lnTo>
                  <a:pt x="1610" y="211"/>
                </a:lnTo>
                <a:lnTo>
                  <a:pt x="1610" y="281"/>
                </a:lnTo>
                <a:lnTo>
                  <a:pt x="1785" y="562"/>
                </a:lnTo>
                <a:lnTo>
                  <a:pt x="1855" y="632"/>
                </a:lnTo>
                <a:lnTo>
                  <a:pt x="1925" y="737"/>
                </a:lnTo>
                <a:lnTo>
                  <a:pt x="1925" y="772"/>
                </a:lnTo>
                <a:lnTo>
                  <a:pt x="1820" y="878"/>
                </a:lnTo>
                <a:lnTo>
                  <a:pt x="1820" y="913"/>
                </a:lnTo>
                <a:lnTo>
                  <a:pt x="1855" y="948"/>
                </a:lnTo>
                <a:lnTo>
                  <a:pt x="1890" y="948"/>
                </a:lnTo>
                <a:lnTo>
                  <a:pt x="2030" y="1088"/>
                </a:lnTo>
                <a:lnTo>
                  <a:pt x="2030" y="1123"/>
                </a:lnTo>
                <a:lnTo>
                  <a:pt x="2065" y="1264"/>
                </a:lnTo>
                <a:lnTo>
                  <a:pt x="2100" y="1299"/>
                </a:lnTo>
                <a:lnTo>
                  <a:pt x="2030" y="1369"/>
                </a:lnTo>
                <a:lnTo>
                  <a:pt x="1820" y="1369"/>
                </a:lnTo>
                <a:lnTo>
                  <a:pt x="1750" y="1334"/>
                </a:lnTo>
                <a:lnTo>
                  <a:pt x="1715" y="1299"/>
                </a:lnTo>
                <a:lnTo>
                  <a:pt x="1680" y="1299"/>
                </a:lnTo>
                <a:lnTo>
                  <a:pt x="1645" y="1334"/>
                </a:lnTo>
                <a:lnTo>
                  <a:pt x="1575" y="1334"/>
                </a:lnTo>
                <a:lnTo>
                  <a:pt x="1505" y="1264"/>
                </a:lnTo>
                <a:lnTo>
                  <a:pt x="1435" y="1264"/>
                </a:lnTo>
                <a:lnTo>
                  <a:pt x="1295" y="1404"/>
                </a:lnTo>
                <a:lnTo>
                  <a:pt x="1260" y="1404"/>
                </a:lnTo>
                <a:lnTo>
                  <a:pt x="1190" y="1334"/>
                </a:lnTo>
                <a:lnTo>
                  <a:pt x="1190" y="1194"/>
                </a:lnTo>
                <a:lnTo>
                  <a:pt x="1155" y="1158"/>
                </a:lnTo>
                <a:lnTo>
                  <a:pt x="1120" y="1158"/>
                </a:lnTo>
                <a:lnTo>
                  <a:pt x="1050" y="1229"/>
                </a:lnTo>
                <a:lnTo>
                  <a:pt x="1050" y="1334"/>
                </a:lnTo>
                <a:lnTo>
                  <a:pt x="980" y="1404"/>
                </a:lnTo>
                <a:lnTo>
                  <a:pt x="945" y="1404"/>
                </a:lnTo>
                <a:lnTo>
                  <a:pt x="910" y="1369"/>
                </a:lnTo>
                <a:lnTo>
                  <a:pt x="735" y="1369"/>
                </a:lnTo>
                <a:lnTo>
                  <a:pt x="700" y="1404"/>
                </a:lnTo>
                <a:lnTo>
                  <a:pt x="595" y="1404"/>
                </a:lnTo>
                <a:lnTo>
                  <a:pt x="385" y="1369"/>
                </a:lnTo>
                <a:lnTo>
                  <a:pt x="315" y="1299"/>
                </a:lnTo>
                <a:lnTo>
                  <a:pt x="315" y="1123"/>
                </a:lnTo>
                <a:lnTo>
                  <a:pt x="70" y="878"/>
                </a:lnTo>
                <a:lnTo>
                  <a:pt x="35" y="807"/>
                </a:lnTo>
                <a:lnTo>
                  <a:pt x="35" y="702"/>
                </a:lnTo>
                <a:lnTo>
                  <a:pt x="105" y="632"/>
                </a:lnTo>
                <a:lnTo>
                  <a:pt x="105" y="597"/>
                </a:lnTo>
                <a:lnTo>
                  <a:pt x="0" y="492"/>
                </a:lnTo>
                <a:lnTo>
                  <a:pt x="0" y="386"/>
                </a:lnTo>
                <a:lnTo>
                  <a:pt x="35" y="351"/>
                </a:lnTo>
                <a:lnTo>
                  <a:pt x="35" y="281"/>
                </a:lnTo>
                <a:lnTo>
                  <a:pt x="0" y="246"/>
                </a:lnTo>
                <a:lnTo>
                  <a:pt x="0" y="105"/>
                </a:lnTo>
                <a:lnTo>
                  <a:pt x="70" y="35"/>
                </a:lnTo>
                <a:lnTo>
                  <a:pt x="105" y="35"/>
                </a:lnTo>
                <a:lnTo>
                  <a:pt x="420" y="351"/>
                </a:lnTo>
                <a:lnTo>
                  <a:pt x="490" y="386"/>
                </a:lnTo>
                <a:lnTo>
                  <a:pt x="525" y="386"/>
                </a:lnTo>
                <a:lnTo>
                  <a:pt x="560" y="351"/>
                </a:lnTo>
                <a:lnTo>
                  <a:pt x="805" y="351"/>
                </a:lnTo>
                <a:lnTo>
                  <a:pt x="875" y="421"/>
                </a:lnTo>
                <a:lnTo>
                  <a:pt x="875" y="456"/>
                </a:lnTo>
                <a:lnTo>
                  <a:pt x="945" y="527"/>
                </a:lnTo>
                <a:lnTo>
                  <a:pt x="980" y="527"/>
                </a:lnTo>
                <a:lnTo>
                  <a:pt x="1015" y="492"/>
                </a:lnTo>
                <a:lnTo>
                  <a:pt x="1015" y="456"/>
                </a:lnTo>
                <a:lnTo>
                  <a:pt x="980" y="421"/>
                </a:lnTo>
                <a:lnTo>
                  <a:pt x="980" y="351"/>
                </a:lnTo>
                <a:lnTo>
                  <a:pt x="1085" y="246"/>
                </a:lnTo>
                <a:lnTo>
                  <a:pt x="1155" y="246"/>
                </a:lnTo>
                <a:lnTo>
                  <a:pt x="1225" y="211"/>
                </a:lnTo>
                <a:lnTo>
                  <a:pt x="1260" y="176"/>
                </a:lnTo>
                <a:lnTo>
                  <a:pt x="1260" y="70"/>
                </a:lnTo>
                <a:lnTo>
                  <a:pt x="1330" y="0"/>
                </a:lnTo>
              </a:path>
            </a:pathLst>
          </a:custGeom>
          <a:solidFill>
            <a:schemeClr val="tx1"/>
          </a:solidFill>
          <a:ln w="7200">
            <a:solidFill>
              <a:srgbClr val="000000"/>
            </a:solidFill>
            <a:round/>
            <a:headEnd/>
            <a:tailEnd/>
          </a:ln>
        </p:spPr>
        <p:txBody>
          <a:bodyPr/>
          <a:lstStyle/>
          <a:p>
            <a:pPr defTabSz="946052"/>
            <a:endParaRPr lang="en-GB" sz="1451">
              <a:solidFill>
                <a:prstClr val="white"/>
              </a:solidFill>
              <a:latin typeface="Tahoma"/>
            </a:endParaRPr>
          </a:p>
        </p:txBody>
      </p:sp>
      <p:cxnSp>
        <p:nvCxnSpPr>
          <p:cNvPr id="35" name="Elbow Connector 34"/>
          <p:cNvCxnSpPr>
            <a:stCxn id="11" idx="3"/>
          </p:cNvCxnSpPr>
          <p:nvPr/>
        </p:nvCxnSpPr>
        <p:spPr>
          <a:xfrm>
            <a:off x="3326780" y="2944986"/>
            <a:ext cx="716809" cy="219279"/>
          </a:xfrm>
          <a:prstGeom prst="bentConnector3">
            <a:avLst>
              <a:gd name="adj1" fmla="val 50000"/>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15" idx="3"/>
          </p:cNvCxnSpPr>
          <p:nvPr/>
        </p:nvCxnSpPr>
        <p:spPr>
          <a:xfrm flipV="1">
            <a:off x="3296607" y="4272789"/>
            <a:ext cx="574667" cy="70287"/>
          </a:xfrm>
          <a:prstGeom prst="bentConnector3">
            <a:avLst/>
          </a:prstGeom>
          <a:solidFill>
            <a:schemeClr val="bg2"/>
          </a:solidFill>
          <a:ln w="38100">
            <a:solidFill>
              <a:schemeClr val="accent4"/>
            </a:solidFill>
          </a:ln>
        </p:spPr>
      </p:cxnSp>
      <p:cxnSp>
        <p:nvCxnSpPr>
          <p:cNvPr id="37" name="Elbow Connector 36"/>
          <p:cNvCxnSpPr>
            <a:stCxn id="18" idx="0"/>
          </p:cNvCxnSpPr>
          <p:nvPr/>
        </p:nvCxnSpPr>
        <p:spPr>
          <a:xfrm rot="16200000" flipV="1">
            <a:off x="4070947" y="4887517"/>
            <a:ext cx="479981" cy="1980"/>
          </a:xfrm>
          <a:prstGeom prst="bentConnector3">
            <a:avLst>
              <a:gd name="adj1" fmla="val 50000"/>
            </a:avLst>
          </a:prstGeom>
          <a:solidFill>
            <a:schemeClr val="bg2"/>
          </a:solidFill>
          <a:ln w="38100">
            <a:solidFill>
              <a:schemeClr val="accent4"/>
            </a:solidFill>
          </a:ln>
        </p:spPr>
      </p:cxnSp>
      <p:cxnSp>
        <p:nvCxnSpPr>
          <p:cNvPr id="38" name="Elbow Connector 37"/>
          <p:cNvCxnSpPr>
            <a:stCxn id="8" idx="3"/>
          </p:cNvCxnSpPr>
          <p:nvPr/>
        </p:nvCxnSpPr>
        <p:spPr>
          <a:xfrm>
            <a:off x="3265913" y="2010042"/>
            <a:ext cx="748860" cy="135540"/>
          </a:xfrm>
          <a:prstGeom prst="bentConnector3">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13" idx="3"/>
          </p:cNvCxnSpPr>
          <p:nvPr/>
        </p:nvCxnSpPr>
        <p:spPr>
          <a:xfrm>
            <a:off x="3675070" y="3442703"/>
            <a:ext cx="493818" cy="338804"/>
          </a:xfrm>
          <a:prstGeom prst="bentConnector3">
            <a:avLst>
              <a:gd name="adj1" fmla="val 50000"/>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17" idx="3"/>
          </p:cNvCxnSpPr>
          <p:nvPr/>
        </p:nvCxnSpPr>
        <p:spPr>
          <a:xfrm>
            <a:off x="3180111" y="4863608"/>
            <a:ext cx="661735" cy="5174"/>
          </a:xfrm>
          <a:prstGeom prst="bentConnector3">
            <a:avLst>
              <a:gd name="adj1" fmla="val 79725"/>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1" name="Elbow Connector 50"/>
          <p:cNvCxnSpPr/>
          <p:nvPr/>
        </p:nvCxnSpPr>
        <p:spPr>
          <a:xfrm rot="10800000">
            <a:off x="4877482" y="4782008"/>
            <a:ext cx="122941" cy="282959"/>
          </a:xfrm>
          <a:prstGeom prst="bentConnector2">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2" name="Elbow Connector 41"/>
          <p:cNvCxnSpPr>
            <a:stCxn id="10" idx="1"/>
          </p:cNvCxnSpPr>
          <p:nvPr/>
        </p:nvCxnSpPr>
        <p:spPr>
          <a:xfrm rot="10800000">
            <a:off x="4367131" y="2916556"/>
            <a:ext cx="421079" cy="661"/>
          </a:xfrm>
          <a:prstGeom prst="bentConnector3">
            <a:avLst>
              <a:gd name="adj1" fmla="val 50000"/>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3" name="Elbow Connector 42"/>
          <p:cNvCxnSpPr>
            <a:stCxn id="14" idx="1"/>
          </p:cNvCxnSpPr>
          <p:nvPr/>
        </p:nvCxnSpPr>
        <p:spPr>
          <a:xfrm rot="10800000" flipV="1">
            <a:off x="4704158" y="3739032"/>
            <a:ext cx="677606" cy="289815"/>
          </a:xfrm>
          <a:prstGeom prst="bentConnector3">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16" idx="3"/>
          </p:cNvCxnSpPr>
          <p:nvPr/>
        </p:nvCxnSpPr>
        <p:spPr>
          <a:xfrm>
            <a:off x="3326256" y="3880242"/>
            <a:ext cx="967353" cy="163724"/>
          </a:xfrm>
          <a:prstGeom prst="bentConnector3">
            <a:avLst>
              <a:gd name="adj1" fmla="val 50000"/>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9" idx="1"/>
          </p:cNvCxnSpPr>
          <p:nvPr/>
        </p:nvCxnSpPr>
        <p:spPr>
          <a:xfrm rot="10800000" flipV="1">
            <a:off x="3941250" y="2327202"/>
            <a:ext cx="571993" cy="306912"/>
          </a:xfrm>
          <a:prstGeom prst="bentConnector3">
            <a:avLst>
              <a:gd name="adj1" fmla="val 34369"/>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12" idx="1"/>
          </p:cNvCxnSpPr>
          <p:nvPr/>
        </p:nvCxnSpPr>
        <p:spPr>
          <a:xfrm rot="10800000" flipV="1">
            <a:off x="4739193" y="3328348"/>
            <a:ext cx="395004" cy="205876"/>
          </a:xfrm>
          <a:prstGeom prst="bentConnector3">
            <a:avLst>
              <a:gd name="adj1" fmla="val 50000"/>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7" name="Elbow Connector 46"/>
          <p:cNvCxnSpPr>
            <a:stCxn id="19" idx="1"/>
          </p:cNvCxnSpPr>
          <p:nvPr/>
        </p:nvCxnSpPr>
        <p:spPr>
          <a:xfrm rot="10800000" flipV="1">
            <a:off x="4968545" y="4201823"/>
            <a:ext cx="542231" cy="21717"/>
          </a:xfrm>
          <a:prstGeom prst="bentConnector3">
            <a:avLst>
              <a:gd name="adj1" fmla="val 50000"/>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rot="10800000">
            <a:off x="4870747" y="4535615"/>
            <a:ext cx="592020" cy="148326"/>
          </a:xfrm>
          <a:prstGeom prst="bentConnector3">
            <a:avLst>
              <a:gd name="adj1" fmla="val 100752"/>
            </a:avLst>
          </a:prstGeom>
          <a:solidFill>
            <a:schemeClr val="bg2"/>
          </a:solidFill>
          <a:ln w="38100">
            <a:solidFill>
              <a:schemeClr val="accent4"/>
            </a:solidFill>
          </a:ln>
        </p:spPr>
      </p:cxnSp>
      <p:sp>
        <p:nvSpPr>
          <p:cNvPr id="49" name="TextBox 48"/>
          <p:cNvSpPr txBox="1"/>
          <p:nvPr/>
        </p:nvSpPr>
        <p:spPr>
          <a:xfrm>
            <a:off x="5428657" y="4527955"/>
            <a:ext cx="715260" cy="287771"/>
          </a:xfrm>
          <a:prstGeom prst="rect">
            <a:avLst/>
          </a:prstGeom>
          <a:solidFill>
            <a:schemeClr val="bg2"/>
          </a:solidFill>
          <a:ln w="38100">
            <a:solidFill>
              <a:schemeClr val="accent4"/>
            </a:solidFill>
          </a:ln>
        </p:spPr>
        <p:txBody>
          <a:bodyPr wrap="none" rtlCol="0">
            <a:spAutoFit/>
          </a:bodyPr>
          <a:lstStyle>
            <a:defPPr>
              <a:defRPr lang="en-US"/>
            </a:defPPr>
            <a:lvl1pPr>
              <a:buClr>
                <a:srgbClr val="008DA8"/>
              </a:buClr>
              <a:defRPr sz="1400">
                <a:solidFill>
                  <a:prstClr val="black"/>
                </a:solidFill>
                <a:cs typeface="Tahoma" pitchFamily="34" charset="0"/>
              </a:defRPr>
            </a:lvl1pPr>
          </a:lstStyle>
          <a:p>
            <a:pPr defTabSz="946052"/>
            <a:r>
              <a:rPr lang="en-GB" sz="1270" dirty="0">
                <a:latin typeface="Tahoma"/>
              </a:rPr>
              <a:t>London</a:t>
            </a:r>
          </a:p>
        </p:txBody>
      </p:sp>
    </p:spTree>
    <p:extLst>
      <p:ext uri="{BB962C8B-B14F-4D97-AF65-F5344CB8AC3E}">
        <p14:creationId xmlns:p14="http://schemas.microsoft.com/office/powerpoint/2010/main" val="204363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500"/>
                                        <p:tgtEl>
                                          <p:spTgt spid="2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500"/>
                                        <p:tgtEl>
                                          <p:spTgt spid="3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500"/>
                                        <p:tgtEl>
                                          <p:spTgt spid="3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500"/>
                                        <p:tgtEl>
                                          <p:spTgt spid="3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500"/>
                                        <p:tgtEl>
                                          <p:spTgt spid="3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500"/>
                                        <p:tgtEl>
                                          <p:spTgt spid="34"/>
                                        </p:tgtEl>
                                      </p:cBhvr>
                                    </p:animEffect>
                                  </p:childTnLst>
                                </p:cTn>
                              </p:par>
                              <p:par>
                                <p:cTn id="89" presetID="10" presetClass="entr" presetSubtype="0" fill="hold" nodeType="with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500"/>
                                        <p:tgtEl>
                                          <p:spTgt spid="35"/>
                                        </p:tgtEl>
                                      </p:cBhvr>
                                    </p:animEffect>
                                  </p:childTnLst>
                                </p:cTn>
                              </p:par>
                              <p:par>
                                <p:cTn id="92" presetID="10" presetClass="entr" presetSubtype="0" fill="hold" nodeType="with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fade">
                                      <p:cBhvr>
                                        <p:cTn id="94" dur="500"/>
                                        <p:tgtEl>
                                          <p:spTgt spid="36"/>
                                        </p:tgtEl>
                                      </p:cBhvr>
                                    </p:animEffect>
                                  </p:childTnLst>
                                </p:cTn>
                              </p:par>
                              <p:par>
                                <p:cTn id="95" presetID="10" presetClass="entr" presetSubtype="0" fill="hold" nodeType="with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fade">
                                      <p:cBhvr>
                                        <p:cTn id="97" dur="500"/>
                                        <p:tgtEl>
                                          <p:spTgt spid="37"/>
                                        </p:tgtEl>
                                      </p:cBhvr>
                                    </p:animEffect>
                                  </p:childTnLst>
                                </p:cTn>
                              </p:par>
                              <p:par>
                                <p:cTn id="98" presetID="10" presetClass="entr" presetSubtype="0" fill="hold"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500"/>
                                        <p:tgtEl>
                                          <p:spTgt spid="38"/>
                                        </p:tgtEl>
                                      </p:cBhvr>
                                    </p:animEffect>
                                  </p:childTnLst>
                                </p:cTn>
                              </p:par>
                              <p:par>
                                <p:cTn id="101" presetID="10" presetClass="entr" presetSubtype="0" fill="hold" nodeType="with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fade">
                                      <p:cBhvr>
                                        <p:cTn id="103" dur="500"/>
                                        <p:tgtEl>
                                          <p:spTgt spid="39"/>
                                        </p:tgtEl>
                                      </p:cBhvr>
                                    </p:animEffect>
                                  </p:childTnLst>
                                </p:cTn>
                              </p:par>
                              <p:par>
                                <p:cTn id="104" presetID="10" presetClass="entr" presetSubtype="0" fill="hold" nodeType="with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500"/>
                                        <p:tgtEl>
                                          <p:spTgt spid="40"/>
                                        </p:tgtEl>
                                      </p:cBhvr>
                                    </p:animEffect>
                                  </p:childTnLst>
                                </p:cTn>
                              </p:par>
                              <p:par>
                                <p:cTn id="107" presetID="10" presetClass="entr" presetSubtype="0" fill="hold" nodeType="withEffect">
                                  <p:stCondLst>
                                    <p:cond delay="0"/>
                                  </p:stCondLst>
                                  <p:childTnLst>
                                    <p:set>
                                      <p:cBhvr>
                                        <p:cTn id="108" dur="1" fill="hold">
                                          <p:stCondLst>
                                            <p:cond delay="0"/>
                                          </p:stCondLst>
                                        </p:cTn>
                                        <p:tgtEl>
                                          <p:spTgt spid="41"/>
                                        </p:tgtEl>
                                        <p:attrNameLst>
                                          <p:attrName>style.visibility</p:attrName>
                                        </p:attrNameLst>
                                      </p:cBhvr>
                                      <p:to>
                                        <p:strVal val="visible"/>
                                      </p:to>
                                    </p:set>
                                    <p:animEffect transition="in" filter="fade">
                                      <p:cBhvr>
                                        <p:cTn id="109" dur="500"/>
                                        <p:tgtEl>
                                          <p:spTgt spid="41"/>
                                        </p:tgtEl>
                                      </p:cBhvr>
                                    </p:animEffect>
                                  </p:childTnLst>
                                </p:cTn>
                              </p:par>
                              <p:par>
                                <p:cTn id="110" presetID="10" presetClass="entr" presetSubtype="0" fill="hold" nodeType="with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fade">
                                      <p:cBhvr>
                                        <p:cTn id="112" dur="500"/>
                                        <p:tgtEl>
                                          <p:spTgt spid="42"/>
                                        </p:tgtEl>
                                      </p:cBhvr>
                                    </p:animEffect>
                                  </p:childTnLst>
                                </p:cTn>
                              </p:par>
                              <p:par>
                                <p:cTn id="113" presetID="10" presetClass="entr" presetSubtype="0" fill="hold" nodeType="with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500"/>
                                        <p:tgtEl>
                                          <p:spTgt spid="43"/>
                                        </p:tgtEl>
                                      </p:cBhvr>
                                    </p:animEffect>
                                  </p:childTnLst>
                                </p:cTn>
                              </p:par>
                              <p:par>
                                <p:cTn id="116" presetID="10" presetClass="entr" presetSubtype="0" fill="hold" nodeType="withEffect">
                                  <p:stCondLst>
                                    <p:cond delay="0"/>
                                  </p:stCondLst>
                                  <p:childTnLst>
                                    <p:set>
                                      <p:cBhvr>
                                        <p:cTn id="117" dur="1" fill="hold">
                                          <p:stCondLst>
                                            <p:cond delay="0"/>
                                          </p:stCondLst>
                                        </p:cTn>
                                        <p:tgtEl>
                                          <p:spTgt spid="44"/>
                                        </p:tgtEl>
                                        <p:attrNameLst>
                                          <p:attrName>style.visibility</p:attrName>
                                        </p:attrNameLst>
                                      </p:cBhvr>
                                      <p:to>
                                        <p:strVal val="visible"/>
                                      </p:to>
                                    </p:set>
                                    <p:animEffect transition="in" filter="fade">
                                      <p:cBhvr>
                                        <p:cTn id="118" dur="500"/>
                                        <p:tgtEl>
                                          <p:spTgt spid="44"/>
                                        </p:tgtEl>
                                      </p:cBhvr>
                                    </p:animEffect>
                                  </p:childTnLst>
                                </p:cTn>
                              </p:par>
                              <p:par>
                                <p:cTn id="119" presetID="10" presetClass="entr" presetSubtype="0" fill="hold" nodeType="withEffect">
                                  <p:stCondLst>
                                    <p:cond delay="0"/>
                                  </p:stCondLst>
                                  <p:childTnLst>
                                    <p:set>
                                      <p:cBhvr>
                                        <p:cTn id="120" dur="1" fill="hold">
                                          <p:stCondLst>
                                            <p:cond delay="0"/>
                                          </p:stCondLst>
                                        </p:cTn>
                                        <p:tgtEl>
                                          <p:spTgt spid="45"/>
                                        </p:tgtEl>
                                        <p:attrNameLst>
                                          <p:attrName>style.visibility</p:attrName>
                                        </p:attrNameLst>
                                      </p:cBhvr>
                                      <p:to>
                                        <p:strVal val="visible"/>
                                      </p:to>
                                    </p:set>
                                    <p:animEffect transition="in" filter="fade">
                                      <p:cBhvr>
                                        <p:cTn id="121" dur="500"/>
                                        <p:tgtEl>
                                          <p:spTgt spid="45"/>
                                        </p:tgtEl>
                                      </p:cBhvr>
                                    </p:animEffect>
                                  </p:childTnLst>
                                </p:cTn>
                              </p:par>
                              <p:par>
                                <p:cTn id="122" presetID="10" presetClass="entr" presetSubtype="0" fill="hold"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500"/>
                                        <p:tgtEl>
                                          <p:spTgt spid="46"/>
                                        </p:tgtEl>
                                      </p:cBhvr>
                                    </p:animEffect>
                                  </p:childTnLst>
                                </p:cTn>
                              </p:par>
                              <p:par>
                                <p:cTn id="125" presetID="10" presetClass="entr" presetSubtype="0" fill="hold" nodeType="withEffect">
                                  <p:stCondLst>
                                    <p:cond delay="0"/>
                                  </p:stCondLst>
                                  <p:childTnLst>
                                    <p:set>
                                      <p:cBhvr>
                                        <p:cTn id="126" dur="1" fill="hold">
                                          <p:stCondLst>
                                            <p:cond delay="0"/>
                                          </p:stCondLst>
                                        </p:cTn>
                                        <p:tgtEl>
                                          <p:spTgt spid="47"/>
                                        </p:tgtEl>
                                        <p:attrNameLst>
                                          <p:attrName>style.visibility</p:attrName>
                                        </p:attrNameLst>
                                      </p:cBhvr>
                                      <p:to>
                                        <p:strVal val="visible"/>
                                      </p:to>
                                    </p:set>
                                    <p:animEffect transition="in" filter="fade">
                                      <p:cBhvr>
                                        <p:cTn id="127" dur="500"/>
                                        <p:tgtEl>
                                          <p:spTgt spid="47"/>
                                        </p:tgtEl>
                                      </p:cBhvr>
                                    </p:animEffect>
                                  </p:childTnLst>
                                </p:cTn>
                              </p:par>
                              <p:par>
                                <p:cTn id="128" presetID="10" presetClass="entr" presetSubtype="0" fill="hold" nodeType="withEffect">
                                  <p:stCondLst>
                                    <p:cond delay="0"/>
                                  </p:stCondLst>
                                  <p:childTnLst>
                                    <p:set>
                                      <p:cBhvr>
                                        <p:cTn id="129" dur="1" fill="hold">
                                          <p:stCondLst>
                                            <p:cond delay="0"/>
                                          </p:stCondLst>
                                        </p:cTn>
                                        <p:tgtEl>
                                          <p:spTgt spid="48"/>
                                        </p:tgtEl>
                                        <p:attrNameLst>
                                          <p:attrName>style.visibility</p:attrName>
                                        </p:attrNameLst>
                                      </p:cBhvr>
                                      <p:to>
                                        <p:strVal val="visible"/>
                                      </p:to>
                                    </p:set>
                                    <p:animEffect transition="in" filter="fade">
                                      <p:cBhvr>
                                        <p:cTn id="130" dur="500"/>
                                        <p:tgtEl>
                                          <p:spTgt spid="48"/>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49"/>
                                        </p:tgtEl>
                                        <p:attrNameLst>
                                          <p:attrName>style.visibility</p:attrName>
                                        </p:attrNameLst>
                                      </p:cBhvr>
                                      <p:to>
                                        <p:strVal val="visible"/>
                                      </p:to>
                                    </p:set>
                                    <p:animEffect transition="in" filter="fade">
                                      <p:cBhvr>
                                        <p:cTn id="13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49"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GSP Group take – top down and bottom up</a:t>
            </a:r>
            <a:endParaRPr lang="en-GB" sz="2400" dirty="0"/>
          </a:p>
        </p:txBody>
      </p:sp>
      <p:pic>
        <p:nvPicPr>
          <p:cNvPr id="8" name="Picture 7" descr="Network.jpg"/>
          <p:cNvPicPr>
            <a:picLocks noChangeAspect="1"/>
          </p:cNvPicPr>
          <p:nvPr/>
        </p:nvPicPr>
        <p:blipFill rotWithShape="1">
          <a:blip r:embed="rId2"/>
          <a:srcRect b="64523"/>
          <a:stretch/>
        </p:blipFill>
        <p:spPr>
          <a:xfrm>
            <a:off x="2985111" y="1669099"/>
            <a:ext cx="6419630" cy="1723314"/>
          </a:xfrm>
          <a:prstGeom prst="rect">
            <a:avLst/>
          </a:prstGeom>
        </p:spPr>
      </p:pic>
      <p:sp>
        <p:nvSpPr>
          <p:cNvPr id="9" name="Down Arrow 8"/>
          <p:cNvSpPr/>
          <p:nvPr/>
        </p:nvSpPr>
        <p:spPr>
          <a:xfrm>
            <a:off x="3892988" y="1313605"/>
            <a:ext cx="247568" cy="56393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sp>
        <p:nvSpPr>
          <p:cNvPr id="10" name="Down Arrow 9"/>
          <p:cNvSpPr/>
          <p:nvPr/>
        </p:nvSpPr>
        <p:spPr>
          <a:xfrm>
            <a:off x="8249928" y="1313605"/>
            <a:ext cx="247568" cy="56393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sp>
        <p:nvSpPr>
          <p:cNvPr id="11" name="TextBox 10"/>
          <p:cNvSpPr txBox="1"/>
          <p:nvPr/>
        </p:nvSpPr>
        <p:spPr>
          <a:xfrm>
            <a:off x="4718814" y="1431431"/>
            <a:ext cx="3410378" cy="216213"/>
          </a:xfrm>
          <a:prstGeom prst="rect">
            <a:avLst/>
          </a:prstGeom>
          <a:noFill/>
        </p:spPr>
        <p:txBody>
          <a:bodyPr wrap="square" lIns="0" tIns="0" rIns="0" bIns="0" rtlCol="0">
            <a:spAutoFit/>
          </a:bodyPr>
          <a:lstStyle/>
          <a:p>
            <a:pPr defTabSz="946052">
              <a:lnSpc>
                <a:spcPts val="1905"/>
              </a:lnSpc>
              <a:spcAft>
                <a:spcPts val="508"/>
              </a:spcAft>
            </a:pPr>
            <a:r>
              <a:rPr lang="en-GB" sz="1270" b="1" dirty="0">
                <a:solidFill>
                  <a:schemeClr val="tx2"/>
                </a:solidFill>
                <a:latin typeface="Tahoma"/>
              </a:rPr>
              <a:t>What goes into the distribution region</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201" y="4493230"/>
            <a:ext cx="5979322" cy="1435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0200" y="3072819"/>
            <a:ext cx="5954014" cy="1420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000396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GSP Group Correction</a:t>
            </a:r>
          </a:p>
        </p:txBody>
      </p:sp>
      <p:sp>
        <p:nvSpPr>
          <p:cNvPr id="7" name="Rectangle 6"/>
          <p:cNvSpPr/>
          <p:nvPr/>
        </p:nvSpPr>
        <p:spPr>
          <a:xfrm>
            <a:off x="1913894" y="1214614"/>
            <a:ext cx="8671555" cy="1238889"/>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46052">
              <a:lnSpc>
                <a:spcPct val="90000"/>
              </a:lnSpc>
              <a:buClr>
                <a:srgbClr val="008DA8"/>
              </a:buClr>
              <a:defRPr/>
            </a:pPr>
            <a:r>
              <a:rPr lang="en-GB" sz="2000" dirty="0">
                <a:solidFill>
                  <a:schemeClr val="tx1"/>
                </a:solidFill>
                <a:latin typeface="Arial" panose="020B0604020202020204" pitchFamily="34" charset="0"/>
                <a:cs typeface="Arial" panose="020B0604020202020204" pitchFamily="34" charset="0"/>
              </a:rPr>
              <a:t>Using GSP meter reads, we work out what energy enters (or leaves) each Distribution Network per Settlement Period. This is called the Group Take</a:t>
            </a:r>
            <a:r>
              <a:rPr lang="en-GB" sz="2000" dirty="0">
                <a:solidFill>
                  <a:schemeClr val="tx2"/>
                </a:solidFill>
                <a:latin typeface="Arial" panose="020B0604020202020204" pitchFamily="34" charset="0"/>
                <a:cs typeface="Arial" panose="020B0604020202020204" pitchFamily="34" charset="0"/>
              </a:rPr>
              <a:t>.</a:t>
            </a:r>
          </a:p>
        </p:txBody>
      </p:sp>
      <p:sp>
        <p:nvSpPr>
          <p:cNvPr id="8" name="TextBox 7"/>
          <p:cNvSpPr txBox="1"/>
          <p:nvPr/>
        </p:nvSpPr>
        <p:spPr>
          <a:xfrm>
            <a:off x="1913895" y="4742863"/>
            <a:ext cx="8671554" cy="872548"/>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nSpc>
                <a:spcPct val="90000"/>
              </a:lnSpc>
              <a:buFont typeface="Arial" charset="0"/>
              <a:buNone/>
              <a:defRPr sz="2400" b="1">
                <a:solidFill>
                  <a:schemeClr val="accent2"/>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946052">
              <a:buClr>
                <a:srgbClr val="008DA8"/>
              </a:buClr>
              <a:defRPr/>
            </a:pPr>
            <a:r>
              <a:rPr lang="en-GB" sz="2000" b="0" dirty="0">
                <a:solidFill>
                  <a:schemeClr val="tx1"/>
                </a:solidFill>
                <a:latin typeface="Arial" panose="020B0604020202020204" pitchFamily="34" charset="0"/>
                <a:cs typeface="Arial" panose="020B0604020202020204" pitchFamily="34" charset="0"/>
              </a:rPr>
              <a:t>Any errors are effectively ‘smeared’ across Suppliers according to their market shares in that GSP Group and Settlement Period.</a:t>
            </a:r>
          </a:p>
        </p:txBody>
      </p:sp>
      <p:sp>
        <p:nvSpPr>
          <p:cNvPr id="9" name="Rectangle 8"/>
          <p:cNvSpPr/>
          <p:nvPr/>
        </p:nvSpPr>
        <p:spPr>
          <a:xfrm>
            <a:off x="1896616" y="3013839"/>
            <a:ext cx="8671554" cy="1003340"/>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46052">
              <a:lnSpc>
                <a:spcPct val="90000"/>
              </a:lnSpc>
              <a:buClr>
                <a:srgbClr val="008DA8"/>
              </a:buClr>
              <a:defRPr/>
            </a:pPr>
            <a:r>
              <a:rPr lang="en-GB" sz="2000" dirty="0">
                <a:solidFill>
                  <a:schemeClr val="tx1"/>
                </a:solidFill>
                <a:latin typeface="Arial" panose="020B0604020202020204" pitchFamily="34" charset="0"/>
                <a:cs typeface="Arial" panose="020B0604020202020204" pitchFamily="34" charset="0"/>
              </a:rPr>
              <a:t>GSP Group Correction Factors scale Suppliers’ volumes up or down, so that the total of the corrected volumes equals the GSP Group Take.</a:t>
            </a:r>
          </a:p>
        </p:txBody>
      </p:sp>
    </p:spTree>
    <p:extLst>
      <p:ext uri="{BB962C8B-B14F-4D97-AF65-F5344CB8AC3E}">
        <p14:creationId xmlns:p14="http://schemas.microsoft.com/office/powerpoint/2010/main" val="330893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GSP Group Correction</a:t>
            </a:r>
          </a:p>
        </p:txBody>
      </p:sp>
      <p:sp>
        <p:nvSpPr>
          <p:cNvPr id="9" name="Text Placeholder 1"/>
          <p:cNvSpPr>
            <a:spLocks noGrp="1"/>
          </p:cNvSpPr>
          <p:nvPr>
            <p:ph type="body" sz="quarter" idx="10"/>
          </p:nvPr>
        </p:nvSpPr>
        <p:spPr>
          <a:xfrm>
            <a:off x="2290442" y="2949273"/>
            <a:ext cx="7321683" cy="2424243"/>
          </a:xfrm>
        </p:spPr>
        <p:txBody>
          <a:bodyPr/>
          <a:lstStyle/>
          <a:p>
            <a:endParaRPr lang="en-GB" dirty="0"/>
          </a:p>
        </p:txBody>
      </p:sp>
      <p:sp>
        <p:nvSpPr>
          <p:cNvPr id="10" name="AutoShape 4"/>
          <p:cNvSpPr>
            <a:spLocks noChangeAspect="1" noChangeArrowheads="1" noTextEdit="1"/>
          </p:cNvSpPr>
          <p:nvPr/>
        </p:nvSpPr>
        <p:spPr bwMode="auto">
          <a:xfrm>
            <a:off x="1871472" y="1450594"/>
            <a:ext cx="8224417" cy="406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pPr defTabSz="946052"/>
            <a:endParaRPr lang="en-GB" sz="1905">
              <a:solidFill>
                <a:prstClr val="black"/>
              </a:solidFill>
              <a:latin typeface="Tahoma"/>
            </a:endParaRPr>
          </a:p>
        </p:txBody>
      </p:sp>
      <p:sp>
        <p:nvSpPr>
          <p:cNvPr id="11" name="Rectangle 6"/>
          <p:cNvSpPr>
            <a:spLocks noChangeArrowheads="1"/>
          </p:cNvSpPr>
          <p:nvPr/>
        </p:nvSpPr>
        <p:spPr bwMode="auto">
          <a:xfrm>
            <a:off x="1816757" y="1534109"/>
            <a:ext cx="8224417" cy="40678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pPr defTabSz="946052"/>
            <a:endParaRPr lang="en-GB" sz="1905">
              <a:solidFill>
                <a:prstClr val="black"/>
              </a:solidFill>
              <a:latin typeface="Tahoma"/>
            </a:endParaRPr>
          </a:p>
        </p:txBody>
      </p:sp>
      <p:sp>
        <p:nvSpPr>
          <p:cNvPr id="12" name="Rectangle 7"/>
          <p:cNvSpPr>
            <a:spLocks noChangeArrowheads="1"/>
          </p:cNvSpPr>
          <p:nvPr/>
        </p:nvSpPr>
        <p:spPr bwMode="auto">
          <a:xfrm>
            <a:off x="2523724" y="1930065"/>
            <a:ext cx="6487959" cy="28880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pPr defTabSz="946052"/>
            <a:endParaRPr lang="en-GB" sz="1905">
              <a:solidFill>
                <a:prstClr val="black"/>
              </a:solidFill>
              <a:latin typeface="Tahoma"/>
            </a:endParaRPr>
          </a:p>
        </p:txBody>
      </p:sp>
      <p:sp>
        <p:nvSpPr>
          <p:cNvPr id="13" name="Freeform 9"/>
          <p:cNvSpPr>
            <a:spLocks noEditPoints="1"/>
          </p:cNvSpPr>
          <p:nvPr/>
        </p:nvSpPr>
        <p:spPr bwMode="auto">
          <a:xfrm>
            <a:off x="2528043" y="1930065"/>
            <a:ext cx="6479320" cy="2571049"/>
          </a:xfrm>
          <a:custGeom>
            <a:avLst/>
            <a:gdLst>
              <a:gd name="T0" fmla="*/ 0 w 4500"/>
              <a:gd name="T1" fmla="*/ 1746 h 1752"/>
              <a:gd name="T2" fmla="*/ 4500 w 4500"/>
              <a:gd name="T3" fmla="*/ 1746 h 1752"/>
              <a:gd name="T4" fmla="*/ 4500 w 4500"/>
              <a:gd name="T5" fmla="*/ 1752 h 1752"/>
              <a:gd name="T6" fmla="*/ 0 w 4500"/>
              <a:gd name="T7" fmla="*/ 1752 h 1752"/>
              <a:gd name="T8" fmla="*/ 0 w 4500"/>
              <a:gd name="T9" fmla="*/ 1746 h 1752"/>
              <a:gd name="T10" fmla="*/ 0 w 4500"/>
              <a:gd name="T11" fmla="*/ 1530 h 1752"/>
              <a:gd name="T12" fmla="*/ 4500 w 4500"/>
              <a:gd name="T13" fmla="*/ 1530 h 1752"/>
              <a:gd name="T14" fmla="*/ 4500 w 4500"/>
              <a:gd name="T15" fmla="*/ 1536 h 1752"/>
              <a:gd name="T16" fmla="*/ 0 w 4500"/>
              <a:gd name="T17" fmla="*/ 1536 h 1752"/>
              <a:gd name="T18" fmla="*/ 0 w 4500"/>
              <a:gd name="T19" fmla="*/ 1530 h 1752"/>
              <a:gd name="T20" fmla="*/ 0 w 4500"/>
              <a:gd name="T21" fmla="*/ 1308 h 1752"/>
              <a:gd name="T22" fmla="*/ 4500 w 4500"/>
              <a:gd name="T23" fmla="*/ 1308 h 1752"/>
              <a:gd name="T24" fmla="*/ 4500 w 4500"/>
              <a:gd name="T25" fmla="*/ 1314 h 1752"/>
              <a:gd name="T26" fmla="*/ 0 w 4500"/>
              <a:gd name="T27" fmla="*/ 1314 h 1752"/>
              <a:gd name="T28" fmla="*/ 0 w 4500"/>
              <a:gd name="T29" fmla="*/ 1308 h 1752"/>
              <a:gd name="T30" fmla="*/ 0 w 4500"/>
              <a:gd name="T31" fmla="*/ 1092 h 1752"/>
              <a:gd name="T32" fmla="*/ 4500 w 4500"/>
              <a:gd name="T33" fmla="*/ 1092 h 1752"/>
              <a:gd name="T34" fmla="*/ 4500 w 4500"/>
              <a:gd name="T35" fmla="*/ 1098 h 1752"/>
              <a:gd name="T36" fmla="*/ 0 w 4500"/>
              <a:gd name="T37" fmla="*/ 1098 h 1752"/>
              <a:gd name="T38" fmla="*/ 0 w 4500"/>
              <a:gd name="T39" fmla="*/ 1092 h 1752"/>
              <a:gd name="T40" fmla="*/ 0 w 4500"/>
              <a:gd name="T41" fmla="*/ 870 h 1752"/>
              <a:gd name="T42" fmla="*/ 4500 w 4500"/>
              <a:gd name="T43" fmla="*/ 870 h 1752"/>
              <a:gd name="T44" fmla="*/ 4500 w 4500"/>
              <a:gd name="T45" fmla="*/ 876 h 1752"/>
              <a:gd name="T46" fmla="*/ 0 w 4500"/>
              <a:gd name="T47" fmla="*/ 876 h 1752"/>
              <a:gd name="T48" fmla="*/ 0 w 4500"/>
              <a:gd name="T49" fmla="*/ 870 h 1752"/>
              <a:gd name="T50" fmla="*/ 0 w 4500"/>
              <a:gd name="T51" fmla="*/ 654 h 1752"/>
              <a:gd name="T52" fmla="*/ 4500 w 4500"/>
              <a:gd name="T53" fmla="*/ 654 h 1752"/>
              <a:gd name="T54" fmla="*/ 4500 w 4500"/>
              <a:gd name="T55" fmla="*/ 660 h 1752"/>
              <a:gd name="T56" fmla="*/ 0 w 4500"/>
              <a:gd name="T57" fmla="*/ 660 h 1752"/>
              <a:gd name="T58" fmla="*/ 0 w 4500"/>
              <a:gd name="T59" fmla="*/ 654 h 1752"/>
              <a:gd name="T60" fmla="*/ 0 w 4500"/>
              <a:gd name="T61" fmla="*/ 432 h 1752"/>
              <a:gd name="T62" fmla="*/ 4500 w 4500"/>
              <a:gd name="T63" fmla="*/ 432 h 1752"/>
              <a:gd name="T64" fmla="*/ 4500 w 4500"/>
              <a:gd name="T65" fmla="*/ 438 h 1752"/>
              <a:gd name="T66" fmla="*/ 0 w 4500"/>
              <a:gd name="T67" fmla="*/ 438 h 1752"/>
              <a:gd name="T68" fmla="*/ 0 w 4500"/>
              <a:gd name="T69" fmla="*/ 432 h 1752"/>
              <a:gd name="T70" fmla="*/ 0 w 4500"/>
              <a:gd name="T71" fmla="*/ 216 h 1752"/>
              <a:gd name="T72" fmla="*/ 4500 w 4500"/>
              <a:gd name="T73" fmla="*/ 216 h 1752"/>
              <a:gd name="T74" fmla="*/ 4500 w 4500"/>
              <a:gd name="T75" fmla="*/ 222 h 1752"/>
              <a:gd name="T76" fmla="*/ 0 w 4500"/>
              <a:gd name="T77" fmla="*/ 222 h 1752"/>
              <a:gd name="T78" fmla="*/ 0 w 4500"/>
              <a:gd name="T79" fmla="*/ 216 h 1752"/>
              <a:gd name="T80" fmla="*/ 0 w 4500"/>
              <a:gd name="T81" fmla="*/ 0 h 1752"/>
              <a:gd name="T82" fmla="*/ 4500 w 4500"/>
              <a:gd name="T83" fmla="*/ 0 h 1752"/>
              <a:gd name="T84" fmla="*/ 4500 w 4500"/>
              <a:gd name="T85" fmla="*/ 6 h 1752"/>
              <a:gd name="T86" fmla="*/ 0 w 4500"/>
              <a:gd name="T87" fmla="*/ 6 h 1752"/>
              <a:gd name="T88" fmla="*/ 0 w 4500"/>
              <a:gd name="T89" fmla="*/ 0 h 1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00" h="1752">
                <a:moveTo>
                  <a:pt x="0" y="1746"/>
                </a:moveTo>
                <a:lnTo>
                  <a:pt x="4500" y="1746"/>
                </a:lnTo>
                <a:lnTo>
                  <a:pt x="4500" y="1752"/>
                </a:lnTo>
                <a:lnTo>
                  <a:pt x="0" y="1752"/>
                </a:lnTo>
                <a:lnTo>
                  <a:pt x="0" y="1746"/>
                </a:lnTo>
                <a:close/>
                <a:moveTo>
                  <a:pt x="0" y="1530"/>
                </a:moveTo>
                <a:lnTo>
                  <a:pt x="4500" y="1530"/>
                </a:lnTo>
                <a:lnTo>
                  <a:pt x="4500" y="1536"/>
                </a:lnTo>
                <a:lnTo>
                  <a:pt x="0" y="1536"/>
                </a:lnTo>
                <a:lnTo>
                  <a:pt x="0" y="1530"/>
                </a:lnTo>
                <a:close/>
                <a:moveTo>
                  <a:pt x="0" y="1308"/>
                </a:moveTo>
                <a:lnTo>
                  <a:pt x="4500" y="1308"/>
                </a:lnTo>
                <a:lnTo>
                  <a:pt x="4500" y="1314"/>
                </a:lnTo>
                <a:lnTo>
                  <a:pt x="0" y="1314"/>
                </a:lnTo>
                <a:lnTo>
                  <a:pt x="0" y="1308"/>
                </a:lnTo>
                <a:close/>
                <a:moveTo>
                  <a:pt x="0" y="1092"/>
                </a:moveTo>
                <a:lnTo>
                  <a:pt x="4500" y="1092"/>
                </a:lnTo>
                <a:lnTo>
                  <a:pt x="4500" y="1098"/>
                </a:lnTo>
                <a:lnTo>
                  <a:pt x="0" y="1098"/>
                </a:lnTo>
                <a:lnTo>
                  <a:pt x="0" y="1092"/>
                </a:lnTo>
                <a:close/>
                <a:moveTo>
                  <a:pt x="0" y="870"/>
                </a:moveTo>
                <a:lnTo>
                  <a:pt x="4500" y="870"/>
                </a:lnTo>
                <a:lnTo>
                  <a:pt x="4500" y="876"/>
                </a:lnTo>
                <a:lnTo>
                  <a:pt x="0" y="876"/>
                </a:lnTo>
                <a:lnTo>
                  <a:pt x="0" y="870"/>
                </a:lnTo>
                <a:close/>
                <a:moveTo>
                  <a:pt x="0" y="654"/>
                </a:moveTo>
                <a:lnTo>
                  <a:pt x="4500" y="654"/>
                </a:lnTo>
                <a:lnTo>
                  <a:pt x="4500" y="660"/>
                </a:lnTo>
                <a:lnTo>
                  <a:pt x="0" y="660"/>
                </a:lnTo>
                <a:lnTo>
                  <a:pt x="0" y="654"/>
                </a:lnTo>
                <a:close/>
                <a:moveTo>
                  <a:pt x="0" y="432"/>
                </a:moveTo>
                <a:lnTo>
                  <a:pt x="4500" y="432"/>
                </a:lnTo>
                <a:lnTo>
                  <a:pt x="4500" y="438"/>
                </a:lnTo>
                <a:lnTo>
                  <a:pt x="0" y="438"/>
                </a:lnTo>
                <a:lnTo>
                  <a:pt x="0" y="432"/>
                </a:lnTo>
                <a:close/>
                <a:moveTo>
                  <a:pt x="0" y="216"/>
                </a:moveTo>
                <a:lnTo>
                  <a:pt x="4500" y="216"/>
                </a:lnTo>
                <a:lnTo>
                  <a:pt x="4500" y="222"/>
                </a:lnTo>
                <a:lnTo>
                  <a:pt x="0" y="222"/>
                </a:lnTo>
                <a:lnTo>
                  <a:pt x="0" y="216"/>
                </a:lnTo>
                <a:close/>
                <a:moveTo>
                  <a:pt x="0" y="0"/>
                </a:moveTo>
                <a:lnTo>
                  <a:pt x="4500" y="0"/>
                </a:lnTo>
                <a:lnTo>
                  <a:pt x="4500" y="6"/>
                </a:lnTo>
                <a:lnTo>
                  <a:pt x="0" y="6"/>
                </a:lnTo>
                <a:lnTo>
                  <a:pt x="0" y="0"/>
                </a:lnTo>
                <a:close/>
              </a:path>
            </a:pathLst>
          </a:custGeom>
          <a:solidFill>
            <a:srgbClr val="868686"/>
          </a:solidFill>
          <a:ln w="6" cap="flat">
            <a:solidFill>
              <a:srgbClr val="868686"/>
            </a:solidFill>
            <a:prstDash val="solid"/>
            <a:bevel/>
            <a:headEnd/>
            <a:tailEnd/>
          </a:ln>
        </p:spPr>
        <p:txBody>
          <a:bodyPr vert="horz" wrap="square" lIns="82935" tIns="41468" rIns="82935" bIns="41468" numCol="1" anchor="t" anchorCtr="0" compatLnSpc="1">
            <a:prstTxWarp prst="textNoShape">
              <a:avLst/>
            </a:prstTxWarp>
          </a:bodyPr>
          <a:lstStyle/>
          <a:p>
            <a:pPr defTabSz="946052"/>
            <a:endParaRPr lang="en-GB" sz="1905">
              <a:solidFill>
                <a:prstClr val="black"/>
              </a:solidFill>
              <a:latin typeface="Tahoma"/>
            </a:endParaRPr>
          </a:p>
        </p:txBody>
      </p:sp>
      <p:sp>
        <p:nvSpPr>
          <p:cNvPr id="14" name="Freeform 10"/>
          <p:cNvSpPr>
            <a:spLocks/>
          </p:cNvSpPr>
          <p:nvPr/>
        </p:nvSpPr>
        <p:spPr bwMode="auto">
          <a:xfrm>
            <a:off x="2594276" y="3767312"/>
            <a:ext cx="6346854" cy="980286"/>
          </a:xfrm>
          <a:custGeom>
            <a:avLst/>
            <a:gdLst>
              <a:gd name="T0" fmla="*/ 94 w 4408"/>
              <a:gd name="T1" fmla="*/ 427 h 668"/>
              <a:gd name="T2" fmla="*/ 281 w 4408"/>
              <a:gd name="T3" fmla="*/ 459 h 668"/>
              <a:gd name="T4" fmla="*/ 469 w 4408"/>
              <a:gd name="T5" fmla="*/ 469 h 668"/>
              <a:gd name="T6" fmla="*/ 657 w 4408"/>
              <a:gd name="T7" fmla="*/ 472 h 668"/>
              <a:gd name="T8" fmla="*/ 844 w 4408"/>
              <a:gd name="T9" fmla="*/ 466 h 668"/>
              <a:gd name="T10" fmla="*/ 1032 w 4408"/>
              <a:gd name="T11" fmla="*/ 443 h 668"/>
              <a:gd name="T12" fmla="*/ 1219 w 4408"/>
              <a:gd name="T13" fmla="*/ 298 h 668"/>
              <a:gd name="T14" fmla="*/ 1407 w 4408"/>
              <a:gd name="T15" fmla="*/ 206 h 668"/>
              <a:gd name="T16" fmla="*/ 1595 w 4408"/>
              <a:gd name="T17" fmla="*/ 241 h 668"/>
              <a:gd name="T18" fmla="*/ 1782 w 4408"/>
              <a:gd name="T19" fmla="*/ 288 h 668"/>
              <a:gd name="T20" fmla="*/ 1970 w 4408"/>
              <a:gd name="T21" fmla="*/ 306 h 668"/>
              <a:gd name="T22" fmla="*/ 2157 w 4408"/>
              <a:gd name="T23" fmla="*/ 301 h 668"/>
              <a:gd name="T24" fmla="*/ 2345 w 4408"/>
              <a:gd name="T25" fmla="*/ 274 h 668"/>
              <a:gd name="T26" fmla="*/ 2532 w 4408"/>
              <a:gd name="T27" fmla="*/ 320 h 668"/>
              <a:gd name="T28" fmla="*/ 2720 w 4408"/>
              <a:gd name="T29" fmla="*/ 319 h 668"/>
              <a:gd name="T30" fmla="*/ 2907 w 4408"/>
              <a:gd name="T31" fmla="*/ 284 h 668"/>
              <a:gd name="T32" fmla="*/ 3095 w 4408"/>
              <a:gd name="T33" fmla="*/ 175 h 668"/>
              <a:gd name="T34" fmla="*/ 3282 w 4408"/>
              <a:gd name="T35" fmla="*/ 91 h 668"/>
              <a:gd name="T36" fmla="*/ 3470 w 4408"/>
              <a:gd name="T37" fmla="*/ 6 h 668"/>
              <a:gd name="T38" fmla="*/ 3658 w 4408"/>
              <a:gd name="T39" fmla="*/ 0 h 668"/>
              <a:gd name="T40" fmla="*/ 3845 w 4408"/>
              <a:gd name="T41" fmla="*/ 32 h 668"/>
              <a:gd name="T42" fmla="*/ 4033 w 4408"/>
              <a:gd name="T43" fmla="*/ 75 h 668"/>
              <a:gd name="T44" fmla="*/ 4220 w 4408"/>
              <a:gd name="T45" fmla="*/ 189 h 668"/>
              <a:gd name="T46" fmla="*/ 4408 w 4408"/>
              <a:gd name="T47" fmla="*/ 339 h 668"/>
              <a:gd name="T48" fmla="*/ 4314 w 4408"/>
              <a:gd name="T49" fmla="*/ 668 h 668"/>
              <a:gd name="T50" fmla="*/ 4127 w 4408"/>
              <a:gd name="T51" fmla="*/ 668 h 668"/>
              <a:gd name="T52" fmla="*/ 3939 w 4408"/>
              <a:gd name="T53" fmla="*/ 668 h 668"/>
              <a:gd name="T54" fmla="*/ 3752 w 4408"/>
              <a:gd name="T55" fmla="*/ 668 h 668"/>
              <a:gd name="T56" fmla="*/ 3564 w 4408"/>
              <a:gd name="T57" fmla="*/ 668 h 668"/>
              <a:gd name="T58" fmla="*/ 3377 w 4408"/>
              <a:gd name="T59" fmla="*/ 668 h 668"/>
              <a:gd name="T60" fmla="*/ 3189 w 4408"/>
              <a:gd name="T61" fmla="*/ 668 h 668"/>
              <a:gd name="T62" fmla="*/ 3001 w 4408"/>
              <a:gd name="T63" fmla="*/ 668 h 668"/>
              <a:gd name="T64" fmla="*/ 2814 w 4408"/>
              <a:gd name="T65" fmla="*/ 668 h 668"/>
              <a:gd name="T66" fmla="*/ 2626 w 4408"/>
              <a:gd name="T67" fmla="*/ 668 h 668"/>
              <a:gd name="T68" fmla="*/ 2439 w 4408"/>
              <a:gd name="T69" fmla="*/ 668 h 668"/>
              <a:gd name="T70" fmla="*/ 2251 w 4408"/>
              <a:gd name="T71" fmla="*/ 668 h 668"/>
              <a:gd name="T72" fmla="*/ 2063 w 4408"/>
              <a:gd name="T73" fmla="*/ 668 h 668"/>
              <a:gd name="T74" fmla="*/ 1876 w 4408"/>
              <a:gd name="T75" fmla="*/ 668 h 668"/>
              <a:gd name="T76" fmla="*/ 1688 w 4408"/>
              <a:gd name="T77" fmla="*/ 668 h 668"/>
              <a:gd name="T78" fmla="*/ 1501 w 4408"/>
              <a:gd name="T79" fmla="*/ 668 h 668"/>
              <a:gd name="T80" fmla="*/ 1313 w 4408"/>
              <a:gd name="T81" fmla="*/ 668 h 668"/>
              <a:gd name="T82" fmla="*/ 1125 w 4408"/>
              <a:gd name="T83" fmla="*/ 668 h 668"/>
              <a:gd name="T84" fmla="*/ 938 w 4408"/>
              <a:gd name="T85" fmla="*/ 668 h 668"/>
              <a:gd name="T86" fmla="*/ 750 w 4408"/>
              <a:gd name="T87" fmla="*/ 668 h 668"/>
              <a:gd name="T88" fmla="*/ 563 w 4408"/>
              <a:gd name="T89" fmla="*/ 668 h 668"/>
              <a:gd name="T90" fmla="*/ 375 w 4408"/>
              <a:gd name="T91" fmla="*/ 668 h 668"/>
              <a:gd name="T92" fmla="*/ 188 w 4408"/>
              <a:gd name="T93" fmla="*/ 668 h 668"/>
              <a:gd name="T94" fmla="*/ 0 w 4408"/>
              <a:gd name="T95" fmla="*/ 66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08" h="668">
                <a:moveTo>
                  <a:pt x="0" y="396"/>
                </a:moveTo>
                <a:lnTo>
                  <a:pt x="94" y="427"/>
                </a:lnTo>
                <a:lnTo>
                  <a:pt x="188" y="443"/>
                </a:lnTo>
                <a:lnTo>
                  <a:pt x="281" y="459"/>
                </a:lnTo>
                <a:lnTo>
                  <a:pt x="375" y="465"/>
                </a:lnTo>
                <a:lnTo>
                  <a:pt x="469" y="469"/>
                </a:lnTo>
                <a:lnTo>
                  <a:pt x="563" y="470"/>
                </a:lnTo>
                <a:lnTo>
                  <a:pt x="657" y="472"/>
                </a:lnTo>
                <a:lnTo>
                  <a:pt x="750" y="467"/>
                </a:lnTo>
                <a:lnTo>
                  <a:pt x="844" y="466"/>
                </a:lnTo>
                <a:lnTo>
                  <a:pt x="938" y="460"/>
                </a:lnTo>
                <a:lnTo>
                  <a:pt x="1032" y="443"/>
                </a:lnTo>
                <a:lnTo>
                  <a:pt x="1125" y="384"/>
                </a:lnTo>
                <a:lnTo>
                  <a:pt x="1219" y="298"/>
                </a:lnTo>
                <a:lnTo>
                  <a:pt x="1313" y="232"/>
                </a:lnTo>
                <a:lnTo>
                  <a:pt x="1407" y="206"/>
                </a:lnTo>
                <a:lnTo>
                  <a:pt x="1501" y="212"/>
                </a:lnTo>
                <a:lnTo>
                  <a:pt x="1595" y="241"/>
                </a:lnTo>
                <a:lnTo>
                  <a:pt x="1688" y="265"/>
                </a:lnTo>
                <a:lnTo>
                  <a:pt x="1782" y="288"/>
                </a:lnTo>
                <a:lnTo>
                  <a:pt x="1876" y="296"/>
                </a:lnTo>
                <a:lnTo>
                  <a:pt x="1970" y="306"/>
                </a:lnTo>
                <a:lnTo>
                  <a:pt x="2063" y="312"/>
                </a:lnTo>
                <a:lnTo>
                  <a:pt x="2157" y="301"/>
                </a:lnTo>
                <a:lnTo>
                  <a:pt x="2251" y="295"/>
                </a:lnTo>
                <a:lnTo>
                  <a:pt x="2345" y="274"/>
                </a:lnTo>
                <a:lnTo>
                  <a:pt x="2439" y="298"/>
                </a:lnTo>
                <a:lnTo>
                  <a:pt x="2532" y="320"/>
                </a:lnTo>
                <a:lnTo>
                  <a:pt x="2626" y="322"/>
                </a:lnTo>
                <a:lnTo>
                  <a:pt x="2720" y="319"/>
                </a:lnTo>
                <a:lnTo>
                  <a:pt x="2814" y="309"/>
                </a:lnTo>
                <a:lnTo>
                  <a:pt x="2907" y="284"/>
                </a:lnTo>
                <a:lnTo>
                  <a:pt x="3001" y="240"/>
                </a:lnTo>
                <a:lnTo>
                  <a:pt x="3095" y="175"/>
                </a:lnTo>
                <a:lnTo>
                  <a:pt x="3189" y="105"/>
                </a:lnTo>
                <a:lnTo>
                  <a:pt x="3282" y="91"/>
                </a:lnTo>
                <a:lnTo>
                  <a:pt x="3377" y="40"/>
                </a:lnTo>
                <a:lnTo>
                  <a:pt x="3470" y="6"/>
                </a:lnTo>
                <a:lnTo>
                  <a:pt x="3564" y="4"/>
                </a:lnTo>
                <a:lnTo>
                  <a:pt x="3658" y="0"/>
                </a:lnTo>
                <a:lnTo>
                  <a:pt x="3752" y="2"/>
                </a:lnTo>
                <a:lnTo>
                  <a:pt x="3845" y="32"/>
                </a:lnTo>
                <a:lnTo>
                  <a:pt x="3939" y="43"/>
                </a:lnTo>
                <a:lnTo>
                  <a:pt x="4033" y="75"/>
                </a:lnTo>
                <a:lnTo>
                  <a:pt x="4127" y="111"/>
                </a:lnTo>
                <a:lnTo>
                  <a:pt x="4220" y="189"/>
                </a:lnTo>
                <a:lnTo>
                  <a:pt x="4314" y="265"/>
                </a:lnTo>
                <a:lnTo>
                  <a:pt x="4408" y="339"/>
                </a:lnTo>
                <a:lnTo>
                  <a:pt x="4408" y="668"/>
                </a:lnTo>
                <a:lnTo>
                  <a:pt x="4314" y="668"/>
                </a:lnTo>
                <a:lnTo>
                  <a:pt x="4220" y="668"/>
                </a:lnTo>
                <a:lnTo>
                  <a:pt x="4127" y="668"/>
                </a:lnTo>
                <a:lnTo>
                  <a:pt x="4033" y="668"/>
                </a:lnTo>
                <a:lnTo>
                  <a:pt x="3939" y="668"/>
                </a:lnTo>
                <a:lnTo>
                  <a:pt x="3845" y="668"/>
                </a:lnTo>
                <a:lnTo>
                  <a:pt x="3752" y="668"/>
                </a:lnTo>
                <a:lnTo>
                  <a:pt x="3658" y="668"/>
                </a:lnTo>
                <a:lnTo>
                  <a:pt x="3564" y="668"/>
                </a:lnTo>
                <a:lnTo>
                  <a:pt x="3470" y="668"/>
                </a:lnTo>
                <a:lnTo>
                  <a:pt x="3377" y="668"/>
                </a:lnTo>
                <a:lnTo>
                  <a:pt x="3282" y="668"/>
                </a:lnTo>
                <a:lnTo>
                  <a:pt x="3189" y="668"/>
                </a:lnTo>
                <a:lnTo>
                  <a:pt x="3095" y="668"/>
                </a:lnTo>
                <a:lnTo>
                  <a:pt x="3001" y="668"/>
                </a:lnTo>
                <a:lnTo>
                  <a:pt x="2907" y="668"/>
                </a:lnTo>
                <a:lnTo>
                  <a:pt x="2814" y="668"/>
                </a:lnTo>
                <a:lnTo>
                  <a:pt x="2720" y="668"/>
                </a:lnTo>
                <a:lnTo>
                  <a:pt x="2626" y="668"/>
                </a:lnTo>
                <a:lnTo>
                  <a:pt x="2532" y="668"/>
                </a:lnTo>
                <a:lnTo>
                  <a:pt x="2439" y="668"/>
                </a:lnTo>
                <a:lnTo>
                  <a:pt x="2345" y="668"/>
                </a:lnTo>
                <a:lnTo>
                  <a:pt x="2251" y="668"/>
                </a:lnTo>
                <a:lnTo>
                  <a:pt x="2157" y="668"/>
                </a:lnTo>
                <a:lnTo>
                  <a:pt x="2063" y="668"/>
                </a:lnTo>
                <a:lnTo>
                  <a:pt x="1970" y="668"/>
                </a:lnTo>
                <a:lnTo>
                  <a:pt x="1876" y="668"/>
                </a:lnTo>
                <a:lnTo>
                  <a:pt x="1782" y="668"/>
                </a:lnTo>
                <a:lnTo>
                  <a:pt x="1688" y="668"/>
                </a:lnTo>
                <a:lnTo>
                  <a:pt x="1595" y="668"/>
                </a:lnTo>
                <a:lnTo>
                  <a:pt x="1501" y="668"/>
                </a:lnTo>
                <a:lnTo>
                  <a:pt x="1407" y="668"/>
                </a:lnTo>
                <a:lnTo>
                  <a:pt x="1313" y="668"/>
                </a:lnTo>
                <a:lnTo>
                  <a:pt x="1219" y="668"/>
                </a:lnTo>
                <a:lnTo>
                  <a:pt x="1125" y="668"/>
                </a:lnTo>
                <a:lnTo>
                  <a:pt x="1032" y="668"/>
                </a:lnTo>
                <a:lnTo>
                  <a:pt x="938" y="668"/>
                </a:lnTo>
                <a:lnTo>
                  <a:pt x="844" y="668"/>
                </a:lnTo>
                <a:lnTo>
                  <a:pt x="750" y="668"/>
                </a:lnTo>
                <a:lnTo>
                  <a:pt x="657" y="668"/>
                </a:lnTo>
                <a:lnTo>
                  <a:pt x="563" y="668"/>
                </a:lnTo>
                <a:lnTo>
                  <a:pt x="469" y="668"/>
                </a:lnTo>
                <a:lnTo>
                  <a:pt x="375" y="668"/>
                </a:lnTo>
                <a:lnTo>
                  <a:pt x="281" y="668"/>
                </a:lnTo>
                <a:lnTo>
                  <a:pt x="188" y="668"/>
                </a:lnTo>
                <a:lnTo>
                  <a:pt x="94" y="668"/>
                </a:lnTo>
                <a:lnTo>
                  <a:pt x="0" y="668"/>
                </a:lnTo>
                <a:lnTo>
                  <a:pt x="0" y="396"/>
                </a:lnTo>
                <a:close/>
              </a:path>
            </a:pathLst>
          </a:custGeom>
          <a:solidFill>
            <a:schemeClr val="accent1"/>
          </a:solidFill>
          <a:ln>
            <a:noFill/>
          </a:ln>
          <a:extLst/>
        </p:spPr>
        <p:txBody>
          <a:bodyPr vert="horz" wrap="square" lIns="82935" tIns="41468" rIns="82935" bIns="41468" numCol="1" anchor="t" anchorCtr="0" compatLnSpc="1">
            <a:prstTxWarp prst="textNoShape">
              <a:avLst/>
            </a:prstTxWarp>
          </a:bodyPr>
          <a:lstStyle/>
          <a:p>
            <a:pPr defTabSz="946052"/>
            <a:endParaRPr lang="en-GB" sz="1905">
              <a:solidFill>
                <a:prstClr val="black"/>
              </a:solidFill>
              <a:latin typeface="Tahoma"/>
            </a:endParaRPr>
          </a:p>
        </p:txBody>
      </p:sp>
      <p:sp>
        <p:nvSpPr>
          <p:cNvPr id="15" name="Freeform 11"/>
          <p:cNvSpPr>
            <a:spLocks/>
          </p:cNvSpPr>
          <p:nvPr/>
        </p:nvSpPr>
        <p:spPr bwMode="auto">
          <a:xfrm>
            <a:off x="2594276" y="3548455"/>
            <a:ext cx="6346854" cy="915717"/>
          </a:xfrm>
          <a:custGeom>
            <a:avLst/>
            <a:gdLst>
              <a:gd name="T0" fmla="*/ 94 w 4408"/>
              <a:gd name="T1" fmla="*/ 509 h 624"/>
              <a:gd name="T2" fmla="*/ 281 w 4408"/>
              <a:gd name="T3" fmla="*/ 470 h 624"/>
              <a:gd name="T4" fmla="*/ 469 w 4408"/>
              <a:gd name="T5" fmla="*/ 484 h 624"/>
              <a:gd name="T6" fmla="*/ 657 w 4408"/>
              <a:gd name="T7" fmla="*/ 504 h 624"/>
              <a:gd name="T8" fmla="*/ 844 w 4408"/>
              <a:gd name="T9" fmla="*/ 514 h 624"/>
              <a:gd name="T10" fmla="*/ 1032 w 4408"/>
              <a:gd name="T11" fmla="*/ 491 h 624"/>
              <a:gd name="T12" fmla="*/ 1219 w 4408"/>
              <a:gd name="T13" fmla="*/ 311 h 624"/>
              <a:gd name="T14" fmla="*/ 1407 w 4408"/>
              <a:gd name="T15" fmla="*/ 205 h 624"/>
              <a:gd name="T16" fmla="*/ 1595 w 4408"/>
              <a:gd name="T17" fmla="*/ 290 h 624"/>
              <a:gd name="T18" fmla="*/ 1782 w 4408"/>
              <a:gd name="T19" fmla="*/ 349 h 624"/>
              <a:gd name="T20" fmla="*/ 1970 w 4408"/>
              <a:gd name="T21" fmla="*/ 374 h 624"/>
              <a:gd name="T22" fmla="*/ 2157 w 4408"/>
              <a:gd name="T23" fmla="*/ 363 h 624"/>
              <a:gd name="T24" fmla="*/ 2345 w 4408"/>
              <a:gd name="T25" fmla="*/ 347 h 624"/>
              <a:gd name="T26" fmla="*/ 2532 w 4408"/>
              <a:gd name="T27" fmla="*/ 394 h 624"/>
              <a:gd name="T28" fmla="*/ 2720 w 4408"/>
              <a:gd name="T29" fmla="*/ 391 h 624"/>
              <a:gd name="T30" fmla="*/ 2907 w 4408"/>
              <a:gd name="T31" fmla="*/ 342 h 624"/>
              <a:gd name="T32" fmla="*/ 3095 w 4408"/>
              <a:gd name="T33" fmla="*/ 207 h 624"/>
              <a:gd name="T34" fmla="*/ 3282 w 4408"/>
              <a:gd name="T35" fmla="*/ 103 h 624"/>
              <a:gd name="T36" fmla="*/ 3470 w 4408"/>
              <a:gd name="T37" fmla="*/ 10 h 624"/>
              <a:gd name="T38" fmla="*/ 3658 w 4408"/>
              <a:gd name="T39" fmla="*/ 0 h 624"/>
              <a:gd name="T40" fmla="*/ 3845 w 4408"/>
              <a:gd name="T41" fmla="*/ 35 h 624"/>
              <a:gd name="T42" fmla="*/ 4033 w 4408"/>
              <a:gd name="T43" fmla="*/ 93 h 624"/>
              <a:gd name="T44" fmla="*/ 4220 w 4408"/>
              <a:gd name="T45" fmla="*/ 231 h 624"/>
              <a:gd name="T46" fmla="*/ 4408 w 4408"/>
              <a:gd name="T47" fmla="*/ 412 h 624"/>
              <a:gd name="T48" fmla="*/ 4314 w 4408"/>
              <a:gd name="T49" fmla="*/ 417 h 624"/>
              <a:gd name="T50" fmla="*/ 4127 w 4408"/>
              <a:gd name="T51" fmla="*/ 263 h 624"/>
              <a:gd name="T52" fmla="*/ 3939 w 4408"/>
              <a:gd name="T53" fmla="*/ 195 h 624"/>
              <a:gd name="T54" fmla="*/ 3752 w 4408"/>
              <a:gd name="T55" fmla="*/ 154 h 624"/>
              <a:gd name="T56" fmla="*/ 3564 w 4408"/>
              <a:gd name="T57" fmla="*/ 156 h 624"/>
              <a:gd name="T58" fmla="*/ 3377 w 4408"/>
              <a:gd name="T59" fmla="*/ 192 h 624"/>
              <a:gd name="T60" fmla="*/ 3189 w 4408"/>
              <a:gd name="T61" fmla="*/ 257 h 624"/>
              <a:gd name="T62" fmla="*/ 3001 w 4408"/>
              <a:gd name="T63" fmla="*/ 392 h 624"/>
              <a:gd name="T64" fmla="*/ 2814 w 4408"/>
              <a:gd name="T65" fmla="*/ 461 h 624"/>
              <a:gd name="T66" fmla="*/ 2626 w 4408"/>
              <a:gd name="T67" fmla="*/ 474 h 624"/>
              <a:gd name="T68" fmla="*/ 2439 w 4408"/>
              <a:gd name="T69" fmla="*/ 450 h 624"/>
              <a:gd name="T70" fmla="*/ 2251 w 4408"/>
              <a:gd name="T71" fmla="*/ 447 h 624"/>
              <a:gd name="T72" fmla="*/ 2063 w 4408"/>
              <a:gd name="T73" fmla="*/ 464 h 624"/>
              <a:gd name="T74" fmla="*/ 1876 w 4408"/>
              <a:gd name="T75" fmla="*/ 448 h 624"/>
              <a:gd name="T76" fmla="*/ 1688 w 4408"/>
              <a:gd name="T77" fmla="*/ 417 h 624"/>
              <a:gd name="T78" fmla="*/ 1501 w 4408"/>
              <a:gd name="T79" fmla="*/ 364 h 624"/>
              <a:gd name="T80" fmla="*/ 1313 w 4408"/>
              <a:gd name="T81" fmla="*/ 384 h 624"/>
              <a:gd name="T82" fmla="*/ 1125 w 4408"/>
              <a:gd name="T83" fmla="*/ 536 h 624"/>
              <a:gd name="T84" fmla="*/ 938 w 4408"/>
              <a:gd name="T85" fmla="*/ 612 h 624"/>
              <a:gd name="T86" fmla="*/ 750 w 4408"/>
              <a:gd name="T87" fmla="*/ 619 h 624"/>
              <a:gd name="T88" fmla="*/ 563 w 4408"/>
              <a:gd name="T89" fmla="*/ 622 h 624"/>
              <a:gd name="T90" fmla="*/ 375 w 4408"/>
              <a:gd name="T91" fmla="*/ 617 h 624"/>
              <a:gd name="T92" fmla="*/ 188 w 4408"/>
              <a:gd name="T93" fmla="*/ 595 h 624"/>
              <a:gd name="T94" fmla="*/ 0 w 4408"/>
              <a:gd name="T95" fmla="*/ 54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08" h="624">
                <a:moveTo>
                  <a:pt x="0" y="477"/>
                </a:moveTo>
                <a:lnTo>
                  <a:pt x="94" y="509"/>
                </a:lnTo>
                <a:lnTo>
                  <a:pt x="188" y="524"/>
                </a:lnTo>
                <a:lnTo>
                  <a:pt x="281" y="470"/>
                </a:lnTo>
                <a:lnTo>
                  <a:pt x="375" y="480"/>
                </a:lnTo>
                <a:lnTo>
                  <a:pt x="469" y="484"/>
                </a:lnTo>
                <a:lnTo>
                  <a:pt x="563" y="488"/>
                </a:lnTo>
                <a:lnTo>
                  <a:pt x="657" y="504"/>
                </a:lnTo>
                <a:lnTo>
                  <a:pt x="750" y="503"/>
                </a:lnTo>
                <a:lnTo>
                  <a:pt x="844" y="514"/>
                </a:lnTo>
                <a:lnTo>
                  <a:pt x="938" y="511"/>
                </a:lnTo>
                <a:lnTo>
                  <a:pt x="1032" y="491"/>
                </a:lnTo>
                <a:lnTo>
                  <a:pt x="1125" y="409"/>
                </a:lnTo>
                <a:lnTo>
                  <a:pt x="1219" y="311"/>
                </a:lnTo>
                <a:lnTo>
                  <a:pt x="1313" y="234"/>
                </a:lnTo>
                <a:lnTo>
                  <a:pt x="1407" y="205"/>
                </a:lnTo>
                <a:lnTo>
                  <a:pt x="1501" y="220"/>
                </a:lnTo>
                <a:lnTo>
                  <a:pt x="1595" y="290"/>
                </a:lnTo>
                <a:lnTo>
                  <a:pt x="1688" y="325"/>
                </a:lnTo>
                <a:lnTo>
                  <a:pt x="1782" y="349"/>
                </a:lnTo>
                <a:lnTo>
                  <a:pt x="1876" y="360"/>
                </a:lnTo>
                <a:lnTo>
                  <a:pt x="1970" y="374"/>
                </a:lnTo>
                <a:lnTo>
                  <a:pt x="2063" y="381"/>
                </a:lnTo>
                <a:lnTo>
                  <a:pt x="2157" y="363"/>
                </a:lnTo>
                <a:lnTo>
                  <a:pt x="2251" y="361"/>
                </a:lnTo>
                <a:lnTo>
                  <a:pt x="2345" y="347"/>
                </a:lnTo>
                <a:lnTo>
                  <a:pt x="2439" y="370"/>
                </a:lnTo>
                <a:lnTo>
                  <a:pt x="2532" y="394"/>
                </a:lnTo>
                <a:lnTo>
                  <a:pt x="2626" y="397"/>
                </a:lnTo>
                <a:lnTo>
                  <a:pt x="2720" y="391"/>
                </a:lnTo>
                <a:lnTo>
                  <a:pt x="2814" y="372"/>
                </a:lnTo>
                <a:lnTo>
                  <a:pt x="2907" y="342"/>
                </a:lnTo>
                <a:lnTo>
                  <a:pt x="3001" y="288"/>
                </a:lnTo>
                <a:lnTo>
                  <a:pt x="3095" y="207"/>
                </a:lnTo>
                <a:lnTo>
                  <a:pt x="3189" y="122"/>
                </a:lnTo>
                <a:lnTo>
                  <a:pt x="3282" y="103"/>
                </a:lnTo>
                <a:lnTo>
                  <a:pt x="3377" y="47"/>
                </a:lnTo>
                <a:lnTo>
                  <a:pt x="3470" y="10"/>
                </a:lnTo>
                <a:lnTo>
                  <a:pt x="3564" y="2"/>
                </a:lnTo>
                <a:lnTo>
                  <a:pt x="3658" y="0"/>
                </a:lnTo>
                <a:lnTo>
                  <a:pt x="3752" y="5"/>
                </a:lnTo>
                <a:lnTo>
                  <a:pt x="3845" y="35"/>
                </a:lnTo>
                <a:lnTo>
                  <a:pt x="3939" y="54"/>
                </a:lnTo>
                <a:lnTo>
                  <a:pt x="4033" y="93"/>
                </a:lnTo>
                <a:lnTo>
                  <a:pt x="4127" y="136"/>
                </a:lnTo>
                <a:lnTo>
                  <a:pt x="4220" y="231"/>
                </a:lnTo>
                <a:lnTo>
                  <a:pt x="4314" y="325"/>
                </a:lnTo>
                <a:lnTo>
                  <a:pt x="4408" y="412"/>
                </a:lnTo>
                <a:lnTo>
                  <a:pt x="4408" y="491"/>
                </a:lnTo>
                <a:lnTo>
                  <a:pt x="4314" y="417"/>
                </a:lnTo>
                <a:lnTo>
                  <a:pt x="4220" y="341"/>
                </a:lnTo>
                <a:lnTo>
                  <a:pt x="4127" y="263"/>
                </a:lnTo>
                <a:lnTo>
                  <a:pt x="4033" y="227"/>
                </a:lnTo>
                <a:lnTo>
                  <a:pt x="3939" y="195"/>
                </a:lnTo>
                <a:lnTo>
                  <a:pt x="3845" y="184"/>
                </a:lnTo>
                <a:lnTo>
                  <a:pt x="3752" y="154"/>
                </a:lnTo>
                <a:lnTo>
                  <a:pt x="3658" y="152"/>
                </a:lnTo>
                <a:lnTo>
                  <a:pt x="3564" y="156"/>
                </a:lnTo>
                <a:lnTo>
                  <a:pt x="3470" y="158"/>
                </a:lnTo>
                <a:lnTo>
                  <a:pt x="3377" y="192"/>
                </a:lnTo>
                <a:lnTo>
                  <a:pt x="3282" y="243"/>
                </a:lnTo>
                <a:lnTo>
                  <a:pt x="3189" y="257"/>
                </a:lnTo>
                <a:lnTo>
                  <a:pt x="3095" y="327"/>
                </a:lnTo>
                <a:lnTo>
                  <a:pt x="3001" y="392"/>
                </a:lnTo>
                <a:lnTo>
                  <a:pt x="2907" y="436"/>
                </a:lnTo>
                <a:lnTo>
                  <a:pt x="2814" y="461"/>
                </a:lnTo>
                <a:lnTo>
                  <a:pt x="2720" y="471"/>
                </a:lnTo>
                <a:lnTo>
                  <a:pt x="2626" y="474"/>
                </a:lnTo>
                <a:lnTo>
                  <a:pt x="2532" y="472"/>
                </a:lnTo>
                <a:lnTo>
                  <a:pt x="2439" y="450"/>
                </a:lnTo>
                <a:lnTo>
                  <a:pt x="2345" y="426"/>
                </a:lnTo>
                <a:lnTo>
                  <a:pt x="2251" y="447"/>
                </a:lnTo>
                <a:lnTo>
                  <a:pt x="2157" y="453"/>
                </a:lnTo>
                <a:lnTo>
                  <a:pt x="2063" y="464"/>
                </a:lnTo>
                <a:lnTo>
                  <a:pt x="1970" y="458"/>
                </a:lnTo>
                <a:lnTo>
                  <a:pt x="1876" y="448"/>
                </a:lnTo>
                <a:lnTo>
                  <a:pt x="1782" y="440"/>
                </a:lnTo>
                <a:lnTo>
                  <a:pt x="1688" y="417"/>
                </a:lnTo>
                <a:lnTo>
                  <a:pt x="1595" y="393"/>
                </a:lnTo>
                <a:lnTo>
                  <a:pt x="1501" y="364"/>
                </a:lnTo>
                <a:lnTo>
                  <a:pt x="1407" y="358"/>
                </a:lnTo>
                <a:lnTo>
                  <a:pt x="1313" y="384"/>
                </a:lnTo>
                <a:lnTo>
                  <a:pt x="1219" y="450"/>
                </a:lnTo>
                <a:lnTo>
                  <a:pt x="1125" y="536"/>
                </a:lnTo>
                <a:lnTo>
                  <a:pt x="1032" y="595"/>
                </a:lnTo>
                <a:lnTo>
                  <a:pt x="938" y="612"/>
                </a:lnTo>
                <a:lnTo>
                  <a:pt x="844" y="618"/>
                </a:lnTo>
                <a:lnTo>
                  <a:pt x="750" y="619"/>
                </a:lnTo>
                <a:lnTo>
                  <a:pt x="657" y="624"/>
                </a:lnTo>
                <a:lnTo>
                  <a:pt x="563" y="622"/>
                </a:lnTo>
                <a:lnTo>
                  <a:pt x="469" y="621"/>
                </a:lnTo>
                <a:lnTo>
                  <a:pt x="375" y="617"/>
                </a:lnTo>
                <a:lnTo>
                  <a:pt x="281" y="611"/>
                </a:lnTo>
                <a:lnTo>
                  <a:pt x="188" y="595"/>
                </a:lnTo>
                <a:lnTo>
                  <a:pt x="94" y="579"/>
                </a:lnTo>
                <a:lnTo>
                  <a:pt x="0" y="548"/>
                </a:lnTo>
                <a:lnTo>
                  <a:pt x="0" y="477"/>
                </a:lnTo>
                <a:close/>
              </a:path>
            </a:pathLst>
          </a:custGeom>
          <a:solidFill>
            <a:schemeClr val="accent5"/>
          </a:solidFill>
          <a:ln>
            <a:noFill/>
          </a:ln>
          <a:extLst/>
        </p:spPr>
        <p:txBody>
          <a:bodyPr vert="horz" wrap="square" lIns="82935" tIns="41468" rIns="82935" bIns="41468" numCol="1" anchor="t" anchorCtr="0" compatLnSpc="1">
            <a:prstTxWarp prst="textNoShape">
              <a:avLst/>
            </a:prstTxWarp>
          </a:bodyPr>
          <a:lstStyle/>
          <a:p>
            <a:pPr defTabSz="946052"/>
            <a:endParaRPr lang="en-GB" sz="1905">
              <a:solidFill>
                <a:prstClr val="black"/>
              </a:solidFill>
              <a:latin typeface="Tahoma"/>
            </a:endParaRPr>
          </a:p>
        </p:txBody>
      </p:sp>
      <p:sp>
        <p:nvSpPr>
          <p:cNvPr id="16" name="Freeform 12"/>
          <p:cNvSpPr>
            <a:spLocks/>
          </p:cNvSpPr>
          <p:nvPr/>
        </p:nvSpPr>
        <p:spPr bwMode="auto">
          <a:xfrm>
            <a:off x="2594276" y="3403030"/>
            <a:ext cx="6346854" cy="917184"/>
          </a:xfrm>
          <a:custGeom>
            <a:avLst/>
            <a:gdLst>
              <a:gd name="T0" fmla="*/ 94 w 4408"/>
              <a:gd name="T1" fmla="*/ 549 h 625"/>
              <a:gd name="T2" fmla="*/ 281 w 4408"/>
              <a:gd name="T3" fmla="*/ 508 h 625"/>
              <a:gd name="T4" fmla="*/ 469 w 4408"/>
              <a:gd name="T5" fmla="*/ 522 h 625"/>
              <a:gd name="T6" fmla="*/ 657 w 4408"/>
              <a:gd name="T7" fmla="*/ 542 h 625"/>
              <a:gd name="T8" fmla="*/ 844 w 4408"/>
              <a:gd name="T9" fmla="*/ 550 h 625"/>
              <a:gd name="T10" fmla="*/ 1032 w 4408"/>
              <a:gd name="T11" fmla="*/ 522 h 625"/>
              <a:gd name="T12" fmla="*/ 1219 w 4408"/>
              <a:gd name="T13" fmla="*/ 321 h 625"/>
              <a:gd name="T14" fmla="*/ 1407 w 4408"/>
              <a:gd name="T15" fmla="*/ 158 h 625"/>
              <a:gd name="T16" fmla="*/ 1595 w 4408"/>
              <a:gd name="T17" fmla="*/ 167 h 625"/>
              <a:gd name="T18" fmla="*/ 1782 w 4408"/>
              <a:gd name="T19" fmla="*/ 181 h 625"/>
              <a:gd name="T20" fmla="*/ 1970 w 4408"/>
              <a:gd name="T21" fmla="*/ 201 h 625"/>
              <a:gd name="T22" fmla="*/ 2157 w 4408"/>
              <a:gd name="T23" fmla="*/ 186 h 625"/>
              <a:gd name="T24" fmla="*/ 2345 w 4408"/>
              <a:gd name="T25" fmla="*/ 183 h 625"/>
              <a:gd name="T26" fmla="*/ 2532 w 4408"/>
              <a:gd name="T27" fmla="*/ 240 h 625"/>
              <a:gd name="T28" fmla="*/ 2720 w 4408"/>
              <a:gd name="T29" fmla="*/ 241 h 625"/>
              <a:gd name="T30" fmla="*/ 2907 w 4408"/>
              <a:gd name="T31" fmla="*/ 201 h 625"/>
              <a:gd name="T32" fmla="*/ 3095 w 4408"/>
              <a:gd name="T33" fmla="*/ 98 h 625"/>
              <a:gd name="T34" fmla="*/ 3282 w 4408"/>
              <a:gd name="T35" fmla="*/ 54 h 625"/>
              <a:gd name="T36" fmla="*/ 3470 w 4408"/>
              <a:gd name="T37" fmla="*/ 3 h 625"/>
              <a:gd name="T38" fmla="*/ 3658 w 4408"/>
              <a:gd name="T39" fmla="*/ 2 h 625"/>
              <a:gd name="T40" fmla="*/ 3845 w 4408"/>
              <a:gd name="T41" fmla="*/ 46 h 625"/>
              <a:gd name="T42" fmla="*/ 4033 w 4408"/>
              <a:gd name="T43" fmla="*/ 115 h 625"/>
              <a:gd name="T44" fmla="*/ 4220 w 4408"/>
              <a:gd name="T45" fmla="*/ 260 h 625"/>
              <a:gd name="T46" fmla="*/ 4408 w 4408"/>
              <a:gd name="T47" fmla="*/ 447 h 625"/>
              <a:gd name="T48" fmla="*/ 4314 w 4408"/>
              <a:gd name="T49" fmla="*/ 426 h 625"/>
              <a:gd name="T50" fmla="*/ 4127 w 4408"/>
              <a:gd name="T51" fmla="*/ 237 h 625"/>
              <a:gd name="T52" fmla="*/ 3939 w 4408"/>
              <a:gd name="T53" fmla="*/ 155 h 625"/>
              <a:gd name="T54" fmla="*/ 3752 w 4408"/>
              <a:gd name="T55" fmla="*/ 106 h 625"/>
              <a:gd name="T56" fmla="*/ 3564 w 4408"/>
              <a:gd name="T57" fmla="*/ 103 h 625"/>
              <a:gd name="T58" fmla="*/ 3377 w 4408"/>
              <a:gd name="T59" fmla="*/ 148 h 625"/>
              <a:gd name="T60" fmla="*/ 3189 w 4408"/>
              <a:gd name="T61" fmla="*/ 223 h 625"/>
              <a:gd name="T62" fmla="*/ 3001 w 4408"/>
              <a:gd name="T63" fmla="*/ 389 h 625"/>
              <a:gd name="T64" fmla="*/ 2814 w 4408"/>
              <a:gd name="T65" fmla="*/ 473 h 625"/>
              <a:gd name="T66" fmla="*/ 2626 w 4408"/>
              <a:gd name="T67" fmla="*/ 498 h 625"/>
              <a:gd name="T68" fmla="*/ 2439 w 4408"/>
              <a:gd name="T69" fmla="*/ 471 h 625"/>
              <a:gd name="T70" fmla="*/ 2251 w 4408"/>
              <a:gd name="T71" fmla="*/ 462 h 625"/>
              <a:gd name="T72" fmla="*/ 2063 w 4408"/>
              <a:gd name="T73" fmla="*/ 482 h 625"/>
              <a:gd name="T74" fmla="*/ 1876 w 4408"/>
              <a:gd name="T75" fmla="*/ 461 h 625"/>
              <a:gd name="T76" fmla="*/ 1688 w 4408"/>
              <a:gd name="T77" fmla="*/ 426 h 625"/>
              <a:gd name="T78" fmla="*/ 1501 w 4408"/>
              <a:gd name="T79" fmla="*/ 321 h 625"/>
              <a:gd name="T80" fmla="*/ 1313 w 4408"/>
              <a:gd name="T81" fmla="*/ 335 h 625"/>
              <a:gd name="T82" fmla="*/ 1125 w 4408"/>
              <a:gd name="T83" fmla="*/ 510 h 625"/>
              <a:gd name="T84" fmla="*/ 938 w 4408"/>
              <a:gd name="T85" fmla="*/ 612 h 625"/>
              <a:gd name="T86" fmla="*/ 750 w 4408"/>
              <a:gd name="T87" fmla="*/ 604 h 625"/>
              <a:gd name="T88" fmla="*/ 563 w 4408"/>
              <a:gd name="T89" fmla="*/ 589 h 625"/>
              <a:gd name="T90" fmla="*/ 375 w 4408"/>
              <a:gd name="T91" fmla="*/ 581 h 625"/>
              <a:gd name="T92" fmla="*/ 188 w 4408"/>
              <a:gd name="T93" fmla="*/ 625 h 625"/>
              <a:gd name="T94" fmla="*/ 0 w 4408"/>
              <a:gd name="T95" fmla="*/ 578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08" h="625">
                <a:moveTo>
                  <a:pt x="0" y="515"/>
                </a:moveTo>
                <a:lnTo>
                  <a:pt x="94" y="549"/>
                </a:lnTo>
                <a:lnTo>
                  <a:pt x="188" y="564"/>
                </a:lnTo>
                <a:lnTo>
                  <a:pt x="281" y="508"/>
                </a:lnTo>
                <a:lnTo>
                  <a:pt x="375" y="517"/>
                </a:lnTo>
                <a:lnTo>
                  <a:pt x="469" y="522"/>
                </a:lnTo>
                <a:lnTo>
                  <a:pt x="563" y="527"/>
                </a:lnTo>
                <a:lnTo>
                  <a:pt x="657" y="542"/>
                </a:lnTo>
                <a:lnTo>
                  <a:pt x="750" y="541"/>
                </a:lnTo>
                <a:lnTo>
                  <a:pt x="844" y="550"/>
                </a:lnTo>
                <a:lnTo>
                  <a:pt x="938" y="545"/>
                </a:lnTo>
                <a:lnTo>
                  <a:pt x="1032" y="522"/>
                </a:lnTo>
                <a:lnTo>
                  <a:pt x="1125" y="430"/>
                </a:lnTo>
                <a:lnTo>
                  <a:pt x="1219" y="321"/>
                </a:lnTo>
                <a:lnTo>
                  <a:pt x="1313" y="216"/>
                </a:lnTo>
                <a:lnTo>
                  <a:pt x="1407" y="158"/>
                </a:lnTo>
                <a:lnTo>
                  <a:pt x="1501" y="132"/>
                </a:lnTo>
                <a:lnTo>
                  <a:pt x="1595" y="167"/>
                </a:lnTo>
                <a:lnTo>
                  <a:pt x="1688" y="171"/>
                </a:lnTo>
                <a:lnTo>
                  <a:pt x="1782" y="181"/>
                </a:lnTo>
                <a:lnTo>
                  <a:pt x="1876" y="192"/>
                </a:lnTo>
                <a:lnTo>
                  <a:pt x="1970" y="201"/>
                </a:lnTo>
                <a:lnTo>
                  <a:pt x="2063" y="204"/>
                </a:lnTo>
                <a:lnTo>
                  <a:pt x="2157" y="186"/>
                </a:lnTo>
                <a:lnTo>
                  <a:pt x="2251" y="191"/>
                </a:lnTo>
                <a:lnTo>
                  <a:pt x="2345" y="183"/>
                </a:lnTo>
                <a:lnTo>
                  <a:pt x="2439" y="216"/>
                </a:lnTo>
                <a:lnTo>
                  <a:pt x="2532" y="240"/>
                </a:lnTo>
                <a:lnTo>
                  <a:pt x="2626" y="247"/>
                </a:lnTo>
                <a:lnTo>
                  <a:pt x="2720" y="241"/>
                </a:lnTo>
                <a:lnTo>
                  <a:pt x="2814" y="225"/>
                </a:lnTo>
                <a:lnTo>
                  <a:pt x="2907" y="201"/>
                </a:lnTo>
                <a:lnTo>
                  <a:pt x="3001" y="158"/>
                </a:lnTo>
                <a:lnTo>
                  <a:pt x="3095" y="98"/>
                </a:lnTo>
                <a:lnTo>
                  <a:pt x="3189" y="43"/>
                </a:lnTo>
                <a:lnTo>
                  <a:pt x="3282" y="54"/>
                </a:lnTo>
                <a:lnTo>
                  <a:pt x="3377" y="28"/>
                </a:lnTo>
                <a:lnTo>
                  <a:pt x="3470" y="3"/>
                </a:lnTo>
                <a:lnTo>
                  <a:pt x="3564" y="0"/>
                </a:lnTo>
                <a:lnTo>
                  <a:pt x="3658" y="2"/>
                </a:lnTo>
                <a:lnTo>
                  <a:pt x="3752" y="13"/>
                </a:lnTo>
                <a:lnTo>
                  <a:pt x="3845" y="46"/>
                </a:lnTo>
                <a:lnTo>
                  <a:pt x="3939" y="69"/>
                </a:lnTo>
                <a:lnTo>
                  <a:pt x="4033" y="115"/>
                </a:lnTo>
                <a:lnTo>
                  <a:pt x="4127" y="162"/>
                </a:lnTo>
                <a:lnTo>
                  <a:pt x="4220" y="260"/>
                </a:lnTo>
                <a:lnTo>
                  <a:pt x="4314" y="357"/>
                </a:lnTo>
                <a:lnTo>
                  <a:pt x="4408" y="447"/>
                </a:lnTo>
                <a:lnTo>
                  <a:pt x="4408" y="513"/>
                </a:lnTo>
                <a:lnTo>
                  <a:pt x="4314" y="426"/>
                </a:lnTo>
                <a:lnTo>
                  <a:pt x="4220" y="332"/>
                </a:lnTo>
                <a:lnTo>
                  <a:pt x="4127" y="237"/>
                </a:lnTo>
                <a:lnTo>
                  <a:pt x="4033" y="194"/>
                </a:lnTo>
                <a:lnTo>
                  <a:pt x="3939" y="155"/>
                </a:lnTo>
                <a:lnTo>
                  <a:pt x="3845" y="136"/>
                </a:lnTo>
                <a:lnTo>
                  <a:pt x="3752" y="106"/>
                </a:lnTo>
                <a:lnTo>
                  <a:pt x="3658" y="101"/>
                </a:lnTo>
                <a:lnTo>
                  <a:pt x="3564" y="103"/>
                </a:lnTo>
                <a:lnTo>
                  <a:pt x="3470" y="111"/>
                </a:lnTo>
                <a:lnTo>
                  <a:pt x="3377" y="148"/>
                </a:lnTo>
                <a:lnTo>
                  <a:pt x="3282" y="204"/>
                </a:lnTo>
                <a:lnTo>
                  <a:pt x="3189" y="223"/>
                </a:lnTo>
                <a:lnTo>
                  <a:pt x="3095" y="308"/>
                </a:lnTo>
                <a:lnTo>
                  <a:pt x="3001" y="389"/>
                </a:lnTo>
                <a:lnTo>
                  <a:pt x="2907" y="443"/>
                </a:lnTo>
                <a:lnTo>
                  <a:pt x="2814" y="473"/>
                </a:lnTo>
                <a:lnTo>
                  <a:pt x="2720" y="492"/>
                </a:lnTo>
                <a:lnTo>
                  <a:pt x="2626" y="498"/>
                </a:lnTo>
                <a:lnTo>
                  <a:pt x="2532" y="495"/>
                </a:lnTo>
                <a:lnTo>
                  <a:pt x="2439" y="471"/>
                </a:lnTo>
                <a:lnTo>
                  <a:pt x="2345" y="448"/>
                </a:lnTo>
                <a:lnTo>
                  <a:pt x="2251" y="462"/>
                </a:lnTo>
                <a:lnTo>
                  <a:pt x="2157" y="464"/>
                </a:lnTo>
                <a:lnTo>
                  <a:pt x="2063" y="482"/>
                </a:lnTo>
                <a:lnTo>
                  <a:pt x="1970" y="475"/>
                </a:lnTo>
                <a:lnTo>
                  <a:pt x="1876" y="461"/>
                </a:lnTo>
                <a:lnTo>
                  <a:pt x="1782" y="450"/>
                </a:lnTo>
                <a:lnTo>
                  <a:pt x="1688" y="426"/>
                </a:lnTo>
                <a:lnTo>
                  <a:pt x="1595" y="391"/>
                </a:lnTo>
                <a:lnTo>
                  <a:pt x="1501" y="321"/>
                </a:lnTo>
                <a:lnTo>
                  <a:pt x="1407" y="306"/>
                </a:lnTo>
                <a:lnTo>
                  <a:pt x="1313" y="335"/>
                </a:lnTo>
                <a:lnTo>
                  <a:pt x="1219" y="412"/>
                </a:lnTo>
                <a:lnTo>
                  <a:pt x="1125" y="510"/>
                </a:lnTo>
                <a:lnTo>
                  <a:pt x="1032" y="592"/>
                </a:lnTo>
                <a:lnTo>
                  <a:pt x="938" y="612"/>
                </a:lnTo>
                <a:lnTo>
                  <a:pt x="844" y="615"/>
                </a:lnTo>
                <a:lnTo>
                  <a:pt x="750" y="604"/>
                </a:lnTo>
                <a:lnTo>
                  <a:pt x="657" y="605"/>
                </a:lnTo>
                <a:lnTo>
                  <a:pt x="563" y="589"/>
                </a:lnTo>
                <a:lnTo>
                  <a:pt x="469" y="585"/>
                </a:lnTo>
                <a:lnTo>
                  <a:pt x="375" y="581"/>
                </a:lnTo>
                <a:lnTo>
                  <a:pt x="281" y="571"/>
                </a:lnTo>
                <a:lnTo>
                  <a:pt x="188" y="625"/>
                </a:lnTo>
                <a:lnTo>
                  <a:pt x="94" y="610"/>
                </a:lnTo>
                <a:lnTo>
                  <a:pt x="0" y="578"/>
                </a:lnTo>
                <a:lnTo>
                  <a:pt x="0" y="515"/>
                </a:lnTo>
                <a:close/>
              </a:path>
            </a:pathLst>
          </a:custGeom>
          <a:solidFill>
            <a:schemeClr val="accent2"/>
          </a:solidFill>
          <a:ln>
            <a:noFill/>
          </a:ln>
          <a:extLst/>
        </p:spPr>
        <p:txBody>
          <a:bodyPr vert="horz" wrap="square" lIns="82935" tIns="41468" rIns="82935" bIns="41468" numCol="1" anchor="t" anchorCtr="0" compatLnSpc="1">
            <a:prstTxWarp prst="textNoShape">
              <a:avLst/>
            </a:prstTxWarp>
          </a:bodyPr>
          <a:lstStyle/>
          <a:p>
            <a:pPr defTabSz="946052"/>
            <a:endParaRPr lang="en-GB" sz="1905">
              <a:solidFill>
                <a:prstClr val="black"/>
              </a:solidFill>
              <a:latin typeface="Tahoma"/>
            </a:endParaRPr>
          </a:p>
        </p:txBody>
      </p:sp>
      <p:sp>
        <p:nvSpPr>
          <p:cNvPr id="17" name="Freeform 13"/>
          <p:cNvSpPr>
            <a:spLocks/>
          </p:cNvSpPr>
          <p:nvPr/>
        </p:nvSpPr>
        <p:spPr bwMode="auto">
          <a:xfrm>
            <a:off x="2594276" y="3349756"/>
            <a:ext cx="6346854" cy="881964"/>
          </a:xfrm>
          <a:custGeom>
            <a:avLst/>
            <a:gdLst>
              <a:gd name="T0" fmla="*/ 94 w 4408"/>
              <a:gd name="T1" fmla="*/ 558 h 601"/>
              <a:gd name="T2" fmla="*/ 281 w 4408"/>
              <a:gd name="T3" fmla="*/ 514 h 601"/>
              <a:gd name="T4" fmla="*/ 469 w 4408"/>
              <a:gd name="T5" fmla="*/ 529 h 601"/>
              <a:gd name="T6" fmla="*/ 657 w 4408"/>
              <a:gd name="T7" fmla="*/ 550 h 601"/>
              <a:gd name="T8" fmla="*/ 844 w 4408"/>
              <a:gd name="T9" fmla="*/ 559 h 601"/>
              <a:gd name="T10" fmla="*/ 1032 w 4408"/>
              <a:gd name="T11" fmla="*/ 528 h 601"/>
              <a:gd name="T12" fmla="*/ 1219 w 4408"/>
              <a:gd name="T13" fmla="*/ 322 h 601"/>
              <a:gd name="T14" fmla="*/ 1407 w 4408"/>
              <a:gd name="T15" fmla="*/ 148 h 601"/>
              <a:gd name="T16" fmla="*/ 1595 w 4408"/>
              <a:gd name="T17" fmla="*/ 144 h 601"/>
              <a:gd name="T18" fmla="*/ 1782 w 4408"/>
              <a:gd name="T19" fmla="*/ 149 h 601"/>
              <a:gd name="T20" fmla="*/ 1970 w 4408"/>
              <a:gd name="T21" fmla="*/ 167 h 601"/>
              <a:gd name="T22" fmla="*/ 2157 w 4408"/>
              <a:gd name="T23" fmla="*/ 153 h 601"/>
              <a:gd name="T24" fmla="*/ 2345 w 4408"/>
              <a:gd name="T25" fmla="*/ 150 h 601"/>
              <a:gd name="T26" fmla="*/ 2532 w 4408"/>
              <a:gd name="T27" fmla="*/ 210 h 601"/>
              <a:gd name="T28" fmla="*/ 2720 w 4408"/>
              <a:gd name="T29" fmla="*/ 212 h 601"/>
              <a:gd name="T30" fmla="*/ 2907 w 4408"/>
              <a:gd name="T31" fmla="*/ 175 h 601"/>
              <a:gd name="T32" fmla="*/ 3095 w 4408"/>
              <a:gd name="T33" fmla="*/ 72 h 601"/>
              <a:gd name="T34" fmla="*/ 3282 w 4408"/>
              <a:gd name="T35" fmla="*/ 44 h 601"/>
              <a:gd name="T36" fmla="*/ 3470 w 4408"/>
              <a:gd name="T37" fmla="*/ 1 h 601"/>
              <a:gd name="T38" fmla="*/ 3658 w 4408"/>
              <a:gd name="T39" fmla="*/ 3 h 601"/>
              <a:gd name="T40" fmla="*/ 3845 w 4408"/>
              <a:gd name="T41" fmla="*/ 49 h 601"/>
              <a:gd name="T42" fmla="*/ 4033 w 4408"/>
              <a:gd name="T43" fmla="*/ 120 h 601"/>
              <a:gd name="T44" fmla="*/ 4220 w 4408"/>
              <a:gd name="T45" fmla="*/ 267 h 601"/>
              <a:gd name="T46" fmla="*/ 4408 w 4408"/>
              <a:gd name="T47" fmla="*/ 457 h 601"/>
              <a:gd name="T48" fmla="*/ 4314 w 4408"/>
              <a:gd name="T49" fmla="*/ 394 h 601"/>
              <a:gd name="T50" fmla="*/ 4127 w 4408"/>
              <a:gd name="T51" fmla="*/ 199 h 601"/>
              <a:gd name="T52" fmla="*/ 3939 w 4408"/>
              <a:gd name="T53" fmla="*/ 106 h 601"/>
              <a:gd name="T54" fmla="*/ 3752 w 4408"/>
              <a:gd name="T55" fmla="*/ 50 h 601"/>
              <a:gd name="T56" fmla="*/ 3564 w 4408"/>
              <a:gd name="T57" fmla="*/ 37 h 601"/>
              <a:gd name="T58" fmla="*/ 3377 w 4408"/>
              <a:gd name="T59" fmla="*/ 65 h 601"/>
              <a:gd name="T60" fmla="*/ 3189 w 4408"/>
              <a:gd name="T61" fmla="*/ 80 h 601"/>
              <a:gd name="T62" fmla="*/ 3001 w 4408"/>
              <a:gd name="T63" fmla="*/ 195 h 601"/>
              <a:gd name="T64" fmla="*/ 2814 w 4408"/>
              <a:gd name="T65" fmla="*/ 262 h 601"/>
              <a:gd name="T66" fmla="*/ 2626 w 4408"/>
              <a:gd name="T67" fmla="*/ 284 h 601"/>
              <a:gd name="T68" fmla="*/ 2439 w 4408"/>
              <a:gd name="T69" fmla="*/ 253 h 601"/>
              <a:gd name="T70" fmla="*/ 2251 w 4408"/>
              <a:gd name="T71" fmla="*/ 228 h 601"/>
              <a:gd name="T72" fmla="*/ 2063 w 4408"/>
              <a:gd name="T73" fmla="*/ 241 h 601"/>
              <a:gd name="T74" fmla="*/ 1876 w 4408"/>
              <a:gd name="T75" fmla="*/ 229 h 601"/>
              <a:gd name="T76" fmla="*/ 1688 w 4408"/>
              <a:gd name="T77" fmla="*/ 208 h 601"/>
              <a:gd name="T78" fmla="*/ 1501 w 4408"/>
              <a:gd name="T79" fmla="*/ 169 h 601"/>
              <a:gd name="T80" fmla="*/ 1313 w 4408"/>
              <a:gd name="T81" fmla="*/ 253 h 601"/>
              <a:gd name="T82" fmla="*/ 1125 w 4408"/>
              <a:gd name="T83" fmla="*/ 467 h 601"/>
              <a:gd name="T84" fmla="*/ 938 w 4408"/>
              <a:gd name="T85" fmla="*/ 582 h 601"/>
              <a:gd name="T86" fmla="*/ 750 w 4408"/>
              <a:gd name="T87" fmla="*/ 578 h 601"/>
              <a:gd name="T88" fmla="*/ 563 w 4408"/>
              <a:gd name="T89" fmla="*/ 564 h 601"/>
              <a:gd name="T90" fmla="*/ 375 w 4408"/>
              <a:gd name="T91" fmla="*/ 554 h 601"/>
              <a:gd name="T92" fmla="*/ 188 w 4408"/>
              <a:gd name="T93" fmla="*/ 601 h 601"/>
              <a:gd name="T94" fmla="*/ 0 w 4408"/>
              <a:gd name="T95" fmla="*/ 552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08" h="601">
                <a:moveTo>
                  <a:pt x="0" y="525"/>
                </a:moveTo>
                <a:lnTo>
                  <a:pt x="94" y="558"/>
                </a:lnTo>
                <a:lnTo>
                  <a:pt x="188" y="571"/>
                </a:lnTo>
                <a:lnTo>
                  <a:pt x="281" y="514"/>
                </a:lnTo>
                <a:lnTo>
                  <a:pt x="375" y="522"/>
                </a:lnTo>
                <a:lnTo>
                  <a:pt x="469" y="529"/>
                </a:lnTo>
                <a:lnTo>
                  <a:pt x="563" y="533"/>
                </a:lnTo>
                <a:lnTo>
                  <a:pt x="657" y="550"/>
                </a:lnTo>
                <a:lnTo>
                  <a:pt x="750" y="549"/>
                </a:lnTo>
                <a:lnTo>
                  <a:pt x="844" y="559"/>
                </a:lnTo>
                <a:lnTo>
                  <a:pt x="938" y="553"/>
                </a:lnTo>
                <a:lnTo>
                  <a:pt x="1032" y="528"/>
                </a:lnTo>
                <a:lnTo>
                  <a:pt x="1125" y="434"/>
                </a:lnTo>
                <a:lnTo>
                  <a:pt x="1219" y="322"/>
                </a:lnTo>
                <a:lnTo>
                  <a:pt x="1313" y="212"/>
                </a:lnTo>
                <a:lnTo>
                  <a:pt x="1407" y="148"/>
                </a:lnTo>
                <a:lnTo>
                  <a:pt x="1501" y="116"/>
                </a:lnTo>
                <a:lnTo>
                  <a:pt x="1595" y="144"/>
                </a:lnTo>
                <a:lnTo>
                  <a:pt x="1688" y="140"/>
                </a:lnTo>
                <a:lnTo>
                  <a:pt x="1782" y="149"/>
                </a:lnTo>
                <a:lnTo>
                  <a:pt x="1876" y="159"/>
                </a:lnTo>
                <a:lnTo>
                  <a:pt x="1970" y="167"/>
                </a:lnTo>
                <a:lnTo>
                  <a:pt x="2063" y="171"/>
                </a:lnTo>
                <a:lnTo>
                  <a:pt x="2157" y="153"/>
                </a:lnTo>
                <a:lnTo>
                  <a:pt x="2251" y="157"/>
                </a:lnTo>
                <a:lnTo>
                  <a:pt x="2345" y="150"/>
                </a:lnTo>
                <a:lnTo>
                  <a:pt x="2439" y="185"/>
                </a:lnTo>
                <a:lnTo>
                  <a:pt x="2532" y="210"/>
                </a:lnTo>
                <a:lnTo>
                  <a:pt x="2626" y="217"/>
                </a:lnTo>
                <a:lnTo>
                  <a:pt x="2720" y="212"/>
                </a:lnTo>
                <a:lnTo>
                  <a:pt x="2814" y="198"/>
                </a:lnTo>
                <a:lnTo>
                  <a:pt x="2907" y="175"/>
                </a:lnTo>
                <a:lnTo>
                  <a:pt x="3001" y="132"/>
                </a:lnTo>
                <a:lnTo>
                  <a:pt x="3095" y="72"/>
                </a:lnTo>
                <a:lnTo>
                  <a:pt x="3189" y="23"/>
                </a:lnTo>
                <a:lnTo>
                  <a:pt x="3282" y="44"/>
                </a:lnTo>
                <a:lnTo>
                  <a:pt x="3377" y="25"/>
                </a:lnTo>
                <a:lnTo>
                  <a:pt x="3470" y="1"/>
                </a:lnTo>
                <a:lnTo>
                  <a:pt x="3564" y="0"/>
                </a:lnTo>
                <a:lnTo>
                  <a:pt x="3658" y="3"/>
                </a:lnTo>
                <a:lnTo>
                  <a:pt x="3752" y="15"/>
                </a:lnTo>
                <a:lnTo>
                  <a:pt x="3845" y="49"/>
                </a:lnTo>
                <a:lnTo>
                  <a:pt x="3939" y="73"/>
                </a:lnTo>
                <a:lnTo>
                  <a:pt x="4033" y="120"/>
                </a:lnTo>
                <a:lnTo>
                  <a:pt x="4127" y="167"/>
                </a:lnTo>
                <a:lnTo>
                  <a:pt x="4220" y="267"/>
                </a:lnTo>
                <a:lnTo>
                  <a:pt x="4314" y="366"/>
                </a:lnTo>
                <a:lnTo>
                  <a:pt x="4408" y="457"/>
                </a:lnTo>
                <a:lnTo>
                  <a:pt x="4408" y="484"/>
                </a:lnTo>
                <a:lnTo>
                  <a:pt x="4314" y="394"/>
                </a:lnTo>
                <a:lnTo>
                  <a:pt x="4220" y="297"/>
                </a:lnTo>
                <a:lnTo>
                  <a:pt x="4127" y="199"/>
                </a:lnTo>
                <a:lnTo>
                  <a:pt x="4033" y="152"/>
                </a:lnTo>
                <a:lnTo>
                  <a:pt x="3939" y="106"/>
                </a:lnTo>
                <a:lnTo>
                  <a:pt x="3845" y="83"/>
                </a:lnTo>
                <a:lnTo>
                  <a:pt x="3752" y="50"/>
                </a:lnTo>
                <a:lnTo>
                  <a:pt x="3658" y="39"/>
                </a:lnTo>
                <a:lnTo>
                  <a:pt x="3564" y="37"/>
                </a:lnTo>
                <a:lnTo>
                  <a:pt x="3470" y="40"/>
                </a:lnTo>
                <a:lnTo>
                  <a:pt x="3377" y="65"/>
                </a:lnTo>
                <a:lnTo>
                  <a:pt x="3282" y="91"/>
                </a:lnTo>
                <a:lnTo>
                  <a:pt x="3189" y="80"/>
                </a:lnTo>
                <a:lnTo>
                  <a:pt x="3095" y="135"/>
                </a:lnTo>
                <a:lnTo>
                  <a:pt x="3001" y="195"/>
                </a:lnTo>
                <a:lnTo>
                  <a:pt x="2907" y="238"/>
                </a:lnTo>
                <a:lnTo>
                  <a:pt x="2814" y="262"/>
                </a:lnTo>
                <a:lnTo>
                  <a:pt x="2720" y="278"/>
                </a:lnTo>
                <a:lnTo>
                  <a:pt x="2626" y="284"/>
                </a:lnTo>
                <a:lnTo>
                  <a:pt x="2532" y="277"/>
                </a:lnTo>
                <a:lnTo>
                  <a:pt x="2439" y="253"/>
                </a:lnTo>
                <a:lnTo>
                  <a:pt x="2345" y="220"/>
                </a:lnTo>
                <a:lnTo>
                  <a:pt x="2251" y="228"/>
                </a:lnTo>
                <a:lnTo>
                  <a:pt x="2157" y="223"/>
                </a:lnTo>
                <a:lnTo>
                  <a:pt x="2063" y="241"/>
                </a:lnTo>
                <a:lnTo>
                  <a:pt x="1970" y="238"/>
                </a:lnTo>
                <a:lnTo>
                  <a:pt x="1876" y="229"/>
                </a:lnTo>
                <a:lnTo>
                  <a:pt x="1782" y="218"/>
                </a:lnTo>
                <a:lnTo>
                  <a:pt x="1688" y="208"/>
                </a:lnTo>
                <a:lnTo>
                  <a:pt x="1595" y="204"/>
                </a:lnTo>
                <a:lnTo>
                  <a:pt x="1501" y="169"/>
                </a:lnTo>
                <a:lnTo>
                  <a:pt x="1407" y="195"/>
                </a:lnTo>
                <a:lnTo>
                  <a:pt x="1313" y="253"/>
                </a:lnTo>
                <a:lnTo>
                  <a:pt x="1219" y="358"/>
                </a:lnTo>
                <a:lnTo>
                  <a:pt x="1125" y="467"/>
                </a:lnTo>
                <a:lnTo>
                  <a:pt x="1032" y="559"/>
                </a:lnTo>
                <a:lnTo>
                  <a:pt x="938" y="582"/>
                </a:lnTo>
                <a:lnTo>
                  <a:pt x="844" y="587"/>
                </a:lnTo>
                <a:lnTo>
                  <a:pt x="750" y="578"/>
                </a:lnTo>
                <a:lnTo>
                  <a:pt x="657" y="579"/>
                </a:lnTo>
                <a:lnTo>
                  <a:pt x="563" y="564"/>
                </a:lnTo>
                <a:lnTo>
                  <a:pt x="469" y="559"/>
                </a:lnTo>
                <a:lnTo>
                  <a:pt x="375" y="554"/>
                </a:lnTo>
                <a:lnTo>
                  <a:pt x="281" y="545"/>
                </a:lnTo>
                <a:lnTo>
                  <a:pt x="188" y="601"/>
                </a:lnTo>
                <a:lnTo>
                  <a:pt x="94" y="586"/>
                </a:lnTo>
                <a:lnTo>
                  <a:pt x="0" y="552"/>
                </a:lnTo>
                <a:lnTo>
                  <a:pt x="0" y="525"/>
                </a:lnTo>
                <a:close/>
              </a:path>
            </a:pathLst>
          </a:custGeom>
          <a:solidFill>
            <a:schemeClr val="accent6"/>
          </a:solidFill>
          <a:ln>
            <a:noFill/>
          </a:ln>
          <a:extLst/>
        </p:spPr>
        <p:txBody>
          <a:bodyPr vert="horz" wrap="square" lIns="82935" tIns="41468" rIns="82935" bIns="41468" numCol="1" anchor="t" anchorCtr="0" compatLnSpc="1">
            <a:prstTxWarp prst="textNoShape">
              <a:avLst/>
            </a:prstTxWarp>
          </a:bodyPr>
          <a:lstStyle/>
          <a:p>
            <a:pPr defTabSz="946052"/>
            <a:endParaRPr lang="en-GB" sz="1905">
              <a:solidFill>
                <a:prstClr val="black"/>
              </a:solidFill>
              <a:latin typeface="Tahoma"/>
            </a:endParaRPr>
          </a:p>
        </p:txBody>
      </p:sp>
      <p:sp>
        <p:nvSpPr>
          <p:cNvPr id="18" name="Freeform 14"/>
          <p:cNvSpPr>
            <a:spLocks/>
          </p:cNvSpPr>
          <p:nvPr/>
        </p:nvSpPr>
        <p:spPr bwMode="auto">
          <a:xfrm>
            <a:off x="2595417" y="3338480"/>
            <a:ext cx="6346854" cy="858485"/>
          </a:xfrm>
          <a:custGeom>
            <a:avLst/>
            <a:gdLst>
              <a:gd name="T0" fmla="*/ 94 w 4408"/>
              <a:gd name="T1" fmla="*/ 563 h 585"/>
              <a:gd name="T2" fmla="*/ 281 w 4408"/>
              <a:gd name="T3" fmla="*/ 519 h 585"/>
              <a:gd name="T4" fmla="*/ 469 w 4408"/>
              <a:gd name="T5" fmla="*/ 533 h 585"/>
              <a:gd name="T6" fmla="*/ 657 w 4408"/>
              <a:gd name="T7" fmla="*/ 555 h 585"/>
              <a:gd name="T8" fmla="*/ 844 w 4408"/>
              <a:gd name="T9" fmla="*/ 564 h 585"/>
              <a:gd name="T10" fmla="*/ 1032 w 4408"/>
              <a:gd name="T11" fmla="*/ 532 h 585"/>
              <a:gd name="T12" fmla="*/ 1219 w 4408"/>
              <a:gd name="T13" fmla="*/ 322 h 585"/>
              <a:gd name="T14" fmla="*/ 1407 w 4408"/>
              <a:gd name="T15" fmla="*/ 140 h 585"/>
              <a:gd name="T16" fmla="*/ 1595 w 4408"/>
              <a:gd name="T17" fmla="*/ 124 h 585"/>
              <a:gd name="T18" fmla="*/ 1782 w 4408"/>
              <a:gd name="T19" fmla="*/ 125 h 585"/>
              <a:gd name="T20" fmla="*/ 1970 w 4408"/>
              <a:gd name="T21" fmla="*/ 143 h 585"/>
              <a:gd name="T22" fmla="*/ 2157 w 4408"/>
              <a:gd name="T23" fmla="*/ 128 h 585"/>
              <a:gd name="T24" fmla="*/ 2345 w 4408"/>
              <a:gd name="T25" fmla="*/ 127 h 585"/>
              <a:gd name="T26" fmla="*/ 2532 w 4408"/>
              <a:gd name="T27" fmla="*/ 188 h 585"/>
              <a:gd name="T28" fmla="*/ 2720 w 4408"/>
              <a:gd name="T29" fmla="*/ 191 h 585"/>
              <a:gd name="T30" fmla="*/ 2907 w 4408"/>
              <a:gd name="T31" fmla="*/ 155 h 585"/>
              <a:gd name="T32" fmla="*/ 3095 w 4408"/>
              <a:gd name="T33" fmla="*/ 58 h 585"/>
              <a:gd name="T34" fmla="*/ 3282 w 4408"/>
              <a:gd name="T35" fmla="*/ 38 h 585"/>
              <a:gd name="T36" fmla="*/ 3470 w 4408"/>
              <a:gd name="T37" fmla="*/ 0 h 585"/>
              <a:gd name="T38" fmla="*/ 3658 w 4408"/>
              <a:gd name="T39" fmla="*/ 4 h 585"/>
              <a:gd name="T40" fmla="*/ 3845 w 4408"/>
              <a:gd name="T41" fmla="*/ 50 h 585"/>
              <a:gd name="T42" fmla="*/ 4033 w 4408"/>
              <a:gd name="T43" fmla="*/ 123 h 585"/>
              <a:gd name="T44" fmla="*/ 4220 w 4408"/>
              <a:gd name="T45" fmla="*/ 270 h 585"/>
              <a:gd name="T46" fmla="*/ 4408 w 4408"/>
              <a:gd name="T47" fmla="*/ 461 h 585"/>
              <a:gd name="T48" fmla="*/ 4314 w 4408"/>
              <a:gd name="T49" fmla="*/ 380 h 585"/>
              <a:gd name="T50" fmla="*/ 4127 w 4408"/>
              <a:gd name="T51" fmla="*/ 181 h 585"/>
              <a:gd name="T52" fmla="*/ 3939 w 4408"/>
              <a:gd name="T53" fmla="*/ 87 h 585"/>
              <a:gd name="T54" fmla="*/ 3752 w 4408"/>
              <a:gd name="T55" fmla="*/ 29 h 585"/>
              <a:gd name="T56" fmla="*/ 3564 w 4408"/>
              <a:gd name="T57" fmla="*/ 14 h 585"/>
              <a:gd name="T58" fmla="*/ 3377 w 4408"/>
              <a:gd name="T59" fmla="*/ 39 h 585"/>
              <a:gd name="T60" fmla="*/ 3189 w 4408"/>
              <a:gd name="T61" fmla="*/ 37 h 585"/>
              <a:gd name="T62" fmla="*/ 3001 w 4408"/>
              <a:gd name="T63" fmla="*/ 146 h 585"/>
              <a:gd name="T64" fmla="*/ 2814 w 4408"/>
              <a:gd name="T65" fmla="*/ 212 h 585"/>
              <a:gd name="T66" fmla="*/ 2626 w 4408"/>
              <a:gd name="T67" fmla="*/ 231 h 585"/>
              <a:gd name="T68" fmla="*/ 2439 w 4408"/>
              <a:gd name="T69" fmla="*/ 199 h 585"/>
              <a:gd name="T70" fmla="*/ 2251 w 4408"/>
              <a:gd name="T71" fmla="*/ 171 h 585"/>
              <a:gd name="T72" fmla="*/ 2063 w 4408"/>
              <a:gd name="T73" fmla="*/ 185 h 585"/>
              <a:gd name="T74" fmla="*/ 1876 w 4408"/>
              <a:gd name="T75" fmla="*/ 173 h 585"/>
              <a:gd name="T76" fmla="*/ 1688 w 4408"/>
              <a:gd name="T77" fmla="*/ 154 h 585"/>
              <a:gd name="T78" fmla="*/ 1501 w 4408"/>
              <a:gd name="T79" fmla="*/ 130 h 585"/>
              <a:gd name="T80" fmla="*/ 1313 w 4408"/>
              <a:gd name="T81" fmla="*/ 226 h 585"/>
              <a:gd name="T82" fmla="*/ 1125 w 4408"/>
              <a:gd name="T83" fmla="*/ 448 h 585"/>
              <a:gd name="T84" fmla="*/ 938 w 4408"/>
              <a:gd name="T85" fmla="*/ 567 h 585"/>
              <a:gd name="T86" fmla="*/ 750 w 4408"/>
              <a:gd name="T87" fmla="*/ 563 h 585"/>
              <a:gd name="T88" fmla="*/ 563 w 4408"/>
              <a:gd name="T89" fmla="*/ 547 h 585"/>
              <a:gd name="T90" fmla="*/ 375 w 4408"/>
              <a:gd name="T91" fmla="*/ 536 h 585"/>
              <a:gd name="T92" fmla="*/ 188 w 4408"/>
              <a:gd name="T93" fmla="*/ 585 h 585"/>
              <a:gd name="T94" fmla="*/ 0 w 4408"/>
              <a:gd name="T95" fmla="*/ 539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08" h="585">
                <a:moveTo>
                  <a:pt x="0" y="529"/>
                </a:moveTo>
                <a:lnTo>
                  <a:pt x="94" y="563"/>
                </a:lnTo>
                <a:lnTo>
                  <a:pt x="188" y="576"/>
                </a:lnTo>
                <a:lnTo>
                  <a:pt x="281" y="519"/>
                </a:lnTo>
                <a:lnTo>
                  <a:pt x="375" y="526"/>
                </a:lnTo>
                <a:lnTo>
                  <a:pt x="469" y="533"/>
                </a:lnTo>
                <a:lnTo>
                  <a:pt x="563" y="538"/>
                </a:lnTo>
                <a:lnTo>
                  <a:pt x="657" y="555"/>
                </a:lnTo>
                <a:lnTo>
                  <a:pt x="750" y="554"/>
                </a:lnTo>
                <a:lnTo>
                  <a:pt x="844" y="564"/>
                </a:lnTo>
                <a:lnTo>
                  <a:pt x="938" y="558"/>
                </a:lnTo>
                <a:lnTo>
                  <a:pt x="1032" y="532"/>
                </a:lnTo>
                <a:lnTo>
                  <a:pt x="1125" y="435"/>
                </a:lnTo>
                <a:lnTo>
                  <a:pt x="1219" y="322"/>
                </a:lnTo>
                <a:lnTo>
                  <a:pt x="1313" y="207"/>
                </a:lnTo>
                <a:lnTo>
                  <a:pt x="1407" y="140"/>
                </a:lnTo>
                <a:lnTo>
                  <a:pt x="1501" y="102"/>
                </a:lnTo>
                <a:lnTo>
                  <a:pt x="1595" y="124"/>
                </a:lnTo>
                <a:lnTo>
                  <a:pt x="1688" y="117"/>
                </a:lnTo>
                <a:lnTo>
                  <a:pt x="1782" y="125"/>
                </a:lnTo>
                <a:lnTo>
                  <a:pt x="1876" y="135"/>
                </a:lnTo>
                <a:lnTo>
                  <a:pt x="1970" y="143"/>
                </a:lnTo>
                <a:lnTo>
                  <a:pt x="2063" y="146"/>
                </a:lnTo>
                <a:lnTo>
                  <a:pt x="2157" y="128"/>
                </a:lnTo>
                <a:lnTo>
                  <a:pt x="2251" y="132"/>
                </a:lnTo>
                <a:lnTo>
                  <a:pt x="2345" y="127"/>
                </a:lnTo>
                <a:lnTo>
                  <a:pt x="2439" y="163"/>
                </a:lnTo>
                <a:lnTo>
                  <a:pt x="2532" y="188"/>
                </a:lnTo>
                <a:lnTo>
                  <a:pt x="2626" y="195"/>
                </a:lnTo>
                <a:lnTo>
                  <a:pt x="2720" y="191"/>
                </a:lnTo>
                <a:lnTo>
                  <a:pt x="2814" y="177"/>
                </a:lnTo>
                <a:lnTo>
                  <a:pt x="2907" y="155"/>
                </a:lnTo>
                <a:lnTo>
                  <a:pt x="3001" y="114"/>
                </a:lnTo>
                <a:lnTo>
                  <a:pt x="3095" y="58"/>
                </a:lnTo>
                <a:lnTo>
                  <a:pt x="3189" y="13"/>
                </a:lnTo>
                <a:lnTo>
                  <a:pt x="3282" y="38"/>
                </a:lnTo>
                <a:lnTo>
                  <a:pt x="3377" y="22"/>
                </a:lnTo>
                <a:lnTo>
                  <a:pt x="3470" y="0"/>
                </a:lnTo>
                <a:lnTo>
                  <a:pt x="3564" y="0"/>
                </a:lnTo>
                <a:lnTo>
                  <a:pt x="3658" y="4"/>
                </a:lnTo>
                <a:lnTo>
                  <a:pt x="3752" y="16"/>
                </a:lnTo>
                <a:lnTo>
                  <a:pt x="3845" y="50"/>
                </a:lnTo>
                <a:lnTo>
                  <a:pt x="3939" y="75"/>
                </a:lnTo>
                <a:lnTo>
                  <a:pt x="4033" y="123"/>
                </a:lnTo>
                <a:lnTo>
                  <a:pt x="4127" y="171"/>
                </a:lnTo>
                <a:lnTo>
                  <a:pt x="4220" y="270"/>
                </a:lnTo>
                <a:lnTo>
                  <a:pt x="4314" y="370"/>
                </a:lnTo>
                <a:lnTo>
                  <a:pt x="4408" y="461"/>
                </a:lnTo>
                <a:lnTo>
                  <a:pt x="4408" y="471"/>
                </a:lnTo>
                <a:lnTo>
                  <a:pt x="4314" y="380"/>
                </a:lnTo>
                <a:lnTo>
                  <a:pt x="4220" y="281"/>
                </a:lnTo>
                <a:lnTo>
                  <a:pt x="4127" y="181"/>
                </a:lnTo>
                <a:lnTo>
                  <a:pt x="4033" y="134"/>
                </a:lnTo>
                <a:lnTo>
                  <a:pt x="3939" y="87"/>
                </a:lnTo>
                <a:lnTo>
                  <a:pt x="3845" y="63"/>
                </a:lnTo>
                <a:lnTo>
                  <a:pt x="3752" y="29"/>
                </a:lnTo>
                <a:lnTo>
                  <a:pt x="3658" y="17"/>
                </a:lnTo>
                <a:lnTo>
                  <a:pt x="3564" y="14"/>
                </a:lnTo>
                <a:lnTo>
                  <a:pt x="3470" y="15"/>
                </a:lnTo>
                <a:lnTo>
                  <a:pt x="3377" y="39"/>
                </a:lnTo>
                <a:lnTo>
                  <a:pt x="3282" y="58"/>
                </a:lnTo>
                <a:lnTo>
                  <a:pt x="3189" y="37"/>
                </a:lnTo>
                <a:lnTo>
                  <a:pt x="3095" y="86"/>
                </a:lnTo>
                <a:lnTo>
                  <a:pt x="3001" y="146"/>
                </a:lnTo>
                <a:lnTo>
                  <a:pt x="2907" y="189"/>
                </a:lnTo>
                <a:lnTo>
                  <a:pt x="2814" y="212"/>
                </a:lnTo>
                <a:lnTo>
                  <a:pt x="2720" y="226"/>
                </a:lnTo>
                <a:lnTo>
                  <a:pt x="2626" y="231"/>
                </a:lnTo>
                <a:lnTo>
                  <a:pt x="2532" y="224"/>
                </a:lnTo>
                <a:lnTo>
                  <a:pt x="2439" y="199"/>
                </a:lnTo>
                <a:lnTo>
                  <a:pt x="2345" y="164"/>
                </a:lnTo>
                <a:lnTo>
                  <a:pt x="2251" y="171"/>
                </a:lnTo>
                <a:lnTo>
                  <a:pt x="2157" y="167"/>
                </a:lnTo>
                <a:lnTo>
                  <a:pt x="2063" y="185"/>
                </a:lnTo>
                <a:lnTo>
                  <a:pt x="1970" y="181"/>
                </a:lnTo>
                <a:lnTo>
                  <a:pt x="1876" y="173"/>
                </a:lnTo>
                <a:lnTo>
                  <a:pt x="1782" y="163"/>
                </a:lnTo>
                <a:lnTo>
                  <a:pt x="1688" y="154"/>
                </a:lnTo>
                <a:lnTo>
                  <a:pt x="1595" y="158"/>
                </a:lnTo>
                <a:lnTo>
                  <a:pt x="1501" y="130"/>
                </a:lnTo>
                <a:lnTo>
                  <a:pt x="1407" y="162"/>
                </a:lnTo>
                <a:lnTo>
                  <a:pt x="1313" y="226"/>
                </a:lnTo>
                <a:lnTo>
                  <a:pt x="1219" y="336"/>
                </a:lnTo>
                <a:lnTo>
                  <a:pt x="1125" y="448"/>
                </a:lnTo>
                <a:lnTo>
                  <a:pt x="1032" y="542"/>
                </a:lnTo>
                <a:lnTo>
                  <a:pt x="938" y="567"/>
                </a:lnTo>
                <a:lnTo>
                  <a:pt x="844" y="573"/>
                </a:lnTo>
                <a:lnTo>
                  <a:pt x="750" y="563"/>
                </a:lnTo>
                <a:lnTo>
                  <a:pt x="657" y="564"/>
                </a:lnTo>
                <a:lnTo>
                  <a:pt x="563" y="547"/>
                </a:lnTo>
                <a:lnTo>
                  <a:pt x="469" y="543"/>
                </a:lnTo>
                <a:lnTo>
                  <a:pt x="375" y="536"/>
                </a:lnTo>
                <a:lnTo>
                  <a:pt x="281" y="528"/>
                </a:lnTo>
                <a:lnTo>
                  <a:pt x="188" y="585"/>
                </a:lnTo>
                <a:lnTo>
                  <a:pt x="94" y="572"/>
                </a:lnTo>
                <a:lnTo>
                  <a:pt x="0" y="539"/>
                </a:lnTo>
                <a:lnTo>
                  <a:pt x="0" y="529"/>
                </a:lnTo>
                <a:close/>
              </a:path>
            </a:pathLst>
          </a:custGeom>
          <a:solidFill>
            <a:schemeClr val="accent4"/>
          </a:solidFill>
          <a:ln>
            <a:noFill/>
          </a:ln>
          <a:extLst/>
        </p:spPr>
        <p:txBody>
          <a:bodyPr vert="horz" wrap="square" lIns="82935" tIns="41468" rIns="82935" bIns="41468" numCol="1" anchor="t" anchorCtr="0" compatLnSpc="1">
            <a:prstTxWarp prst="textNoShape">
              <a:avLst/>
            </a:prstTxWarp>
          </a:bodyPr>
          <a:lstStyle/>
          <a:p>
            <a:pPr defTabSz="946052"/>
            <a:endParaRPr lang="en-GB" sz="1905">
              <a:solidFill>
                <a:prstClr val="black"/>
              </a:solidFill>
              <a:latin typeface="Tahoma"/>
            </a:endParaRPr>
          </a:p>
        </p:txBody>
      </p:sp>
      <p:sp>
        <p:nvSpPr>
          <p:cNvPr id="19" name="Freeform 15"/>
          <p:cNvSpPr>
            <a:spLocks/>
          </p:cNvSpPr>
          <p:nvPr/>
        </p:nvSpPr>
        <p:spPr bwMode="auto">
          <a:xfrm>
            <a:off x="2586202" y="3320097"/>
            <a:ext cx="6346854" cy="876095"/>
          </a:xfrm>
          <a:custGeom>
            <a:avLst/>
            <a:gdLst>
              <a:gd name="T0" fmla="*/ 94 w 4408"/>
              <a:gd name="T1" fmla="*/ 572 h 597"/>
              <a:gd name="T2" fmla="*/ 281 w 4408"/>
              <a:gd name="T3" fmla="*/ 528 h 597"/>
              <a:gd name="T4" fmla="*/ 469 w 4408"/>
              <a:gd name="T5" fmla="*/ 543 h 597"/>
              <a:gd name="T6" fmla="*/ 657 w 4408"/>
              <a:gd name="T7" fmla="*/ 564 h 597"/>
              <a:gd name="T8" fmla="*/ 844 w 4408"/>
              <a:gd name="T9" fmla="*/ 573 h 597"/>
              <a:gd name="T10" fmla="*/ 1032 w 4408"/>
              <a:gd name="T11" fmla="*/ 540 h 597"/>
              <a:gd name="T12" fmla="*/ 1219 w 4408"/>
              <a:gd name="T13" fmla="*/ 324 h 597"/>
              <a:gd name="T14" fmla="*/ 1407 w 4408"/>
              <a:gd name="T15" fmla="*/ 135 h 597"/>
              <a:gd name="T16" fmla="*/ 1595 w 4408"/>
              <a:gd name="T17" fmla="*/ 111 h 597"/>
              <a:gd name="T18" fmla="*/ 1782 w 4408"/>
              <a:gd name="T19" fmla="*/ 107 h 597"/>
              <a:gd name="T20" fmla="*/ 1970 w 4408"/>
              <a:gd name="T21" fmla="*/ 124 h 597"/>
              <a:gd name="T22" fmla="*/ 2157 w 4408"/>
              <a:gd name="T23" fmla="*/ 108 h 597"/>
              <a:gd name="T24" fmla="*/ 2345 w 4408"/>
              <a:gd name="T25" fmla="*/ 109 h 597"/>
              <a:gd name="T26" fmla="*/ 2532 w 4408"/>
              <a:gd name="T27" fmla="*/ 170 h 597"/>
              <a:gd name="T28" fmla="*/ 2720 w 4408"/>
              <a:gd name="T29" fmla="*/ 173 h 597"/>
              <a:gd name="T30" fmla="*/ 2907 w 4408"/>
              <a:gd name="T31" fmla="*/ 138 h 597"/>
              <a:gd name="T32" fmla="*/ 3095 w 4408"/>
              <a:gd name="T33" fmla="*/ 44 h 597"/>
              <a:gd name="T34" fmla="*/ 3282 w 4408"/>
              <a:gd name="T35" fmla="*/ 33 h 597"/>
              <a:gd name="T36" fmla="*/ 3470 w 4408"/>
              <a:gd name="T37" fmla="*/ 0 h 597"/>
              <a:gd name="T38" fmla="*/ 3658 w 4408"/>
              <a:gd name="T39" fmla="*/ 5 h 597"/>
              <a:gd name="T40" fmla="*/ 3845 w 4408"/>
              <a:gd name="T41" fmla="*/ 54 h 597"/>
              <a:gd name="T42" fmla="*/ 4033 w 4408"/>
              <a:gd name="T43" fmla="*/ 128 h 597"/>
              <a:gd name="T44" fmla="*/ 4220 w 4408"/>
              <a:gd name="T45" fmla="*/ 277 h 597"/>
              <a:gd name="T46" fmla="*/ 4408 w 4408"/>
              <a:gd name="T47" fmla="*/ 469 h 597"/>
              <a:gd name="T48" fmla="*/ 4314 w 4408"/>
              <a:gd name="T49" fmla="*/ 391 h 597"/>
              <a:gd name="T50" fmla="*/ 4127 w 4408"/>
              <a:gd name="T51" fmla="*/ 192 h 597"/>
              <a:gd name="T52" fmla="*/ 3939 w 4408"/>
              <a:gd name="T53" fmla="*/ 96 h 597"/>
              <a:gd name="T54" fmla="*/ 3752 w 4408"/>
              <a:gd name="T55" fmla="*/ 37 h 597"/>
              <a:gd name="T56" fmla="*/ 3564 w 4408"/>
              <a:gd name="T57" fmla="*/ 21 h 597"/>
              <a:gd name="T58" fmla="*/ 3377 w 4408"/>
              <a:gd name="T59" fmla="*/ 43 h 597"/>
              <a:gd name="T60" fmla="*/ 3189 w 4408"/>
              <a:gd name="T61" fmla="*/ 34 h 597"/>
              <a:gd name="T62" fmla="*/ 3001 w 4408"/>
              <a:gd name="T63" fmla="*/ 135 h 597"/>
              <a:gd name="T64" fmla="*/ 2814 w 4408"/>
              <a:gd name="T65" fmla="*/ 198 h 597"/>
              <a:gd name="T66" fmla="*/ 2626 w 4408"/>
              <a:gd name="T67" fmla="*/ 216 h 597"/>
              <a:gd name="T68" fmla="*/ 2439 w 4408"/>
              <a:gd name="T69" fmla="*/ 184 h 597"/>
              <a:gd name="T70" fmla="*/ 2251 w 4408"/>
              <a:gd name="T71" fmla="*/ 153 h 597"/>
              <a:gd name="T72" fmla="*/ 2063 w 4408"/>
              <a:gd name="T73" fmla="*/ 167 h 597"/>
              <a:gd name="T74" fmla="*/ 1876 w 4408"/>
              <a:gd name="T75" fmla="*/ 156 h 597"/>
              <a:gd name="T76" fmla="*/ 1688 w 4408"/>
              <a:gd name="T77" fmla="*/ 138 h 597"/>
              <a:gd name="T78" fmla="*/ 1501 w 4408"/>
              <a:gd name="T79" fmla="*/ 123 h 597"/>
              <a:gd name="T80" fmla="*/ 1313 w 4408"/>
              <a:gd name="T81" fmla="*/ 228 h 597"/>
              <a:gd name="T82" fmla="*/ 1125 w 4408"/>
              <a:gd name="T83" fmla="*/ 456 h 597"/>
              <a:gd name="T84" fmla="*/ 938 w 4408"/>
              <a:gd name="T85" fmla="*/ 579 h 597"/>
              <a:gd name="T86" fmla="*/ 750 w 4408"/>
              <a:gd name="T87" fmla="*/ 575 h 597"/>
              <a:gd name="T88" fmla="*/ 563 w 4408"/>
              <a:gd name="T89" fmla="*/ 559 h 597"/>
              <a:gd name="T90" fmla="*/ 375 w 4408"/>
              <a:gd name="T91" fmla="*/ 547 h 597"/>
              <a:gd name="T92" fmla="*/ 188 w 4408"/>
              <a:gd name="T93" fmla="*/ 597 h 597"/>
              <a:gd name="T94" fmla="*/ 0 w 4408"/>
              <a:gd name="T95" fmla="*/ 55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08" h="597">
                <a:moveTo>
                  <a:pt x="0" y="538"/>
                </a:moveTo>
                <a:lnTo>
                  <a:pt x="94" y="572"/>
                </a:lnTo>
                <a:lnTo>
                  <a:pt x="188" y="585"/>
                </a:lnTo>
                <a:lnTo>
                  <a:pt x="281" y="528"/>
                </a:lnTo>
                <a:lnTo>
                  <a:pt x="375" y="536"/>
                </a:lnTo>
                <a:lnTo>
                  <a:pt x="469" y="543"/>
                </a:lnTo>
                <a:lnTo>
                  <a:pt x="563" y="548"/>
                </a:lnTo>
                <a:lnTo>
                  <a:pt x="657" y="564"/>
                </a:lnTo>
                <a:lnTo>
                  <a:pt x="750" y="564"/>
                </a:lnTo>
                <a:lnTo>
                  <a:pt x="844" y="573"/>
                </a:lnTo>
                <a:lnTo>
                  <a:pt x="938" y="567"/>
                </a:lnTo>
                <a:lnTo>
                  <a:pt x="1032" y="540"/>
                </a:lnTo>
                <a:lnTo>
                  <a:pt x="1125" y="440"/>
                </a:lnTo>
                <a:lnTo>
                  <a:pt x="1219" y="324"/>
                </a:lnTo>
                <a:lnTo>
                  <a:pt x="1313" y="207"/>
                </a:lnTo>
                <a:lnTo>
                  <a:pt x="1407" y="135"/>
                </a:lnTo>
                <a:lnTo>
                  <a:pt x="1501" y="92"/>
                </a:lnTo>
                <a:lnTo>
                  <a:pt x="1595" y="111"/>
                </a:lnTo>
                <a:lnTo>
                  <a:pt x="1688" y="100"/>
                </a:lnTo>
                <a:lnTo>
                  <a:pt x="1782" y="107"/>
                </a:lnTo>
                <a:lnTo>
                  <a:pt x="1876" y="116"/>
                </a:lnTo>
                <a:lnTo>
                  <a:pt x="1970" y="124"/>
                </a:lnTo>
                <a:lnTo>
                  <a:pt x="2063" y="126"/>
                </a:lnTo>
                <a:lnTo>
                  <a:pt x="2157" y="108"/>
                </a:lnTo>
                <a:lnTo>
                  <a:pt x="2251" y="113"/>
                </a:lnTo>
                <a:lnTo>
                  <a:pt x="2345" y="109"/>
                </a:lnTo>
                <a:lnTo>
                  <a:pt x="2439" y="144"/>
                </a:lnTo>
                <a:lnTo>
                  <a:pt x="2532" y="170"/>
                </a:lnTo>
                <a:lnTo>
                  <a:pt x="2626" y="177"/>
                </a:lnTo>
                <a:lnTo>
                  <a:pt x="2720" y="173"/>
                </a:lnTo>
                <a:lnTo>
                  <a:pt x="2814" y="159"/>
                </a:lnTo>
                <a:lnTo>
                  <a:pt x="2907" y="138"/>
                </a:lnTo>
                <a:lnTo>
                  <a:pt x="3001" y="98"/>
                </a:lnTo>
                <a:lnTo>
                  <a:pt x="3095" y="44"/>
                </a:lnTo>
                <a:lnTo>
                  <a:pt x="3189" y="3"/>
                </a:lnTo>
                <a:lnTo>
                  <a:pt x="3282" y="33"/>
                </a:lnTo>
                <a:lnTo>
                  <a:pt x="3377" y="20"/>
                </a:lnTo>
                <a:lnTo>
                  <a:pt x="3470" y="0"/>
                </a:lnTo>
                <a:lnTo>
                  <a:pt x="3564" y="1"/>
                </a:lnTo>
                <a:lnTo>
                  <a:pt x="3658" y="5"/>
                </a:lnTo>
                <a:lnTo>
                  <a:pt x="3752" y="19"/>
                </a:lnTo>
                <a:lnTo>
                  <a:pt x="3845" y="54"/>
                </a:lnTo>
                <a:lnTo>
                  <a:pt x="3939" y="79"/>
                </a:lnTo>
                <a:lnTo>
                  <a:pt x="4033" y="128"/>
                </a:lnTo>
                <a:lnTo>
                  <a:pt x="4127" y="177"/>
                </a:lnTo>
                <a:lnTo>
                  <a:pt x="4220" y="277"/>
                </a:lnTo>
                <a:lnTo>
                  <a:pt x="4314" y="377"/>
                </a:lnTo>
                <a:lnTo>
                  <a:pt x="4408" y="469"/>
                </a:lnTo>
                <a:lnTo>
                  <a:pt x="4408" y="482"/>
                </a:lnTo>
                <a:lnTo>
                  <a:pt x="4314" y="391"/>
                </a:lnTo>
                <a:lnTo>
                  <a:pt x="4220" y="291"/>
                </a:lnTo>
                <a:lnTo>
                  <a:pt x="4127" y="192"/>
                </a:lnTo>
                <a:lnTo>
                  <a:pt x="4033" y="144"/>
                </a:lnTo>
                <a:lnTo>
                  <a:pt x="3939" y="96"/>
                </a:lnTo>
                <a:lnTo>
                  <a:pt x="3845" y="71"/>
                </a:lnTo>
                <a:lnTo>
                  <a:pt x="3752" y="37"/>
                </a:lnTo>
                <a:lnTo>
                  <a:pt x="3658" y="25"/>
                </a:lnTo>
                <a:lnTo>
                  <a:pt x="3564" y="21"/>
                </a:lnTo>
                <a:lnTo>
                  <a:pt x="3470" y="21"/>
                </a:lnTo>
                <a:lnTo>
                  <a:pt x="3377" y="43"/>
                </a:lnTo>
                <a:lnTo>
                  <a:pt x="3282" y="59"/>
                </a:lnTo>
                <a:lnTo>
                  <a:pt x="3189" y="34"/>
                </a:lnTo>
                <a:lnTo>
                  <a:pt x="3095" y="79"/>
                </a:lnTo>
                <a:lnTo>
                  <a:pt x="3001" y="135"/>
                </a:lnTo>
                <a:lnTo>
                  <a:pt x="2907" y="176"/>
                </a:lnTo>
                <a:lnTo>
                  <a:pt x="2814" y="198"/>
                </a:lnTo>
                <a:lnTo>
                  <a:pt x="2720" y="212"/>
                </a:lnTo>
                <a:lnTo>
                  <a:pt x="2626" y="216"/>
                </a:lnTo>
                <a:lnTo>
                  <a:pt x="2532" y="209"/>
                </a:lnTo>
                <a:lnTo>
                  <a:pt x="2439" y="184"/>
                </a:lnTo>
                <a:lnTo>
                  <a:pt x="2345" y="148"/>
                </a:lnTo>
                <a:lnTo>
                  <a:pt x="2251" y="153"/>
                </a:lnTo>
                <a:lnTo>
                  <a:pt x="2157" y="149"/>
                </a:lnTo>
                <a:lnTo>
                  <a:pt x="2063" y="167"/>
                </a:lnTo>
                <a:lnTo>
                  <a:pt x="1970" y="164"/>
                </a:lnTo>
                <a:lnTo>
                  <a:pt x="1876" y="156"/>
                </a:lnTo>
                <a:lnTo>
                  <a:pt x="1782" y="146"/>
                </a:lnTo>
                <a:lnTo>
                  <a:pt x="1688" y="138"/>
                </a:lnTo>
                <a:lnTo>
                  <a:pt x="1595" y="145"/>
                </a:lnTo>
                <a:lnTo>
                  <a:pt x="1501" y="123"/>
                </a:lnTo>
                <a:lnTo>
                  <a:pt x="1407" y="161"/>
                </a:lnTo>
                <a:lnTo>
                  <a:pt x="1313" y="228"/>
                </a:lnTo>
                <a:lnTo>
                  <a:pt x="1219" y="343"/>
                </a:lnTo>
                <a:lnTo>
                  <a:pt x="1125" y="456"/>
                </a:lnTo>
                <a:lnTo>
                  <a:pt x="1032" y="553"/>
                </a:lnTo>
                <a:lnTo>
                  <a:pt x="938" y="579"/>
                </a:lnTo>
                <a:lnTo>
                  <a:pt x="844" y="585"/>
                </a:lnTo>
                <a:lnTo>
                  <a:pt x="750" y="575"/>
                </a:lnTo>
                <a:lnTo>
                  <a:pt x="657" y="576"/>
                </a:lnTo>
                <a:lnTo>
                  <a:pt x="563" y="559"/>
                </a:lnTo>
                <a:lnTo>
                  <a:pt x="469" y="554"/>
                </a:lnTo>
                <a:lnTo>
                  <a:pt x="375" y="547"/>
                </a:lnTo>
                <a:lnTo>
                  <a:pt x="281" y="540"/>
                </a:lnTo>
                <a:lnTo>
                  <a:pt x="188" y="597"/>
                </a:lnTo>
                <a:lnTo>
                  <a:pt x="94" y="584"/>
                </a:lnTo>
                <a:lnTo>
                  <a:pt x="0" y="550"/>
                </a:lnTo>
                <a:lnTo>
                  <a:pt x="0" y="538"/>
                </a:lnTo>
                <a:close/>
              </a:path>
            </a:pathLst>
          </a:custGeom>
          <a:solidFill>
            <a:schemeClr val="accent4"/>
          </a:solidFill>
          <a:ln>
            <a:noFill/>
          </a:ln>
          <a:extLst/>
        </p:spPr>
        <p:txBody>
          <a:bodyPr vert="horz" wrap="square" lIns="82935" tIns="41468" rIns="82935" bIns="41468" numCol="1" anchor="t" anchorCtr="0" compatLnSpc="1">
            <a:prstTxWarp prst="textNoShape">
              <a:avLst/>
            </a:prstTxWarp>
          </a:bodyPr>
          <a:lstStyle/>
          <a:p>
            <a:pPr defTabSz="946052"/>
            <a:endParaRPr lang="en-GB" sz="1905">
              <a:solidFill>
                <a:prstClr val="black"/>
              </a:solidFill>
              <a:latin typeface="Tahoma"/>
            </a:endParaRPr>
          </a:p>
        </p:txBody>
      </p:sp>
      <p:sp>
        <p:nvSpPr>
          <p:cNvPr id="20" name="Freeform 16"/>
          <p:cNvSpPr>
            <a:spLocks/>
          </p:cNvSpPr>
          <p:nvPr/>
        </p:nvSpPr>
        <p:spPr bwMode="auto">
          <a:xfrm>
            <a:off x="2585637" y="3273423"/>
            <a:ext cx="6346854" cy="909847"/>
          </a:xfrm>
          <a:custGeom>
            <a:avLst/>
            <a:gdLst>
              <a:gd name="T0" fmla="*/ 94 w 4408"/>
              <a:gd name="T1" fmla="*/ 589 h 620"/>
              <a:gd name="T2" fmla="*/ 281 w 4408"/>
              <a:gd name="T3" fmla="*/ 546 h 620"/>
              <a:gd name="T4" fmla="*/ 469 w 4408"/>
              <a:gd name="T5" fmla="*/ 561 h 620"/>
              <a:gd name="T6" fmla="*/ 657 w 4408"/>
              <a:gd name="T7" fmla="*/ 583 h 620"/>
              <a:gd name="T8" fmla="*/ 844 w 4408"/>
              <a:gd name="T9" fmla="*/ 591 h 620"/>
              <a:gd name="T10" fmla="*/ 1032 w 4408"/>
              <a:gd name="T11" fmla="*/ 557 h 620"/>
              <a:gd name="T12" fmla="*/ 1219 w 4408"/>
              <a:gd name="T13" fmla="*/ 338 h 620"/>
              <a:gd name="T14" fmla="*/ 1407 w 4408"/>
              <a:gd name="T15" fmla="*/ 142 h 620"/>
              <a:gd name="T16" fmla="*/ 1595 w 4408"/>
              <a:gd name="T17" fmla="*/ 109 h 620"/>
              <a:gd name="T18" fmla="*/ 1782 w 4408"/>
              <a:gd name="T19" fmla="*/ 101 h 620"/>
              <a:gd name="T20" fmla="*/ 1970 w 4408"/>
              <a:gd name="T21" fmla="*/ 115 h 620"/>
              <a:gd name="T22" fmla="*/ 2157 w 4408"/>
              <a:gd name="T23" fmla="*/ 98 h 620"/>
              <a:gd name="T24" fmla="*/ 2345 w 4408"/>
              <a:gd name="T25" fmla="*/ 99 h 620"/>
              <a:gd name="T26" fmla="*/ 2532 w 4408"/>
              <a:gd name="T27" fmla="*/ 161 h 620"/>
              <a:gd name="T28" fmla="*/ 2720 w 4408"/>
              <a:gd name="T29" fmla="*/ 165 h 620"/>
              <a:gd name="T30" fmla="*/ 2907 w 4408"/>
              <a:gd name="T31" fmla="*/ 133 h 620"/>
              <a:gd name="T32" fmla="*/ 3095 w 4408"/>
              <a:gd name="T33" fmla="*/ 39 h 620"/>
              <a:gd name="T34" fmla="*/ 3282 w 4408"/>
              <a:gd name="T35" fmla="*/ 32 h 620"/>
              <a:gd name="T36" fmla="*/ 3470 w 4408"/>
              <a:gd name="T37" fmla="*/ 2 h 620"/>
              <a:gd name="T38" fmla="*/ 3658 w 4408"/>
              <a:gd name="T39" fmla="*/ 8 h 620"/>
              <a:gd name="T40" fmla="*/ 3845 w 4408"/>
              <a:gd name="T41" fmla="*/ 59 h 620"/>
              <a:gd name="T42" fmla="*/ 4033 w 4408"/>
              <a:gd name="T43" fmla="*/ 136 h 620"/>
              <a:gd name="T44" fmla="*/ 4220 w 4408"/>
              <a:gd name="T45" fmla="*/ 290 h 620"/>
              <a:gd name="T46" fmla="*/ 4408 w 4408"/>
              <a:gd name="T47" fmla="*/ 484 h 620"/>
              <a:gd name="T48" fmla="*/ 4314 w 4408"/>
              <a:gd name="T49" fmla="*/ 412 h 620"/>
              <a:gd name="T50" fmla="*/ 4127 w 4408"/>
              <a:gd name="T51" fmla="*/ 212 h 620"/>
              <a:gd name="T52" fmla="*/ 3939 w 4408"/>
              <a:gd name="T53" fmla="*/ 114 h 620"/>
              <a:gd name="T54" fmla="*/ 3752 w 4408"/>
              <a:gd name="T55" fmla="*/ 54 h 620"/>
              <a:gd name="T56" fmla="*/ 3564 w 4408"/>
              <a:gd name="T57" fmla="*/ 36 h 620"/>
              <a:gd name="T58" fmla="*/ 3377 w 4408"/>
              <a:gd name="T59" fmla="*/ 55 h 620"/>
              <a:gd name="T60" fmla="*/ 3189 w 4408"/>
              <a:gd name="T61" fmla="*/ 38 h 620"/>
              <a:gd name="T62" fmla="*/ 3001 w 4408"/>
              <a:gd name="T63" fmla="*/ 133 h 620"/>
              <a:gd name="T64" fmla="*/ 2814 w 4408"/>
              <a:gd name="T65" fmla="*/ 194 h 620"/>
              <a:gd name="T66" fmla="*/ 2626 w 4408"/>
              <a:gd name="T67" fmla="*/ 212 h 620"/>
              <a:gd name="T68" fmla="*/ 2439 w 4408"/>
              <a:gd name="T69" fmla="*/ 179 h 620"/>
              <a:gd name="T70" fmla="*/ 2251 w 4408"/>
              <a:gd name="T71" fmla="*/ 148 h 620"/>
              <a:gd name="T72" fmla="*/ 2063 w 4408"/>
              <a:gd name="T73" fmla="*/ 161 h 620"/>
              <a:gd name="T74" fmla="*/ 1876 w 4408"/>
              <a:gd name="T75" fmla="*/ 151 h 620"/>
              <a:gd name="T76" fmla="*/ 1688 w 4408"/>
              <a:gd name="T77" fmla="*/ 135 h 620"/>
              <a:gd name="T78" fmla="*/ 1501 w 4408"/>
              <a:gd name="T79" fmla="*/ 127 h 620"/>
              <a:gd name="T80" fmla="*/ 1313 w 4408"/>
              <a:gd name="T81" fmla="*/ 242 h 620"/>
              <a:gd name="T82" fmla="*/ 1125 w 4408"/>
              <a:gd name="T83" fmla="*/ 475 h 620"/>
              <a:gd name="T84" fmla="*/ 938 w 4408"/>
              <a:gd name="T85" fmla="*/ 602 h 620"/>
              <a:gd name="T86" fmla="*/ 750 w 4408"/>
              <a:gd name="T87" fmla="*/ 599 h 620"/>
              <a:gd name="T88" fmla="*/ 563 w 4408"/>
              <a:gd name="T89" fmla="*/ 583 h 620"/>
              <a:gd name="T90" fmla="*/ 375 w 4408"/>
              <a:gd name="T91" fmla="*/ 571 h 620"/>
              <a:gd name="T92" fmla="*/ 188 w 4408"/>
              <a:gd name="T93" fmla="*/ 620 h 620"/>
              <a:gd name="T94" fmla="*/ 0 w 4408"/>
              <a:gd name="T95" fmla="*/ 573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08" h="620">
                <a:moveTo>
                  <a:pt x="0" y="555"/>
                </a:moveTo>
                <a:lnTo>
                  <a:pt x="94" y="589"/>
                </a:lnTo>
                <a:lnTo>
                  <a:pt x="188" y="603"/>
                </a:lnTo>
                <a:lnTo>
                  <a:pt x="281" y="546"/>
                </a:lnTo>
                <a:lnTo>
                  <a:pt x="375" y="554"/>
                </a:lnTo>
                <a:lnTo>
                  <a:pt x="469" y="561"/>
                </a:lnTo>
                <a:lnTo>
                  <a:pt x="563" y="566"/>
                </a:lnTo>
                <a:lnTo>
                  <a:pt x="657" y="583"/>
                </a:lnTo>
                <a:lnTo>
                  <a:pt x="750" y="582"/>
                </a:lnTo>
                <a:lnTo>
                  <a:pt x="844" y="591"/>
                </a:lnTo>
                <a:lnTo>
                  <a:pt x="938" y="584"/>
                </a:lnTo>
                <a:lnTo>
                  <a:pt x="1032" y="557"/>
                </a:lnTo>
                <a:lnTo>
                  <a:pt x="1125" y="456"/>
                </a:lnTo>
                <a:lnTo>
                  <a:pt x="1219" y="338"/>
                </a:lnTo>
                <a:lnTo>
                  <a:pt x="1313" y="217"/>
                </a:lnTo>
                <a:lnTo>
                  <a:pt x="1407" y="142"/>
                </a:lnTo>
                <a:lnTo>
                  <a:pt x="1501" y="95"/>
                </a:lnTo>
                <a:lnTo>
                  <a:pt x="1595" y="109"/>
                </a:lnTo>
                <a:lnTo>
                  <a:pt x="1688" y="96"/>
                </a:lnTo>
                <a:lnTo>
                  <a:pt x="1782" y="101"/>
                </a:lnTo>
                <a:lnTo>
                  <a:pt x="1876" y="109"/>
                </a:lnTo>
                <a:lnTo>
                  <a:pt x="1970" y="115"/>
                </a:lnTo>
                <a:lnTo>
                  <a:pt x="2063" y="116"/>
                </a:lnTo>
                <a:lnTo>
                  <a:pt x="2157" y="98"/>
                </a:lnTo>
                <a:lnTo>
                  <a:pt x="2251" y="104"/>
                </a:lnTo>
                <a:lnTo>
                  <a:pt x="2345" y="99"/>
                </a:lnTo>
                <a:lnTo>
                  <a:pt x="2439" y="136"/>
                </a:lnTo>
                <a:lnTo>
                  <a:pt x="2532" y="161"/>
                </a:lnTo>
                <a:lnTo>
                  <a:pt x="2626" y="170"/>
                </a:lnTo>
                <a:lnTo>
                  <a:pt x="2720" y="165"/>
                </a:lnTo>
                <a:lnTo>
                  <a:pt x="2814" y="153"/>
                </a:lnTo>
                <a:lnTo>
                  <a:pt x="2907" y="133"/>
                </a:lnTo>
                <a:lnTo>
                  <a:pt x="3001" y="94"/>
                </a:lnTo>
                <a:lnTo>
                  <a:pt x="3095" y="39"/>
                </a:lnTo>
                <a:lnTo>
                  <a:pt x="3189" y="0"/>
                </a:lnTo>
                <a:lnTo>
                  <a:pt x="3282" y="32"/>
                </a:lnTo>
                <a:lnTo>
                  <a:pt x="3377" y="21"/>
                </a:lnTo>
                <a:lnTo>
                  <a:pt x="3470" y="2"/>
                </a:lnTo>
                <a:lnTo>
                  <a:pt x="3564" y="3"/>
                </a:lnTo>
                <a:lnTo>
                  <a:pt x="3658" y="8"/>
                </a:lnTo>
                <a:lnTo>
                  <a:pt x="3752" y="23"/>
                </a:lnTo>
                <a:lnTo>
                  <a:pt x="3845" y="59"/>
                </a:lnTo>
                <a:lnTo>
                  <a:pt x="3939" y="86"/>
                </a:lnTo>
                <a:lnTo>
                  <a:pt x="4033" y="136"/>
                </a:lnTo>
                <a:lnTo>
                  <a:pt x="4127" y="188"/>
                </a:lnTo>
                <a:lnTo>
                  <a:pt x="4220" y="290"/>
                </a:lnTo>
                <a:lnTo>
                  <a:pt x="4314" y="391"/>
                </a:lnTo>
                <a:lnTo>
                  <a:pt x="4408" y="484"/>
                </a:lnTo>
                <a:lnTo>
                  <a:pt x="4408" y="504"/>
                </a:lnTo>
                <a:lnTo>
                  <a:pt x="4314" y="412"/>
                </a:lnTo>
                <a:lnTo>
                  <a:pt x="4220" y="312"/>
                </a:lnTo>
                <a:lnTo>
                  <a:pt x="4127" y="212"/>
                </a:lnTo>
                <a:lnTo>
                  <a:pt x="4033" y="163"/>
                </a:lnTo>
                <a:lnTo>
                  <a:pt x="3939" y="114"/>
                </a:lnTo>
                <a:lnTo>
                  <a:pt x="3845" y="89"/>
                </a:lnTo>
                <a:lnTo>
                  <a:pt x="3752" y="54"/>
                </a:lnTo>
                <a:lnTo>
                  <a:pt x="3658" y="40"/>
                </a:lnTo>
                <a:lnTo>
                  <a:pt x="3564" y="36"/>
                </a:lnTo>
                <a:lnTo>
                  <a:pt x="3470" y="35"/>
                </a:lnTo>
                <a:lnTo>
                  <a:pt x="3377" y="55"/>
                </a:lnTo>
                <a:lnTo>
                  <a:pt x="3282" y="68"/>
                </a:lnTo>
                <a:lnTo>
                  <a:pt x="3189" y="38"/>
                </a:lnTo>
                <a:lnTo>
                  <a:pt x="3095" y="79"/>
                </a:lnTo>
                <a:lnTo>
                  <a:pt x="3001" y="133"/>
                </a:lnTo>
                <a:lnTo>
                  <a:pt x="2907" y="173"/>
                </a:lnTo>
                <a:lnTo>
                  <a:pt x="2814" y="194"/>
                </a:lnTo>
                <a:lnTo>
                  <a:pt x="2720" y="208"/>
                </a:lnTo>
                <a:lnTo>
                  <a:pt x="2626" y="212"/>
                </a:lnTo>
                <a:lnTo>
                  <a:pt x="2532" y="205"/>
                </a:lnTo>
                <a:lnTo>
                  <a:pt x="2439" y="179"/>
                </a:lnTo>
                <a:lnTo>
                  <a:pt x="2345" y="144"/>
                </a:lnTo>
                <a:lnTo>
                  <a:pt x="2251" y="148"/>
                </a:lnTo>
                <a:lnTo>
                  <a:pt x="2157" y="143"/>
                </a:lnTo>
                <a:lnTo>
                  <a:pt x="2063" y="161"/>
                </a:lnTo>
                <a:lnTo>
                  <a:pt x="1970" y="159"/>
                </a:lnTo>
                <a:lnTo>
                  <a:pt x="1876" y="151"/>
                </a:lnTo>
                <a:lnTo>
                  <a:pt x="1782" y="142"/>
                </a:lnTo>
                <a:lnTo>
                  <a:pt x="1688" y="135"/>
                </a:lnTo>
                <a:lnTo>
                  <a:pt x="1595" y="146"/>
                </a:lnTo>
                <a:lnTo>
                  <a:pt x="1501" y="127"/>
                </a:lnTo>
                <a:lnTo>
                  <a:pt x="1407" y="170"/>
                </a:lnTo>
                <a:lnTo>
                  <a:pt x="1313" y="242"/>
                </a:lnTo>
                <a:lnTo>
                  <a:pt x="1219" y="359"/>
                </a:lnTo>
                <a:lnTo>
                  <a:pt x="1125" y="475"/>
                </a:lnTo>
                <a:lnTo>
                  <a:pt x="1032" y="575"/>
                </a:lnTo>
                <a:lnTo>
                  <a:pt x="938" y="602"/>
                </a:lnTo>
                <a:lnTo>
                  <a:pt x="844" y="608"/>
                </a:lnTo>
                <a:lnTo>
                  <a:pt x="750" y="599"/>
                </a:lnTo>
                <a:lnTo>
                  <a:pt x="657" y="599"/>
                </a:lnTo>
                <a:lnTo>
                  <a:pt x="563" y="583"/>
                </a:lnTo>
                <a:lnTo>
                  <a:pt x="469" y="578"/>
                </a:lnTo>
                <a:lnTo>
                  <a:pt x="375" y="571"/>
                </a:lnTo>
                <a:lnTo>
                  <a:pt x="281" y="563"/>
                </a:lnTo>
                <a:lnTo>
                  <a:pt x="188" y="620"/>
                </a:lnTo>
                <a:lnTo>
                  <a:pt x="94" y="607"/>
                </a:lnTo>
                <a:lnTo>
                  <a:pt x="0" y="573"/>
                </a:lnTo>
                <a:lnTo>
                  <a:pt x="0" y="555"/>
                </a:lnTo>
                <a:close/>
              </a:path>
            </a:pathLst>
          </a:custGeom>
          <a:solidFill>
            <a:schemeClr val="accent4"/>
          </a:solidFill>
          <a:ln>
            <a:noFill/>
          </a:ln>
          <a:extLst/>
        </p:spPr>
        <p:txBody>
          <a:bodyPr vert="horz" wrap="square" lIns="82935" tIns="41468" rIns="82935" bIns="41468" numCol="1" anchor="t" anchorCtr="0" compatLnSpc="1">
            <a:prstTxWarp prst="textNoShape">
              <a:avLst/>
            </a:prstTxWarp>
          </a:bodyPr>
          <a:lstStyle/>
          <a:p>
            <a:pPr defTabSz="946052"/>
            <a:endParaRPr lang="en-GB" sz="1905">
              <a:solidFill>
                <a:prstClr val="black"/>
              </a:solidFill>
              <a:latin typeface="Tahoma"/>
            </a:endParaRPr>
          </a:p>
        </p:txBody>
      </p:sp>
      <p:sp>
        <p:nvSpPr>
          <p:cNvPr id="21" name="Freeform 17"/>
          <p:cNvSpPr>
            <a:spLocks/>
          </p:cNvSpPr>
          <p:nvPr/>
        </p:nvSpPr>
        <p:spPr bwMode="auto">
          <a:xfrm>
            <a:off x="2581989" y="3223187"/>
            <a:ext cx="6346854" cy="943599"/>
          </a:xfrm>
          <a:custGeom>
            <a:avLst/>
            <a:gdLst>
              <a:gd name="T0" fmla="*/ 94 w 4408"/>
              <a:gd name="T1" fmla="*/ 601 h 643"/>
              <a:gd name="T2" fmla="*/ 281 w 4408"/>
              <a:gd name="T3" fmla="*/ 558 h 643"/>
              <a:gd name="T4" fmla="*/ 469 w 4408"/>
              <a:gd name="T5" fmla="*/ 574 h 643"/>
              <a:gd name="T6" fmla="*/ 657 w 4408"/>
              <a:gd name="T7" fmla="*/ 596 h 643"/>
              <a:gd name="T8" fmla="*/ 844 w 4408"/>
              <a:gd name="T9" fmla="*/ 605 h 643"/>
              <a:gd name="T10" fmla="*/ 1032 w 4408"/>
              <a:gd name="T11" fmla="*/ 569 h 643"/>
              <a:gd name="T12" fmla="*/ 1219 w 4408"/>
              <a:gd name="T13" fmla="*/ 346 h 643"/>
              <a:gd name="T14" fmla="*/ 1407 w 4408"/>
              <a:gd name="T15" fmla="*/ 146 h 643"/>
              <a:gd name="T16" fmla="*/ 1595 w 4408"/>
              <a:gd name="T17" fmla="*/ 109 h 643"/>
              <a:gd name="T18" fmla="*/ 1782 w 4408"/>
              <a:gd name="T19" fmla="*/ 99 h 643"/>
              <a:gd name="T20" fmla="*/ 1970 w 4408"/>
              <a:gd name="T21" fmla="*/ 112 h 643"/>
              <a:gd name="T22" fmla="*/ 2157 w 4408"/>
              <a:gd name="T23" fmla="*/ 94 h 643"/>
              <a:gd name="T24" fmla="*/ 2345 w 4408"/>
              <a:gd name="T25" fmla="*/ 95 h 643"/>
              <a:gd name="T26" fmla="*/ 2532 w 4408"/>
              <a:gd name="T27" fmla="*/ 158 h 643"/>
              <a:gd name="T28" fmla="*/ 2720 w 4408"/>
              <a:gd name="T29" fmla="*/ 163 h 643"/>
              <a:gd name="T30" fmla="*/ 2907 w 4408"/>
              <a:gd name="T31" fmla="*/ 132 h 643"/>
              <a:gd name="T32" fmla="*/ 3095 w 4408"/>
              <a:gd name="T33" fmla="*/ 39 h 643"/>
              <a:gd name="T34" fmla="*/ 3282 w 4408"/>
              <a:gd name="T35" fmla="*/ 33 h 643"/>
              <a:gd name="T36" fmla="*/ 3470 w 4408"/>
              <a:gd name="T37" fmla="*/ 3 h 643"/>
              <a:gd name="T38" fmla="*/ 3658 w 4408"/>
              <a:gd name="T39" fmla="*/ 9 h 643"/>
              <a:gd name="T40" fmla="*/ 3845 w 4408"/>
              <a:gd name="T41" fmla="*/ 62 h 643"/>
              <a:gd name="T42" fmla="*/ 4033 w 4408"/>
              <a:gd name="T43" fmla="*/ 141 h 643"/>
              <a:gd name="T44" fmla="*/ 4220 w 4408"/>
              <a:gd name="T45" fmla="*/ 297 h 643"/>
              <a:gd name="T46" fmla="*/ 4408 w 4408"/>
              <a:gd name="T47" fmla="*/ 495 h 643"/>
              <a:gd name="T48" fmla="*/ 4314 w 4408"/>
              <a:gd name="T49" fmla="*/ 431 h 643"/>
              <a:gd name="T50" fmla="*/ 4127 w 4408"/>
              <a:gd name="T51" fmla="*/ 228 h 643"/>
              <a:gd name="T52" fmla="*/ 3939 w 4408"/>
              <a:gd name="T53" fmla="*/ 126 h 643"/>
              <a:gd name="T54" fmla="*/ 3752 w 4408"/>
              <a:gd name="T55" fmla="*/ 63 h 643"/>
              <a:gd name="T56" fmla="*/ 3564 w 4408"/>
              <a:gd name="T57" fmla="*/ 43 h 643"/>
              <a:gd name="T58" fmla="*/ 3377 w 4408"/>
              <a:gd name="T59" fmla="*/ 61 h 643"/>
              <a:gd name="T60" fmla="*/ 3189 w 4408"/>
              <a:gd name="T61" fmla="*/ 40 h 643"/>
              <a:gd name="T62" fmla="*/ 3001 w 4408"/>
              <a:gd name="T63" fmla="*/ 134 h 643"/>
              <a:gd name="T64" fmla="*/ 2814 w 4408"/>
              <a:gd name="T65" fmla="*/ 193 h 643"/>
              <a:gd name="T66" fmla="*/ 2626 w 4408"/>
              <a:gd name="T67" fmla="*/ 210 h 643"/>
              <a:gd name="T68" fmla="*/ 2439 w 4408"/>
              <a:gd name="T69" fmla="*/ 176 h 643"/>
              <a:gd name="T70" fmla="*/ 2251 w 4408"/>
              <a:gd name="T71" fmla="*/ 144 h 643"/>
              <a:gd name="T72" fmla="*/ 2063 w 4408"/>
              <a:gd name="T73" fmla="*/ 156 h 643"/>
              <a:gd name="T74" fmla="*/ 1876 w 4408"/>
              <a:gd name="T75" fmla="*/ 149 h 643"/>
              <a:gd name="T76" fmla="*/ 1688 w 4408"/>
              <a:gd name="T77" fmla="*/ 136 h 643"/>
              <a:gd name="T78" fmla="*/ 1501 w 4408"/>
              <a:gd name="T79" fmla="*/ 135 h 643"/>
              <a:gd name="T80" fmla="*/ 1313 w 4408"/>
              <a:gd name="T81" fmla="*/ 257 h 643"/>
              <a:gd name="T82" fmla="*/ 1125 w 4408"/>
              <a:gd name="T83" fmla="*/ 496 h 643"/>
              <a:gd name="T84" fmla="*/ 938 w 4408"/>
              <a:gd name="T85" fmla="*/ 624 h 643"/>
              <a:gd name="T86" fmla="*/ 750 w 4408"/>
              <a:gd name="T87" fmla="*/ 622 h 643"/>
              <a:gd name="T88" fmla="*/ 563 w 4408"/>
              <a:gd name="T89" fmla="*/ 606 h 643"/>
              <a:gd name="T90" fmla="*/ 375 w 4408"/>
              <a:gd name="T91" fmla="*/ 594 h 643"/>
              <a:gd name="T92" fmla="*/ 188 w 4408"/>
              <a:gd name="T93" fmla="*/ 643 h 643"/>
              <a:gd name="T94" fmla="*/ 0 w 4408"/>
              <a:gd name="T95" fmla="*/ 595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08" h="643">
                <a:moveTo>
                  <a:pt x="0" y="566"/>
                </a:moveTo>
                <a:lnTo>
                  <a:pt x="94" y="601"/>
                </a:lnTo>
                <a:lnTo>
                  <a:pt x="188" y="615"/>
                </a:lnTo>
                <a:lnTo>
                  <a:pt x="281" y="558"/>
                </a:lnTo>
                <a:lnTo>
                  <a:pt x="375" y="567"/>
                </a:lnTo>
                <a:lnTo>
                  <a:pt x="469" y="574"/>
                </a:lnTo>
                <a:lnTo>
                  <a:pt x="563" y="579"/>
                </a:lnTo>
                <a:lnTo>
                  <a:pt x="657" y="596"/>
                </a:lnTo>
                <a:lnTo>
                  <a:pt x="750" y="596"/>
                </a:lnTo>
                <a:lnTo>
                  <a:pt x="844" y="605"/>
                </a:lnTo>
                <a:lnTo>
                  <a:pt x="938" y="597"/>
                </a:lnTo>
                <a:lnTo>
                  <a:pt x="1032" y="569"/>
                </a:lnTo>
                <a:lnTo>
                  <a:pt x="1125" y="466"/>
                </a:lnTo>
                <a:lnTo>
                  <a:pt x="1219" y="346"/>
                </a:lnTo>
                <a:lnTo>
                  <a:pt x="1313" y="222"/>
                </a:lnTo>
                <a:lnTo>
                  <a:pt x="1407" y="146"/>
                </a:lnTo>
                <a:lnTo>
                  <a:pt x="1501" y="96"/>
                </a:lnTo>
                <a:lnTo>
                  <a:pt x="1595" y="109"/>
                </a:lnTo>
                <a:lnTo>
                  <a:pt x="1688" y="94"/>
                </a:lnTo>
                <a:lnTo>
                  <a:pt x="1782" y="99"/>
                </a:lnTo>
                <a:lnTo>
                  <a:pt x="1876" y="106"/>
                </a:lnTo>
                <a:lnTo>
                  <a:pt x="1970" y="112"/>
                </a:lnTo>
                <a:lnTo>
                  <a:pt x="2063" y="112"/>
                </a:lnTo>
                <a:lnTo>
                  <a:pt x="2157" y="94"/>
                </a:lnTo>
                <a:lnTo>
                  <a:pt x="2251" y="99"/>
                </a:lnTo>
                <a:lnTo>
                  <a:pt x="2345" y="95"/>
                </a:lnTo>
                <a:lnTo>
                  <a:pt x="2439" y="131"/>
                </a:lnTo>
                <a:lnTo>
                  <a:pt x="2532" y="158"/>
                </a:lnTo>
                <a:lnTo>
                  <a:pt x="2626" y="167"/>
                </a:lnTo>
                <a:lnTo>
                  <a:pt x="2720" y="163"/>
                </a:lnTo>
                <a:lnTo>
                  <a:pt x="2814" y="151"/>
                </a:lnTo>
                <a:lnTo>
                  <a:pt x="2907" y="132"/>
                </a:lnTo>
                <a:lnTo>
                  <a:pt x="3001" y="93"/>
                </a:lnTo>
                <a:lnTo>
                  <a:pt x="3095" y="39"/>
                </a:lnTo>
                <a:lnTo>
                  <a:pt x="3189" y="0"/>
                </a:lnTo>
                <a:lnTo>
                  <a:pt x="3282" y="33"/>
                </a:lnTo>
                <a:lnTo>
                  <a:pt x="3377" y="22"/>
                </a:lnTo>
                <a:lnTo>
                  <a:pt x="3470" y="3"/>
                </a:lnTo>
                <a:lnTo>
                  <a:pt x="3564" y="4"/>
                </a:lnTo>
                <a:lnTo>
                  <a:pt x="3658" y="9"/>
                </a:lnTo>
                <a:lnTo>
                  <a:pt x="3752" y="25"/>
                </a:lnTo>
                <a:lnTo>
                  <a:pt x="3845" y="62"/>
                </a:lnTo>
                <a:lnTo>
                  <a:pt x="3939" y="90"/>
                </a:lnTo>
                <a:lnTo>
                  <a:pt x="4033" y="141"/>
                </a:lnTo>
                <a:lnTo>
                  <a:pt x="4127" y="194"/>
                </a:lnTo>
                <a:lnTo>
                  <a:pt x="4220" y="297"/>
                </a:lnTo>
                <a:lnTo>
                  <a:pt x="4314" y="400"/>
                </a:lnTo>
                <a:lnTo>
                  <a:pt x="4408" y="495"/>
                </a:lnTo>
                <a:lnTo>
                  <a:pt x="4408" y="524"/>
                </a:lnTo>
                <a:lnTo>
                  <a:pt x="4314" y="431"/>
                </a:lnTo>
                <a:lnTo>
                  <a:pt x="4220" y="330"/>
                </a:lnTo>
                <a:lnTo>
                  <a:pt x="4127" y="228"/>
                </a:lnTo>
                <a:lnTo>
                  <a:pt x="4033" y="176"/>
                </a:lnTo>
                <a:lnTo>
                  <a:pt x="3939" y="126"/>
                </a:lnTo>
                <a:lnTo>
                  <a:pt x="3845" y="99"/>
                </a:lnTo>
                <a:lnTo>
                  <a:pt x="3752" y="63"/>
                </a:lnTo>
                <a:lnTo>
                  <a:pt x="3658" y="48"/>
                </a:lnTo>
                <a:lnTo>
                  <a:pt x="3564" y="43"/>
                </a:lnTo>
                <a:lnTo>
                  <a:pt x="3470" y="42"/>
                </a:lnTo>
                <a:lnTo>
                  <a:pt x="3377" y="61"/>
                </a:lnTo>
                <a:lnTo>
                  <a:pt x="3282" y="72"/>
                </a:lnTo>
                <a:lnTo>
                  <a:pt x="3189" y="40"/>
                </a:lnTo>
                <a:lnTo>
                  <a:pt x="3095" y="79"/>
                </a:lnTo>
                <a:lnTo>
                  <a:pt x="3001" y="134"/>
                </a:lnTo>
                <a:lnTo>
                  <a:pt x="2907" y="173"/>
                </a:lnTo>
                <a:lnTo>
                  <a:pt x="2814" y="193"/>
                </a:lnTo>
                <a:lnTo>
                  <a:pt x="2720" y="205"/>
                </a:lnTo>
                <a:lnTo>
                  <a:pt x="2626" y="210"/>
                </a:lnTo>
                <a:lnTo>
                  <a:pt x="2532" y="201"/>
                </a:lnTo>
                <a:lnTo>
                  <a:pt x="2439" y="176"/>
                </a:lnTo>
                <a:lnTo>
                  <a:pt x="2345" y="139"/>
                </a:lnTo>
                <a:lnTo>
                  <a:pt x="2251" y="144"/>
                </a:lnTo>
                <a:lnTo>
                  <a:pt x="2157" y="138"/>
                </a:lnTo>
                <a:lnTo>
                  <a:pt x="2063" y="156"/>
                </a:lnTo>
                <a:lnTo>
                  <a:pt x="1970" y="155"/>
                </a:lnTo>
                <a:lnTo>
                  <a:pt x="1876" y="149"/>
                </a:lnTo>
                <a:lnTo>
                  <a:pt x="1782" y="141"/>
                </a:lnTo>
                <a:lnTo>
                  <a:pt x="1688" y="136"/>
                </a:lnTo>
                <a:lnTo>
                  <a:pt x="1595" y="149"/>
                </a:lnTo>
                <a:lnTo>
                  <a:pt x="1501" y="135"/>
                </a:lnTo>
                <a:lnTo>
                  <a:pt x="1407" y="182"/>
                </a:lnTo>
                <a:lnTo>
                  <a:pt x="1313" y="257"/>
                </a:lnTo>
                <a:lnTo>
                  <a:pt x="1219" y="378"/>
                </a:lnTo>
                <a:lnTo>
                  <a:pt x="1125" y="496"/>
                </a:lnTo>
                <a:lnTo>
                  <a:pt x="1032" y="597"/>
                </a:lnTo>
                <a:lnTo>
                  <a:pt x="938" y="624"/>
                </a:lnTo>
                <a:lnTo>
                  <a:pt x="844" y="631"/>
                </a:lnTo>
                <a:lnTo>
                  <a:pt x="750" y="622"/>
                </a:lnTo>
                <a:lnTo>
                  <a:pt x="657" y="623"/>
                </a:lnTo>
                <a:lnTo>
                  <a:pt x="563" y="606"/>
                </a:lnTo>
                <a:lnTo>
                  <a:pt x="469" y="601"/>
                </a:lnTo>
                <a:lnTo>
                  <a:pt x="375" y="594"/>
                </a:lnTo>
                <a:lnTo>
                  <a:pt x="281" y="586"/>
                </a:lnTo>
                <a:lnTo>
                  <a:pt x="188" y="643"/>
                </a:lnTo>
                <a:lnTo>
                  <a:pt x="94" y="629"/>
                </a:lnTo>
                <a:lnTo>
                  <a:pt x="0" y="595"/>
                </a:lnTo>
                <a:lnTo>
                  <a:pt x="0" y="566"/>
                </a:lnTo>
                <a:close/>
              </a:path>
            </a:pathLst>
          </a:custGeom>
          <a:solidFill>
            <a:schemeClr val="accent4"/>
          </a:solidFill>
          <a:ln>
            <a:noFill/>
          </a:ln>
          <a:extLst/>
        </p:spPr>
        <p:txBody>
          <a:bodyPr vert="horz" wrap="square" lIns="82935" tIns="41468" rIns="82935" bIns="41468" numCol="1" anchor="t" anchorCtr="0" compatLnSpc="1">
            <a:prstTxWarp prst="textNoShape">
              <a:avLst/>
            </a:prstTxWarp>
          </a:bodyPr>
          <a:lstStyle/>
          <a:p>
            <a:pPr defTabSz="946052"/>
            <a:endParaRPr lang="en-GB" sz="1905">
              <a:solidFill>
                <a:prstClr val="black"/>
              </a:solidFill>
              <a:latin typeface="Tahoma"/>
            </a:endParaRPr>
          </a:p>
        </p:txBody>
      </p:sp>
      <p:sp>
        <p:nvSpPr>
          <p:cNvPr id="22" name="Freeform 18"/>
          <p:cNvSpPr>
            <a:spLocks/>
          </p:cNvSpPr>
          <p:nvPr/>
        </p:nvSpPr>
        <p:spPr bwMode="auto">
          <a:xfrm>
            <a:off x="2594276" y="3217290"/>
            <a:ext cx="6346854" cy="911314"/>
          </a:xfrm>
          <a:custGeom>
            <a:avLst/>
            <a:gdLst>
              <a:gd name="T0" fmla="*/ 94 w 4408"/>
              <a:gd name="T1" fmla="*/ 602 h 621"/>
              <a:gd name="T2" fmla="*/ 281 w 4408"/>
              <a:gd name="T3" fmla="*/ 560 h 621"/>
              <a:gd name="T4" fmla="*/ 469 w 4408"/>
              <a:gd name="T5" fmla="*/ 575 h 621"/>
              <a:gd name="T6" fmla="*/ 657 w 4408"/>
              <a:gd name="T7" fmla="*/ 598 h 621"/>
              <a:gd name="T8" fmla="*/ 844 w 4408"/>
              <a:gd name="T9" fmla="*/ 606 h 621"/>
              <a:gd name="T10" fmla="*/ 1032 w 4408"/>
              <a:gd name="T11" fmla="*/ 570 h 621"/>
              <a:gd name="T12" fmla="*/ 1219 w 4408"/>
              <a:gd name="T13" fmla="*/ 347 h 621"/>
              <a:gd name="T14" fmla="*/ 1407 w 4408"/>
              <a:gd name="T15" fmla="*/ 145 h 621"/>
              <a:gd name="T16" fmla="*/ 1595 w 4408"/>
              <a:gd name="T17" fmla="*/ 108 h 621"/>
              <a:gd name="T18" fmla="*/ 1782 w 4408"/>
              <a:gd name="T19" fmla="*/ 100 h 621"/>
              <a:gd name="T20" fmla="*/ 1970 w 4408"/>
              <a:gd name="T21" fmla="*/ 113 h 621"/>
              <a:gd name="T22" fmla="*/ 2157 w 4408"/>
              <a:gd name="T23" fmla="*/ 96 h 621"/>
              <a:gd name="T24" fmla="*/ 2345 w 4408"/>
              <a:gd name="T25" fmla="*/ 96 h 621"/>
              <a:gd name="T26" fmla="*/ 2532 w 4408"/>
              <a:gd name="T27" fmla="*/ 160 h 621"/>
              <a:gd name="T28" fmla="*/ 2720 w 4408"/>
              <a:gd name="T29" fmla="*/ 165 h 621"/>
              <a:gd name="T30" fmla="*/ 2907 w 4408"/>
              <a:gd name="T31" fmla="*/ 134 h 621"/>
              <a:gd name="T32" fmla="*/ 3095 w 4408"/>
              <a:gd name="T33" fmla="*/ 41 h 621"/>
              <a:gd name="T34" fmla="*/ 3282 w 4408"/>
              <a:gd name="T35" fmla="*/ 34 h 621"/>
              <a:gd name="T36" fmla="*/ 3470 w 4408"/>
              <a:gd name="T37" fmla="*/ 0 h 621"/>
              <a:gd name="T38" fmla="*/ 3658 w 4408"/>
              <a:gd name="T39" fmla="*/ 7 h 621"/>
              <a:gd name="T40" fmla="*/ 3845 w 4408"/>
              <a:gd name="T41" fmla="*/ 60 h 621"/>
              <a:gd name="T42" fmla="*/ 4033 w 4408"/>
              <a:gd name="T43" fmla="*/ 140 h 621"/>
              <a:gd name="T44" fmla="*/ 4220 w 4408"/>
              <a:gd name="T45" fmla="*/ 296 h 621"/>
              <a:gd name="T46" fmla="*/ 4408 w 4408"/>
              <a:gd name="T47" fmla="*/ 495 h 621"/>
              <a:gd name="T48" fmla="*/ 4314 w 4408"/>
              <a:gd name="T49" fmla="*/ 406 h 621"/>
              <a:gd name="T50" fmla="*/ 4127 w 4408"/>
              <a:gd name="T51" fmla="*/ 200 h 621"/>
              <a:gd name="T52" fmla="*/ 3939 w 4408"/>
              <a:gd name="T53" fmla="*/ 96 h 621"/>
              <a:gd name="T54" fmla="*/ 3752 w 4408"/>
              <a:gd name="T55" fmla="*/ 31 h 621"/>
              <a:gd name="T56" fmla="*/ 3564 w 4408"/>
              <a:gd name="T57" fmla="*/ 10 h 621"/>
              <a:gd name="T58" fmla="*/ 3377 w 4408"/>
              <a:gd name="T59" fmla="*/ 28 h 621"/>
              <a:gd name="T60" fmla="*/ 3189 w 4408"/>
              <a:gd name="T61" fmla="*/ 6 h 621"/>
              <a:gd name="T62" fmla="*/ 3001 w 4408"/>
              <a:gd name="T63" fmla="*/ 99 h 621"/>
              <a:gd name="T64" fmla="*/ 2814 w 4408"/>
              <a:gd name="T65" fmla="*/ 157 h 621"/>
              <a:gd name="T66" fmla="*/ 2626 w 4408"/>
              <a:gd name="T67" fmla="*/ 173 h 621"/>
              <a:gd name="T68" fmla="*/ 2439 w 4408"/>
              <a:gd name="T69" fmla="*/ 137 h 621"/>
              <a:gd name="T70" fmla="*/ 2251 w 4408"/>
              <a:gd name="T71" fmla="*/ 105 h 621"/>
              <a:gd name="T72" fmla="*/ 2063 w 4408"/>
              <a:gd name="T73" fmla="*/ 118 h 621"/>
              <a:gd name="T74" fmla="*/ 1876 w 4408"/>
              <a:gd name="T75" fmla="*/ 112 h 621"/>
              <a:gd name="T76" fmla="*/ 1688 w 4408"/>
              <a:gd name="T77" fmla="*/ 100 h 621"/>
              <a:gd name="T78" fmla="*/ 1501 w 4408"/>
              <a:gd name="T79" fmla="*/ 102 h 621"/>
              <a:gd name="T80" fmla="*/ 1313 w 4408"/>
              <a:gd name="T81" fmla="*/ 228 h 621"/>
              <a:gd name="T82" fmla="*/ 1125 w 4408"/>
              <a:gd name="T83" fmla="*/ 472 h 621"/>
              <a:gd name="T84" fmla="*/ 938 w 4408"/>
              <a:gd name="T85" fmla="*/ 603 h 621"/>
              <a:gd name="T86" fmla="*/ 750 w 4408"/>
              <a:gd name="T87" fmla="*/ 602 h 621"/>
              <a:gd name="T88" fmla="*/ 563 w 4408"/>
              <a:gd name="T89" fmla="*/ 585 h 621"/>
              <a:gd name="T90" fmla="*/ 375 w 4408"/>
              <a:gd name="T91" fmla="*/ 573 h 621"/>
              <a:gd name="T92" fmla="*/ 188 w 4408"/>
              <a:gd name="T93" fmla="*/ 621 h 621"/>
              <a:gd name="T94" fmla="*/ 0 w 4408"/>
              <a:gd name="T95" fmla="*/ 572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08" h="621">
                <a:moveTo>
                  <a:pt x="0" y="567"/>
                </a:moveTo>
                <a:lnTo>
                  <a:pt x="94" y="602"/>
                </a:lnTo>
                <a:lnTo>
                  <a:pt x="188" y="616"/>
                </a:lnTo>
                <a:lnTo>
                  <a:pt x="281" y="560"/>
                </a:lnTo>
                <a:lnTo>
                  <a:pt x="375" y="569"/>
                </a:lnTo>
                <a:lnTo>
                  <a:pt x="469" y="575"/>
                </a:lnTo>
                <a:lnTo>
                  <a:pt x="563" y="581"/>
                </a:lnTo>
                <a:lnTo>
                  <a:pt x="657" y="598"/>
                </a:lnTo>
                <a:lnTo>
                  <a:pt x="750" y="597"/>
                </a:lnTo>
                <a:lnTo>
                  <a:pt x="844" y="606"/>
                </a:lnTo>
                <a:lnTo>
                  <a:pt x="938" y="599"/>
                </a:lnTo>
                <a:lnTo>
                  <a:pt x="1032" y="570"/>
                </a:lnTo>
                <a:lnTo>
                  <a:pt x="1125" y="468"/>
                </a:lnTo>
                <a:lnTo>
                  <a:pt x="1219" y="347"/>
                </a:lnTo>
                <a:lnTo>
                  <a:pt x="1313" y="222"/>
                </a:lnTo>
                <a:lnTo>
                  <a:pt x="1407" y="145"/>
                </a:lnTo>
                <a:lnTo>
                  <a:pt x="1501" y="96"/>
                </a:lnTo>
                <a:lnTo>
                  <a:pt x="1595" y="108"/>
                </a:lnTo>
                <a:lnTo>
                  <a:pt x="1688" y="96"/>
                </a:lnTo>
                <a:lnTo>
                  <a:pt x="1782" y="100"/>
                </a:lnTo>
                <a:lnTo>
                  <a:pt x="1876" y="108"/>
                </a:lnTo>
                <a:lnTo>
                  <a:pt x="1970" y="113"/>
                </a:lnTo>
                <a:lnTo>
                  <a:pt x="2063" y="114"/>
                </a:lnTo>
                <a:lnTo>
                  <a:pt x="2157" y="96"/>
                </a:lnTo>
                <a:lnTo>
                  <a:pt x="2251" y="101"/>
                </a:lnTo>
                <a:lnTo>
                  <a:pt x="2345" y="96"/>
                </a:lnTo>
                <a:lnTo>
                  <a:pt x="2439" y="133"/>
                </a:lnTo>
                <a:lnTo>
                  <a:pt x="2532" y="160"/>
                </a:lnTo>
                <a:lnTo>
                  <a:pt x="2626" y="169"/>
                </a:lnTo>
                <a:lnTo>
                  <a:pt x="2720" y="165"/>
                </a:lnTo>
                <a:lnTo>
                  <a:pt x="2814" y="153"/>
                </a:lnTo>
                <a:lnTo>
                  <a:pt x="2907" y="134"/>
                </a:lnTo>
                <a:lnTo>
                  <a:pt x="3001" y="95"/>
                </a:lnTo>
                <a:lnTo>
                  <a:pt x="3095" y="41"/>
                </a:lnTo>
                <a:lnTo>
                  <a:pt x="3189" y="2"/>
                </a:lnTo>
                <a:lnTo>
                  <a:pt x="3282" y="34"/>
                </a:lnTo>
                <a:lnTo>
                  <a:pt x="3377" y="23"/>
                </a:lnTo>
                <a:lnTo>
                  <a:pt x="3470" y="0"/>
                </a:lnTo>
                <a:lnTo>
                  <a:pt x="3564" y="2"/>
                </a:lnTo>
                <a:lnTo>
                  <a:pt x="3658" y="7"/>
                </a:lnTo>
                <a:lnTo>
                  <a:pt x="3752" y="23"/>
                </a:lnTo>
                <a:lnTo>
                  <a:pt x="3845" y="60"/>
                </a:lnTo>
                <a:lnTo>
                  <a:pt x="3939" y="88"/>
                </a:lnTo>
                <a:lnTo>
                  <a:pt x="4033" y="140"/>
                </a:lnTo>
                <a:lnTo>
                  <a:pt x="4127" y="192"/>
                </a:lnTo>
                <a:lnTo>
                  <a:pt x="4220" y="296"/>
                </a:lnTo>
                <a:lnTo>
                  <a:pt x="4314" y="399"/>
                </a:lnTo>
                <a:lnTo>
                  <a:pt x="4408" y="495"/>
                </a:lnTo>
                <a:lnTo>
                  <a:pt x="4408" y="501"/>
                </a:lnTo>
                <a:lnTo>
                  <a:pt x="4314" y="406"/>
                </a:lnTo>
                <a:lnTo>
                  <a:pt x="4220" y="303"/>
                </a:lnTo>
                <a:lnTo>
                  <a:pt x="4127" y="200"/>
                </a:lnTo>
                <a:lnTo>
                  <a:pt x="4033" y="147"/>
                </a:lnTo>
                <a:lnTo>
                  <a:pt x="3939" y="96"/>
                </a:lnTo>
                <a:lnTo>
                  <a:pt x="3845" y="68"/>
                </a:lnTo>
                <a:lnTo>
                  <a:pt x="3752" y="31"/>
                </a:lnTo>
                <a:lnTo>
                  <a:pt x="3658" y="15"/>
                </a:lnTo>
                <a:lnTo>
                  <a:pt x="3564" y="10"/>
                </a:lnTo>
                <a:lnTo>
                  <a:pt x="3470" y="9"/>
                </a:lnTo>
                <a:lnTo>
                  <a:pt x="3377" y="28"/>
                </a:lnTo>
                <a:lnTo>
                  <a:pt x="3282" y="39"/>
                </a:lnTo>
                <a:lnTo>
                  <a:pt x="3189" y="6"/>
                </a:lnTo>
                <a:lnTo>
                  <a:pt x="3095" y="45"/>
                </a:lnTo>
                <a:lnTo>
                  <a:pt x="3001" y="99"/>
                </a:lnTo>
                <a:lnTo>
                  <a:pt x="2907" y="138"/>
                </a:lnTo>
                <a:lnTo>
                  <a:pt x="2814" y="157"/>
                </a:lnTo>
                <a:lnTo>
                  <a:pt x="2720" y="169"/>
                </a:lnTo>
                <a:lnTo>
                  <a:pt x="2626" y="173"/>
                </a:lnTo>
                <a:lnTo>
                  <a:pt x="2532" y="164"/>
                </a:lnTo>
                <a:lnTo>
                  <a:pt x="2439" y="137"/>
                </a:lnTo>
                <a:lnTo>
                  <a:pt x="2345" y="101"/>
                </a:lnTo>
                <a:lnTo>
                  <a:pt x="2251" y="105"/>
                </a:lnTo>
                <a:lnTo>
                  <a:pt x="2157" y="100"/>
                </a:lnTo>
                <a:lnTo>
                  <a:pt x="2063" y="118"/>
                </a:lnTo>
                <a:lnTo>
                  <a:pt x="1970" y="118"/>
                </a:lnTo>
                <a:lnTo>
                  <a:pt x="1876" y="112"/>
                </a:lnTo>
                <a:lnTo>
                  <a:pt x="1782" y="105"/>
                </a:lnTo>
                <a:lnTo>
                  <a:pt x="1688" y="100"/>
                </a:lnTo>
                <a:lnTo>
                  <a:pt x="1595" y="115"/>
                </a:lnTo>
                <a:lnTo>
                  <a:pt x="1501" y="102"/>
                </a:lnTo>
                <a:lnTo>
                  <a:pt x="1407" y="152"/>
                </a:lnTo>
                <a:lnTo>
                  <a:pt x="1313" y="228"/>
                </a:lnTo>
                <a:lnTo>
                  <a:pt x="1219" y="352"/>
                </a:lnTo>
                <a:lnTo>
                  <a:pt x="1125" y="472"/>
                </a:lnTo>
                <a:lnTo>
                  <a:pt x="1032" y="575"/>
                </a:lnTo>
                <a:lnTo>
                  <a:pt x="938" y="603"/>
                </a:lnTo>
                <a:lnTo>
                  <a:pt x="844" y="611"/>
                </a:lnTo>
                <a:lnTo>
                  <a:pt x="750" y="602"/>
                </a:lnTo>
                <a:lnTo>
                  <a:pt x="657" y="602"/>
                </a:lnTo>
                <a:lnTo>
                  <a:pt x="563" y="585"/>
                </a:lnTo>
                <a:lnTo>
                  <a:pt x="469" y="580"/>
                </a:lnTo>
                <a:lnTo>
                  <a:pt x="375" y="573"/>
                </a:lnTo>
                <a:lnTo>
                  <a:pt x="281" y="564"/>
                </a:lnTo>
                <a:lnTo>
                  <a:pt x="188" y="621"/>
                </a:lnTo>
                <a:lnTo>
                  <a:pt x="94" y="607"/>
                </a:lnTo>
                <a:lnTo>
                  <a:pt x="0" y="572"/>
                </a:lnTo>
                <a:lnTo>
                  <a:pt x="0" y="567"/>
                </a:lnTo>
                <a:close/>
              </a:path>
            </a:pathLst>
          </a:custGeom>
          <a:solidFill>
            <a:srgbClr val="B9C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defTabSz="946052"/>
            <a:endParaRPr lang="en-GB" sz="1905">
              <a:solidFill>
                <a:prstClr val="black"/>
              </a:solidFill>
              <a:latin typeface="Tahoma"/>
            </a:endParaRPr>
          </a:p>
        </p:txBody>
      </p:sp>
      <p:sp>
        <p:nvSpPr>
          <p:cNvPr id="23" name="Freeform 19"/>
          <p:cNvSpPr>
            <a:spLocks/>
          </p:cNvSpPr>
          <p:nvPr/>
        </p:nvSpPr>
        <p:spPr bwMode="auto">
          <a:xfrm>
            <a:off x="2590235" y="2107651"/>
            <a:ext cx="6346854" cy="2035415"/>
          </a:xfrm>
          <a:custGeom>
            <a:avLst/>
            <a:gdLst>
              <a:gd name="T0" fmla="*/ 94 w 4408"/>
              <a:gd name="T1" fmla="*/ 827 h 1387"/>
              <a:gd name="T2" fmla="*/ 281 w 4408"/>
              <a:gd name="T3" fmla="*/ 797 h 1387"/>
              <a:gd name="T4" fmla="*/ 469 w 4408"/>
              <a:gd name="T5" fmla="*/ 821 h 1387"/>
              <a:gd name="T6" fmla="*/ 657 w 4408"/>
              <a:gd name="T7" fmla="*/ 849 h 1387"/>
              <a:gd name="T8" fmla="*/ 844 w 4408"/>
              <a:gd name="T9" fmla="*/ 858 h 1387"/>
              <a:gd name="T10" fmla="*/ 1032 w 4408"/>
              <a:gd name="T11" fmla="*/ 795 h 1387"/>
              <a:gd name="T12" fmla="*/ 1219 w 4408"/>
              <a:gd name="T13" fmla="*/ 493 h 1387"/>
              <a:gd name="T14" fmla="*/ 1407 w 4408"/>
              <a:gd name="T15" fmla="*/ 211 h 1387"/>
              <a:gd name="T16" fmla="*/ 1595 w 4408"/>
              <a:gd name="T17" fmla="*/ 88 h 1387"/>
              <a:gd name="T18" fmla="*/ 1782 w 4408"/>
              <a:gd name="T19" fmla="*/ 46 h 1387"/>
              <a:gd name="T20" fmla="*/ 1970 w 4408"/>
              <a:gd name="T21" fmla="*/ 41 h 1387"/>
              <a:gd name="T22" fmla="*/ 2157 w 4408"/>
              <a:gd name="T23" fmla="*/ 6 h 1387"/>
              <a:gd name="T24" fmla="*/ 2345 w 4408"/>
              <a:gd name="T25" fmla="*/ 9 h 1387"/>
              <a:gd name="T26" fmla="*/ 2532 w 4408"/>
              <a:gd name="T27" fmla="*/ 88 h 1387"/>
              <a:gd name="T28" fmla="*/ 2720 w 4408"/>
              <a:gd name="T29" fmla="*/ 117 h 1387"/>
              <a:gd name="T30" fmla="*/ 2907 w 4408"/>
              <a:gd name="T31" fmla="*/ 106 h 1387"/>
              <a:gd name="T32" fmla="*/ 3095 w 4408"/>
              <a:gd name="T33" fmla="*/ 34 h 1387"/>
              <a:gd name="T34" fmla="*/ 3282 w 4408"/>
              <a:gd name="T35" fmla="*/ 42 h 1387"/>
              <a:gd name="T36" fmla="*/ 3470 w 4408"/>
              <a:gd name="T37" fmla="*/ 15 h 1387"/>
              <a:gd name="T38" fmla="*/ 3658 w 4408"/>
              <a:gd name="T39" fmla="*/ 23 h 1387"/>
              <a:gd name="T40" fmla="*/ 3845 w 4408"/>
              <a:gd name="T41" fmla="*/ 98 h 1387"/>
              <a:gd name="T42" fmla="*/ 4033 w 4408"/>
              <a:gd name="T43" fmla="*/ 233 h 1387"/>
              <a:gd name="T44" fmla="*/ 4220 w 4408"/>
              <a:gd name="T45" fmla="*/ 442 h 1387"/>
              <a:gd name="T46" fmla="*/ 4408 w 4408"/>
              <a:gd name="T47" fmla="*/ 690 h 1387"/>
              <a:gd name="T48" fmla="*/ 4314 w 4408"/>
              <a:gd name="T49" fmla="*/ 1170 h 1387"/>
              <a:gd name="T50" fmla="*/ 4127 w 4408"/>
              <a:gd name="T51" fmla="*/ 963 h 1387"/>
              <a:gd name="T52" fmla="*/ 3939 w 4408"/>
              <a:gd name="T53" fmla="*/ 859 h 1387"/>
              <a:gd name="T54" fmla="*/ 3752 w 4408"/>
              <a:gd name="T55" fmla="*/ 794 h 1387"/>
              <a:gd name="T56" fmla="*/ 3564 w 4408"/>
              <a:gd name="T57" fmla="*/ 773 h 1387"/>
              <a:gd name="T58" fmla="*/ 3377 w 4408"/>
              <a:gd name="T59" fmla="*/ 794 h 1387"/>
              <a:gd name="T60" fmla="*/ 3189 w 4408"/>
              <a:gd name="T61" fmla="*/ 773 h 1387"/>
              <a:gd name="T62" fmla="*/ 3001 w 4408"/>
              <a:gd name="T63" fmla="*/ 866 h 1387"/>
              <a:gd name="T64" fmla="*/ 2814 w 4408"/>
              <a:gd name="T65" fmla="*/ 924 h 1387"/>
              <a:gd name="T66" fmla="*/ 2626 w 4408"/>
              <a:gd name="T67" fmla="*/ 940 h 1387"/>
              <a:gd name="T68" fmla="*/ 2439 w 4408"/>
              <a:gd name="T69" fmla="*/ 904 h 1387"/>
              <a:gd name="T70" fmla="*/ 2251 w 4408"/>
              <a:gd name="T71" fmla="*/ 872 h 1387"/>
              <a:gd name="T72" fmla="*/ 2063 w 4408"/>
              <a:gd name="T73" fmla="*/ 885 h 1387"/>
              <a:gd name="T74" fmla="*/ 1876 w 4408"/>
              <a:gd name="T75" fmla="*/ 879 h 1387"/>
              <a:gd name="T76" fmla="*/ 1688 w 4408"/>
              <a:gd name="T77" fmla="*/ 867 h 1387"/>
              <a:gd name="T78" fmla="*/ 1501 w 4408"/>
              <a:gd name="T79" fmla="*/ 867 h 1387"/>
              <a:gd name="T80" fmla="*/ 1313 w 4408"/>
              <a:gd name="T81" fmla="*/ 993 h 1387"/>
              <a:gd name="T82" fmla="*/ 1125 w 4408"/>
              <a:gd name="T83" fmla="*/ 1239 h 1387"/>
              <a:gd name="T84" fmla="*/ 938 w 4408"/>
              <a:gd name="T85" fmla="*/ 1370 h 1387"/>
              <a:gd name="T86" fmla="*/ 750 w 4408"/>
              <a:gd name="T87" fmla="*/ 1368 h 1387"/>
              <a:gd name="T88" fmla="*/ 563 w 4408"/>
              <a:gd name="T89" fmla="*/ 1352 h 1387"/>
              <a:gd name="T90" fmla="*/ 375 w 4408"/>
              <a:gd name="T91" fmla="*/ 1340 h 1387"/>
              <a:gd name="T92" fmla="*/ 188 w 4408"/>
              <a:gd name="T93" fmla="*/ 1387 h 1387"/>
              <a:gd name="T94" fmla="*/ 0 w 4408"/>
              <a:gd name="T95" fmla="*/ 1338 h 1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08" h="1387">
                <a:moveTo>
                  <a:pt x="0" y="787"/>
                </a:moveTo>
                <a:lnTo>
                  <a:pt x="94" y="827"/>
                </a:lnTo>
                <a:lnTo>
                  <a:pt x="188" y="846"/>
                </a:lnTo>
                <a:lnTo>
                  <a:pt x="281" y="797"/>
                </a:lnTo>
                <a:lnTo>
                  <a:pt x="375" y="810"/>
                </a:lnTo>
                <a:lnTo>
                  <a:pt x="469" y="821"/>
                </a:lnTo>
                <a:lnTo>
                  <a:pt x="563" y="827"/>
                </a:lnTo>
                <a:lnTo>
                  <a:pt x="657" y="849"/>
                </a:lnTo>
                <a:lnTo>
                  <a:pt x="750" y="852"/>
                </a:lnTo>
                <a:lnTo>
                  <a:pt x="844" y="858"/>
                </a:lnTo>
                <a:lnTo>
                  <a:pt x="938" y="840"/>
                </a:lnTo>
                <a:lnTo>
                  <a:pt x="1032" y="795"/>
                </a:lnTo>
                <a:lnTo>
                  <a:pt x="1125" y="660"/>
                </a:lnTo>
                <a:lnTo>
                  <a:pt x="1219" y="493"/>
                </a:lnTo>
                <a:lnTo>
                  <a:pt x="1313" y="324"/>
                </a:lnTo>
                <a:lnTo>
                  <a:pt x="1407" y="211"/>
                </a:lnTo>
                <a:lnTo>
                  <a:pt x="1501" y="115"/>
                </a:lnTo>
                <a:lnTo>
                  <a:pt x="1595" y="88"/>
                </a:lnTo>
                <a:lnTo>
                  <a:pt x="1688" y="54"/>
                </a:lnTo>
                <a:lnTo>
                  <a:pt x="1782" y="46"/>
                </a:lnTo>
                <a:lnTo>
                  <a:pt x="1876" y="39"/>
                </a:lnTo>
                <a:lnTo>
                  <a:pt x="1970" y="41"/>
                </a:lnTo>
                <a:lnTo>
                  <a:pt x="2063" y="26"/>
                </a:lnTo>
                <a:lnTo>
                  <a:pt x="2157" y="6"/>
                </a:lnTo>
                <a:lnTo>
                  <a:pt x="2251" y="14"/>
                </a:lnTo>
                <a:lnTo>
                  <a:pt x="2345" y="9"/>
                </a:lnTo>
                <a:lnTo>
                  <a:pt x="2439" y="48"/>
                </a:lnTo>
                <a:lnTo>
                  <a:pt x="2532" y="88"/>
                </a:lnTo>
                <a:lnTo>
                  <a:pt x="2626" y="111"/>
                </a:lnTo>
                <a:lnTo>
                  <a:pt x="2720" y="117"/>
                </a:lnTo>
                <a:lnTo>
                  <a:pt x="2814" y="113"/>
                </a:lnTo>
                <a:lnTo>
                  <a:pt x="2907" y="106"/>
                </a:lnTo>
                <a:lnTo>
                  <a:pt x="3001" y="78"/>
                </a:lnTo>
                <a:lnTo>
                  <a:pt x="3095" y="34"/>
                </a:lnTo>
                <a:lnTo>
                  <a:pt x="3189" y="0"/>
                </a:lnTo>
                <a:lnTo>
                  <a:pt x="3282" y="42"/>
                </a:lnTo>
                <a:lnTo>
                  <a:pt x="3377" y="34"/>
                </a:lnTo>
                <a:lnTo>
                  <a:pt x="3470" y="15"/>
                </a:lnTo>
                <a:lnTo>
                  <a:pt x="3564" y="10"/>
                </a:lnTo>
                <a:lnTo>
                  <a:pt x="3658" y="23"/>
                </a:lnTo>
                <a:lnTo>
                  <a:pt x="3752" y="51"/>
                </a:lnTo>
                <a:lnTo>
                  <a:pt x="3845" y="98"/>
                </a:lnTo>
                <a:lnTo>
                  <a:pt x="3939" y="153"/>
                </a:lnTo>
                <a:lnTo>
                  <a:pt x="4033" y="233"/>
                </a:lnTo>
                <a:lnTo>
                  <a:pt x="4127" y="312"/>
                </a:lnTo>
                <a:lnTo>
                  <a:pt x="4220" y="442"/>
                </a:lnTo>
                <a:lnTo>
                  <a:pt x="4314" y="566"/>
                </a:lnTo>
                <a:lnTo>
                  <a:pt x="4408" y="690"/>
                </a:lnTo>
                <a:lnTo>
                  <a:pt x="4408" y="1266"/>
                </a:lnTo>
                <a:lnTo>
                  <a:pt x="4314" y="1170"/>
                </a:lnTo>
                <a:lnTo>
                  <a:pt x="4220" y="1067"/>
                </a:lnTo>
                <a:lnTo>
                  <a:pt x="4127" y="963"/>
                </a:lnTo>
                <a:lnTo>
                  <a:pt x="4033" y="911"/>
                </a:lnTo>
                <a:lnTo>
                  <a:pt x="3939" y="859"/>
                </a:lnTo>
                <a:lnTo>
                  <a:pt x="3845" y="831"/>
                </a:lnTo>
                <a:lnTo>
                  <a:pt x="3752" y="794"/>
                </a:lnTo>
                <a:lnTo>
                  <a:pt x="3658" y="778"/>
                </a:lnTo>
                <a:lnTo>
                  <a:pt x="3564" y="773"/>
                </a:lnTo>
                <a:lnTo>
                  <a:pt x="3470" y="771"/>
                </a:lnTo>
                <a:lnTo>
                  <a:pt x="3377" y="794"/>
                </a:lnTo>
                <a:lnTo>
                  <a:pt x="3282" y="805"/>
                </a:lnTo>
                <a:lnTo>
                  <a:pt x="3189" y="773"/>
                </a:lnTo>
                <a:lnTo>
                  <a:pt x="3095" y="812"/>
                </a:lnTo>
                <a:lnTo>
                  <a:pt x="3001" y="866"/>
                </a:lnTo>
                <a:lnTo>
                  <a:pt x="2907" y="905"/>
                </a:lnTo>
                <a:lnTo>
                  <a:pt x="2814" y="924"/>
                </a:lnTo>
                <a:lnTo>
                  <a:pt x="2720" y="936"/>
                </a:lnTo>
                <a:lnTo>
                  <a:pt x="2626" y="940"/>
                </a:lnTo>
                <a:lnTo>
                  <a:pt x="2532" y="931"/>
                </a:lnTo>
                <a:lnTo>
                  <a:pt x="2439" y="904"/>
                </a:lnTo>
                <a:lnTo>
                  <a:pt x="2345" y="867"/>
                </a:lnTo>
                <a:lnTo>
                  <a:pt x="2251" y="872"/>
                </a:lnTo>
                <a:lnTo>
                  <a:pt x="2157" y="867"/>
                </a:lnTo>
                <a:lnTo>
                  <a:pt x="2063" y="885"/>
                </a:lnTo>
                <a:lnTo>
                  <a:pt x="1970" y="884"/>
                </a:lnTo>
                <a:lnTo>
                  <a:pt x="1876" y="879"/>
                </a:lnTo>
                <a:lnTo>
                  <a:pt x="1782" y="871"/>
                </a:lnTo>
                <a:lnTo>
                  <a:pt x="1688" y="867"/>
                </a:lnTo>
                <a:lnTo>
                  <a:pt x="1595" y="879"/>
                </a:lnTo>
                <a:lnTo>
                  <a:pt x="1501" y="867"/>
                </a:lnTo>
                <a:lnTo>
                  <a:pt x="1407" y="916"/>
                </a:lnTo>
                <a:lnTo>
                  <a:pt x="1313" y="993"/>
                </a:lnTo>
                <a:lnTo>
                  <a:pt x="1219" y="1118"/>
                </a:lnTo>
                <a:lnTo>
                  <a:pt x="1125" y="1239"/>
                </a:lnTo>
                <a:lnTo>
                  <a:pt x="1032" y="1341"/>
                </a:lnTo>
                <a:lnTo>
                  <a:pt x="938" y="1370"/>
                </a:lnTo>
                <a:lnTo>
                  <a:pt x="844" y="1377"/>
                </a:lnTo>
                <a:lnTo>
                  <a:pt x="750" y="1368"/>
                </a:lnTo>
                <a:lnTo>
                  <a:pt x="657" y="1369"/>
                </a:lnTo>
                <a:lnTo>
                  <a:pt x="563" y="1352"/>
                </a:lnTo>
                <a:lnTo>
                  <a:pt x="469" y="1346"/>
                </a:lnTo>
                <a:lnTo>
                  <a:pt x="375" y="1340"/>
                </a:lnTo>
                <a:lnTo>
                  <a:pt x="281" y="1331"/>
                </a:lnTo>
                <a:lnTo>
                  <a:pt x="188" y="1387"/>
                </a:lnTo>
                <a:lnTo>
                  <a:pt x="94" y="1373"/>
                </a:lnTo>
                <a:lnTo>
                  <a:pt x="0" y="1338"/>
                </a:lnTo>
                <a:lnTo>
                  <a:pt x="0" y="787"/>
                </a:lnTo>
                <a:close/>
              </a:path>
            </a:pathLst>
          </a:custGeom>
          <a:solidFill>
            <a:schemeClr val="accent4"/>
          </a:solidFill>
          <a:ln>
            <a:noFill/>
          </a:ln>
          <a:extLst/>
        </p:spPr>
        <p:txBody>
          <a:bodyPr vert="horz" wrap="square" lIns="82935" tIns="41468" rIns="82935" bIns="41468" numCol="1" anchor="t" anchorCtr="0" compatLnSpc="1">
            <a:prstTxWarp prst="textNoShape">
              <a:avLst/>
            </a:prstTxWarp>
          </a:bodyPr>
          <a:lstStyle/>
          <a:p>
            <a:pPr defTabSz="946052"/>
            <a:endParaRPr lang="en-GB" sz="1905">
              <a:solidFill>
                <a:prstClr val="black"/>
              </a:solidFill>
              <a:latin typeface="Tahoma"/>
            </a:endParaRPr>
          </a:p>
        </p:txBody>
      </p:sp>
      <p:sp>
        <p:nvSpPr>
          <p:cNvPr id="24" name="Rectangle 20"/>
          <p:cNvSpPr>
            <a:spLocks noChangeArrowheads="1"/>
          </p:cNvSpPr>
          <p:nvPr/>
        </p:nvSpPr>
        <p:spPr bwMode="auto">
          <a:xfrm>
            <a:off x="2523724" y="1934384"/>
            <a:ext cx="8639" cy="2888028"/>
          </a:xfrm>
          <a:prstGeom prst="rect">
            <a:avLst/>
          </a:prstGeom>
          <a:solidFill>
            <a:srgbClr val="868686"/>
          </a:solidFill>
          <a:ln w="6" cap="flat">
            <a:solidFill>
              <a:srgbClr val="868686"/>
            </a:solidFill>
            <a:prstDash val="solid"/>
            <a:bevel/>
            <a:headEnd/>
            <a:tailEnd/>
          </a:ln>
        </p:spPr>
        <p:txBody>
          <a:bodyPr vert="horz" wrap="square" lIns="82935" tIns="41468" rIns="82935" bIns="41468" numCol="1" anchor="t" anchorCtr="0" compatLnSpc="1">
            <a:prstTxWarp prst="textNoShape">
              <a:avLst/>
            </a:prstTxWarp>
          </a:bodyPr>
          <a:lstStyle/>
          <a:p>
            <a:pPr defTabSz="946052"/>
            <a:endParaRPr lang="en-GB" sz="1905">
              <a:solidFill>
                <a:prstClr val="black"/>
              </a:solidFill>
              <a:latin typeface="Tahoma"/>
            </a:endParaRPr>
          </a:p>
        </p:txBody>
      </p:sp>
      <p:sp>
        <p:nvSpPr>
          <p:cNvPr id="25" name="Rectangle 21"/>
          <p:cNvSpPr>
            <a:spLocks noChangeArrowheads="1"/>
          </p:cNvSpPr>
          <p:nvPr/>
        </p:nvSpPr>
        <p:spPr bwMode="auto">
          <a:xfrm>
            <a:off x="2528043" y="4763688"/>
            <a:ext cx="6479320" cy="41467"/>
          </a:xfrm>
          <a:prstGeom prst="rect">
            <a:avLst/>
          </a:prstGeom>
          <a:solidFill>
            <a:srgbClr val="868686"/>
          </a:solidFill>
          <a:ln w="6" cap="flat">
            <a:solidFill>
              <a:srgbClr val="868686"/>
            </a:solidFill>
            <a:prstDash val="solid"/>
            <a:bevel/>
            <a:headEnd/>
            <a:tailEnd/>
          </a:ln>
        </p:spPr>
        <p:txBody>
          <a:bodyPr vert="horz" wrap="square" lIns="82935" tIns="41468" rIns="82935" bIns="41468" numCol="1" anchor="t" anchorCtr="0" compatLnSpc="1">
            <a:prstTxWarp prst="textNoShape">
              <a:avLst/>
            </a:prstTxWarp>
          </a:bodyPr>
          <a:lstStyle/>
          <a:p>
            <a:pPr defTabSz="946052"/>
            <a:endParaRPr lang="en-GB" sz="1905">
              <a:solidFill>
                <a:prstClr val="black"/>
              </a:solidFill>
              <a:latin typeface="Tahoma"/>
            </a:endParaRPr>
          </a:p>
        </p:txBody>
      </p:sp>
      <p:sp>
        <p:nvSpPr>
          <p:cNvPr id="26" name="Freeform 22"/>
          <p:cNvSpPr>
            <a:spLocks/>
          </p:cNvSpPr>
          <p:nvPr/>
        </p:nvSpPr>
        <p:spPr bwMode="auto">
          <a:xfrm>
            <a:off x="2591352" y="2062187"/>
            <a:ext cx="6369891" cy="1285524"/>
          </a:xfrm>
          <a:custGeom>
            <a:avLst/>
            <a:gdLst>
              <a:gd name="T0" fmla="*/ 262 w 11798"/>
              <a:gd name="T1" fmla="*/ 2210 h 2338"/>
              <a:gd name="T2" fmla="*/ 784 w 11798"/>
              <a:gd name="T3" fmla="*/ 2114 h 2338"/>
              <a:gd name="T4" fmla="*/ 1519 w 11798"/>
              <a:gd name="T5" fmla="*/ 2242 h 2338"/>
              <a:gd name="T6" fmla="*/ 2269 w 11798"/>
              <a:gd name="T7" fmla="*/ 2290 h 2338"/>
              <a:gd name="T8" fmla="*/ 2512 w 11798"/>
              <a:gd name="T9" fmla="*/ 2213 h 2338"/>
              <a:gd name="T10" fmla="*/ 2999 w 11798"/>
              <a:gd name="T11" fmla="*/ 1661 h 2338"/>
              <a:gd name="T12" fmla="*/ 3497 w 11798"/>
              <a:gd name="T13" fmla="*/ 666 h 2338"/>
              <a:gd name="T14" fmla="*/ 4016 w 11798"/>
              <a:gd name="T15" fmla="*/ 197 h 2338"/>
              <a:gd name="T16" fmla="*/ 4260 w 11798"/>
              <a:gd name="T17" fmla="*/ 211 h 2338"/>
              <a:gd name="T18" fmla="*/ 4776 w 11798"/>
              <a:gd name="T19" fmla="*/ 98 h 2338"/>
              <a:gd name="T20" fmla="*/ 5530 w 11798"/>
              <a:gd name="T21" fmla="*/ 82 h 2338"/>
              <a:gd name="T22" fmla="*/ 6029 w 11798"/>
              <a:gd name="T23" fmla="*/ 66 h 2338"/>
              <a:gd name="T24" fmla="*/ 6533 w 11798"/>
              <a:gd name="T25" fmla="*/ 227 h 2338"/>
              <a:gd name="T26" fmla="*/ 7024 w 11798"/>
              <a:gd name="T27" fmla="*/ 306 h 2338"/>
              <a:gd name="T28" fmla="*/ 7530 w 11798"/>
              <a:gd name="T29" fmla="*/ 386 h 2338"/>
              <a:gd name="T30" fmla="*/ 8266 w 11798"/>
              <a:gd name="T31" fmla="*/ 322 h 2338"/>
              <a:gd name="T32" fmla="*/ 8785 w 11798"/>
              <a:gd name="T33" fmla="*/ 386 h 2338"/>
              <a:gd name="T34" fmla="*/ 9264 w 11798"/>
              <a:gd name="T35" fmla="*/ 293 h 2338"/>
              <a:gd name="T36" fmla="*/ 9536 w 11798"/>
              <a:gd name="T37" fmla="*/ 2 h 2338"/>
              <a:gd name="T38" fmla="*/ 10040 w 11798"/>
              <a:gd name="T39" fmla="*/ 213 h 2338"/>
              <a:gd name="T40" fmla="*/ 10538 w 11798"/>
              <a:gd name="T41" fmla="*/ 551 h 2338"/>
              <a:gd name="T42" fmla="*/ 11294 w 11798"/>
              <a:gd name="T43" fmla="*/ 1402 h 2338"/>
              <a:gd name="T44" fmla="*/ 11787 w 11798"/>
              <a:gd name="T45" fmla="*/ 2011 h 2338"/>
              <a:gd name="T46" fmla="*/ 11257 w 11798"/>
              <a:gd name="T47" fmla="*/ 1433 h 2338"/>
              <a:gd name="T48" fmla="*/ 10508 w 11798"/>
              <a:gd name="T49" fmla="*/ 588 h 2338"/>
              <a:gd name="T50" fmla="*/ 10015 w 11798"/>
              <a:gd name="T51" fmla="*/ 254 h 2338"/>
              <a:gd name="T52" fmla="*/ 9527 w 11798"/>
              <a:gd name="T53" fmla="*/ 49 h 2338"/>
              <a:gd name="T54" fmla="*/ 9287 w 11798"/>
              <a:gd name="T55" fmla="*/ 334 h 2338"/>
              <a:gd name="T56" fmla="*/ 8774 w 11798"/>
              <a:gd name="T57" fmla="*/ 433 h 2338"/>
              <a:gd name="T58" fmla="*/ 8269 w 11798"/>
              <a:gd name="T59" fmla="*/ 369 h 2338"/>
              <a:gd name="T60" fmla="*/ 7533 w 11798"/>
              <a:gd name="T61" fmla="*/ 433 h 2338"/>
              <a:gd name="T62" fmla="*/ 7015 w 11798"/>
              <a:gd name="T63" fmla="*/ 353 h 2338"/>
              <a:gd name="T64" fmla="*/ 6514 w 11798"/>
              <a:gd name="T65" fmla="*/ 271 h 2338"/>
              <a:gd name="T66" fmla="*/ 6026 w 11798"/>
              <a:gd name="T67" fmla="*/ 113 h 2338"/>
              <a:gd name="T68" fmla="*/ 5533 w 11798"/>
              <a:gd name="T69" fmla="*/ 129 h 2338"/>
              <a:gd name="T70" fmla="*/ 4782 w 11798"/>
              <a:gd name="T71" fmla="*/ 145 h 2338"/>
              <a:gd name="T72" fmla="*/ 4275 w 11798"/>
              <a:gd name="T73" fmla="*/ 256 h 2338"/>
              <a:gd name="T74" fmla="*/ 4039 w 11798"/>
              <a:gd name="T75" fmla="*/ 238 h 2338"/>
              <a:gd name="T76" fmla="*/ 3534 w 11798"/>
              <a:gd name="T77" fmla="*/ 696 h 2338"/>
              <a:gd name="T78" fmla="*/ 3040 w 11798"/>
              <a:gd name="T79" fmla="*/ 1685 h 2338"/>
              <a:gd name="T80" fmla="*/ 2535 w 11798"/>
              <a:gd name="T81" fmla="*/ 2254 h 2338"/>
              <a:gd name="T82" fmla="*/ 2266 w 11798"/>
              <a:gd name="T83" fmla="*/ 2337 h 2338"/>
              <a:gd name="T84" fmla="*/ 1512 w 11798"/>
              <a:gd name="T85" fmla="*/ 2289 h 2338"/>
              <a:gd name="T86" fmla="*/ 775 w 11798"/>
              <a:gd name="T87" fmla="*/ 2161 h 2338"/>
              <a:gd name="T88" fmla="*/ 273 w 11798"/>
              <a:gd name="T89" fmla="*/ 2257 h 2338"/>
              <a:gd name="T90" fmla="*/ 5 w 11798"/>
              <a:gd name="T91" fmla="*/ 2129 h 2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798" h="2338">
                <a:moveTo>
                  <a:pt x="36" y="2115"/>
                </a:moveTo>
                <a:lnTo>
                  <a:pt x="276" y="2211"/>
                </a:lnTo>
                <a:lnTo>
                  <a:pt x="262" y="2210"/>
                </a:lnTo>
                <a:lnTo>
                  <a:pt x="518" y="2146"/>
                </a:lnTo>
                <a:lnTo>
                  <a:pt x="776" y="2114"/>
                </a:lnTo>
                <a:cubicBezTo>
                  <a:pt x="779" y="2113"/>
                  <a:pt x="782" y="2113"/>
                  <a:pt x="784" y="2114"/>
                </a:cubicBezTo>
                <a:lnTo>
                  <a:pt x="1024" y="2162"/>
                </a:lnTo>
                <a:lnTo>
                  <a:pt x="1280" y="2210"/>
                </a:lnTo>
                <a:lnTo>
                  <a:pt x="1519" y="2242"/>
                </a:lnTo>
                <a:lnTo>
                  <a:pt x="1773" y="2258"/>
                </a:lnTo>
                <a:lnTo>
                  <a:pt x="2029" y="2274"/>
                </a:lnTo>
                <a:lnTo>
                  <a:pt x="2269" y="2290"/>
                </a:lnTo>
                <a:lnTo>
                  <a:pt x="2260" y="2291"/>
                </a:lnTo>
                <a:lnTo>
                  <a:pt x="2516" y="2211"/>
                </a:lnTo>
                <a:lnTo>
                  <a:pt x="2512" y="2213"/>
                </a:lnTo>
                <a:lnTo>
                  <a:pt x="2768" y="2069"/>
                </a:lnTo>
                <a:lnTo>
                  <a:pt x="2759" y="2077"/>
                </a:lnTo>
                <a:lnTo>
                  <a:pt x="2999" y="1661"/>
                </a:lnTo>
                <a:lnTo>
                  <a:pt x="3254" y="1198"/>
                </a:lnTo>
                <a:lnTo>
                  <a:pt x="3494" y="672"/>
                </a:lnTo>
                <a:cubicBezTo>
                  <a:pt x="3494" y="670"/>
                  <a:pt x="3495" y="668"/>
                  <a:pt x="3497" y="666"/>
                </a:cubicBezTo>
                <a:lnTo>
                  <a:pt x="3753" y="346"/>
                </a:lnTo>
                <a:cubicBezTo>
                  <a:pt x="3755" y="344"/>
                  <a:pt x="3757" y="342"/>
                  <a:pt x="3760" y="341"/>
                </a:cubicBezTo>
                <a:lnTo>
                  <a:pt x="4016" y="197"/>
                </a:lnTo>
                <a:cubicBezTo>
                  <a:pt x="4020" y="194"/>
                  <a:pt x="4024" y="193"/>
                  <a:pt x="4029" y="194"/>
                </a:cubicBezTo>
                <a:lnTo>
                  <a:pt x="4269" y="210"/>
                </a:lnTo>
                <a:lnTo>
                  <a:pt x="4260" y="211"/>
                </a:lnTo>
                <a:lnTo>
                  <a:pt x="4516" y="131"/>
                </a:lnTo>
                <a:cubicBezTo>
                  <a:pt x="4518" y="130"/>
                  <a:pt x="4519" y="130"/>
                  <a:pt x="4520" y="130"/>
                </a:cubicBezTo>
                <a:lnTo>
                  <a:pt x="4776" y="98"/>
                </a:lnTo>
                <a:lnTo>
                  <a:pt x="5019" y="97"/>
                </a:lnTo>
                <a:lnTo>
                  <a:pt x="5275" y="97"/>
                </a:lnTo>
                <a:lnTo>
                  <a:pt x="5530" y="82"/>
                </a:lnTo>
                <a:lnTo>
                  <a:pt x="5768" y="50"/>
                </a:lnTo>
                <a:cubicBezTo>
                  <a:pt x="5770" y="49"/>
                  <a:pt x="5771" y="49"/>
                  <a:pt x="5773" y="50"/>
                </a:cubicBezTo>
                <a:lnTo>
                  <a:pt x="6029" y="66"/>
                </a:lnTo>
                <a:lnTo>
                  <a:pt x="6272" y="114"/>
                </a:lnTo>
                <a:cubicBezTo>
                  <a:pt x="6274" y="114"/>
                  <a:pt x="6276" y="115"/>
                  <a:pt x="6277" y="115"/>
                </a:cubicBezTo>
                <a:lnTo>
                  <a:pt x="6533" y="227"/>
                </a:lnTo>
                <a:lnTo>
                  <a:pt x="6526" y="226"/>
                </a:lnTo>
                <a:lnTo>
                  <a:pt x="6782" y="258"/>
                </a:lnTo>
                <a:lnTo>
                  <a:pt x="7024" y="306"/>
                </a:lnTo>
                <a:lnTo>
                  <a:pt x="7278" y="338"/>
                </a:lnTo>
                <a:lnTo>
                  <a:pt x="7536" y="386"/>
                </a:lnTo>
                <a:lnTo>
                  <a:pt x="7530" y="386"/>
                </a:lnTo>
                <a:lnTo>
                  <a:pt x="7770" y="370"/>
                </a:lnTo>
                <a:lnTo>
                  <a:pt x="8024" y="338"/>
                </a:lnTo>
                <a:lnTo>
                  <a:pt x="8266" y="322"/>
                </a:lnTo>
                <a:lnTo>
                  <a:pt x="8523" y="321"/>
                </a:lnTo>
                <a:cubicBezTo>
                  <a:pt x="8525" y="321"/>
                  <a:pt x="8527" y="322"/>
                  <a:pt x="8529" y="322"/>
                </a:cubicBezTo>
                <a:lnTo>
                  <a:pt x="8785" y="386"/>
                </a:lnTo>
                <a:lnTo>
                  <a:pt x="9024" y="434"/>
                </a:lnTo>
                <a:lnTo>
                  <a:pt x="9008" y="437"/>
                </a:lnTo>
                <a:lnTo>
                  <a:pt x="9264" y="293"/>
                </a:lnTo>
                <a:lnTo>
                  <a:pt x="9258" y="298"/>
                </a:lnTo>
                <a:lnTo>
                  <a:pt x="9514" y="10"/>
                </a:lnTo>
                <a:cubicBezTo>
                  <a:pt x="9519" y="3"/>
                  <a:pt x="9528" y="0"/>
                  <a:pt x="9536" y="2"/>
                </a:cubicBezTo>
                <a:lnTo>
                  <a:pt x="9776" y="50"/>
                </a:lnTo>
                <a:cubicBezTo>
                  <a:pt x="9779" y="51"/>
                  <a:pt x="9782" y="52"/>
                  <a:pt x="9784" y="53"/>
                </a:cubicBezTo>
                <a:lnTo>
                  <a:pt x="10040" y="213"/>
                </a:lnTo>
                <a:lnTo>
                  <a:pt x="10295" y="357"/>
                </a:lnTo>
                <a:cubicBezTo>
                  <a:pt x="10296" y="357"/>
                  <a:pt x="10297" y="358"/>
                  <a:pt x="10298" y="359"/>
                </a:cubicBezTo>
                <a:lnTo>
                  <a:pt x="10538" y="551"/>
                </a:lnTo>
                <a:lnTo>
                  <a:pt x="10797" y="825"/>
                </a:lnTo>
                <a:lnTo>
                  <a:pt x="11037" y="1098"/>
                </a:lnTo>
                <a:lnTo>
                  <a:pt x="11294" y="1402"/>
                </a:lnTo>
                <a:lnTo>
                  <a:pt x="11550" y="1706"/>
                </a:lnTo>
                <a:lnTo>
                  <a:pt x="11789" y="1978"/>
                </a:lnTo>
                <a:cubicBezTo>
                  <a:pt x="11798" y="1988"/>
                  <a:pt x="11797" y="2003"/>
                  <a:pt x="11787" y="2011"/>
                </a:cubicBezTo>
                <a:cubicBezTo>
                  <a:pt x="11777" y="2020"/>
                  <a:pt x="11762" y="2019"/>
                  <a:pt x="11753" y="2009"/>
                </a:cubicBezTo>
                <a:lnTo>
                  <a:pt x="11513" y="1737"/>
                </a:lnTo>
                <a:lnTo>
                  <a:pt x="11257" y="1433"/>
                </a:lnTo>
                <a:lnTo>
                  <a:pt x="11001" y="1129"/>
                </a:lnTo>
                <a:lnTo>
                  <a:pt x="10762" y="858"/>
                </a:lnTo>
                <a:lnTo>
                  <a:pt x="10508" y="588"/>
                </a:lnTo>
                <a:lnTo>
                  <a:pt x="10268" y="396"/>
                </a:lnTo>
                <a:lnTo>
                  <a:pt x="10272" y="398"/>
                </a:lnTo>
                <a:lnTo>
                  <a:pt x="10015" y="254"/>
                </a:lnTo>
                <a:lnTo>
                  <a:pt x="9759" y="94"/>
                </a:lnTo>
                <a:lnTo>
                  <a:pt x="9767" y="97"/>
                </a:lnTo>
                <a:lnTo>
                  <a:pt x="9527" y="49"/>
                </a:lnTo>
                <a:lnTo>
                  <a:pt x="9549" y="41"/>
                </a:lnTo>
                <a:lnTo>
                  <a:pt x="9293" y="329"/>
                </a:lnTo>
                <a:cubicBezTo>
                  <a:pt x="9292" y="331"/>
                  <a:pt x="9290" y="333"/>
                  <a:pt x="9287" y="334"/>
                </a:cubicBezTo>
                <a:lnTo>
                  <a:pt x="9031" y="478"/>
                </a:lnTo>
                <a:cubicBezTo>
                  <a:pt x="9026" y="481"/>
                  <a:pt x="9020" y="482"/>
                  <a:pt x="9015" y="481"/>
                </a:cubicBezTo>
                <a:lnTo>
                  <a:pt x="8774" y="433"/>
                </a:lnTo>
                <a:lnTo>
                  <a:pt x="8518" y="369"/>
                </a:lnTo>
                <a:lnTo>
                  <a:pt x="8523" y="369"/>
                </a:lnTo>
                <a:lnTo>
                  <a:pt x="8269" y="369"/>
                </a:lnTo>
                <a:lnTo>
                  <a:pt x="8030" y="385"/>
                </a:lnTo>
                <a:lnTo>
                  <a:pt x="7773" y="417"/>
                </a:lnTo>
                <a:lnTo>
                  <a:pt x="7533" y="433"/>
                </a:lnTo>
                <a:cubicBezTo>
                  <a:pt x="7531" y="434"/>
                  <a:pt x="7529" y="433"/>
                  <a:pt x="7527" y="433"/>
                </a:cubicBezTo>
                <a:lnTo>
                  <a:pt x="7272" y="385"/>
                </a:lnTo>
                <a:lnTo>
                  <a:pt x="7015" y="353"/>
                </a:lnTo>
                <a:lnTo>
                  <a:pt x="6776" y="305"/>
                </a:lnTo>
                <a:lnTo>
                  <a:pt x="6520" y="273"/>
                </a:lnTo>
                <a:cubicBezTo>
                  <a:pt x="6518" y="273"/>
                  <a:pt x="6516" y="272"/>
                  <a:pt x="6514" y="271"/>
                </a:cubicBezTo>
                <a:lnTo>
                  <a:pt x="6258" y="159"/>
                </a:lnTo>
                <a:lnTo>
                  <a:pt x="6263" y="161"/>
                </a:lnTo>
                <a:lnTo>
                  <a:pt x="6026" y="113"/>
                </a:lnTo>
                <a:lnTo>
                  <a:pt x="5770" y="97"/>
                </a:lnTo>
                <a:lnTo>
                  <a:pt x="5775" y="97"/>
                </a:lnTo>
                <a:lnTo>
                  <a:pt x="5533" y="129"/>
                </a:lnTo>
                <a:lnTo>
                  <a:pt x="5275" y="145"/>
                </a:lnTo>
                <a:lnTo>
                  <a:pt x="5019" y="145"/>
                </a:lnTo>
                <a:lnTo>
                  <a:pt x="4782" y="145"/>
                </a:lnTo>
                <a:lnTo>
                  <a:pt x="4526" y="177"/>
                </a:lnTo>
                <a:lnTo>
                  <a:pt x="4531" y="176"/>
                </a:lnTo>
                <a:lnTo>
                  <a:pt x="4275" y="256"/>
                </a:lnTo>
                <a:cubicBezTo>
                  <a:pt x="4272" y="257"/>
                  <a:pt x="4269" y="258"/>
                  <a:pt x="4266" y="257"/>
                </a:cubicBezTo>
                <a:lnTo>
                  <a:pt x="4026" y="241"/>
                </a:lnTo>
                <a:lnTo>
                  <a:pt x="4039" y="238"/>
                </a:lnTo>
                <a:lnTo>
                  <a:pt x="3783" y="382"/>
                </a:lnTo>
                <a:lnTo>
                  <a:pt x="3790" y="376"/>
                </a:lnTo>
                <a:lnTo>
                  <a:pt x="3534" y="696"/>
                </a:lnTo>
                <a:lnTo>
                  <a:pt x="3537" y="691"/>
                </a:lnTo>
                <a:lnTo>
                  <a:pt x="3296" y="1221"/>
                </a:lnTo>
                <a:lnTo>
                  <a:pt x="3040" y="1685"/>
                </a:lnTo>
                <a:lnTo>
                  <a:pt x="2800" y="2101"/>
                </a:lnTo>
                <a:cubicBezTo>
                  <a:pt x="2798" y="2105"/>
                  <a:pt x="2795" y="2108"/>
                  <a:pt x="2791" y="2110"/>
                </a:cubicBezTo>
                <a:lnTo>
                  <a:pt x="2535" y="2254"/>
                </a:lnTo>
                <a:cubicBezTo>
                  <a:pt x="2534" y="2255"/>
                  <a:pt x="2532" y="2256"/>
                  <a:pt x="2531" y="2256"/>
                </a:cubicBezTo>
                <a:lnTo>
                  <a:pt x="2275" y="2336"/>
                </a:lnTo>
                <a:cubicBezTo>
                  <a:pt x="2272" y="2337"/>
                  <a:pt x="2269" y="2338"/>
                  <a:pt x="2266" y="2337"/>
                </a:cubicBezTo>
                <a:lnTo>
                  <a:pt x="2026" y="2321"/>
                </a:lnTo>
                <a:lnTo>
                  <a:pt x="1770" y="2305"/>
                </a:lnTo>
                <a:lnTo>
                  <a:pt x="1512" y="2289"/>
                </a:lnTo>
                <a:lnTo>
                  <a:pt x="1271" y="2257"/>
                </a:lnTo>
                <a:lnTo>
                  <a:pt x="1015" y="2209"/>
                </a:lnTo>
                <a:lnTo>
                  <a:pt x="775" y="2161"/>
                </a:lnTo>
                <a:lnTo>
                  <a:pt x="782" y="2161"/>
                </a:lnTo>
                <a:lnTo>
                  <a:pt x="529" y="2193"/>
                </a:lnTo>
                <a:lnTo>
                  <a:pt x="273" y="2257"/>
                </a:lnTo>
                <a:cubicBezTo>
                  <a:pt x="268" y="2258"/>
                  <a:pt x="263" y="2258"/>
                  <a:pt x="259" y="2256"/>
                </a:cubicBezTo>
                <a:lnTo>
                  <a:pt x="19" y="2160"/>
                </a:lnTo>
                <a:cubicBezTo>
                  <a:pt x="6" y="2155"/>
                  <a:pt x="0" y="2141"/>
                  <a:pt x="5" y="2129"/>
                </a:cubicBezTo>
                <a:cubicBezTo>
                  <a:pt x="10" y="2116"/>
                  <a:pt x="24" y="2110"/>
                  <a:pt x="36" y="2115"/>
                </a:cubicBezTo>
                <a:close/>
              </a:path>
            </a:pathLst>
          </a:custGeom>
          <a:solidFill>
            <a:schemeClr val="tx1"/>
          </a:solidFill>
          <a:ln w="12700" cap="flat">
            <a:solidFill>
              <a:schemeClr val="tx1"/>
            </a:solidFill>
            <a:prstDash val="solid"/>
            <a:bevel/>
            <a:headEnd/>
            <a:tailEnd/>
          </a:ln>
        </p:spPr>
        <p:txBody>
          <a:bodyPr vert="horz" wrap="square" lIns="82935" tIns="41468" rIns="82935" bIns="41468" numCol="1" anchor="t" anchorCtr="0" compatLnSpc="1">
            <a:prstTxWarp prst="textNoShape">
              <a:avLst/>
            </a:prstTxWarp>
          </a:bodyPr>
          <a:lstStyle/>
          <a:p>
            <a:pPr defTabSz="946052"/>
            <a:endParaRPr lang="en-GB" sz="1905">
              <a:solidFill>
                <a:prstClr val="black"/>
              </a:solidFill>
              <a:latin typeface="Tahoma"/>
            </a:endParaRPr>
          </a:p>
        </p:txBody>
      </p:sp>
      <p:sp>
        <p:nvSpPr>
          <p:cNvPr id="27" name="Rectangle 23"/>
          <p:cNvSpPr>
            <a:spLocks noChangeArrowheads="1"/>
          </p:cNvSpPr>
          <p:nvPr/>
        </p:nvSpPr>
        <p:spPr bwMode="auto">
          <a:xfrm>
            <a:off x="2365341" y="4700334"/>
            <a:ext cx="5931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0</a:t>
            </a:r>
            <a:endParaRPr lang="en-US" sz="1633">
              <a:solidFill>
                <a:prstClr val="black"/>
              </a:solidFill>
              <a:latin typeface="Arial" pitchFamily="34" charset="0"/>
              <a:cs typeface="Arial" pitchFamily="34" charset="0"/>
            </a:endParaRPr>
          </a:p>
        </p:txBody>
      </p:sp>
      <p:sp>
        <p:nvSpPr>
          <p:cNvPr id="28" name="Rectangle 24"/>
          <p:cNvSpPr>
            <a:spLocks noChangeArrowheads="1"/>
          </p:cNvSpPr>
          <p:nvPr/>
        </p:nvSpPr>
        <p:spPr bwMode="auto">
          <a:xfrm>
            <a:off x="2248712" y="4386447"/>
            <a:ext cx="177934"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200</a:t>
            </a:r>
            <a:endParaRPr lang="en-US" sz="1633">
              <a:solidFill>
                <a:prstClr val="black"/>
              </a:solidFill>
              <a:latin typeface="Arial" pitchFamily="34" charset="0"/>
              <a:cs typeface="Arial" pitchFamily="34" charset="0"/>
            </a:endParaRPr>
          </a:p>
        </p:txBody>
      </p:sp>
      <p:sp>
        <p:nvSpPr>
          <p:cNvPr id="29" name="Rectangle 25"/>
          <p:cNvSpPr>
            <a:spLocks noChangeArrowheads="1"/>
          </p:cNvSpPr>
          <p:nvPr/>
        </p:nvSpPr>
        <p:spPr bwMode="auto">
          <a:xfrm>
            <a:off x="2248712" y="4071120"/>
            <a:ext cx="177934"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400</a:t>
            </a:r>
            <a:endParaRPr lang="en-US" sz="1633">
              <a:solidFill>
                <a:prstClr val="black"/>
              </a:solidFill>
              <a:latin typeface="Arial" pitchFamily="34" charset="0"/>
              <a:cs typeface="Arial" pitchFamily="34" charset="0"/>
            </a:endParaRPr>
          </a:p>
        </p:txBody>
      </p:sp>
      <p:sp>
        <p:nvSpPr>
          <p:cNvPr id="30" name="Rectangle 26"/>
          <p:cNvSpPr>
            <a:spLocks noChangeArrowheads="1"/>
          </p:cNvSpPr>
          <p:nvPr/>
        </p:nvSpPr>
        <p:spPr bwMode="auto">
          <a:xfrm>
            <a:off x="2248712" y="3755793"/>
            <a:ext cx="177934"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600</a:t>
            </a:r>
            <a:endParaRPr lang="en-US" sz="1633">
              <a:solidFill>
                <a:prstClr val="black"/>
              </a:solidFill>
              <a:latin typeface="Arial" pitchFamily="34" charset="0"/>
              <a:cs typeface="Arial" pitchFamily="34" charset="0"/>
            </a:endParaRPr>
          </a:p>
        </p:txBody>
      </p:sp>
      <p:sp>
        <p:nvSpPr>
          <p:cNvPr id="31" name="Rectangle 27"/>
          <p:cNvSpPr>
            <a:spLocks noChangeArrowheads="1"/>
          </p:cNvSpPr>
          <p:nvPr/>
        </p:nvSpPr>
        <p:spPr bwMode="auto">
          <a:xfrm>
            <a:off x="2248712" y="3441906"/>
            <a:ext cx="177934"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800</a:t>
            </a:r>
            <a:endParaRPr lang="en-US" sz="1633">
              <a:solidFill>
                <a:prstClr val="black"/>
              </a:solidFill>
              <a:latin typeface="Arial" pitchFamily="34" charset="0"/>
              <a:cs typeface="Arial" pitchFamily="34" charset="0"/>
            </a:endParaRPr>
          </a:p>
        </p:txBody>
      </p:sp>
      <p:sp>
        <p:nvSpPr>
          <p:cNvPr id="32" name="Rectangle 28"/>
          <p:cNvSpPr>
            <a:spLocks noChangeArrowheads="1"/>
          </p:cNvSpPr>
          <p:nvPr/>
        </p:nvSpPr>
        <p:spPr bwMode="auto">
          <a:xfrm>
            <a:off x="2191118" y="3126579"/>
            <a:ext cx="237244"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1000</a:t>
            </a:r>
            <a:endParaRPr lang="en-US" sz="1633">
              <a:solidFill>
                <a:prstClr val="black"/>
              </a:solidFill>
              <a:latin typeface="Arial" pitchFamily="34" charset="0"/>
              <a:cs typeface="Arial" pitchFamily="34" charset="0"/>
            </a:endParaRPr>
          </a:p>
        </p:txBody>
      </p:sp>
      <p:sp>
        <p:nvSpPr>
          <p:cNvPr id="33" name="Rectangle 29"/>
          <p:cNvSpPr>
            <a:spLocks noChangeArrowheads="1"/>
          </p:cNvSpPr>
          <p:nvPr/>
        </p:nvSpPr>
        <p:spPr bwMode="auto">
          <a:xfrm>
            <a:off x="2191118" y="2811253"/>
            <a:ext cx="237244"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1200</a:t>
            </a:r>
            <a:endParaRPr lang="en-US" sz="1633">
              <a:solidFill>
                <a:prstClr val="black"/>
              </a:solidFill>
              <a:latin typeface="Arial" pitchFamily="34" charset="0"/>
              <a:cs typeface="Arial" pitchFamily="34" charset="0"/>
            </a:endParaRPr>
          </a:p>
        </p:txBody>
      </p:sp>
      <p:sp>
        <p:nvSpPr>
          <p:cNvPr id="34" name="Rectangle 30"/>
          <p:cNvSpPr>
            <a:spLocks noChangeArrowheads="1"/>
          </p:cNvSpPr>
          <p:nvPr/>
        </p:nvSpPr>
        <p:spPr bwMode="auto">
          <a:xfrm>
            <a:off x="2191118" y="2497366"/>
            <a:ext cx="237244"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1400</a:t>
            </a:r>
            <a:endParaRPr lang="en-US" sz="1633">
              <a:solidFill>
                <a:prstClr val="black"/>
              </a:solidFill>
              <a:latin typeface="Arial" pitchFamily="34" charset="0"/>
              <a:cs typeface="Arial" pitchFamily="34" charset="0"/>
            </a:endParaRPr>
          </a:p>
        </p:txBody>
      </p:sp>
      <p:sp>
        <p:nvSpPr>
          <p:cNvPr id="35" name="Rectangle 31"/>
          <p:cNvSpPr>
            <a:spLocks noChangeArrowheads="1"/>
          </p:cNvSpPr>
          <p:nvPr/>
        </p:nvSpPr>
        <p:spPr bwMode="auto">
          <a:xfrm>
            <a:off x="2191118" y="2182038"/>
            <a:ext cx="237244"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1600</a:t>
            </a:r>
            <a:endParaRPr lang="en-US" sz="1633">
              <a:solidFill>
                <a:prstClr val="black"/>
              </a:solidFill>
              <a:latin typeface="Arial" pitchFamily="34" charset="0"/>
              <a:cs typeface="Arial" pitchFamily="34" charset="0"/>
            </a:endParaRPr>
          </a:p>
        </p:txBody>
      </p:sp>
      <p:sp>
        <p:nvSpPr>
          <p:cNvPr id="36" name="Rectangle 32"/>
          <p:cNvSpPr>
            <a:spLocks noChangeArrowheads="1"/>
          </p:cNvSpPr>
          <p:nvPr/>
        </p:nvSpPr>
        <p:spPr bwMode="auto">
          <a:xfrm>
            <a:off x="2191118" y="1866712"/>
            <a:ext cx="237244"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1800</a:t>
            </a:r>
            <a:endParaRPr lang="en-US" sz="1633">
              <a:solidFill>
                <a:prstClr val="black"/>
              </a:solidFill>
              <a:latin typeface="Arial" pitchFamily="34" charset="0"/>
              <a:cs typeface="Arial" pitchFamily="34" charset="0"/>
            </a:endParaRPr>
          </a:p>
        </p:txBody>
      </p:sp>
      <p:sp>
        <p:nvSpPr>
          <p:cNvPr id="37" name="Rectangle 33"/>
          <p:cNvSpPr>
            <a:spLocks noChangeArrowheads="1"/>
          </p:cNvSpPr>
          <p:nvPr/>
        </p:nvSpPr>
        <p:spPr bwMode="auto">
          <a:xfrm>
            <a:off x="2569799" y="4850079"/>
            <a:ext cx="5931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1</a:t>
            </a:r>
            <a:endParaRPr lang="en-US" sz="1633">
              <a:solidFill>
                <a:prstClr val="black"/>
              </a:solidFill>
              <a:latin typeface="Arial" pitchFamily="34" charset="0"/>
              <a:cs typeface="Arial" pitchFamily="34" charset="0"/>
            </a:endParaRPr>
          </a:p>
        </p:txBody>
      </p:sp>
      <p:sp>
        <p:nvSpPr>
          <p:cNvPr id="38" name="Rectangle 34"/>
          <p:cNvSpPr>
            <a:spLocks noChangeArrowheads="1"/>
          </p:cNvSpPr>
          <p:nvPr/>
        </p:nvSpPr>
        <p:spPr bwMode="auto">
          <a:xfrm>
            <a:off x="2705145" y="4850079"/>
            <a:ext cx="5931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2</a:t>
            </a:r>
            <a:endParaRPr lang="en-US" sz="1633">
              <a:solidFill>
                <a:prstClr val="black"/>
              </a:solidFill>
              <a:latin typeface="Arial" pitchFamily="34" charset="0"/>
              <a:cs typeface="Arial" pitchFamily="34" charset="0"/>
            </a:endParaRPr>
          </a:p>
        </p:txBody>
      </p:sp>
      <p:sp>
        <p:nvSpPr>
          <p:cNvPr id="39" name="Rectangle 35"/>
          <p:cNvSpPr>
            <a:spLocks noChangeArrowheads="1"/>
          </p:cNvSpPr>
          <p:nvPr/>
        </p:nvSpPr>
        <p:spPr bwMode="auto">
          <a:xfrm>
            <a:off x="2839050" y="4850079"/>
            <a:ext cx="5931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3</a:t>
            </a:r>
            <a:endParaRPr lang="en-US" sz="1633">
              <a:solidFill>
                <a:prstClr val="black"/>
              </a:solidFill>
              <a:latin typeface="Arial" pitchFamily="34" charset="0"/>
              <a:cs typeface="Arial" pitchFamily="34" charset="0"/>
            </a:endParaRPr>
          </a:p>
        </p:txBody>
      </p:sp>
      <p:sp>
        <p:nvSpPr>
          <p:cNvPr id="40" name="Rectangle 36"/>
          <p:cNvSpPr>
            <a:spLocks noChangeArrowheads="1"/>
          </p:cNvSpPr>
          <p:nvPr/>
        </p:nvSpPr>
        <p:spPr bwMode="auto">
          <a:xfrm>
            <a:off x="2974396" y="4850079"/>
            <a:ext cx="5931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4</a:t>
            </a:r>
            <a:endParaRPr lang="en-US" sz="1633">
              <a:solidFill>
                <a:prstClr val="black"/>
              </a:solidFill>
              <a:latin typeface="Arial" pitchFamily="34" charset="0"/>
              <a:cs typeface="Arial" pitchFamily="34" charset="0"/>
            </a:endParaRPr>
          </a:p>
        </p:txBody>
      </p:sp>
      <p:sp>
        <p:nvSpPr>
          <p:cNvPr id="41" name="Rectangle 37"/>
          <p:cNvSpPr>
            <a:spLocks noChangeArrowheads="1"/>
          </p:cNvSpPr>
          <p:nvPr/>
        </p:nvSpPr>
        <p:spPr bwMode="auto">
          <a:xfrm>
            <a:off x="3109742" y="4850079"/>
            <a:ext cx="5931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5</a:t>
            </a:r>
            <a:endParaRPr lang="en-US" sz="1633">
              <a:solidFill>
                <a:prstClr val="black"/>
              </a:solidFill>
              <a:latin typeface="Arial" pitchFamily="34" charset="0"/>
              <a:cs typeface="Arial" pitchFamily="34" charset="0"/>
            </a:endParaRPr>
          </a:p>
        </p:txBody>
      </p:sp>
      <p:sp>
        <p:nvSpPr>
          <p:cNvPr id="42" name="Rectangle 38"/>
          <p:cNvSpPr>
            <a:spLocks noChangeArrowheads="1"/>
          </p:cNvSpPr>
          <p:nvPr/>
        </p:nvSpPr>
        <p:spPr bwMode="auto">
          <a:xfrm>
            <a:off x="3245088" y="4850079"/>
            <a:ext cx="5931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6</a:t>
            </a:r>
            <a:endParaRPr lang="en-US" sz="1633">
              <a:solidFill>
                <a:prstClr val="black"/>
              </a:solidFill>
              <a:latin typeface="Arial" pitchFamily="34" charset="0"/>
              <a:cs typeface="Arial" pitchFamily="34" charset="0"/>
            </a:endParaRPr>
          </a:p>
        </p:txBody>
      </p:sp>
      <p:sp>
        <p:nvSpPr>
          <p:cNvPr id="43" name="Rectangle 39"/>
          <p:cNvSpPr>
            <a:spLocks noChangeArrowheads="1"/>
          </p:cNvSpPr>
          <p:nvPr/>
        </p:nvSpPr>
        <p:spPr bwMode="auto">
          <a:xfrm>
            <a:off x="3378994" y="4850079"/>
            <a:ext cx="5931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7</a:t>
            </a:r>
            <a:endParaRPr lang="en-US" sz="1633">
              <a:solidFill>
                <a:prstClr val="black"/>
              </a:solidFill>
              <a:latin typeface="Arial" pitchFamily="34" charset="0"/>
              <a:cs typeface="Arial" pitchFamily="34" charset="0"/>
            </a:endParaRPr>
          </a:p>
        </p:txBody>
      </p:sp>
      <p:sp>
        <p:nvSpPr>
          <p:cNvPr id="44" name="Rectangle 40"/>
          <p:cNvSpPr>
            <a:spLocks noChangeArrowheads="1"/>
          </p:cNvSpPr>
          <p:nvPr/>
        </p:nvSpPr>
        <p:spPr bwMode="auto">
          <a:xfrm>
            <a:off x="3514340" y="4850079"/>
            <a:ext cx="5931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8</a:t>
            </a:r>
            <a:endParaRPr lang="en-US" sz="1633">
              <a:solidFill>
                <a:prstClr val="black"/>
              </a:solidFill>
              <a:latin typeface="Arial" pitchFamily="34" charset="0"/>
              <a:cs typeface="Arial" pitchFamily="34" charset="0"/>
            </a:endParaRPr>
          </a:p>
        </p:txBody>
      </p:sp>
      <p:sp>
        <p:nvSpPr>
          <p:cNvPr id="45" name="Rectangle 41"/>
          <p:cNvSpPr>
            <a:spLocks noChangeArrowheads="1"/>
          </p:cNvSpPr>
          <p:nvPr/>
        </p:nvSpPr>
        <p:spPr bwMode="auto">
          <a:xfrm>
            <a:off x="3649686" y="4850079"/>
            <a:ext cx="5931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9</a:t>
            </a:r>
            <a:endParaRPr lang="en-US" sz="1633">
              <a:solidFill>
                <a:prstClr val="black"/>
              </a:solidFill>
              <a:latin typeface="Arial" pitchFamily="34" charset="0"/>
              <a:cs typeface="Arial" pitchFamily="34" charset="0"/>
            </a:endParaRPr>
          </a:p>
        </p:txBody>
      </p:sp>
      <p:sp>
        <p:nvSpPr>
          <p:cNvPr id="46" name="Rectangle 42"/>
          <p:cNvSpPr>
            <a:spLocks noChangeArrowheads="1"/>
          </p:cNvSpPr>
          <p:nvPr/>
        </p:nvSpPr>
        <p:spPr bwMode="auto">
          <a:xfrm>
            <a:off x="3756234"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10</a:t>
            </a:r>
            <a:endParaRPr lang="en-US" sz="1633">
              <a:solidFill>
                <a:prstClr val="black"/>
              </a:solidFill>
              <a:latin typeface="Arial" pitchFamily="34" charset="0"/>
              <a:cs typeface="Arial" pitchFamily="34" charset="0"/>
            </a:endParaRPr>
          </a:p>
        </p:txBody>
      </p:sp>
      <p:sp>
        <p:nvSpPr>
          <p:cNvPr id="47" name="Rectangle 43"/>
          <p:cNvSpPr>
            <a:spLocks noChangeArrowheads="1"/>
          </p:cNvSpPr>
          <p:nvPr/>
        </p:nvSpPr>
        <p:spPr bwMode="auto">
          <a:xfrm>
            <a:off x="3890140"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11</a:t>
            </a:r>
            <a:endParaRPr lang="en-US" sz="1633">
              <a:solidFill>
                <a:prstClr val="black"/>
              </a:solidFill>
              <a:latin typeface="Arial" pitchFamily="34" charset="0"/>
              <a:cs typeface="Arial" pitchFamily="34" charset="0"/>
            </a:endParaRPr>
          </a:p>
        </p:txBody>
      </p:sp>
      <p:sp>
        <p:nvSpPr>
          <p:cNvPr id="48" name="Rectangle 44"/>
          <p:cNvSpPr>
            <a:spLocks noChangeArrowheads="1"/>
          </p:cNvSpPr>
          <p:nvPr/>
        </p:nvSpPr>
        <p:spPr bwMode="auto">
          <a:xfrm>
            <a:off x="4025486"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12</a:t>
            </a:r>
            <a:endParaRPr lang="en-US" sz="1633">
              <a:solidFill>
                <a:prstClr val="black"/>
              </a:solidFill>
              <a:latin typeface="Arial" pitchFamily="34" charset="0"/>
              <a:cs typeface="Arial" pitchFamily="34" charset="0"/>
            </a:endParaRPr>
          </a:p>
        </p:txBody>
      </p:sp>
      <p:sp>
        <p:nvSpPr>
          <p:cNvPr id="49" name="Rectangle 45"/>
          <p:cNvSpPr>
            <a:spLocks noChangeArrowheads="1"/>
          </p:cNvSpPr>
          <p:nvPr/>
        </p:nvSpPr>
        <p:spPr bwMode="auto">
          <a:xfrm>
            <a:off x="4160831"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13</a:t>
            </a:r>
            <a:endParaRPr lang="en-US" sz="1633">
              <a:solidFill>
                <a:prstClr val="black"/>
              </a:solidFill>
              <a:latin typeface="Arial" pitchFamily="34" charset="0"/>
              <a:cs typeface="Arial" pitchFamily="34" charset="0"/>
            </a:endParaRPr>
          </a:p>
        </p:txBody>
      </p:sp>
      <p:sp>
        <p:nvSpPr>
          <p:cNvPr id="50" name="Rectangle 46"/>
          <p:cNvSpPr>
            <a:spLocks noChangeArrowheads="1"/>
          </p:cNvSpPr>
          <p:nvPr/>
        </p:nvSpPr>
        <p:spPr bwMode="auto">
          <a:xfrm>
            <a:off x="4296177"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14</a:t>
            </a:r>
            <a:endParaRPr lang="en-US" sz="1633">
              <a:solidFill>
                <a:prstClr val="black"/>
              </a:solidFill>
              <a:latin typeface="Arial" pitchFamily="34" charset="0"/>
              <a:cs typeface="Arial" pitchFamily="34" charset="0"/>
            </a:endParaRPr>
          </a:p>
        </p:txBody>
      </p:sp>
      <p:sp>
        <p:nvSpPr>
          <p:cNvPr id="51" name="Rectangle 47"/>
          <p:cNvSpPr>
            <a:spLocks noChangeArrowheads="1"/>
          </p:cNvSpPr>
          <p:nvPr/>
        </p:nvSpPr>
        <p:spPr bwMode="auto">
          <a:xfrm>
            <a:off x="4430084"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15</a:t>
            </a:r>
            <a:endParaRPr lang="en-US" sz="1633">
              <a:solidFill>
                <a:prstClr val="black"/>
              </a:solidFill>
              <a:latin typeface="Arial" pitchFamily="34" charset="0"/>
              <a:cs typeface="Arial" pitchFamily="34" charset="0"/>
            </a:endParaRPr>
          </a:p>
        </p:txBody>
      </p:sp>
      <p:sp>
        <p:nvSpPr>
          <p:cNvPr id="52" name="Rectangle 48"/>
          <p:cNvSpPr>
            <a:spLocks noChangeArrowheads="1"/>
          </p:cNvSpPr>
          <p:nvPr/>
        </p:nvSpPr>
        <p:spPr bwMode="auto">
          <a:xfrm>
            <a:off x="4565429"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16</a:t>
            </a:r>
            <a:endParaRPr lang="en-US" sz="1633">
              <a:solidFill>
                <a:prstClr val="black"/>
              </a:solidFill>
              <a:latin typeface="Arial" pitchFamily="34" charset="0"/>
              <a:cs typeface="Arial" pitchFamily="34" charset="0"/>
            </a:endParaRPr>
          </a:p>
        </p:txBody>
      </p:sp>
      <p:sp>
        <p:nvSpPr>
          <p:cNvPr id="53" name="Rectangle 49"/>
          <p:cNvSpPr>
            <a:spLocks noChangeArrowheads="1"/>
          </p:cNvSpPr>
          <p:nvPr/>
        </p:nvSpPr>
        <p:spPr bwMode="auto">
          <a:xfrm>
            <a:off x="4700775"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17</a:t>
            </a:r>
            <a:endParaRPr lang="en-US" sz="1633">
              <a:solidFill>
                <a:prstClr val="black"/>
              </a:solidFill>
              <a:latin typeface="Arial" pitchFamily="34" charset="0"/>
              <a:cs typeface="Arial" pitchFamily="34" charset="0"/>
            </a:endParaRPr>
          </a:p>
        </p:txBody>
      </p:sp>
      <p:sp>
        <p:nvSpPr>
          <p:cNvPr id="54" name="Rectangle 50"/>
          <p:cNvSpPr>
            <a:spLocks noChangeArrowheads="1"/>
          </p:cNvSpPr>
          <p:nvPr/>
        </p:nvSpPr>
        <p:spPr bwMode="auto">
          <a:xfrm>
            <a:off x="4836121"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18</a:t>
            </a:r>
            <a:endParaRPr lang="en-US" sz="1633">
              <a:solidFill>
                <a:prstClr val="black"/>
              </a:solidFill>
              <a:latin typeface="Arial" pitchFamily="34" charset="0"/>
              <a:cs typeface="Arial" pitchFamily="34" charset="0"/>
            </a:endParaRPr>
          </a:p>
        </p:txBody>
      </p:sp>
      <p:sp>
        <p:nvSpPr>
          <p:cNvPr id="55" name="Rectangle 51"/>
          <p:cNvSpPr>
            <a:spLocks noChangeArrowheads="1"/>
          </p:cNvSpPr>
          <p:nvPr/>
        </p:nvSpPr>
        <p:spPr bwMode="auto">
          <a:xfrm>
            <a:off x="4971467"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19</a:t>
            </a:r>
            <a:endParaRPr lang="en-US" sz="1633">
              <a:solidFill>
                <a:prstClr val="black"/>
              </a:solidFill>
              <a:latin typeface="Arial" pitchFamily="34" charset="0"/>
              <a:cs typeface="Arial" pitchFamily="34" charset="0"/>
            </a:endParaRPr>
          </a:p>
        </p:txBody>
      </p:sp>
      <p:sp>
        <p:nvSpPr>
          <p:cNvPr id="56" name="Rectangle 52"/>
          <p:cNvSpPr>
            <a:spLocks noChangeArrowheads="1"/>
          </p:cNvSpPr>
          <p:nvPr/>
        </p:nvSpPr>
        <p:spPr bwMode="auto">
          <a:xfrm>
            <a:off x="5105372"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20</a:t>
            </a:r>
            <a:endParaRPr lang="en-US" sz="1633">
              <a:solidFill>
                <a:prstClr val="black"/>
              </a:solidFill>
              <a:latin typeface="Arial" pitchFamily="34" charset="0"/>
              <a:cs typeface="Arial" pitchFamily="34" charset="0"/>
            </a:endParaRPr>
          </a:p>
        </p:txBody>
      </p:sp>
      <p:sp>
        <p:nvSpPr>
          <p:cNvPr id="57" name="Rectangle 53"/>
          <p:cNvSpPr>
            <a:spLocks noChangeArrowheads="1"/>
          </p:cNvSpPr>
          <p:nvPr/>
        </p:nvSpPr>
        <p:spPr bwMode="auto">
          <a:xfrm>
            <a:off x="5240718"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21</a:t>
            </a:r>
            <a:endParaRPr lang="en-US" sz="1633">
              <a:solidFill>
                <a:prstClr val="black"/>
              </a:solidFill>
              <a:latin typeface="Arial" pitchFamily="34" charset="0"/>
              <a:cs typeface="Arial" pitchFamily="34" charset="0"/>
            </a:endParaRPr>
          </a:p>
        </p:txBody>
      </p:sp>
      <p:sp>
        <p:nvSpPr>
          <p:cNvPr id="58" name="Rectangle 54"/>
          <p:cNvSpPr>
            <a:spLocks noChangeArrowheads="1"/>
          </p:cNvSpPr>
          <p:nvPr/>
        </p:nvSpPr>
        <p:spPr bwMode="auto">
          <a:xfrm>
            <a:off x="5376064"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22</a:t>
            </a:r>
            <a:endParaRPr lang="en-US" sz="1633">
              <a:solidFill>
                <a:prstClr val="black"/>
              </a:solidFill>
              <a:latin typeface="Arial" pitchFamily="34" charset="0"/>
              <a:cs typeface="Arial" pitchFamily="34" charset="0"/>
            </a:endParaRPr>
          </a:p>
        </p:txBody>
      </p:sp>
      <p:sp>
        <p:nvSpPr>
          <p:cNvPr id="59" name="Rectangle 55"/>
          <p:cNvSpPr>
            <a:spLocks noChangeArrowheads="1"/>
          </p:cNvSpPr>
          <p:nvPr/>
        </p:nvSpPr>
        <p:spPr bwMode="auto">
          <a:xfrm>
            <a:off x="5511410"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23</a:t>
            </a:r>
            <a:endParaRPr lang="en-US" sz="1633">
              <a:solidFill>
                <a:prstClr val="black"/>
              </a:solidFill>
              <a:latin typeface="Arial" pitchFamily="34" charset="0"/>
              <a:cs typeface="Arial" pitchFamily="34" charset="0"/>
            </a:endParaRPr>
          </a:p>
        </p:txBody>
      </p:sp>
      <p:sp>
        <p:nvSpPr>
          <p:cNvPr id="60" name="Rectangle 56"/>
          <p:cNvSpPr>
            <a:spLocks noChangeArrowheads="1"/>
          </p:cNvSpPr>
          <p:nvPr/>
        </p:nvSpPr>
        <p:spPr bwMode="auto">
          <a:xfrm>
            <a:off x="5646755"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24</a:t>
            </a:r>
            <a:endParaRPr lang="en-US" sz="1633">
              <a:solidFill>
                <a:prstClr val="black"/>
              </a:solidFill>
              <a:latin typeface="Arial" pitchFamily="34" charset="0"/>
              <a:cs typeface="Arial" pitchFamily="34" charset="0"/>
            </a:endParaRPr>
          </a:p>
        </p:txBody>
      </p:sp>
      <p:sp>
        <p:nvSpPr>
          <p:cNvPr id="61" name="Rectangle 57"/>
          <p:cNvSpPr>
            <a:spLocks noChangeArrowheads="1"/>
          </p:cNvSpPr>
          <p:nvPr/>
        </p:nvSpPr>
        <p:spPr bwMode="auto">
          <a:xfrm>
            <a:off x="5780662"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25</a:t>
            </a:r>
            <a:endParaRPr lang="en-US" sz="1633">
              <a:solidFill>
                <a:prstClr val="black"/>
              </a:solidFill>
              <a:latin typeface="Arial" pitchFamily="34" charset="0"/>
              <a:cs typeface="Arial" pitchFamily="34" charset="0"/>
            </a:endParaRPr>
          </a:p>
        </p:txBody>
      </p:sp>
      <p:sp>
        <p:nvSpPr>
          <p:cNvPr id="62" name="Rectangle 58"/>
          <p:cNvSpPr>
            <a:spLocks noChangeArrowheads="1"/>
          </p:cNvSpPr>
          <p:nvPr/>
        </p:nvSpPr>
        <p:spPr bwMode="auto">
          <a:xfrm>
            <a:off x="5916008"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26</a:t>
            </a:r>
            <a:endParaRPr lang="en-US" sz="1633">
              <a:solidFill>
                <a:prstClr val="black"/>
              </a:solidFill>
              <a:latin typeface="Arial" pitchFamily="34" charset="0"/>
              <a:cs typeface="Arial" pitchFamily="34" charset="0"/>
            </a:endParaRPr>
          </a:p>
        </p:txBody>
      </p:sp>
      <p:sp>
        <p:nvSpPr>
          <p:cNvPr id="63" name="Rectangle 59"/>
          <p:cNvSpPr>
            <a:spLocks noChangeArrowheads="1"/>
          </p:cNvSpPr>
          <p:nvPr/>
        </p:nvSpPr>
        <p:spPr bwMode="auto">
          <a:xfrm>
            <a:off x="6051353"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27</a:t>
            </a:r>
            <a:endParaRPr lang="en-US" sz="1633">
              <a:solidFill>
                <a:prstClr val="black"/>
              </a:solidFill>
              <a:latin typeface="Arial" pitchFamily="34" charset="0"/>
              <a:cs typeface="Arial" pitchFamily="34" charset="0"/>
            </a:endParaRPr>
          </a:p>
        </p:txBody>
      </p:sp>
      <p:sp>
        <p:nvSpPr>
          <p:cNvPr id="64" name="Rectangle 60"/>
          <p:cNvSpPr>
            <a:spLocks noChangeArrowheads="1"/>
          </p:cNvSpPr>
          <p:nvPr/>
        </p:nvSpPr>
        <p:spPr bwMode="auto">
          <a:xfrm>
            <a:off x="6186699"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28</a:t>
            </a:r>
            <a:endParaRPr lang="en-US" sz="1633">
              <a:solidFill>
                <a:prstClr val="black"/>
              </a:solidFill>
              <a:latin typeface="Arial" pitchFamily="34" charset="0"/>
              <a:cs typeface="Arial" pitchFamily="34" charset="0"/>
            </a:endParaRPr>
          </a:p>
        </p:txBody>
      </p:sp>
      <p:sp>
        <p:nvSpPr>
          <p:cNvPr id="65" name="Rectangle 61"/>
          <p:cNvSpPr>
            <a:spLocks noChangeArrowheads="1"/>
          </p:cNvSpPr>
          <p:nvPr/>
        </p:nvSpPr>
        <p:spPr bwMode="auto">
          <a:xfrm>
            <a:off x="6320605"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29</a:t>
            </a:r>
            <a:endParaRPr lang="en-US" sz="1633">
              <a:solidFill>
                <a:prstClr val="black"/>
              </a:solidFill>
              <a:latin typeface="Arial" pitchFamily="34" charset="0"/>
              <a:cs typeface="Arial" pitchFamily="34" charset="0"/>
            </a:endParaRPr>
          </a:p>
        </p:txBody>
      </p:sp>
      <p:sp>
        <p:nvSpPr>
          <p:cNvPr id="66" name="Rectangle 62"/>
          <p:cNvSpPr>
            <a:spLocks noChangeArrowheads="1"/>
          </p:cNvSpPr>
          <p:nvPr/>
        </p:nvSpPr>
        <p:spPr bwMode="auto">
          <a:xfrm>
            <a:off x="6455950"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30</a:t>
            </a:r>
            <a:endParaRPr lang="en-US" sz="1633">
              <a:solidFill>
                <a:prstClr val="black"/>
              </a:solidFill>
              <a:latin typeface="Arial" pitchFamily="34" charset="0"/>
              <a:cs typeface="Arial" pitchFamily="34" charset="0"/>
            </a:endParaRPr>
          </a:p>
        </p:txBody>
      </p:sp>
      <p:sp>
        <p:nvSpPr>
          <p:cNvPr id="67" name="Rectangle 63"/>
          <p:cNvSpPr>
            <a:spLocks noChangeArrowheads="1"/>
          </p:cNvSpPr>
          <p:nvPr/>
        </p:nvSpPr>
        <p:spPr bwMode="auto">
          <a:xfrm>
            <a:off x="6591296"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31</a:t>
            </a:r>
            <a:endParaRPr lang="en-US" sz="1633">
              <a:solidFill>
                <a:prstClr val="black"/>
              </a:solidFill>
              <a:latin typeface="Arial" pitchFamily="34" charset="0"/>
              <a:cs typeface="Arial" pitchFamily="34" charset="0"/>
            </a:endParaRPr>
          </a:p>
        </p:txBody>
      </p:sp>
      <p:sp>
        <p:nvSpPr>
          <p:cNvPr id="68" name="Rectangle 64"/>
          <p:cNvSpPr>
            <a:spLocks noChangeArrowheads="1"/>
          </p:cNvSpPr>
          <p:nvPr/>
        </p:nvSpPr>
        <p:spPr bwMode="auto">
          <a:xfrm>
            <a:off x="6726642"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32</a:t>
            </a:r>
            <a:endParaRPr lang="en-US" sz="1633">
              <a:solidFill>
                <a:prstClr val="black"/>
              </a:solidFill>
              <a:latin typeface="Arial" pitchFamily="34" charset="0"/>
              <a:cs typeface="Arial" pitchFamily="34" charset="0"/>
            </a:endParaRPr>
          </a:p>
        </p:txBody>
      </p:sp>
      <p:sp>
        <p:nvSpPr>
          <p:cNvPr id="69" name="Rectangle 65"/>
          <p:cNvSpPr>
            <a:spLocks noChangeArrowheads="1"/>
          </p:cNvSpPr>
          <p:nvPr/>
        </p:nvSpPr>
        <p:spPr bwMode="auto">
          <a:xfrm>
            <a:off x="6861988"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33</a:t>
            </a:r>
            <a:endParaRPr lang="en-US" sz="1633">
              <a:solidFill>
                <a:prstClr val="black"/>
              </a:solidFill>
              <a:latin typeface="Arial" pitchFamily="34" charset="0"/>
              <a:cs typeface="Arial" pitchFamily="34" charset="0"/>
            </a:endParaRPr>
          </a:p>
        </p:txBody>
      </p:sp>
      <p:sp>
        <p:nvSpPr>
          <p:cNvPr id="70" name="Rectangle 66"/>
          <p:cNvSpPr>
            <a:spLocks noChangeArrowheads="1"/>
          </p:cNvSpPr>
          <p:nvPr/>
        </p:nvSpPr>
        <p:spPr bwMode="auto">
          <a:xfrm>
            <a:off x="6995894"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34</a:t>
            </a:r>
            <a:endParaRPr lang="en-US" sz="1633">
              <a:solidFill>
                <a:prstClr val="black"/>
              </a:solidFill>
              <a:latin typeface="Arial" pitchFamily="34" charset="0"/>
              <a:cs typeface="Arial" pitchFamily="34" charset="0"/>
            </a:endParaRPr>
          </a:p>
        </p:txBody>
      </p:sp>
      <p:sp>
        <p:nvSpPr>
          <p:cNvPr id="71" name="Rectangle 67"/>
          <p:cNvSpPr>
            <a:spLocks noChangeArrowheads="1"/>
          </p:cNvSpPr>
          <p:nvPr/>
        </p:nvSpPr>
        <p:spPr bwMode="auto">
          <a:xfrm>
            <a:off x="7131240"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35</a:t>
            </a:r>
            <a:endParaRPr lang="en-US" sz="1633">
              <a:solidFill>
                <a:prstClr val="black"/>
              </a:solidFill>
              <a:latin typeface="Arial" pitchFamily="34" charset="0"/>
              <a:cs typeface="Arial" pitchFamily="34" charset="0"/>
            </a:endParaRPr>
          </a:p>
        </p:txBody>
      </p:sp>
      <p:sp>
        <p:nvSpPr>
          <p:cNvPr id="72" name="Rectangle 68"/>
          <p:cNvSpPr>
            <a:spLocks noChangeArrowheads="1"/>
          </p:cNvSpPr>
          <p:nvPr/>
        </p:nvSpPr>
        <p:spPr bwMode="auto">
          <a:xfrm>
            <a:off x="7266586"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36</a:t>
            </a:r>
            <a:endParaRPr lang="en-US" sz="1633">
              <a:solidFill>
                <a:prstClr val="black"/>
              </a:solidFill>
              <a:latin typeface="Arial" pitchFamily="34" charset="0"/>
              <a:cs typeface="Arial" pitchFamily="34" charset="0"/>
            </a:endParaRPr>
          </a:p>
        </p:txBody>
      </p:sp>
      <p:sp>
        <p:nvSpPr>
          <p:cNvPr id="73" name="Rectangle 69"/>
          <p:cNvSpPr>
            <a:spLocks noChangeArrowheads="1"/>
          </p:cNvSpPr>
          <p:nvPr/>
        </p:nvSpPr>
        <p:spPr bwMode="auto">
          <a:xfrm>
            <a:off x="7401932"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37</a:t>
            </a:r>
            <a:endParaRPr lang="en-US" sz="1633">
              <a:solidFill>
                <a:prstClr val="black"/>
              </a:solidFill>
              <a:latin typeface="Arial" pitchFamily="34" charset="0"/>
              <a:cs typeface="Arial" pitchFamily="34" charset="0"/>
            </a:endParaRPr>
          </a:p>
        </p:txBody>
      </p:sp>
      <p:sp>
        <p:nvSpPr>
          <p:cNvPr id="74" name="Rectangle 70"/>
          <p:cNvSpPr>
            <a:spLocks noChangeArrowheads="1"/>
          </p:cNvSpPr>
          <p:nvPr/>
        </p:nvSpPr>
        <p:spPr bwMode="auto">
          <a:xfrm>
            <a:off x="7535837"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38</a:t>
            </a:r>
            <a:endParaRPr lang="en-US" sz="1633">
              <a:solidFill>
                <a:prstClr val="black"/>
              </a:solidFill>
              <a:latin typeface="Arial" pitchFamily="34" charset="0"/>
              <a:cs typeface="Arial" pitchFamily="34" charset="0"/>
            </a:endParaRPr>
          </a:p>
        </p:txBody>
      </p:sp>
      <p:sp>
        <p:nvSpPr>
          <p:cNvPr id="75" name="Rectangle 71"/>
          <p:cNvSpPr>
            <a:spLocks noChangeArrowheads="1"/>
          </p:cNvSpPr>
          <p:nvPr/>
        </p:nvSpPr>
        <p:spPr bwMode="auto">
          <a:xfrm>
            <a:off x="7671183"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39</a:t>
            </a:r>
            <a:endParaRPr lang="en-US" sz="1633">
              <a:solidFill>
                <a:prstClr val="black"/>
              </a:solidFill>
              <a:latin typeface="Arial" pitchFamily="34" charset="0"/>
              <a:cs typeface="Arial" pitchFamily="34" charset="0"/>
            </a:endParaRPr>
          </a:p>
        </p:txBody>
      </p:sp>
      <p:sp>
        <p:nvSpPr>
          <p:cNvPr id="76" name="Rectangle 72"/>
          <p:cNvSpPr>
            <a:spLocks noChangeArrowheads="1"/>
          </p:cNvSpPr>
          <p:nvPr/>
        </p:nvSpPr>
        <p:spPr bwMode="auto">
          <a:xfrm>
            <a:off x="7806529"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40</a:t>
            </a:r>
            <a:endParaRPr lang="en-US" sz="1633">
              <a:solidFill>
                <a:prstClr val="black"/>
              </a:solidFill>
              <a:latin typeface="Arial" pitchFamily="34" charset="0"/>
              <a:cs typeface="Arial" pitchFamily="34" charset="0"/>
            </a:endParaRPr>
          </a:p>
        </p:txBody>
      </p:sp>
      <p:sp>
        <p:nvSpPr>
          <p:cNvPr id="77" name="Rectangle 73"/>
          <p:cNvSpPr>
            <a:spLocks noChangeArrowheads="1"/>
          </p:cNvSpPr>
          <p:nvPr/>
        </p:nvSpPr>
        <p:spPr bwMode="auto">
          <a:xfrm>
            <a:off x="7941874"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41</a:t>
            </a:r>
            <a:endParaRPr lang="en-US" sz="1633">
              <a:solidFill>
                <a:prstClr val="black"/>
              </a:solidFill>
              <a:latin typeface="Arial" pitchFamily="34" charset="0"/>
              <a:cs typeface="Arial" pitchFamily="34" charset="0"/>
            </a:endParaRPr>
          </a:p>
        </p:txBody>
      </p:sp>
      <p:sp>
        <p:nvSpPr>
          <p:cNvPr id="78" name="Rectangle 74"/>
          <p:cNvSpPr>
            <a:spLocks noChangeArrowheads="1"/>
          </p:cNvSpPr>
          <p:nvPr/>
        </p:nvSpPr>
        <p:spPr bwMode="auto">
          <a:xfrm>
            <a:off x="8077220"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42</a:t>
            </a:r>
            <a:endParaRPr lang="en-US" sz="1633">
              <a:solidFill>
                <a:prstClr val="black"/>
              </a:solidFill>
              <a:latin typeface="Arial" pitchFamily="34" charset="0"/>
              <a:cs typeface="Arial" pitchFamily="34" charset="0"/>
            </a:endParaRPr>
          </a:p>
        </p:txBody>
      </p:sp>
      <p:sp>
        <p:nvSpPr>
          <p:cNvPr id="79" name="Rectangle 75"/>
          <p:cNvSpPr>
            <a:spLocks noChangeArrowheads="1"/>
          </p:cNvSpPr>
          <p:nvPr/>
        </p:nvSpPr>
        <p:spPr bwMode="auto">
          <a:xfrm>
            <a:off x="8211127"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43</a:t>
            </a:r>
            <a:endParaRPr lang="en-US" sz="1633">
              <a:solidFill>
                <a:prstClr val="black"/>
              </a:solidFill>
              <a:latin typeface="Arial" pitchFamily="34" charset="0"/>
              <a:cs typeface="Arial" pitchFamily="34" charset="0"/>
            </a:endParaRPr>
          </a:p>
        </p:txBody>
      </p:sp>
      <p:sp>
        <p:nvSpPr>
          <p:cNvPr id="80" name="Rectangle 76"/>
          <p:cNvSpPr>
            <a:spLocks noChangeArrowheads="1"/>
          </p:cNvSpPr>
          <p:nvPr/>
        </p:nvSpPr>
        <p:spPr bwMode="auto">
          <a:xfrm>
            <a:off x="8346472"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44</a:t>
            </a:r>
            <a:endParaRPr lang="en-US" sz="1633">
              <a:solidFill>
                <a:prstClr val="black"/>
              </a:solidFill>
              <a:latin typeface="Arial" pitchFamily="34" charset="0"/>
              <a:cs typeface="Arial" pitchFamily="34" charset="0"/>
            </a:endParaRPr>
          </a:p>
        </p:txBody>
      </p:sp>
      <p:sp>
        <p:nvSpPr>
          <p:cNvPr id="81" name="Rectangle 77"/>
          <p:cNvSpPr>
            <a:spLocks noChangeArrowheads="1"/>
          </p:cNvSpPr>
          <p:nvPr/>
        </p:nvSpPr>
        <p:spPr bwMode="auto">
          <a:xfrm>
            <a:off x="8481818"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45</a:t>
            </a:r>
            <a:endParaRPr lang="en-US" sz="1633">
              <a:solidFill>
                <a:prstClr val="black"/>
              </a:solidFill>
              <a:latin typeface="Arial" pitchFamily="34" charset="0"/>
              <a:cs typeface="Arial" pitchFamily="34" charset="0"/>
            </a:endParaRPr>
          </a:p>
        </p:txBody>
      </p:sp>
      <p:sp>
        <p:nvSpPr>
          <p:cNvPr id="82" name="Rectangle 78"/>
          <p:cNvSpPr>
            <a:spLocks noChangeArrowheads="1"/>
          </p:cNvSpPr>
          <p:nvPr/>
        </p:nvSpPr>
        <p:spPr bwMode="auto">
          <a:xfrm>
            <a:off x="8617164"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46</a:t>
            </a:r>
            <a:endParaRPr lang="en-US" sz="1633">
              <a:solidFill>
                <a:prstClr val="black"/>
              </a:solidFill>
              <a:latin typeface="Arial" pitchFamily="34" charset="0"/>
              <a:cs typeface="Arial" pitchFamily="34" charset="0"/>
            </a:endParaRPr>
          </a:p>
        </p:txBody>
      </p:sp>
      <p:sp>
        <p:nvSpPr>
          <p:cNvPr id="83" name="Rectangle 79"/>
          <p:cNvSpPr>
            <a:spLocks noChangeArrowheads="1"/>
          </p:cNvSpPr>
          <p:nvPr/>
        </p:nvSpPr>
        <p:spPr bwMode="auto">
          <a:xfrm>
            <a:off x="8752510"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47</a:t>
            </a:r>
            <a:endParaRPr lang="en-US" sz="1633">
              <a:solidFill>
                <a:prstClr val="black"/>
              </a:solidFill>
              <a:latin typeface="Arial" pitchFamily="34" charset="0"/>
              <a:cs typeface="Arial" pitchFamily="34" charset="0"/>
            </a:endParaRPr>
          </a:p>
        </p:txBody>
      </p:sp>
      <p:sp>
        <p:nvSpPr>
          <p:cNvPr id="84" name="Rectangle 80"/>
          <p:cNvSpPr>
            <a:spLocks noChangeArrowheads="1"/>
          </p:cNvSpPr>
          <p:nvPr/>
        </p:nvSpPr>
        <p:spPr bwMode="auto">
          <a:xfrm>
            <a:off x="8886415" y="4850079"/>
            <a:ext cx="11862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a:solidFill>
                  <a:prstClr val="black"/>
                </a:solidFill>
                <a:latin typeface="Calibri" pitchFamily="34" charset="0"/>
                <a:cs typeface="Arial" pitchFamily="34" charset="0"/>
              </a:rPr>
              <a:t>48</a:t>
            </a:r>
            <a:endParaRPr lang="en-US" sz="1633">
              <a:solidFill>
                <a:prstClr val="black"/>
              </a:solidFill>
              <a:latin typeface="Arial" pitchFamily="34" charset="0"/>
              <a:cs typeface="Arial" pitchFamily="34" charset="0"/>
            </a:endParaRPr>
          </a:p>
        </p:txBody>
      </p:sp>
      <p:sp>
        <p:nvSpPr>
          <p:cNvPr id="85" name="Rectangle 81"/>
          <p:cNvSpPr>
            <a:spLocks noChangeArrowheads="1"/>
          </p:cNvSpPr>
          <p:nvPr/>
        </p:nvSpPr>
        <p:spPr bwMode="auto">
          <a:xfrm rot="16200000">
            <a:off x="1797322" y="3225011"/>
            <a:ext cx="467953" cy="167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defTabSz="829361" fontAlgn="base">
              <a:spcBef>
                <a:spcPct val="0"/>
              </a:spcBef>
              <a:spcAft>
                <a:spcPct val="0"/>
              </a:spcAft>
            </a:pPr>
            <a:r>
              <a:rPr lang="en-US" sz="1088" b="1" dirty="0" err="1">
                <a:solidFill>
                  <a:prstClr val="black"/>
                </a:solidFill>
                <a:latin typeface="Calibri" pitchFamily="34" charset="0"/>
                <a:cs typeface="Arial" pitchFamily="34" charset="0"/>
              </a:rPr>
              <a:t>MWh</a:t>
            </a:r>
            <a:endParaRPr lang="en-US" sz="1270" dirty="0">
              <a:solidFill>
                <a:prstClr val="black"/>
              </a:solidFill>
              <a:latin typeface="Arial" pitchFamily="34" charset="0"/>
              <a:cs typeface="Arial" pitchFamily="34" charset="0"/>
            </a:endParaRPr>
          </a:p>
        </p:txBody>
      </p:sp>
      <p:sp>
        <p:nvSpPr>
          <p:cNvPr id="86" name="Rectangle 82"/>
          <p:cNvSpPr>
            <a:spLocks noChangeArrowheads="1"/>
          </p:cNvSpPr>
          <p:nvPr/>
        </p:nvSpPr>
        <p:spPr bwMode="auto">
          <a:xfrm>
            <a:off x="5332868" y="5084676"/>
            <a:ext cx="88165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b="1" dirty="0">
                <a:solidFill>
                  <a:prstClr val="black"/>
                </a:solidFill>
                <a:latin typeface="Calibri" pitchFamily="34" charset="0"/>
                <a:cs typeface="Arial" pitchFamily="34" charset="0"/>
              </a:rPr>
              <a:t>Settlement Period</a:t>
            </a:r>
            <a:endParaRPr lang="en-US" sz="1633" dirty="0">
              <a:solidFill>
                <a:prstClr val="black"/>
              </a:solidFill>
              <a:latin typeface="Arial" pitchFamily="34" charset="0"/>
              <a:cs typeface="Arial" pitchFamily="34" charset="0"/>
            </a:endParaRPr>
          </a:p>
        </p:txBody>
      </p:sp>
      <p:sp>
        <p:nvSpPr>
          <p:cNvPr id="87" name="Rectangle 83"/>
          <p:cNvSpPr>
            <a:spLocks noChangeArrowheads="1"/>
          </p:cNvSpPr>
          <p:nvPr/>
        </p:nvSpPr>
        <p:spPr bwMode="auto">
          <a:xfrm>
            <a:off x="4421915" y="1536986"/>
            <a:ext cx="2593146" cy="2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1633" b="1" dirty="0">
                <a:solidFill>
                  <a:prstClr val="black"/>
                </a:solidFill>
                <a:latin typeface="Calibri" pitchFamily="34" charset="0"/>
                <a:cs typeface="Arial" pitchFamily="34" charset="0"/>
              </a:rPr>
              <a:t>Profile Build Up - Uncorrected</a:t>
            </a:r>
            <a:endParaRPr lang="en-US" sz="1633" dirty="0">
              <a:solidFill>
                <a:prstClr val="black"/>
              </a:solidFill>
              <a:latin typeface="Arial" pitchFamily="34" charset="0"/>
              <a:cs typeface="Arial" pitchFamily="34" charset="0"/>
            </a:endParaRPr>
          </a:p>
        </p:txBody>
      </p:sp>
      <p:sp>
        <p:nvSpPr>
          <p:cNvPr id="88" name="Rectangle 84"/>
          <p:cNvSpPr>
            <a:spLocks noChangeArrowheads="1"/>
          </p:cNvSpPr>
          <p:nvPr/>
        </p:nvSpPr>
        <p:spPr bwMode="auto">
          <a:xfrm>
            <a:off x="9175826" y="2810601"/>
            <a:ext cx="224616" cy="70440"/>
          </a:xfrm>
          <a:prstGeom prst="rect">
            <a:avLst/>
          </a:prstGeom>
          <a:solidFill>
            <a:schemeClr val="accent4"/>
          </a:solidFill>
          <a:ln>
            <a:noFill/>
          </a:ln>
          <a:extLst/>
        </p:spPr>
        <p:txBody>
          <a:bodyPr vert="horz" wrap="square" lIns="82935" tIns="41468" rIns="82935" bIns="41468" numCol="1" anchor="t" anchorCtr="0" compatLnSpc="1">
            <a:prstTxWarp prst="textNoShape">
              <a:avLst/>
            </a:prstTxWarp>
          </a:bodyPr>
          <a:lstStyle/>
          <a:p>
            <a:pPr defTabSz="946052"/>
            <a:endParaRPr lang="en-GB" sz="1905">
              <a:solidFill>
                <a:prstClr val="black"/>
              </a:solidFill>
              <a:latin typeface="Tahoma"/>
            </a:endParaRPr>
          </a:p>
        </p:txBody>
      </p:sp>
      <p:sp>
        <p:nvSpPr>
          <p:cNvPr id="89" name="Rectangle 85"/>
          <p:cNvSpPr>
            <a:spLocks noChangeArrowheads="1"/>
          </p:cNvSpPr>
          <p:nvPr/>
        </p:nvSpPr>
        <p:spPr bwMode="auto">
          <a:xfrm>
            <a:off x="9437878" y="2776032"/>
            <a:ext cx="147476"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b="1" dirty="0">
                <a:solidFill>
                  <a:prstClr val="black"/>
                </a:solidFill>
                <a:latin typeface="Calibri" pitchFamily="34" charset="0"/>
                <a:cs typeface="Arial" pitchFamily="34" charset="0"/>
              </a:rPr>
              <a:t>HH</a:t>
            </a:r>
            <a:endParaRPr lang="en-US" sz="1633" b="1" dirty="0">
              <a:solidFill>
                <a:prstClr val="black"/>
              </a:solidFill>
              <a:latin typeface="Arial" pitchFamily="34" charset="0"/>
              <a:cs typeface="Arial" pitchFamily="34" charset="0"/>
            </a:endParaRPr>
          </a:p>
        </p:txBody>
      </p:sp>
      <p:sp>
        <p:nvSpPr>
          <p:cNvPr id="90" name="Rectangle 86"/>
          <p:cNvSpPr>
            <a:spLocks noChangeArrowheads="1"/>
          </p:cNvSpPr>
          <p:nvPr/>
        </p:nvSpPr>
        <p:spPr bwMode="auto">
          <a:xfrm>
            <a:off x="9175826" y="2991730"/>
            <a:ext cx="224616" cy="61635"/>
          </a:xfrm>
          <a:prstGeom prst="rect">
            <a:avLst/>
          </a:prstGeom>
          <a:solidFill>
            <a:schemeClr val="accent3"/>
          </a:solidFill>
          <a:ln>
            <a:noFill/>
          </a:ln>
          <a:extLst/>
        </p:spPr>
        <p:txBody>
          <a:bodyPr vert="horz" wrap="square" lIns="82935" tIns="41468" rIns="82935" bIns="41468" numCol="1" anchor="t" anchorCtr="0" compatLnSpc="1">
            <a:prstTxWarp prst="textNoShape">
              <a:avLst/>
            </a:prstTxWarp>
          </a:bodyPr>
          <a:lstStyle/>
          <a:p>
            <a:pPr defTabSz="946052"/>
            <a:endParaRPr lang="en-GB" sz="1905">
              <a:solidFill>
                <a:prstClr val="black"/>
              </a:solidFill>
              <a:latin typeface="Tahoma"/>
            </a:endParaRPr>
          </a:p>
        </p:txBody>
      </p:sp>
      <p:sp>
        <p:nvSpPr>
          <p:cNvPr id="91" name="Rectangle 87"/>
          <p:cNvSpPr>
            <a:spLocks noChangeArrowheads="1"/>
          </p:cNvSpPr>
          <p:nvPr/>
        </p:nvSpPr>
        <p:spPr bwMode="auto">
          <a:xfrm>
            <a:off x="9423300" y="2950255"/>
            <a:ext cx="554639"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b="1" dirty="0">
                <a:solidFill>
                  <a:prstClr val="black"/>
                </a:solidFill>
                <a:latin typeface="Calibri" pitchFamily="34" charset="0"/>
                <a:cs typeface="Arial" pitchFamily="34" charset="0"/>
              </a:rPr>
              <a:t>Unmetered</a:t>
            </a:r>
            <a:endParaRPr lang="en-US" sz="1633" b="1" dirty="0">
              <a:solidFill>
                <a:prstClr val="black"/>
              </a:solidFill>
              <a:latin typeface="Arial" pitchFamily="34" charset="0"/>
              <a:cs typeface="Arial" pitchFamily="34" charset="0"/>
            </a:endParaRPr>
          </a:p>
        </p:txBody>
      </p:sp>
      <p:sp>
        <p:nvSpPr>
          <p:cNvPr id="92" name="Rectangle 96"/>
          <p:cNvSpPr>
            <a:spLocks noChangeArrowheads="1"/>
          </p:cNvSpPr>
          <p:nvPr/>
        </p:nvSpPr>
        <p:spPr bwMode="auto">
          <a:xfrm>
            <a:off x="9184465" y="3159603"/>
            <a:ext cx="224616" cy="61635"/>
          </a:xfrm>
          <a:prstGeom prst="rect">
            <a:avLst/>
          </a:prstGeom>
          <a:solidFill>
            <a:schemeClr val="accent6"/>
          </a:solidFill>
          <a:ln>
            <a:noFill/>
          </a:ln>
          <a:extLst/>
        </p:spPr>
        <p:txBody>
          <a:bodyPr vert="horz" wrap="square" lIns="82935" tIns="41468" rIns="82935" bIns="41468" numCol="1" anchor="t" anchorCtr="0" compatLnSpc="1">
            <a:prstTxWarp prst="textNoShape">
              <a:avLst/>
            </a:prstTxWarp>
          </a:bodyPr>
          <a:lstStyle/>
          <a:p>
            <a:pPr defTabSz="946052"/>
            <a:endParaRPr lang="en-GB" sz="1905">
              <a:solidFill>
                <a:prstClr val="black"/>
              </a:solidFill>
              <a:latin typeface="Tahoma"/>
            </a:endParaRPr>
          </a:p>
        </p:txBody>
      </p:sp>
      <p:sp>
        <p:nvSpPr>
          <p:cNvPr id="93" name="Rectangle 97"/>
          <p:cNvSpPr>
            <a:spLocks noChangeArrowheads="1"/>
          </p:cNvSpPr>
          <p:nvPr/>
        </p:nvSpPr>
        <p:spPr bwMode="auto">
          <a:xfrm>
            <a:off x="9437878" y="3108638"/>
            <a:ext cx="18274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b="1" dirty="0">
                <a:solidFill>
                  <a:prstClr val="black"/>
                </a:solidFill>
                <a:latin typeface="Calibri" pitchFamily="34" charset="0"/>
                <a:cs typeface="Arial" pitchFamily="34" charset="0"/>
              </a:rPr>
              <a:t>PC4</a:t>
            </a:r>
            <a:endParaRPr lang="en-US" sz="1633" b="1" dirty="0">
              <a:solidFill>
                <a:prstClr val="black"/>
              </a:solidFill>
              <a:latin typeface="Arial" pitchFamily="34" charset="0"/>
              <a:cs typeface="Arial" pitchFamily="34" charset="0"/>
            </a:endParaRPr>
          </a:p>
        </p:txBody>
      </p:sp>
      <p:sp>
        <p:nvSpPr>
          <p:cNvPr id="94" name="Rectangle 98"/>
          <p:cNvSpPr>
            <a:spLocks noChangeArrowheads="1"/>
          </p:cNvSpPr>
          <p:nvPr/>
        </p:nvSpPr>
        <p:spPr bwMode="auto">
          <a:xfrm>
            <a:off x="9184465" y="3309076"/>
            <a:ext cx="224616" cy="70440"/>
          </a:xfrm>
          <a:prstGeom prst="rect">
            <a:avLst/>
          </a:prstGeom>
          <a:solidFill>
            <a:schemeClr val="accent2"/>
          </a:solidFill>
          <a:ln>
            <a:noFill/>
          </a:ln>
          <a:extLst/>
        </p:spPr>
        <p:txBody>
          <a:bodyPr vert="horz" wrap="square" lIns="82935" tIns="41468" rIns="82935" bIns="41468" numCol="1" anchor="t" anchorCtr="0" compatLnSpc="1">
            <a:prstTxWarp prst="textNoShape">
              <a:avLst/>
            </a:prstTxWarp>
          </a:bodyPr>
          <a:lstStyle/>
          <a:p>
            <a:pPr defTabSz="946052"/>
            <a:endParaRPr lang="en-GB" sz="1905">
              <a:solidFill>
                <a:prstClr val="black"/>
              </a:solidFill>
              <a:latin typeface="Tahoma"/>
            </a:endParaRPr>
          </a:p>
        </p:txBody>
      </p:sp>
      <p:sp>
        <p:nvSpPr>
          <p:cNvPr id="95" name="Rectangle 99"/>
          <p:cNvSpPr>
            <a:spLocks noChangeArrowheads="1"/>
          </p:cNvSpPr>
          <p:nvPr/>
        </p:nvSpPr>
        <p:spPr bwMode="auto">
          <a:xfrm>
            <a:off x="9437878" y="3269195"/>
            <a:ext cx="18274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b="1" dirty="0">
                <a:solidFill>
                  <a:prstClr val="black"/>
                </a:solidFill>
                <a:latin typeface="Calibri" pitchFamily="34" charset="0"/>
                <a:cs typeface="Arial" pitchFamily="34" charset="0"/>
              </a:rPr>
              <a:t>PC3</a:t>
            </a:r>
            <a:endParaRPr lang="en-US" sz="1633" b="1" dirty="0">
              <a:solidFill>
                <a:prstClr val="black"/>
              </a:solidFill>
              <a:latin typeface="Arial" pitchFamily="34" charset="0"/>
              <a:cs typeface="Arial" pitchFamily="34" charset="0"/>
            </a:endParaRPr>
          </a:p>
        </p:txBody>
      </p:sp>
      <p:sp>
        <p:nvSpPr>
          <p:cNvPr id="96" name="Rectangle 100"/>
          <p:cNvSpPr>
            <a:spLocks noChangeArrowheads="1"/>
          </p:cNvSpPr>
          <p:nvPr/>
        </p:nvSpPr>
        <p:spPr bwMode="auto">
          <a:xfrm>
            <a:off x="9184465" y="3477838"/>
            <a:ext cx="224616" cy="70440"/>
          </a:xfrm>
          <a:prstGeom prst="rect">
            <a:avLst/>
          </a:prstGeom>
          <a:solidFill>
            <a:schemeClr val="accent5"/>
          </a:solidFill>
          <a:ln>
            <a:noFill/>
          </a:ln>
          <a:extLst/>
        </p:spPr>
        <p:txBody>
          <a:bodyPr vert="horz" wrap="square" lIns="82935" tIns="41468" rIns="82935" bIns="41468" numCol="1" anchor="t" anchorCtr="0" compatLnSpc="1">
            <a:prstTxWarp prst="textNoShape">
              <a:avLst/>
            </a:prstTxWarp>
          </a:bodyPr>
          <a:lstStyle/>
          <a:p>
            <a:pPr defTabSz="946052"/>
            <a:endParaRPr lang="en-GB" sz="1905">
              <a:solidFill>
                <a:prstClr val="black"/>
              </a:solidFill>
              <a:latin typeface="Tahoma"/>
            </a:endParaRPr>
          </a:p>
        </p:txBody>
      </p:sp>
      <p:sp>
        <p:nvSpPr>
          <p:cNvPr id="97" name="Rectangle 101"/>
          <p:cNvSpPr>
            <a:spLocks noChangeArrowheads="1"/>
          </p:cNvSpPr>
          <p:nvPr/>
        </p:nvSpPr>
        <p:spPr bwMode="auto">
          <a:xfrm>
            <a:off x="9437878" y="3439398"/>
            <a:ext cx="18274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b="1" dirty="0">
                <a:solidFill>
                  <a:prstClr val="black"/>
                </a:solidFill>
                <a:latin typeface="Calibri" pitchFamily="34" charset="0"/>
                <a:cs typeface="Arial" pitchFamily="34" charset="0"/>
              </a:rPr>
              <a:t>PC2</a:t>
            </a:r>
            <a:endParaRPr lang="en-US" sz="1633" b="1" dirty="0">
              <a:solidFill>
                <a:prstClr val="black"/>
              </a:solidFill>
              <a:latin typeface="Arial" pitchFamily="34" charset="0"/>
              <a:cs typeface="Arial" pitchFamily="34" charset="0"/>
            </a:endParaRPr>
          </a:p>
        </p:txBody>
      </p:sp>
      <p:sp>
        <p:nvSpPr>
          <p:cNvPr id="98" name="Rectangle 102"/>
          <p:cNvSpPr>
            <a:spLocks noChangeArrowheads="1"/>
          </p:cNvSpPr>
          <p:nvPr/>
        </p:nvSpPr>
        <p:spPr bwMode="auto">
          <a:xfrm>
            <a:off x="9184465" y="3636956"/>
            <a:ext cx="224616" cy="70440"/>
          </a:xfrm>
          <a:prstGeom prst="rect">
            <a:avLst/>
          </a:prstGeom>
          <a:solidFill>
            <a:schemeClr val="accent1"/>
          </a:solidFill>
          <a:ln>
            <a:noFill/>
          </a:ln>
          <a:extLst/>
        </p:spPr>
        <p:txBody>
          <a:bodyPr vert="horz" wrap="square" lIns="82935" tIns="41468" rIns="82935" bIns="41468" numCol="1" anchor="t" anchorCtr="0" compatLnSpc="1">
            <a:prstTxWarp prst="textNoShape">
              <a:avLst/>
            </a:prstTxWarp>
          </a:bodyPr>
          <a:lstStyle/>
          <a:p>
            <a:pPr defTabSz="946052"/>
            <a:endParaRPr lang="en-GB" sz="1905">
              <a:solidFill>
                <a:prstClr val="black"/>
              </a:solidFill>
              <a:latin typeface="Tahoma"/>
            </a:endParaRPr>
          </a:p>
        </p:txBody>
      </p:sp>
      <p:sp>
        <p:nvSpPr>
          <p:cNvPr id="99" name="Rectangle 103"/>
          <p:cNvSpPr>
            <a:spLocks noChangeArrowheads="1"/>
          </p:cNvSpPr>
          <p:nvPr/>
        </p:nvSpPr>
        <p:spPr bwMode="auto">
          <a:xfrm>
            <a:off x="9437878" y="3588872"/>
            <a:ext cx="182742"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b="1" dirty="0">
                <a:solidFill>
                  <a:prstClr val="black"/>
                </a:solidFill>
                <a:latin typeface="Calibri" pitchFamily="34" charset="0"/>
                <a:cs typeface="Arial" pitchFamily="34" charset="0"/>
              </a:rPr>
              <a:t>PC1</a:t>
            </a:r>
            <a:endParaRPr lang="en-US" sz="1633" b="1" dirty="0">
              <a:solidFill>
                <a:prstClr val="black"/>
              </a:solidFill>
              <a:latin typeface="Arial" pitchFamily="34" charset="0"/>
              <a:cs typeface="Arial" pitchFamily="34" charset="0"/>
            </a:endParaRPr>
          </a:p>
        </p:txBody>
      </p:sp>
      <p:sp>
        <p:nvSpPr>
          <p:cNvPr id="100" name="Freeform 104"/>
          <p:cNvSpPr>
            <a:spLocks/>
          </p:cNvSpPr>
          <p:nvPr/>
        </p:nvSpPr>
        <p:spPr bwMode="auto">
          <a:xfrm>
            <a:off x="9175826" y="3783416"/>
            <a:ext cx="224616" cy="78206"/>
          </a:xfrm>
          <a:custGeom>
            <a:avLst/>
            <a:gdLst>
              <a:gd name="T0" fmla="*/ 24 w 464"/>
              <a:gd name="T1" fmla="*/ 0 h 48"/>
              <a:gd name="T2" fmla="*/ 440 w 464"/>
              <a:gd name="T3" fmla="*/ 0 h 48"/>
              <a:gd name="T4" fmla="*/ 464 w 464"/>
              <a:gd name="T5" fmla="*/ 24 h 48"/>
              <a:gd name="T6" fmla="*/ 440 w 464"/>
              <a:gd name="T7" fmla="*/ 48 h 48"/>
              <a:gd name="T8" fmla="*/ 24 w 464"/>
              <a:gd name="T9" fmla="*/ 48 h 48"/>
              <a:gd name="T10" fmla="*/ 0 w 464"/>
              <a:gd name="T11" fmla="*/ 24 h 48"/>
              <a:gd name="T12" fmla="*/ 24 w 46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464" h="48">
                <a:moveTo>
                  <a:pt x="24" y="0"/>
                </a:moveTo>
                <a:lnTo>
                  <a:pt x="440" y="0"/>
                </a:lnTo>
                <a:cubicBezTo>
                  <a:pt x="454" y="0"/>
                  <a:pt x="464" y="11"/>
                  <a:pt x="464" y="24"/>
                </a:cubicBezTo>
                <a:cubicBezTo>
                  <a:pt x="464" y="38"/>
                  <a:pt x="454" y="48"/>
                  <a:pt x="440" y="48"/>
                </a:cubicBezTo>
                <a:lnTo>
                  <a:pt x="24" y="48"/>
                </a:lnTo>
                <a:cubicBezTo>
                  <a:pt x="11" y="48"/>
                  <a:pt x="0" y="38"/>
                  <a:pt x="0" y="24"/>
                </a:cubicBezTo>
                <a:cubicBezTo>
                  <a:pt x="0" y="11"/>
                  <a:pt x="11" y="0"/>
                  <a:pt x="24" y="0"/>
                </a:cubicBezTo>
                <a:close/>
              </a:path>
            </a:pathLst>
          </a:custGeom>
          <a:solidFill>
            <a:schemeClr val="tx1"/>
          </a:solidFill>
          <a:ln w="6" cap="flat">
            <a:solidFill>
              <a:srgbClr val="8CC0D2"/>
            </a:solidFill>
            <a:prstDash val="solid"/>
            <a:bevel/>
            <a:headEnd/>
            <a:tailEnd/>
          </a:ln>
        </p:spPr>
        <p:txBody>
          <a:bodyPr vert="horz" wrap="square" lIns="82935" tIns="41468" rIns="82935" bIns="41468" numCol="1" anchor="t" anchorCtr="0" compatLnSpc="1">
            <a:prstTxWarp prst="textNoShape">
              <a:avLst/>
            </a:prstTxWarp>
          </a:bodyPr>
          <a:lstStyle/>
          <a:p>
            <a:pPr defTabSz="946052"/>
            <a:endParaRPr lang="en-GB" sz="1905">
              <a:solidFill>
                <a:prstClr val="black"/>
              </a:solidFill>
              <a:latin typeface="Tahoma"/>
            </a:endParaRPr>
          </a:p>
        </p:txBody>
      </p:sp>
      <p:sp>
        <p:nvSpPr>
          <p:cNvPr id="101" name="Rectangle 105"/>
          <p:cNvSpPr>
            <a:spLocks noChangeArrowheads="1"/>
          </p:cNvSpPr>
          <p:nvPr/>
        </p:nvSpPr>
        <p:spPr bwMode="auto">
          <a:xfrm>
            <a:off x="9437878" y="3749429"/>
            <a:ext cx="559449" cy="13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829361" fontAlgn="base">
              <a:spcBef>
                <a:spcPct val="0"/>
              </a:spcBef>
              <a:spcAft>
                <a:spcPct val="0"/>
              </a:spcAft>
            </a:pPr>
            <a:r>
              <a:rPr lang="en-US" sz="907" b="1" dirty="0">
                <a:solidFill>
                  <a:prstClr val="black"/>
                </a:solidFill>
                <a:latin typeface="Calibri" pitchFamily="34" charset="0"/>
                <a:cs typeface="Arial" pitchFamily="34" charset="0"/>
              </a:rPr>
              <a:t>Group Take</a:t>
            </a:r>
            <a:endParaRPr lang="en-US" sz="1633" b="1" dirty="0">
              <a:solidFill>
                <a:prstClr val="black"/>
              </a:solidFill>
              <a:latin typeface="Arial" pitchFamily="34" charset="0"/>
              <a:cs typeface="Arial" pitchFamily="34" charset="0"/>
            </a:endParaRPr>
          </a:p>
        </p:txBody>
      </p:sp>
      <p:sp>
        <p:nvSpPr>
          <p:cNvPr id="102" name="Freeform 106"/>
          <p:cNvSpPr>
            <a:spLocks noEditPoints="1"/>
          </p:cNvSpPr>
          <p:nvPr/>
        </p:nvSpPr>
        <p:spPr bwMode="auto">
          <a:xfrm>
            <a:off x="1867153" y="1411720"/>
            <a:ext cx="8233056" cy="3961796"/>
          </a:xfrm>
          <a:custGeom>
            <a:avLst/>
            <a:gdLst>
              <a:gd name="T0" fmla="*/ 0 w 15248"/>
              <a:gd name="T1" fmla="*/ 8 h 7408"/>
              <a:gd name="T2" fmla="*/ 8 w 15248"/>
              <a:gd name="T3" fmla="*/ 0 h 7408"/>
              <a:gd name="T4" fmla="*/ 15240 w 15248"/>
              <a:gd name="T5" fmla="*/ 0 h 7408"/>
              <a:gd name="T6" fmla="*/ 15248 w 15248"/>
              <a:gd name="T7" fmla="*/ 8 h 7408"/>
              <a:gd name="T8" fmla="*/ 15248 w 15248"/>
              <a:gd name="T9" fmla="*/ 7400 h 7408"/>
              <a:gd name="T10" fmla="*/ 15240 w 15248"/>
              <a:gd name="T11" fmla="*/ 7408 h 7408"/>
              <a:gd name="T12" fmla="*/ 8 w 15248"/>
              <a:gd name="T13" fmla="*/ 7408 h 7408"/>
              <a:gd name="T14" fmla="*/ 0 w 15248"/>
              <a:gd name="T15" fmla="*/ 7400 h 7408"/>
              <a:gd name="T16" fmla="*/ 0 w 15248"/>
              <a:gd name="T17" fmla="*/ 8 h 7408"/>
              <a:gd name="T18" fmla="*/ 16 w 15248"/>
              <a:gd name="T19" fmla="*/ 7400 h 7408"/>
              <a:gd name="T20" fmla="*/ 8 w 15248"/>
              <a:gd name="T21" fmla="*/ 7392 h 7408"/>
              <a:gd name="T22" fmla="*/ 15240 w 15248"/>
              <a:gd name="T23" fmla="*/ 7392 h 7408"/>
              <a:gd name="T24" fmla="*/ 15232 w 15248"/>
              <a:gd name="T25" fmla="*/ 7400 h 7408"/>
              <a:gd name="T26" fmla="*/ 15232 w 15248"/>
              <a:gd name="T27" fmla="*/ 8 h 7408"/>
              <a:gd name="T28" fmla="*/ 15240 w 15248"/>
              <a:gd name="T29" fmla="*/ 16 h 7408"/>
              <a:gd name="T30" fmla="*/ 8 w 15248"/>
              <a:gd name="T31" fmla="*/ 16 h 7408"/>
              <a:gd name="T32" fmla="*/ 16 w 15248"/>
              <a:gd name="T33" fmla="*/ 8 h 7408"/>
              <a:gd name="T34" fmla="*/ 16 w 15248"/>
              <a:gd name="T35" fmla="*/ 7400 h 7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48" h="7408">
                <a:moveTo>
                  <a:pt x="0" y="8"/>
                </a:moveTo>
                <a:cubicBezTo>
                  <a:pt x="0" y="4"/>
                  <a:pt x="4" y="0"/>
                  <a:pt x="8" y="0"/>
                </a:cubicBezTo>
                <a:lnTo>
                  <a:pt x="15240" y="0"/>
                </a:lnTo>
                <a:cubicBezTo>
                  <a:pt x="15245" y="0"/>
                  <a:pt x="15248" y="4"/>
                  <a:pt x="15248" y="8"/>
                </a:cubicBezTo>
                <a:lnTo>
                  <a:pt x="15248" y="7400"/>
                </a:lnTo>
                <a:cubicBezTo>
                  <a:pt x="15248" y="7405"/>
                  <a:pt x="15245" y="7408"/>
                  <a:pt x="15240" y="7408"/>
                </a:cubicBezTo>
                <a:lnTo>
                  <a:pt x="8" y="7408"/>
                </a:lnTo>
                <a:cubicBezTo>
                  <a:pt x="4" y="7408"/>
                  <a:pt x="0" y="7405"/>
                  <a:pt x="0" y="7400"/>
                </a:cubicBezTo>
                <a:lnTo>
                  <a:pt x="0" y="8"/>
                </a:lnTo>
                <a:close/>
                <a:moveTo>
                  <a:pt x="16" y="7400"/>
                </a:moveTo>
                <a:lnTo>
                  <a:pt x="8" y="7392"/>
                </a:lnTo>
                <a:lnTo>
                  <a:pt x="15240" y="7392"/>
                </a:lnTo>
                <a:lnTo>
                  <a:pt x="15232" y="7400"/>
                </a:lnTo>
                <a:lnTo>
                  <a:pt x="15232" y="8"/>
                </a:lnTo>
                <a:lnTo>
                  <a:pt x="15240" y="16"/>
                </a:lnTo>
                <a:lnTo>
                  <a:pt x="8" y="16"/>
                </a:lnTo>
                <a:lnTo>
                  <a:pt x="16" y="8"/>
                </a:lnTo>
                <a:lnTo>
                  <a:pt x="16" y="7400"/>
                </a:lnTo>
                <a:close/>
              </a:path>
            </a:pathLst>
          </a:custGeom>
          <a:solidFill>
            <a:srgbClr val="868686"/>
          </a:solidFill>
          <a:ln w="0" cap="flat">
            <a:solidFill>
              <a:srgbClr val="868686"/>
            </a:solidFill>
            <a:prstDash val="solid"/>
            <a:round/>
            <a:headEnd/>
            <a:tailEnd/>
          </a:ln>
        </p:spPr>
        <p:txBody>
          <a:bodyPr vert="horz" wrap="square" lIns="82935" tIns="41468" rIns="82935" bIns="41468" numCol="1" anchor="t" anchorCtr="0" compatLnSpc="1">
            <a:prstTxWarp prst="textNoShape">
              <a:avLst/>
            </a:prstTxWarp>
          </a:bodyPr>
          <a:lstStyle/>
          <a:p>
            <a:pPr defTabSz="946052"/>
            <a:endParaRPr lang="en-GB" sz="1905">
              <a:solidFill>
                <a:prstClr val="black"/>
              </a:solidFill>
              <a:latin typeface="Tahoma"/>
            </a:endParaRPr>
          </a:p>
        </p:txBody>
      </p:sp>
    </p:spTree>
    <p:extLst>
      <p:ext uri="{BB962C8B-B14F-4D97-AF65-F5344CB8AC3E}">
        <p14:creationId xmlns:p14="http://schemas.microsoft.com/office/powerpoint/2010/main" val="31346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750"/>
                                        <p:tgtEl>
                                          <p:spTgt spid="16"/>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75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750"/>
                                        <p:tgtEl>
                                          <p:spTgt spid="2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75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750"/>
                                        <p:tgtEl>
                                          <p:spTgt spid="1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75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750"/>
                                        <p:tgtEl>
                                          <p:spTgt spid="2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GSP Group Correction Factors</a:t>
            </a:r>
          </a:p>
        </p:txBody>
      </p:sp>
      <p:pic>
        <p:nvPicPr>
          <p:cNvPr id="7" name="Picture 6"/>
          <p:cNvPicPr>
            <a:picLocks noChangeAspect="1" noChangeArrowheads="1"/>
          </p:cNvPicPr>
          <p:nvPr/>
        </p:nvPicPr>
        <p:blipFill>
          <a:blip r:embed="rId2" cstate="print"/>
          <a:srcRect/>
          <a:stretch>
            <a:fillRect/>
          </a:stretch>
        </p:blipFill>
        <p:spPr bwMode="auto">
          <a:xfrm>
            <a:off x="2154794" y="1479351"/>
            <a:ext cx="7651954" cy="4003977"/>
          </a:xfrm>
          <a:prstGeom prst="rect">
            <a:avLst/>
          </a:prstGeom>
          <a:noFill/>
          <a:ln w="9525">
            <a:noFill/>
            <a:miter lim="800000"/>
            <a:headEnd/>
            <a:tailEnd/>
          </a:ln>
        </p:spPr>
      </p:pic>
    </p:spTree>
    <p:extLst>
      <p:ext uri="{BB962C8B-B14F-4D97-AF65-F5344CB8AC3E}">
        <p14:creationId xmlns:p14="http://schemas.microsoft.com/office/powerpoint/2010/main" val="351263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Bilateral Contracts</a:t>
            </a:r>
          </a:p>
        </p:txBody>
      </p:sp>
      <p:sp>
        <p:nvSpPr>
          <p:cNvPr id="10" name="Text Placeholder 9"/>
          <p:cNvSpPr>
            <a:spLocks noGrp="1"/>
          </p:cNvSpPr>
          <p:nvPr>
            <p:ph type="body" sz="quarter" idx="10"/>
          </p:nvPr>
        </p:nvSpPr>
        <p:spPr>
          <a:xfrm>
            <a:off x="391391" y="3819091"/>
            <a:ext cx="11557000" cy="2103140"/>
          </a:xfrm>
          <a:prstGeom prst="rect">
            <a:avLst/>
          </a:prstGeom>
        </p:spPr>
        <p:txBody>
          <a:bodyPr wrap="square">
            <a:spAutoFit/>
          </a:bodyPr>
          <a:lstStyle/>
          <a:p>
            <a:pPr marL="0" indent="-342900">
              <a:spcAft>
                <a:spcPts val="560"/>
              </a:spcAft>
              <a:buFont typeface="Wingdings" panose="05000000000000000000" pitchFamily="2" charset="2"/>
              <a:buChar char="§"/>
            </a:pPr>
            <a:r>
              <a:rPr lang="en-GB" sz="1800" dirty="0">
                <a:solidFill>
                  <a:schemeClr val="tx1"/>
                </a:solidFill>
                <a:latin typeface="+mn-lt"/>
                <a:cs typeface="+mn-cs"/>
              </a:rPr>
              <a:t>An energy contract is a bilateral contract between Generator and Supplier </a:t>
            </a:r>
          </a:p>
          <a:p>
            <a:pPr marL="0" indent="-342900">
              <a:spcAft>
                <a:spcPts val="560"/>
              </a:spcAft>
              <a:buFont typeface="Wingdings" panose="05000000000000000000" pitchFamily="2" charset="2"/>
              <a:buChar char="§"/>
            </a:pPr>
            <a:r>
              <a:rPr lang="en-GB" sz="1800" dirty="0">
                <a:solidFill>
                  <a:schemeClr val="tx1"/>
                </a:solidFill>
                <a:latin typeface="+mn-lt"/>
                <a:cs typeface="+mn-cs"/>
              </a:rPr>
              <a:t>Submitted to ELEXON by:</a:t>
            </a:r>
            <a:endParaRPr lang="en-US" sz="1800" dirty="0">
              <a:solidFill>
                <a:schemeClr val="tx1"/>
              </a:solidFill>
              <a:latin typeface="+mn-lt"/>
              <a:cs typeface="+mn-cs"/>
            </a:endParaRPr>
          </a:p>
          <a:p>
            <a:pPr marL="0" lvl="2" indent="-342900" algn="l" rtl="0">
              <a:spcAft>
                <a:spcPts val="560"/>
              </a:spcAft>
              <a:buFontTx/>
              <a:buChar char="-"/>
            </a:pPr>
            <a:r>
              <a:rPr lang="en-US" sz="1800" kern="1200" dirty="0">
                <a:solidFill>
                  <a:schemeClr val="tx1"/>
                </a:solidFill>
              </a:rPr>
              <a:t>Dedicated ‘High Grade’ Communications Line</a:t>
            </a:r>
          </a:p>
          <a:p>
            <a:pPr marL="0" lvl="2" indent="-342900" algn="l" rtl="0">
              <a:spcAft>
                <a:spcPts val="560"/>
              </a:spcAft>
              <a:buFontTx/>
              <a:buChar char="-"/>
            </a:pPr>
            <a:r>
              <a:rPr lang="en-US" sz="1800" kern="1200" dirty="0">
                <a:solidFill>
                  <a:schemeClr val="tx1"/>
                </a:solidFill>
              </a:rPr>
              <a:t>‘Low Grade’ web connection </a:t>
            </a:r>
          </a:p>
          <a:p>
            <a:pPr marL="0" lvl="2" indent="-342900" algn="l" rtl="0">
              <a:spcAft>
                <a:spcPts val="560"/>
              </a:spcAft>
              <a:buFontTx/>
              <a:buChar char="-"/>
            </a:pPr>
            <a:r>
              <a:rPr lang="en-US" sz="1800" kern="1200" dirty="0">
                <a:solidFill>
                  <a:schemeClr val="tx1"/>
                </a:solidFill>
              </a:rPr>
              <a:t>‘ECVAA Web Service’ (EWS)</a:t>
            </a:r>
            <a:endParaRPr lang="en-GB" sz="1800" kern="1200" dirty="0">
              <a:solidFill>
                <a:schemeClr val="tx1"/>
              </a:solidFill>
            </a:endParaRPr>
          </a:p>
          <a:p>
            <a:pPr marL="0">
              <a:spcAft>
                <a:spcPts val="560"/>
              </a:spcAft>
            </a:pPr>
            <a:endParaRPr lang="en-US" sz="2000" dirty="0">
              <a:solidFill>
                <a:prstClr val="black"/>
              </a:solidFill>
            </a:endParaRPr>
          </a:p>
        </p:txBody>
      </p:sp>
      <p:pic>
        <p:nvPicPr>
          <p:cNvPr id="11" name="Picture 14" descr="Concepts.jpg"/>
          <p:cNvPicPr>
            <a:picLocks noChangeAspect="1"/>
          </p:cNvPicPr>
          <p:nvPr/>
        </p:nvPicPr>
        <p:blipFill rotWithShape="1">
          <a:blip r:embed="rId2" cstate="screen">
            <a:extLst>
              <a:ext uri="{28A0092B-C50C-407E-A947-70E740481C1C}">
                <a14:useLocalDpi xmlns:a14="http://schemas.microsoft.com/office/drawing/2010/main"/>
              </a:ext>
            </a:extLst>
          </a:blip>
          <a:srcRect b="18652"/>
          <a:stretch/>
        </p:blipFill>
        <p:spPr bwMode="auto">
          <a:xfrm>
            <a:off x="1245511" y="1110596"/>
            <a:ext cx="9700604" cy="2187635"/>
          </a:xfrm>
          <a:prstGeom prst="rect">
            <a:avLst/>
          </a:prstGeom>
          <a:solidFill>
            <a:srgbClr val="FFFF00"/>
          </a:solidFill>
          <a:ln w="9525">
            <a:noFill/>
            <a:miter lim="800000"/>
            <a:headEnd/>
            <a:tailEnd/>
          </a:ln>
        </p:spPr>
      </p:pic>
    </p:spTree>
    <p:extLst>
      <p:ext uri="{BB962C8B-B14F-4D97-AF65-F5344CB8AC3E}">
        <p14:creationId xmlns:p14="http://schemas.microsoft.com/office/powerpoint/2010/main" val="135287170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GSP Group Correction- What is it correcting for?</a:t>
            </a:r>
            <a:endParaRPr lang="en-GB" sz="2400" dirty="0"/>
          </a:p>
        </p:txBody>
      </p:sp>
      <p:sp>
        <p:nvSpPr>
          <p:cNvPr id="9" name="TextBox 8"/>
          <p:cNvSpPr txBox="1"/>
          <p:nvPr/>
        </p:nvSpPr>
        <p:spPr>
          <a:xfrm>
            <a:off x="317535" y="1076310"/>
            <a:ext cx="8978896" cy="859210"/>
          </a:xfrm>
          <a:prstGeom prst="rect">
            <a:avLst/>
          </a:prstGeom>
          <a:noFill/>
        </p:spPr>
        <p:txBody>
          <a:bodyPr wrap="square" lIns="0" tIns="0" rIns="0" bIns="0" rtlCol="0">
            <a:spAutoFit/>
          </a:bodyPr>
          <a:lstStyle/>
          <a:p>
            <a:pPr defTabSz="946052">
              <a:lnSpc>
                <a:spcPts val="1905"/>
              </a:lnSpc>
              <a:spcAft>
                <a:spcPts val="508"/>
              </a:spcAft>
            </a:pPr>
            <a:r>
              <a:rPr lang="en-GB" sz="2000" dirty="0">
                <a:latin typeface="Arial" panose="020B0604020202020204" pitchFamily="34" charset="0"/>
                <a:cs typeface="Arial" panose="020B0604020202020204" pitchFamily="34" charset="0"/>
              </a:rPr>
              <a:t>There are two main potential sources of error:</a:t>
            </a:r>
            <a:endParaRPr lang="en-GB" sz="1814" dirty="0">
              <a:latin typeface="Arial" panose="020B0604020202020204" pitchFamily="34" charset="0"/>
              <a:cs typeface="Arial" panose="020B0604020202020204" pitchFamily="34" charset="0"/>
            </a:endParaRPr>
          </a:p>
          <a:p>
            <a:pPr defTabSz="946052">
              <a:lnSpc>
                <a:spcPts val="1905"/>
              </a:lnSpc>
              <a:spcAft>
                <a:spcPts val="508"/>
              </a:spcAft>
            </a:pPr>
            <a:endParaRPr lang="en-GB" sz="1814" dirty="0">
              <a:solidFill>
                <a:prstClr val="black"/>
              </a:solidFill>
              <a:latin typeface="Tahoma"/>
            </a:endParaRPr>
          </a:p>
          <a:p>
            <a:pPr defTabSz="946052">
              <a:lnSpc>
                <a:spcPts val="1905"/>
              </a:lnSpc>
              <a:spcAft>
                <a:spcPts val="508"/>
              </a:spcAft>
            </a:pPr>
            <a:endParaRPr lang="en-GB" sz="1270" dirty="0">
              <a:solidFill>
                <a:prstClr val="black"/>
              </a:solidFill>
              <a:latin typeface="Tahoma"/>
            </a:endParaRPr>
          </a:p>
        </p:txBody>
      </p:sp>
      <p:sp>
        <p:nvSpPr>
          <p:cNvPr id="10" name="Rectangle 9"/>
          <p:cNvSpPr/>
          <p:nvPr/>
        </p:nvSpPr>
        <p:spPr>
          <a:xfrm>
            <a:off x="2416341" y="1844243"/>
            <a:ext cx="3194894" cy="3656693"/>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sp>
        <p:nvSpPr>
          <p:cNvPr id="11" name="Rectangle 10"/>
          <p:cNvSpPr/>
          <p:nvPr/>
        </p:nvSpPr>
        <p:spPr>
          <a:xfrm>
            <a:off x="6101537" y="1847888"/>
            <a:ext cx="3194894" cy="3643403"/>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sp>
        <p:nvSpPr>
          <p:cNvPr id="12" name="TextBox 11"/>
          <p:cNvSpPr txBox="1"/>
          <p:nvPr/>
        </p:nvSpPr>
        <p:spPr>
          <a:xfrm>
            <a:off x="6435667" y="2063744"/>
            <a:ext cx="2526633" cy="2032864"/>
          </a:xfrm>
          <a:prstGeom prst="rect">
            <a:avLst/>
          </a:prstGeom>
          <a:noFill/>
          <a:ln>
            <a:noFill/>
          </a:ln>
        </p:spPr>
        <p:txBody>
          <a:bodyPr wrap="square" lIns="0" tIns="0" rIns="0" bIns="0" rtlCol="0">
            <a:spAutoFit/>
          </a:bodyPr>
          <a:lstStyle/>
          <a:p>
            <a:pPr algn="ctr" defTabSz="946052">
              <a:lnSpc>
                <a:spcPts val="1905"/>
              </a:lnSpc>
              <a:spcAft>
                <a:spcPts val="508"/>
              </a:spcAft>
            </a:pPr>
            <a:r>
              <a:rPr lang="en-GB" b="1" dirty="0">
                <a:latin typeface="Arial" panose="020B0604020202020204" pitchFamily="34" charset="0"/>
                <a:cs typeface="Arial" panose="020B0604020202020204" pitchFamily="34" charset="0"/>
              </a:rPr>
              <a:t>Volume error</a:t>
            </a:r>
          </a:p>
          <a:p>
            <a:pPr defTabSz="946052">
              <a:lnSpc>
                <a:spcPts val="1905"/>
              </a:lnSpc>
              <a:spcAft>
                <a:spcPts val="508"/>
              </a:spcAft>
            </a:pPr>
            <a:endParaRPr lang="en-GB" dirty="0">
              <a:latin typeface="Arial" panose="020B0604020202020204" pitchFamily="34" charset="0"/>
              <a:cs typeface="Arial" panose="020B0604020202020204" pitchFamily="34" charset="0"/>
            </a:endParaRPr>
          </a:p>
          <a:p>
            <a:pPr defTabSz="946052">
              <a:lnSpc>
                <a:spcPts val="1905"/>
              </a:lnSpc>
              <a:spcAft>
                <a:spcPts val="508"/>
              </a:spcAft>
            </a:pPr>
            <a:r>
              <a:rPr lang="en-GB" dirty="0">
                <a:latin typeface="Arial" panose="020B0604020202020204" pitchFamily="34" charset="0"/>
                <a:cs typeface="Arial" panose="020B0604020202020204" pitchFamily="34" charset="0"/>
              </a:rPr>
              <a:t>Some examples:</a:t>
            </a:r>
          </a:p>
          <a:p>
            <a:pPr marL="326520" indent="-326520" defTabSz="946052">
              <a:lnSpc>
                <a:spcPct val="110000"/>
              </a:lnSpc>
              <a:spcAft>
                <a:spcPts val="1029"/>
              </a:spcAft>
              <a:buClr>
                <a:schemeClr val="tx1"/>
              </a:buClr>
              <a:buFont typeface="Arial" panose="020B0604020202020204" pitchFamily="34" charset="0"/>
              <a:buChar char="•"/>
            </a:pPr>
            <a:r>
              <a:rPr lang="en-GB" dirty="0">
                <a:latin typeface="Arial" panose="020B0604020202020204" pitchFamily="34" charset="0"/>
                <a:cs typeface="Arial" panose="020B0604020202020204" pitchFamily="34" charset="0"/>
              </a:rPr>
              <a:t>Large EACs and AAs</a:t>
            </a:r>
          </a:p>
          <a:p>
            <a:pPr marL="326520" indent="-326520" defTabSz="946052">
              <a:lnSpc>
                <a:spcPct val="110000"/>
              </a:lnSpc>
              <a:spcAft>
                <a:spcPts val="1029"/>
              </a:spcAft>
              <a:buClr>
                <a:schemeClr val="tx1"/>
              </a:buClr>
              <a:buFont typeface="Arial" panose="020B0604020202020204" pitchFamily="34" charset="0"/>
              <a:buChar char="•"/>
            </a:pPr>
            <a:r>
              <a:rPr lang="en-GB" dirty="0">
                <a:latin typeface="Arial" panose="020B0604020202020204" pitchFamily="34" charset="0"/>
                <a:cs typeface="Arial" panose="020B0604020202020204" pitchFamily="34" charset="0"/>
              </a:rPr>
              <a:t>Undetected theft</a:t>
            </a:r>
          </a:p>
          <a:p>
            <a:pPr defTabSz="946052">
              <a:lnSpc>
                <a:spcPts val="1905"/>
              </a:lnSpc>
              <a:spcAft>
                <a:spcPts val="508"/>
              </a:spcAft>
            </a:pPr>
            <a:endParaRPr lang="en-GB" sz="1270" dirty="0">
              <a:solidFill>
                <a:prstClr val="black"/>
              </a:solidFill>
              <a:latin typeface="Tahoma"/>
            </a:endParaRPr>
          </a:p>
        </p:txBody>
      </p:sp>
      <p:sp>
        <p:nvSpPr>
          <p:cNvPr id="13" name="TextBox 12"/>
          <p:cNvSpPr txBox="1"/>
          <p:nvPr/>
        </p:nvSpPr>
        <p:spPr>
          <a:xfrm>
            <a:off x="2682966" y="2050329"/>
            <a:ext cx="2526633" cy="3352456"/>
          </a:xfrm>
          <a:prstGeom prst="rect">
            <a:avLst/>
          </a:prstGeom>
          <a:noFill/>
          <a:ln>
            <a:noFill/>
          </a:ln>
        </p:spPr>
        <p:txBody>
          <a:bodyPr wrap="square" lIns="0" tIns="0" rIns="0" bIns="0" rtlCol="0">
            <a:spAutoFit/>
          </a:bodyPr>
          <a:lstStyle/>
          <a:p>
            <a:pPr algn="ctr" defTabSz="946052">
              <a:lnSpc>
                <a:spcPts val="1905"/>
              </a:lnSpc>
              <a:spcAft>
                <a:spcPts val="508"/>
              </a:spcAft>
            </a:pPr>
            <a:r>
              <a:rPr lang="en-GB" b="1" dirty="0">
                <a:latin typeface="Arial" panose="020B0604020202020204" pitchFamily="34" charset="0"/>
                <a:cs typeface="Arial" panose="020B0604020202020204" pitchFamily="34" charset="0"/>
              </a:rPr>
              <a:t>Profiling error</a:t>
            </a:r>
          </a:p>
          <a:p>
            <a:pPr defTabSz="946052">
              <a:lnSpc>
                <a:spcPts val="1905"/>
              </a:lnSpc>
              <a:spcAft>
                <a:spcPts val="508"/>
              </a:spcAft>
            </a:pPr>
            <a:endParaRPr lang="en-GB" dirty="0">
              <a:latin typeface="Arial" panose="020B0604020202020204" pitchFamily="34" charset="0"/>
              <a:cs typeface="Arial" panose="020B0604020202020204" pitchFamily="34" charset="0"/>
            </a:endParaRPr>
          </a:p>
          <a:p>
            <a:pPr defTabSz="946052">
              <a:lnSpc>
                <a:spcPts val="1905"/>
              </a:lnSpc>
              <a:spcAft>
                <a:spcPts val="508"/>
              </a:spcAft>
            </a:pPr>
            <a:r>
              <a:rPr lang="en-GB" dirty="0">
                <a:latin typeface="Arial" panose="020B0604020202020204" pitchFamily="34" charset="0"/>
                <a:cs typeface="Arial" panose="020B0604020202020204" pitchFamily="34" charset="0"/>
              </a:rPr>
              <a:t>Some examples:</a:t>
            </a:r>
          </a:p>
          <a:p>
            <a:pPr marL="326520" indent="-326520" defTabSz="946052">
              <a:lnSpc>
                <a:spcPct val="110000"/>
              </a:lnSpc>
              <a:spcAft>
                <a:spcPts val="1029"/>
              </a:spcAft>
              <a:buClr>
                <a:schemeClr val="tx1"/>
              </a:buClr>
              <a:buFont typeface="Arial" panose="020B0604020202020204" pitchFamily="34" charset="0"/>
              <a:buChar char="•"/>
            </a:pPr>
            <a:r>
              <a:rPr lang="en-GB" dirty="0">
                <a:latin typeface="Arial" panose="020B0604020202020204" pitchFamily="34" charset="0"/>
                <a:cs typeface="Arial" panose="020B0604020202020204" pitchFamily="34" charset="0"/>
              </a:rPr>
              <a:t>Sampling errors</a:t>
            </a:r>
          </a:p>
          <a:p>
            <a:pPr marL="326520" indent="-326520" defTabSz="946052">
              <a:lnSpc>
                <a:spcPct val="110000"/>
              </a:lnSpc>
              <a:spcAft>
                <a:spcPts val="1029"/>
              </a:spcAft>
              <a:buClr>
                <a:schemeClr val="tx1"/>
              </a:buClr>
              <a:buFont typeface="Arial" panose="020B0604020202020204" pitchFamily="34" charset="0"/>
              <a:buChar char="•"/>
            </a:pPr>
            <a:r>
              <a:rPr lang="en-GB" dirty="0">
                <a:latin typeface="Arial" panose="020B0604020202020204" pitchFamily="34" charset="0"/>
                <a:cs typeface="Arial" panose="020B0604020202020204" pitchFamily="34" charset="0"/>
              </a:rPr>
              <a:t>National profiles applied to regional GSP Groups</a:t>
            </a:r>
          </a:p>
          <a:p>
            <a:pPr marL="326520" indent="-326520" defTabSz="946052">
              <a:lnSpc>
                <a:spcPct val="110000"/>
              </a:lnSpc>
              <a:spcAft>
                <a:spcPts val="1029"/>
              </a:spcAft>
              <a:buClr>
                <a:schemeClr val="tx1"/>
              </a:buClr>
              <a:buFont typeface="Arial" panose="020B0604020202020204" pitchFamily="34" charset="0"/>
              <a:buChar char="•"/>
            </a:pPr>
            <a:r>
              <a:rPr lang="en-GB" dirty="0">
                <a:latin typeface="Arial" panose="020B0604020202020204" pitchFamily="34" charset="0"/>
                <a:cs typeface="Arial" panose="020B0604020202020204" pitchFamily="34" charset="0"/>
              </a:rPr>
              <a:t>Special days </a:t>
            </a:r>
            <a:r>
              <a:rPr lang="en-GB" dirty="0" err="1">
                <a:latin typeface="Arial" panose="020B0604020202020204" pitchFamily="34" charset="0"/>
                <a:cs typeface="Arial" panose="020B0604020202020204" pitchFamily="34" charset="0"/>
              </a:rPr>
              <a:t>e.g</a:t>
            </a:r>
            <a:r>
              <a:rPr lang="en-GB" dirty="0">
                <a:latin typeface="Arial" panose="020B0604020202020204" pitchFamily="34" charset="0"/>
                <a:cs typeface="Arial" panose="020B0604020202020204" pitchFamily="34" charset="0"/>
              </a:rPr>
              <a:t> Easter and Christmas </a:t>
            </a:r>
          </a:p>
          <a:p>
            <a:pPr defTabSz="946052">
              <a:lnSpc>
                <a:spcPts val="1905"/>
              </a:lnSpc>
              <a:spcAft>
                <a:spcPts val="508"/>
              </a:spcAft>
            </a:pPr>
            <a:endParaRPr lang="en-GB" sz="1270" dirty="0">
              <a:solidFill>
                <a:prstClr val="black"/>
              </a:solidFill>
              <a:latin typeface="Tahoma"/>
            </a:endParaRPr>
          </a:p>
        </p:txBody>
      </p:sp>
    </p:spTree>
    <p:extLst>
      <p:ext uri="{BB962C8B-B14F-4D97-AF65-F5344CB8AC3E}">
        <p14:creationId xmlns:p14="http://schemas.microsoft.com/office/powerpoint/2010/main" val="309649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Settlement Process</a:t>
            </a:r>
            <a:endParaRPr lang="en-GB" dirty="0"/>
          </a:p>
        </p:txBody>
      </p:sp>
    </p:spTree>
    <p:extLst>
      <p:ext uri="{BB962C8B-B14F-4D97-AF65-F5344CB8AC3E}">
        <p14:creationId xmlns:p14="http://schemas.microsoft.com/office/powerpoint/2010/main" val="390025459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SVA Settlement process</a:t>
            </a:r>
          </a:p>
        </p:txBody>
      </p:sp>
      <p:pic>
        <p:nvPicPr>
          <p:cNvPr id="1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406" y="3481524"/>
            <a:ext cx="336925" cy="86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1784" y="3481524"/>
            <a:ext cx="336925" cy="86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0142" y="3484733"/>
            <a:ext cx="336925" cy="86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Straight Connector 17"/>
          <p:cNvCxnSpPr/>
          <p:nvPr/>
        </p:nvCxnSpPr>
        <p:spPr>
          <a:xfrm>
            <a:off x="1622099" y="2235373"/>
            <a:ext cx="8869688" cy="1176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429132" y="3069507"/>
            <a:ext cx="9070934" cy="17425"/>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622099" y="1388865"/>
            <a:ext cx="8860044" cy="315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pic>
        <p:nvPicPr>
          <p:cNvPr id="22"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3768" y="3898704"/>
            <a:ext cx="552902" cy="483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3" name="Straight Connector 22"/>
          <p:cNvCxnSpPr/>
          <p:nvPr/>
        </p:nvCxnSpPr>
        <p:spPr>
          <a:xfrm>
            <a:off x="1622099" y="3914722"/>
            <a:ext cx="8877967" cy="4255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622099" y="4751675"/>
            <a:ext cx="8869688" cy="25143"/>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622099" y="5642179"/>
            <a:ext cx="9049627" cy="2"/>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5"/>
          <a:stretch>
            <a:fillRect/>
          </a:stretch>
        </p:blipFill>
        <p:spPr>
          <a:xfrm>
            <a:off x="1236166" y="1344038"/>
            <a:ext cx="385933" cy="4335133"/>
          </a:xfrm>
          <a:prstGeom prst="rect">
            <a:avLst/>
          </a:prstGeom>
        </p:spPr>
      </p:pic>
      <p:pic>
        <p:nvPicPr>
          <p:cNvPr id="5" name="Picture 4"/>
          <p:cNvPicPr>
            <a:picLocks noChangeAspect="1"/>
          </p:cNvPicPr>
          <p:nvPr/>
        </p:nvPicPr>
        <p:blipFill>
          <a:blip r:embed="rId6"/>
          <a:stretch>
            <a:fillRect/>
          </a:stretch>
        </p:blipFill>
        <p:spPr>
          <a:xfrm>
            <a:off x="1700668" y="740066"/>
            <a:ext cx="5407639" cy="3176644"/>
          </a:xfrm>
          <a:prstGeom prst="rect">
            <a:avLst/>
          </a:prstGeom>
        </p:spPr>
      </p:pic>
      <p:pic>
        <p:nvPicPr>
          <p:cNvPr id="6" name="Picture 5"/>
          <p:cNvPicPr>
            <a:picLocks noChangeAspect="1"/>
          </p:cNvPicPr>
          <p:nvPr/>
        </p:nvPicPr>
        <p:blipFill>
          <a:blip r:embed="rId7"/>
          <a:stretch>
            <a:fillRect/>
          </a:stretch>
        </p:blipFill>
        <p:spPr>
          <a:xfrm>
            <a:off x="1686300" y="3972602"/>
            <a:ext cx="5431339" cy="2298195"/>
          </a:xfrm>
          <a:prstGeom prst="rect">
            <a:avLst/>
          </a:prstGeom>
        </p:spPr>
      </p:pic>
      <p:pic>
        <p:nvPicPr>
          <p:cNvPr id="9" name="Picture 8"/>
          <p:cNvPicPr>
            <a:picLocks noChangeAspect="1"/>
          </p:cNvPicPr>
          <p:nvPr/>
        </p:nvPicPr>
        <p:blipFill>
          <a:blip r:embed="rId8"/>
          <a:stretch>
            <a:fillRect/>
          </a:stretch>
        </p:blipFill>
        <p:spPr>
          <a:xfrm>
            <a:off x="7420057" y="3134732"/>
            <a:ext cx="962025" cy="2847975"/>
          </a:xfrm>
          <a:prstGeom prst="rect">
            <a:avLst/>
          </a:prstGeom>
        </p:spPr>
      </p:pic>
      <p:pic>
        <p:nvPicPr>
          <p:cNvPr id="27" name="Picture 26"/>
          <p:cNvPicPr>
            <a:picLocks noChangeAspect="1"/>
          </p:cNvPicPr>
          <p:nvPr/>
        </p:nvPicPr>
        <p:blipFill>
          <a:blip r:embed="rId9"/>
          <a:stretch>
            <a:fillRect/>
          </a:stretch>
        </p:blipFill>
        <p:spPr>
          <a:xfrm>
            <a:off x="7379844" y="5918234"/>
            <a:ext cx="1076325" cy="866775"/>
          </a:xfrm>
          <a:prstGeom prst="rect">
            <a:avLst/>
          </a:prstGeom>
        </p:spPr>
      </p:pic>
      <p:pic>
        <p:nvPicPr>
          <p:cNvPr id="28" name="Picture 27"/>
          <p:cNvPicPr>
            <a:picLocks noChangeAspect="1"/>
          </p:cNvPicPr>
          <p:nvPr/>
        </p:nvPicPr>
        <p:blipFill>
          <a:blip r:embed="rId10"/>
          <a:stretch>
            <a:fillRect/>
          </a:stretch>
        </p:blipFill>
        <p:spPr>
          <a:xfrm>
            <a:off x="8652426" y="3914722"/>
            <a:ext cx="2019300" cy="2562225"/>
          </a:xfrm>
          <a:prstGeom prst="rect">
            <a:avLst/>
          </a:prstGeom>
        </p:spPr>
      </p:pic>
      <p:pic>
        <p:nvPicPr>
          <p:cNvPr id="29" name="Picture 28"/>
          <p:cNvPicPr>
            <a:picLocks noChangeAspect="1"/>
          </p:cNvPicPr>
          <p:nvPr/>
        </p:nvPicPr>
        <p:blipFill>
          <a:blip r:embed="rId11"/>
          <a:stretch>
            <a:fillRect/>
          </a:stretch>
        </p:blipFill>
        <p:spPr>
          <a:xfrm>
            <a:off x="8584668" y="3113570"/>
            <a:ext cx="952500" cy="866775"/>
          </a:xfrm>
          <a:prstGeom prst="rect">
            <a:avLst/>
          </a:prstGeom>
        </p:spPr>
      </p:pic>
      <p:pic>
        <p:nvPicPr>
          <p:cNvPr id="30" name="Picture 29"/>
          <p:cNvPicPr>
            <a:picLocks noChangeAspect="1"/>
          </p:cNvPicPr>
          <p:nvPr/>
        </p:nvPicPr>
        <p:blipFill>
          <a:blip r:embed="rId12"/>
          <a:stretch>
            <a:fillRect/>
          </a:stretch>
        </p:blipFill>
        <p:spPr>
          <a:xfrm>
            <a:off x="9837067" y="3205152"/>
            <a:ext cx="952500" cy="685800"/>
          </a:xfrm>
          <a:prstGeom prst="rect">
            <a:avLst/>
          </a:prstGeom>
        </p:spPr>
      </p:pic>
    </p:spTree>
    <p:extLst>
      <p:ext uri="{BB962C8B-B14F-4D97-AF65-F5344CB8AC3E}">
        <p14:creationId xmlns:p14="http://schemas.microsoft.com/office/powerpoint/2010/main" val="278042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Future SVA Settlement process changes?</a:t>
            </a:r>
          </a:p>
        </p:txBody>
      </p:sp>
      <p:sp>
        <p:nvSpPr>
          <p:cNvPr id="6" name="Text Placeholder 5"/>
          <p:cNvSpPr>
            <a:spLocks noGrp="1"/>
          </p:cNvSpPr>
          <p:nvPr>
            <p:ph type="body" sz="quarter" idx="10"/>
          </p:nvPr>
        </p:nvSpPr>
        <p:spPr/>
        <p:txBody>
          <a:bodyPr/>
          <a:lstStyle/>
          <a:p>
            <a:pPr marL="326520" indent="-326520" defTabSz="946052">
              <a:spcAft>
                <a:spcPts val="1029"/>
              </a:spcAft>
              <a:buClr>
                <a:schemeClr val="tx1"/>
              </a:buClr>
              <a:buFont typeface="Arial" panose="020B0604020202020204" pitchFamily="34" charset="0"/>
              <a:buChar char="•"/>
              <a:defRPr/>
            </a:pPr>
            <a:r>
              <a:rPr lang="en-US" sz="1800" dirty="0" err="1">
                <a:solidFill>
                  <a:schemeClr val="tx1"/>
                </a:solidFill>
                <a:latin typeface="Arial" panose="020B0604020202020204" pitchFamily="34" charset="0"/>
                <a:cs typeface="Arial" panose="020B0604020202020204" pitchFamily="34" charset="0"/>
              </a:rPr>
              <a:t>Ofgem’s</a:t>
            </a:r>
            <a:r>
              <a:rPr lang="en-US" sz="1800" dirty="0">
                <a:solidFill>
                  <a:schemeClr val="tx1"/>
                </a:solidFill>
                <a:latin typeface="Arial" panose="020B0604020202020204" pitchFamily="34" charset="0"/>
                <a:cs typeface="Arial" panose="020B0604020202020204" pitchFamily="34" charset="0"/>
              </a:rPr>
              <a:t> Significant Code Review – Electricity Settlement Reform (</a:t>
            </a:r>
            <a:r>
              <a:rPr lang="en-GB" sz="1800" dirty="0">
                <a:solidFill>
                  <a:prstClr val="black"/>
                </a:solidFill>
                <a:latin typeface="Arial" panose="020B0604020202020204" pitchFamily="34" charset="0"/>
                <a:cs typeface="Arial" panose="020B0604020202020204" pitchFamily="34" charset="0"/>
                <a:hlinkClick r:id="rId2"/>
              </a:rPr>
              <a:t>https://www.ofgem.gov.uk/electricity/retail-market/market-review-and-reform/smarter-markets-programme/electricity-settlement-reform</a:t>
            </a:r>
            <a:r>
              <a:rPr lang="en-GB" sz="1800" dirty="0">
                <a:solidFill>
                  <a:schemeClr val="tx1"/>
                </a:solidFill>
                <a:latin typeface="Arial" panose="020B0604020202020204" pitchFamily="34" charset="0"/>
                <a:cs typeface="Arial" panose="020B0604020202020204" pitchFamily="34" charset="0"/>
              </a:rPr>
              <a:t>)</a:t>
            </a:r>
            <a:endParaRPr lang="en-US" sz="1800" dirty="0">
              <a:solidFill>
                <a:schemeClr val="tx1"/>
              </a:solidFill>
              <a:latin typeface="Arial" panose="020B0604020202020204" pitchFamily="34" charset="0"/>
              <a:cs typeface="Arial" panose="020B0604020202020204" pitchFamily="34" charset="0"/>
            </a:endParaRPr>
          </a:p>
          <a:p>
            <a:pPr marL="326520" indent="-326520" defTabSz="946052">
              <a:spcAft>
                <a:spcPts val="1029"/>
              </a:spcAft>
              <a:buClr>
                <a:schemeClr val="tx1"/>
              </a:buClr>
              <a:buFont typeface="Arial" panose="020B0604020202020204" pitchFamily="34" charset="0"/>
              <a:buChar char="•"/>
              <a:defRPr/>
            </a:pPr>
            <a:r>
              <a:rPr lang="en-US" sz="1800" dirty="0">
                <a:solidFill>
                  <a:schemeClr val="tx1"/>
                </a:solidFill>
                <a:latin typeface="Arial" panose="020B0604020202020204" pitchFamily="34" charset="0"/>
                <a:cs typeface="Arial" panose="020B0604020202020204" pitchFamily="34" charset="0"/>
              </a:rPr>
              <a:t>Market-wide HH Settlement</a:t>
            </a:r>
          </a:p>
          <a:p>
            <a:pPr>
              <a:buClr>
                <a:schemeClr val="tx1"/>
              </a:buClr>
            </a:pPr>
            <a:endParaRPr lang="en-GB" dirty="0"/>
          </a:p>
        </p:txBody>
      </p:sp>
      <p:pic>
        <p:nvPicPr>
          <p:cNvPr id="7" name="Picture 6"/>
          <p:cNvPicPr>
            <a:picLocks noChangeAspect="1"/>
          </p:cNvPicPr>
          <p:nvPr/>
        </p:nvPicPr>
        <p:blipFill>
          <a:blip r:embed="rId3"/>
          <a:stretch>
            <a:fillRect/>
          </a:stretch>
        </p:blipFill>
        <p:spPr>
          <a:xfrm>
            <a:off x="2313802" y="2213989"/>
            <a:ext cx="7333013" cy="4219476"/>
          </a:xfrm>
          <a:prstGeom prst="rect">
            <a:avLst/>
          </a:prstGeom>
        </p:spPr>
      </p:pic>
    </p:spTree>
    <p:extLst>
      <p:ext uri="{BB962C8B-B14F-4D97-AF65-F5344CB8AC3E}">
        <p14:creationId xmlns:p14="http://schemas.microsoft.com/office/powerpoint/2010/main" val="527587318"/>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Settlement</a:t>
            </a:r>
            <a:endParaRPr lang="en-GB" sz="2400" dirty="0"/>
          </a:p>
        </p:txBody>
      </p:sp>
      <p:cxnSp>
        <p:nvCxnSpPr>
          <p:cNvPr id="8" name="Straight Connector 7"/>
          <p:cNvCxnSpPr/>
          <p:nvPr/>
        </p:nvCxnSpPr>
        <p:spPr>
          <a:xfrm>
            <a:off x="4133832" y="4939399"/>
            <a:ext cx="0" cy="7681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445558" y="4947995"/>
            <a:ext cx="0" cy="7681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462335" y="4939397"/>
            <a:ext cx="0" cy="7681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823687" y="4939398"/>
            <a:ext cx="0" cy="7681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424056" y="1917394"/>
            <a:ext cx="0" cy="9961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67134" y="1917394"/>
            <a:ext cx="0" cy="9961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755181" y="1917395"/>
            <a:ext cx="46726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606553" y="1036692"/>
            <a:ext cx="8978896" cy="1371371"/>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black"/>
              </a:solidFill>
              <a:latin typeface="Tahoma"/>
            </a:endParaRPr>
          </a:p>
        </p:txBody>
      </p:sp>
      <p:sp>
        <p:nvSpPr>
          <p:cNvPr id="17" name="Rectangle 16"/>
          <p:cNvSpPr/>
          <p:nvPr/>
        </p:nvSpPr>
        <p:spPr>
          <a:xfrm>
            <a:off x="1606552" y="2535254"/>
            <a:ext cx="8978896" cy="1371371"/>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black"/>
              </a:solidFill>
              <a:latin typeface="Tahoma"/>
            </a:endParaRPr>
          </a:p>
        </p:txBody>
      </p:sp>
      <p:sp>
        <p:nvSpPr>
          <p:cNvPr id="18" name="Rectangle 17"/>
          <p:cNvSpPr/>
          <p:nvPr/>
        </p:nvSpPr>
        <p:spPr>
          <a:xfrm>
            <a:off x="1606551" y="4046318"/>
            <a:ext cx="8978896" cy="1371371"/>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black"/>
              </a:solidFill>
              <a:latin typeface="Tahoma"/>
            </a:endParaRPr>
          </a:p>
        </p:txBody>
      </p:sp>
      <p:sp>
        <p:nvSpPr>
          <p:cNvPr id="19" name="Rectangle 18"/>
          <p:cNvSpPr/>
          <p:nvPr/>
        </p:nvSpPr>
        <p:spPr>
          <a:xfrm>
            <a:off x="1761928" y="1306084"/>
            <a:ext cx="1614589" cy="912585"/>
          </a:xfrm>
          <a:prstGeom prst="rect">
            <a:avLst/>
          </a:prstGeom>
          <a:solidFill>
            <a:schemeClr val="bg1"/>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130607" rIns="0" bIns="0" anchor="t"/>
          <a:lstStyle/>
          <a:p>
            <a:pPr algn="ctr" defTabSz="946052" eaLnBrk="0" hangingPunct="0">
              <a:buClr>
                <a:srgbClr val="008DA8"/>
              </a:buClr>
              <a:defRPr/>
            </a:pPr>
            <a:r>
              <a:rPr lang="en-GB" dirty="0">
                <a:solidFill>
                  <a:schemeClr val="tx2"/>
                </a:solidFill>
                <a:latin typeface="Arial" panose="020B0604020202020204" pitchFamily="34" charset="0"/>
                <a:cs typeface="Arial" panose="020B0604020202020204" pitchFamily="34" charset="0"/>
              </a:rPr>
              <a:t>Settlement Invoice</a:t>
            </a:r>
          </a:p>
        </p:txBody>
      </p:sp>
      <p:sp>
        <p:nvSpPr>
          <p:cNvPr id="20" name="Rectangle 19"/>
          <p:cNvSpPr/>
          <p:nvPr/>
        </p:nvSpPr>
        <p:spPr>
          <a:xfrm>
            <a:off x="1733722" y="2764647"/>
            <a:ext cx="1614589" cy="912585"/>
          </a:xfrm>
          <a:prstGeom prst="rect">
            <a:avLst/>
          </a:prstGeom>
          <a:solidFill>
            <a:schemeClr val="bg1"/>
          </a:solidFill>
          <a:ln w="31750">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130607" rIns="0" bIns="0" anchor="t"/>
          <a:lstStyle/>
          <a:p>
            <a:pPr algn="ctr" defTabSz="946052" eaLnBrk="0" hangingPunct="0">
              <a:buClr>
                <a:srgbClr val="008DA8"/>
              </a:buClr>
              <a:defRPr/>
            </a:pPr>
            <a:r>
              <a:rPr lang="en-GB" dirty="0">
                <a:solidFill>
                  <a:schemeClr val="tx2"/>
                </a:solidFill>
                <a:latin typeface="Arial" panose="020B0604020202020204" pitchFamily="34" charset="0"/>
                <a:cs typeface="Arial" panose="020B0604020202020204" pitchFamily="34" charset="0"/>
              </a:rPr>
              <a:t>Energy Contracts</a:t>
            </a:r>
          </a:p>
        </p:txBody>
      </p:sp>
      <p:sp>
        <p:nvSpPr>
          <p:cNvPr id="21" name="Rectangle 20"/>
          <p:cNvSpPr/>
          <p:nvPr/>
        </p:nvSpPr>
        <p:spPr>
          <a:xfrm>
            <a:off x="1733722" y="4275711"/>
            <a:ext cx="1614589" cy="912585"/>
          </a:xfrm>
          <a:prstGeom prst="rect">
            <a:avLst/>
          </a:prstGeom>
          <a:solidFill>
            <a:schemeClr val="bg1"/>
          </a:solidFill>
          <a:ln w="31750">
            <a:solidFill>
              <a:schemeClr val="accent5"/>
            </a:solidFill>
          </a:ln>
          <a:effectLst/>
        </p:spPr>
        <p:style>
          <a:lnRef idx="1">
            <a:schemeClr val="accent1"/>
          </a:lnRef>
          <a:fillRef idx="3">
            <a:schemeClr val="accent1"/>
          </a:fillRef>
          <a:effectRef idx="2">
            <a:schemeClr val="accent1"/>
          </a:effectRef>
          <a:fontRef idx="minor">
            <a:schemeClr val="lt1"/>
          </a:fontRef>
        </p:style>
        <p:txBody>
          <a:bodyPr lIns="0" tIns="130607" rIns="0" bIns="0" anchor="t"/>
          <a:lstStyle/>
          <a:p>
            <a:pPr algn="ctr" defTabSz="946052" eaLnBrk="0" hangingPunct="0">
              <a:buClr>
                <a:srgbClr val="008DA8"/>
              </a:buClr>
              <a:defRPr/>
            </a:pPr>
            <a:r>
              <a:rPr lang="en-GB" dirty="0">
                <a:solidFill>
                  <a:schemeClr val="tx2"/>
                </a:solidFill>
                <a:latin typeface="Arial" panose="020B0604020202020204" pitchFamily="34" charset="0"/>
                <a:cs typeface="Arial" panose="020B0604020202020204" pitchFamily="34" charset="0"/>
              </a:rPr>
              <a:t>Credited Energy</a:t>
            </a:r>
          </a:p>
        </p:txBody>
      </p:sp>
      <p:sp>
        <p:nvSpPr>
          <p:cNvPr id="22" name="Rectangle 21"/>
          <p:cNvSpPr/>
          <p:nvPr/>
        </p:nvSpPr>
        <p:spPr>
          <a:xfrm>
            <a:off x="6028075" y="1154238"/>
            <a:ext cx="1670555" cy="113627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r>
              <a:rPr lang="en-GB" sz="2000" dirty="0">
                <a:solidFill>
                  <a:srgbClr val="FFFFFF"/>
                </a:solidFill>
                <a:latin typeface="Arial" panose="020B0604020202020204" pitchFamily="34" charset="0"/>
                <a:cs typeface="Arial" panose="020B0604020202020204" pitchFamily="34" charset="0"/>
              </a:rPr>
              <a:t>BSC Party</a:t>
            </a:r>
          </a:p>
        </p:txBody>
      </p:sp>
      <p:sp>
        <p:nvSpPr>
          <p:cNvPr id="23" name="Rectangle 22"/>
          <p:cNvSpPr/>
          <p:nvPr/>
        </p:nvSpPr>
        <p:spPr>
          <a:xfrm>
            <a:off x="4039291" y="2652800"/>
            <a:ext cx="1671767" cy="113627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r>
              <a:rPr lang="en-GB" dirty="0">
                <a:solidFill>
                  <a:srgbClr val="FFFFFF"/>
                </a:solidFill>
                <a:latin typeface="Arial" panose="020B0604020202020204" pitchFamily="34" charset="0"/>
                <a:cs typeface="Arial" panose="020B0604020202020204" pitchFamily="34" charset="0"/>
              </a:rPr>
              <a:t>Production Account</a:t>
            </a:r>
          </a:p>
        </p:txBody>
      </p:sp>
      <p:sp>
        <p:nvSpPr>
          <p:cNvPr id="24" name="Rectangle 23"/>
          <p:cNvSpPr/>
          <p:nvPr/>
        </p:nvSpPr>
        <p:spPr>
          <a:xfrm>
            <a:off x="8151921" y="2652799"/>
            <a:ext cx="1671767" cy="113627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r>
              <a:rPr lang="en-GB" dirty="0">
                <a:solidFill>
                  <a:srgbClr val="FFFFFF"/>
                </a:solidFill>
                <a:latin typeface="Arial" panose="020B0604020202020204" pitchFamily="34" charset="0"/>
                <a:cs typeface="Arial" panose="020B0604020202020204" pitchFamily="34" charset="0"/>
              </a:rPr>
              <a:t>Consumption Account</a:t>
            </a:r>
          </a:p>
        </p:txBody>
      </p:sp>
      <p:sp>
        <p:nvSpPr>
          <p:cNvPr id="25" name="Rectangle 24"/>
          <p:cNvSpPr/>
          <p:nvPr/>
        </p:nvSpPr>
        <p:spPr>
          <a:xfrm>
            <a:off x="3677675" y="4286364"/>
            <a:ext cx="1077506" cy="653034"/>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r>
              <a:rPr lang="en-GB" dirty="0">
                <a:solidFill>
                  <a:prstClr val="black"/>
                </a:solidFill>
                <a:latin typeface="Arial" panose="020B0604020202020204" pitchFamily="34" charset="0"/>
                <a:cs typeface="Arial" panose="020B0604020202020204" pitchFamily="34" charset="0"/>
              </a:rPr>
              <a:t>E_BMU</a:t>
            </a:r>
          </a:p>
        </p:txBody>
      </p:sp>
      <p:sp>
        <p:nvSpPr>
          <p:cNvPr id="26" name="Rectangle 25"/>
          <p:cNvSpPr/>
          <p:nvPr/>
        </p:nvSpPr>
        <p:spPr>
          <a:xfrm>
            <a:off x="4875174" y="4286364"/>
            <a:ext cx="1077506" cy="653034"/>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r>
              <a:rPr lang="en-GB" dirty="0">
                <a:solidFill>
                  <a:prstClr val="black"/>
                </a:solidFill>
                <a:latin typeface="Arial" panose="020B0604020202020204" pitchFamily="34" charset="0"/>
                <a:cs typeface="Arial" panose="020B0604020202020204" pitchFamily="34" charset="0"/>
              </a:rPr>
              <a:t>T_BMU</a:t>
            </a:r>
          </a:p>
        </p:txBody>
      </p:sp>
      <p:sp>
        <p:nvSpPr>
          <p:cNvPr id="27" name="Rectangle 26"/>
          <p:cNvSpPr/>
          <p:nvPr/>
        </p:nvSpPr>
        <p:spPr>
          <a:xfrm>
            <a:off x="7825339" y="4294961"/>
            <a:ext cx="1250629" cy="653034"/>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r>
              <a:rPr lang="en-GB" dirty="0">
                <a:solidFill>
                  <a:prstClr val="black"/>
                </a:solidFill>
                <a:latin typeface="Arial" panose="020B0604020202020204" pitchFamily="34" charset="0"/>
                <a:cs typeface="Arial" panose="020B0604020202020204" pitchFamily="34" charset="0"/>
              </a:rPr>
              <a:t>2_ABMU</a:t>
            </a:r>
          </a:p>
        </p:txBody>
      </p:sp>
      <p:sp>
        <p:nvSpPr>
          <p:cNvPr id="28" name="Rectangle 27"/>
          <p:cNvSpPr/>
          <p:nvPr/>
        </p:nvSpPr>
        <p:spPr>
          <a:xfrm>
            <a:off x="9229426" y="4294961"/>
            <a:ext cx="1117731" cy="653034"/>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r>
              <a:rPr lang="en-GB" dirty="0">
                <a:solidFill>
                  <a:prstClr val="black"/>
                </a:solidFill>
                <a:latin typeface="Arial" panose="020B0604020202020204" pitchFamily="34" charset="0"/>
                <a:cs typeface="Arial" panose="020B0604020202020204" pitchFamily="34" charset="0"/>
              </a:rPr>
              <a:t>2_BBMU</a:t>
            </a:r>
          </a:p>
        </p:txBody>
      </p:sp>
      <p:sp>
        <p:nvSpPr>
          <p:cNvPr id="29" name="Rectangle 28"/>
          <p:cNvSpPr/>
          <p:nvPr/>
        </p:nvSpPr>
        <p:spPr>
          <a:xfrm>
            <a:off x="7732611" y="5527691"/>
            <a:ext cx="1227266" cy="400110"/>
          </a:xfrm>
          <a:prstGeom prst="rect">
            <a:avLst/>
          </a:prstGeom>
          <a:solidFill>
            <a:schemeClr val="bg1"/>
          </a:solidFill>
          <a:ln>
            <a:solidFill>
              <a:schemeClr val="tx1"/>
            </a:solidFill>
          </a:ln>
        </p:spPr>
        <p:txBody>
          <a:bodyPr wrap="square">
            <a:spAutoFit/>
          </a:bodyPr>
          <a:lstStyle/>
          <a:p>
            <a:pPr algn="ctr" defTabSz="946052"/>
            <a:r>
              <a:rPr lang="en-GB" sz="1000" dirty="0">
                <a:solidFill>
                  <a:prstClr val="black"/>
                </a:solidFill>
                <a:latin typeface="Arial" panose="020B0604020202020204" pitchFamily="34" charset="0"/>
                <a:cs typeface="Arial" panose="020B0604020202020204" pitchFamily="34" charset="0"/>
              </a:rPr>
              <a:t>Aggregated data from meter points</a:t>
            </a:r>
          </a:p>
        </p:txBody>
      </p:sp>
      <p:sp>
        <p:nvSpPr>
          <p:cNvPr id="30" name="Rectangle 29"/>
          <p:cNvSpPr/>
          <p:nvPr/>
        </p:nvSpPr>
        <p:spPr>
          <a:xfrm>
            <a:off x="9210054" y="5509684"/>
            <a:ext cx="1227266" cy="400110"/>
          </a:xfrm>
          <a:prstGeom prst="rect">
            <a:avLst/>
          </a:prstGeom>
          <a:solidFill>
            <a:schemeClr val="bg1"/>
          </a:solidFill>
          <a:ln>
            <a:solidFill>
              <a:schemeClr val="tx1"/>
            </a:solidFill>
          </a:ln>
        </p:spPr>
        <p:txBody>
          <a:bodyPr wrap="square">
            <a:spAutoFit/>
          </a:bodyPr>
          <a:lstStyle/>
          <a:p>
            <a:pPr algn="ctr" defTabSz="946052"/>
            <a:r>
              <a:rPr lang="en-GB" sz="1000" dirty="0">
                <a:solidFill>
                  <a:prstClr val="black"/>
                </a:solidFill>
                <a:latin typeface="Arial" panose="020B0604020202020204" pitchFamily="34" charset="0"/>
                <a:cs typeface="Arial" panose="020B0604020202020204" pitchFamily="34" charset="0"/>
              </a:rPr>
              <a:t>Aggregated data from meter points</a:t>
            </a:r>
          </a:p>
        </p:txBody>
      </p:sp>
      <p:sp>
        <p:nvSpPr>
          <p:cNvPr id="31" name="Rectangle 30"/>
          <p:cNvSpPr/>
          <p:nvPr/>
        </p:nvSpPr>
        <p:spPr>
          <a:xfrm>
            <a:off x="4959456" y="5656237"/>
            <a:ext cx="1068620" cy="246221"/>
          </a:xfrm>
          <a:prstGeom prst="rect">
            <a:avLst/>
          </a:prstGeom>
          <a:solidFill>
            <a:schemeClr val="bg1"/>
          </a:solidFill>
          <a:ln>
            <a:solidFill>
              <a:schemeClr val="tx1"/>
            </a:solidFill>
          </a:ln>
        </p:spPr>
        <p:txBody>
          <a:bodyPr wrap="square">
            <a:spAutoFit/>
          </a:bodyPr>
          <a:lstStyle/>
          <a:p>
            <a:pPr algn="ctr" defTabSz="946052"/>
            <a:r>
              <a:rPr lang="en-GB" sz="1000" dirty="0">
                <a:solidFill>
                  <a:prstClr val="black"/>
                </a:solidFill>
                <a:latin typeface="Arial" panose="020B0604020202020204" pitchFamily="34" charset="0"/>
                <a:cs typeface="Arial" panose="020B0604020202020204" pitchFamily="34" charset="0"/>
              </a:rPr>
              <a:t>Meter Point</a:t>
            </a:r>
          </a:p>
        </p:txBody>
      </p:sp>
      <p:sp>
        <p:nvSpPr>
          <p:cNvPr id="32" name="Rectangle 31"/>
          <p:cNvSpPr/>
          <p:nvPr/>
        </p:nvSpPr>
        <p:spPr>
          <a:xfrm>
            <a:off x="3599523" y="5674245"/>
            <a:ext cx="1068620" cy="246221"/>
          </a:xfrm>
          <a:prstGeom prst="rect">
            <a:avLst/>
          </a:prstGeom>
          <a:solidFill>
            <a:schemeClr val="bg1"/>
          </a:solidFill>
          <a:ln>
            <a:solidFill>
              <a:schemeClr val="tx1"/>
            </a:solidFill>
          </a:ln>
        </p:spPr>
        <p:txBody>
          <a:bodyPr wrap="square">
            <a:spAutoFit/>
          </a:bodyPr>
          <a:lstStyle/>
          <a:p>
            <a:pPr algn="ctr" defTabSz="946052"/>
            <a:r>
              <a:rPr lang="en-GB" sz="1000" dirty="0">
                <a:solidFill>
                  <a:prstClr val="black"/>
                </a:solidFill>
                <a:latin typeface="Arial" panose="020B0604020202020204" pitchFamily="34" charset="0"/>
                <a:cs typeface="Arial" panose="020B0604020202020204" pitchFamily="34" charset="0"/>
              </a:rPr>
              <a:t>Meter Point</a:t>
            </a:r>
          </a:p>
        </p:txBody>
      </p:sp>
      <p:cxnSp>
        <p:nvCxnSpPr>
          <p:cNvPr id="33" name="Straight Connector 32"/>
          <p:cNvCxnSpPr>
            <a:endCxn id="25" idx="0"/>
          </p:cNvCxnSpPr>
          <p:nvPr/>
        </p:nvCxnSpPr>
        <p:spPr>
          <a:xfrm flipH="1">
            <a:off x="4216429" y="3789079"/>
            <a:ext cx="8022" cy="4972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5334799" y="3797676"/>
            <a:ext cx="8022" cy="4972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9536867" y="3797676"/>
            <a:ext cx="8022" cy="4972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8533204" y="3797676"/>
            <a:ext cx="8022" cy="4972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101887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E94DF6-49D9-46A3-BD2A-05BCF11007F1}"/>
              </a:ext>
            </a:extLst>
          </p:cNvPr>
          <p:cNvSpPr>
            <a:spLocks noGrp="1"/>
          </p:cNvSpPr>
          <p:nvPr>
            <p:ph type="ctrTitle"/>
          </p:nvPr>
        </p:nvSpPr>
        <p:spPr/>
        <p:txBody>
          <a:bodyPr/>
          <a:lstStyle/>
          <a:p>
            <a:r>
              <a:rPr lang="en-GB" dirty="0" smtClean="0"/>
              <a:t>nick.baker@elexon.co.uk</a:t>
            </a:r>
            <a:endParaRPr lang="en-GB" dirty="0"/>
          </a:p>
        </p:txBody>
      </p:sp>
      <p:sp>
        <p:nvSpPr>
          <p:cNvPr id="5" name="Subtitle 4">
            <a:extLst>
              <a:ext uri="{FF2B5EF4-FFF2-40B4-BE49-F238E27FC236}">
                <a16:creationId xmlns:a16="http://schemas.microsoft.com/office/drawing/2014/main" id="{7C57F180-10C2-4CC9-A962-5A44F636AC97}"/>
              </a:ext>
            </a:extLst>
          </p:cNvPr>
          <p:cNvSpPr>
            <a:spLocks noGrp="1"/>
          </p:cNvSpPr>
          <p:nvPr>
            <p:ph type="subTitle" idx="1"/>
          </p:nvPr>
        </p:nvSpPr>
        <p:spPr/>
        <p:txBody>
          <a:bodyPr/>
          <a:lstStyle/>
          <a:p>
            <a:r>
              <a:rPr lang="en-GB" dirty="0" smtClean="0"/>
              <a:t>020 7380 4337</a:t>
            </a:r>
            <a:endParaRPr lang="en-GB" dirty="0"/>
          </a:p>
        </p:txBody>
      </p:sp>
      <p:sp>
        <p:nvSpPr>
          <p:cNvPr id="2" name="TextBox 1"/>
          <p:cNvSpPr txBox="1"/>
          <p:nvPr/>
        </p:nvSpPr>
        <p:spPr>
          <a:xfrm>
            <a:off x="2314762" y="3015343"/>
            <a:ext cx="7896038" cy="523220"/>
          </a:xfrm>
          <a:prstGeom prst="rect">
            <a:avLst/>
          </a:prstGeom>
          <a:solidFill>
            <a:schemeClr val="tx1"/>
          </a:solidFill>
        </p:spPr>
        <p:txBody>
          <a:bodyPr wrap="square" rtlCol="0">
            <a:spAutoFit/>
          </a:bodyPr>
          <a:lstStyle/>
          <a:p>
            <a:pPr algn="ctr"/>
            <a:r>
              <a:rPr lang="en-GB" sz="2800" dirty="0" smtClean="0">
                <a:solidFill>
                  <a:schemeClr val="bg1"/>
                </a:solidFill>
              </a:rPr>
              <a:t>ANY QUESTIONS?</a:t>
            </a:r>
            <a:endParaRPr lang="en-GB" sz="2000" dirty="0">
              <a:solidFill>
                <a:schemeClr val="bg1"/>
              </a:solidFill>
            </a:endParaRPr>
          </a:p>
        </p:txBody>
      </p:sp>
    </p:spTree>
    <p:extLst>
      <p:ext uri="{BB962C8B-B14F-4D97-AF65-F5344CB8AC3E}">
        <p14:creationId xmlns:p14="http://schemas.microsoft.com/office/powerpoint/2010/main" val="17395478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Contract Notifications</a:t>
            </a:r>
          </a:p>
        </p:txBody>
      </p:sp>
      <p:sp>
        <p:nvSpPr>
          <p:cNvPr id="6" name="Rectangle 5"/>
          <p:cNvSpPr/>
          <p:nvPr/>
        </p:nvSpPr>
        <p:spPr>
          <a:xfrm>
            <a:off x="1188000" y="1152000"/>
            <a:ext cx="2160000" cy="1440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black"/>
                </a:solidFill>
              </a:rPr>
              <a:t>Trading Party 1 Account</a:t>
            </a:r>
            <a:endParaRPr lang="en-GB" dirty="0">
              <a:solidFill>
                <a:prstClr val="black"/>
              </a:solidFill>
            </a:endParaRPr>
          </a:p>
        </p:txBody>
      </p:sp>
      <p:sp>
        <p:nvSpPr>
          <p:cNvPr id="7" name="Rectangle 6"/>
          <p:cNvSpPr/>
          <p:nvPr/>
        </p:nvSpPr>
        <p:spPr>
          <a:xfrm>
            <a:off x="1188000" y="4896000"/>
            <a:ext cx="2160000" cy="1440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black"/>
                </a:solidFill>
              </a:rPr>
              <a:t>Trading Party 2 Account</a:t>
            </a:r>
            <a:endParaRPr lang="en-GB" dirty="0">
              <a:solidFill>
                <a:prstClr val="black"/>
              </a:solidFill>
            </a:endParaRPr>
          </a:p>
        </p:txBody>
      </p:sp>
      <p:sp>
        <p:nvSpPr>
          <p:cNvPr id="8" name="Rectangle 7"/>
          <p:cNvSpPr/>
          <p:nvPr/>
        </p:nvSpPr>
        <p:spPr>
          <a:xfrm>
            <a:off x="5383690" y="2326936"/>
            <a:ext cx="1925740" cy="284758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black"/>
                </a:solidFill>
              </a:rPr>
              <a:t>Energy Contract Volume Notification Agent (ECVNA)</a:t>
            </a:r>
            <a:endParaRPr lang="en-GB" dirty="0">
              <a:solidFill>
                <a:prstClr val="black"/>
              </a:solidFill>
            </a:endParaRPr>
          </a:p>
        </p:txBody>
      </p:sp>
      <p:cxnSp>
        <p:nvCxnSpPr>
          <p:cNvPr id="9" name="Straight Arrow Connector 8"/>
          <p:cNvCxnSpPr/>
          <p:nvPr/>
        </p:nvCxnSpPr>
        <p:spPr>
          <a:xfrm>
            <a:off x="3623127" y="4936338"/>
            <a:ext cx="156032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260166" y="2664551"/>
            <a:ext cx="10259" cy="81562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260166" y="4126780"/>
            <a:ext cx="0" cy="7217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623127" y="2539414"/>
            <a:ext cx="156032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552603" y="1035499"/>
            <a:ext cx="0" cy="5212885"/>
          </a:xfrm>
          <a:prstGeom prst="line">
            <a:avLst/>
          </a:prstGeom>
          <a:ln w="31750">
            <a:solidFill>
              <a:srgbClr val="156E91"/>
            </a:solidFill>
            <a:prstDash val="sysDot"/>
          </a:ln>
          <a:effectLst/>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8291891" y="3247124"/>
            <a:ext cx="3363148" cy="119471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black"/>
                </a:solidFill>
              </a:rPr>
              <a:t>Elexon Systems</a:t>
            </a:r>
            <a:endParaRPr lang="en-GB" dirty="0">
              <a:solidFill>
                <a:prstClr val="black"/>
              </a:solidFill>
            </a:endParaRPr>
          </a:p>
        </p:txBody>
      </p:sp>
      <p:cxnSp>
        <p:nvCxnSpPr>
          <p:cNvPr id="15" name="Straight Arrow Connector 14"/>
          <p:cNvCxnSpPr/>
          <p:nvPr/>
        </p:nvCxnSpPr>
        <p:spPr>
          <a:xfrm>
            <a:off x="7383318" y="3813703"/>
            <a:ext cx="73928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734850" y="3547847"/>
            <a:ext cx="1050632" cy="523220"/>
          </a:xfrm>
          <a:prstGeom prst="rect">
            <a:avLst/>
          </a:prstGeom>
          <a:solidFill>
            <a:schemeClr val="bg1"/>
          </a:solidFill>
          <a:ln>
            <a:solidFill>
              <a:schemeClr val="tx1"/>
            </a:solidFill>
          </a:ln>
        </p:spPr>
        <p:txBody>
          <a:bodyPr wrap="square">
            <a:spAutoFit/>
          </a:bodyPr>
          <a:lstStyle/>
          <a:p>
            <a:pPr algn="ctr"/>
            <a:r>
              <a:rPr lang="en-GB" sz="1400" dirty="0" smtClean="0">
                <a:solidFill>
                  <a:prstClr val="black"/>
                </a:solidFill>
              </a:rPr>
              <a:t>Bilateral   Contract</a:t>
            </a:r>
            <a:endParaRPr lang="en-GB" sz="1400" dirty="0">
              <a:solidFill>
                <a:prstClr val="black"/>
              </a:solidFill>
            </a:endParaRPr>
          </a:p>
        </p:txBody>
      </p:sp>
      <p:sp>
        <p:nvSpPr>
          <p:cNvPr id="17" name="Rectangle 16"/>
          <p:cNvSpPr/>
          <p:nvPr/>
        </p:nvSpPr>
        <p:spPr>
          <a:xfrm>
            <a:off x="3899253" y="1844778"/>
            <a:ext cx="1178203" cy="430887"/>
          </a:xfrm>
          <a:prstGeom prst="rect">
            <a:avLst/>
          </a:prstGeom>
          <a:solidFill>
            <a:schemeClr val="bg1"/>
          </a:solidFill>
          <a:ln>
            <a:solidFill>
              <a:schemeClr val="tx1"/>
            </a:solidFill>
          </a:ln>
        </p:spPr>
        <p:txBody>
          <a:bodyPr wrap="square">
            <a:spAutoFit/>
          </a:bodyPr>
          <a:lstStyle/>
          <a:p>
            <a:pPr algn="ctr"/>
            <a:r>
              <a:rPr lang="en-GB" sz="1100" dirty="0" smtClean="0">
                <a:solidFill>
                  <a:prstClr val="black"/>
                </a:solidFill>
              </a:rPr>
              <a:t>Contract Volume Details</a:t>
            </a:r>
            <a:endParaRPr lang="en-GB" sz="1100" dirty="0">
              <a:solidFill>
                <a:prstClr val="black"/>
              </a:solidFill>
            </a:endParaRPr>
          </a:p>
        </p:txBody>
      </p:sp>
      <p:sp>
        <p:nvSpPr>
          <p:cNvPr id="18" name="Rectangle 17"/>
          <p:cNvSpPr/>
          <p:nvPr/>
        </p:nvSpPr>
        <p:spPr>
          <a:xfrm>
            <a:off x="3749482" y="5098301"/>
            <a:ext cx="1178203" cy="430887"/>
          </a:xfrm>
          <a:prstGeom prst="rect">
            <a:avLst/>
          </a:prstGeom>
          <a:solidFill>
            <a:schemeClr val="bg1"/>
          </a:solidFill>
          <a:ln>
            <a:solidFill>
              <a:schemeClr val="tx1"/>
            </a:solidFill>
          </a:ln>
        </p:spPr>
        <p:txBody>
          <a:bodyPr wrap="square">
            <a:spAutoFit/>
          </a:bodyPr>
          <a:lstStyle/>
          <a:p>
            <a:pPr algn="ctr"/>
            <a:r>
              <a:rPr lang="en-GB" sz="1100" dirty="0" smtClean="0">
                <a:solidFill>
                  <a:prstClr val="black"/>
                </a:solidFill>
              </a:rPr>
              <a:t>Contract Volume Details</a:t>
            </a:r>
            <a:endParaRPr lang="en-GB" sz="1100" dirty="0">
              <a:solidFill>
                <a:prstClr val="black"/>
              </a:solidFill>
            </a:endParaRPr>
          </a:p>
        </p:txBody>
      </p:sp>
    </p:spTree>
    <p:extLst>
      <p:ext uri="{BB962C8B-B14F-4D97-AF65-F5344CB8AC3E}">
        <p14:creationId xmlns:p14="http://schemas.microsoft.com/office/powerpoint/2010/main" val="2339732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Contract Notifications</a:t>
            </a:r>
          </a:p>
        </p:txBody>
      </p:sp>
      <p:sp>
        <p:nvSpPr>
          <p:cNvPr id="6" name="Rectangle 5"/>
          <p:cNvSpPr/>
          <p:nvPr/>
        </p:nvSpPr>
        <p:spPr>
          <a:xfrm>
            <a:off x="1188000" y="1152000"/>
            <a:ext cx="2160000" cy="1440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black"/>
                </a:solidFill>
              </a:rPr>
              <a:t>Trading Party 1 Account</a:t>
            </a:r>
            <a:endParaRPr lang="en-GB" dirty="0">
              <a:solidFill>
                <a:prstClr val="black"/>
              </a:solidFill>
            </a:endParaRPr>
          </a:p>
        </p:txBody>
      </p:sp>
      <p:sp>
        <p:nvSpPr>
          <p:cNvPr id="7" name="Rectangle 6"/>
          <p:cNvSpPr/>
          <p:nvPr/>
        </p:nvSpPr>
        <p:spPr>
          <a:xfrm>
            <a:off x="1188000" y="4896000"/>
            <a:ext cx="2160000" cy="1440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black"/>
                </a:solidFill>
              </a:rPr>
              <a:t>Trading Party 2 Account</a:t>
            </a:r>
            <a:endParaRPr lang="en-GB" dirty="0">
              <a:solidFill>
                <a:prstClr val="black"/>
              </a:solidFill>
            </a:endParaRPr>
          </a:p>
        </p:txBody>
      </p:sp>
      <p:cxnSp>
        <p:nvCxnSpPr>
          <p:cNvPr id="9" name="Straight Arrow Connector 8"/>
          <p:cNvCxnSpPr/>
          <p:nvPr/>
        </p:nvCxnSpPr>
        <p:spPr>
          <a:xfrm>
            <a:off x="3623127" y="4936338"/>
            <a:ext cx="156032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623127" y="2539414"/>
            <a:ext cx="156032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552603" y="1035499"/>
            <a:ext cx="0" cy="5212885"/>
          </a:xfrm>
          <a:prstGeom prst="line">
            <a:avLst/>
          </a:prstGeom>
          <a:ln w="31750">
            <a:solidFill>
              <a:srgbClr val="156E91"/>
            </a:solidFill>
            <a:prstDash val="sysDot"/>
          </a:ln>
          <a:effectLst/>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8180188" y="3316406"/>
            <a:ext cx="3363148" cy="141203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black"/>
                </a:solidFill>
              </a:rPr>
              <a:t>Elexon Systems</a:t>
            </a:r>
            <a:endParaRPr lang="en-GB" dirty="0">
              <a:solidFill>
                <a:prstClr val="black"/>
              </a:solidFill>
            </a:endParaRPr>
          </a:p>
        </p:txBody>
      </p:sp>
      <p:cxnSp>
        <p:nvCxnSpPr>
          <p:cNvPr id="15" name="Straight Arrow Connector 14"/>
          <p:cNvCxnSpPr/>
          <p:nvPr/>
        </p:nvCxnSpPr>
        <p:spPr>
          <a:xfrm>
            <a:off x="7330899" y="3772759"/>
            <a:ext cx="73928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899253" y="1844778"/>
            <a:ext cx="1178203" cy="430887"/>
          </a:xfrm>
          <a:prstGeom prst="rect">
            <a:avLst/>
          </a:prstGeom>
          <a:solidFill>
            <a:schemeClr val="bg1"/>
          </a:solidFill>
          <a:ln>
            <a:solidFill>
              <a:schemeClr val="tx1"/>
            </a:solidFill>
          </a:ln>
        </p:spPr>
        <p:txBody>
          <a:bodyPr wrap="square">
            <a:spAutoFit/>
          </a:bodyPr>
          <a:lstStyle/>
          <a:p>
            <a:pPr algn="ctr"/>
            <a:r>
              <a:rPr lang="en-GB" sz="1100" dirty="0" smtClean="0">
                <a:solidFill>
                  <a:prstClr val="black"/>
                </a:solidFill>
              </a:rPr>
              <a:t>Contract Volume Details</a:t>
            </a:r>
            <a:endParaRPr lang="en-GB" sz="1100" dirty="0">
              <a:solidFill>
                <a:prstClr val="black"/>
              </a:solidFill>
            </a:endParaRPr>
          </a:p>
        </p:txBody>
      </p:sp>
      <p:sp>
        <p:nvSpPr>
          <p:cNvPr id="18" name="Rectangle 17"/>
          <p:cNvSpPr/>
          <p:nvPr/>
        </p:nvSpPr>
        <p:spPr>
          <a:xfrm>
            <a:off x="3749482" y="5098301"/>
            <a:ext cx="1178203" cy="430887"/>
          </a:xfrm>
          <a:prstGeom prst="rect">
            <a:avLst/>
          </a:prstGeom>
          <a:solidFill>
            <a:schemeClr val="bg1"/>
          </a:solidFill>
          <a:ln>
            <a:solidFill>
              <a:schemeClr val="tx1"/>
            </a:solidFill>
          </a:ln>
        </p:spPr>
        <p:txBody>
          <a:bodyPr wrap="square">
            <a:spAutoFit/>
          </a:bodyPr>
          <a:lstStyle/>
          <a:p>
            <a:pPr algn="ctr"/>
            <a:r>
              <a:rPr lang="en-GB" sz="1100" dirty="0" smtClean="0">
                <a:solidFill>
                  <a:prstClr val="black"/>
                </a:solidFill>
              </a:rPr>
              <a:t>Contract Volume Details</a:t>
            </a:r>
            <a:endParaRPr lang="en-GB" sz="1100" dirty="0">
              <a:solidFill>
                <a:prstClr val="black"/>
              </a:solidFill>
            </a:endParaRPr>
          </a:p>
        </p:txBody>
      </p:sp>
      <p:sp>
        <p:nvSpPr>
          <p:cNvPr id="20" name="Rectangle 19"/>
          <p:cNvSpPr/>
          <p:nvPr/>
        </p:nvSpPr>
        <p:spPr>
          <a:xfrm>
            <a:off x="5405159" y="2275665"/>
            <a:ext cx="1925740" cy="284758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dirty="0" smtClean="0">
              <a:solidFill>
                <a:prstClr val="black"/>
              </a:solidFill>
            </a:endParaRPr>
          </a:p>
          <a:p>
            <a:pPr algn="ctr"/>
            <a:r>
              <a:rPr lang="en-GB" dirty="0" smtClean="0">
                <a:solidFill>
                  <a:prstClr val="black"/>
                </a:solidFill>
              </a:rPr>
              <a:t>Power Exchange</a:t>
            </a:r>
            <a:endParaRPr lang="en-GB" dirty="0">
              <a:solidFill>
                <a:prstClr val="black"/>
              </a:solidFill>
            </a:endParaRPr>
          </a:p>
        </p:txBody>
      </p:sp>
      <p:pic>
        <p:nvPicPr>
          <p:cNvPr id="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148" y="3420028"/>
            <a:ext cx="1401762"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0874"/>
          <a:stretch/>
        </p:blipFill>
        <p:spPr bwMode="auto">
          <a:xfrm>
            <a:off x="5478766" y="4234321"/>
            <a:ext cx="1778526" cy="319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Straight Arrow Connector 22"/>
          <p:cNvCxnSpPr/>
          <p:nvPr/>
        </p:nvCxnSpPr>
        <p:spPr>
          <a:xfrm>
            <a:off x="7330899" y="4409144"/>
            <a:ext cx="73928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8215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National Grid and Elexon</a:t>
            </a:r>
            <a:endParaRPr lang="en-GB" dirty="0"/>
          </a:p>
        </p:txBody>
      </p:sp>
      <p:sp>
        <p:nvSpPr>
          <p:cNvPr id="6" name="Text Placeholder 5"/>
          <p:cNvSpPr>
            <a:spLocks noGrp="1"/>
          </p:cNvSpPr>
          <p:nvPr>
            <p:ph type="body" sz="quarter" idx="10"/>
          </p:nvPr>
        </p:nvSpPr>
        <p:spPr>
          <a:xfrm>
            <a:off x="834770" y="1390205"/>
            <a:ext cx="4500000" cy="4860000"/>
          </a:xfrm>
          <a:ln w="76200">
            <a:solidFill>
              <a:srgbClr val="FF0000"/>
            </a:solidFill>
          </a:ln>
        </p:spPr>
        <p:txBody>
          <a:bodyPr/>
          <a:lstStyle/>
          <a:p>
            <a:pPr algn="ctr">
              <a:lnSpc>
                <a:spcPct val="250000"/>
              </a:lnSpc>
            </a:pPr>
            <a:endParaRPr lang="en-GB" dirty="0" smtClean="0"/>
          </a:p>
          <a:p>
            <a:pPr marL="0" indent="0" algn="ctr">
              <a:buNone/>
            </a:pPr>
            <a:r>
              <a:rPr lang="en-GB" sz="1600" b="1" u="sng" dirty="0" smtClean="0"/>
              <a:t>Forward </a:t>
            </a:r>
            <a:r>
              <a:rPr lang="en-GB" sz="1600" b="1" u="sng" dirty="0"/>
              <a:t>Contract Report</a:t>
            </a:r>
            <a:br>
              <a:rPr lang="en-GB" sz="1600" b="1" u="sng" dirty="0"/>
            </a:br>
            <a:endParaRPr lang="en-GB" sz="1600" b="1" u="sng" dirty="0"/>
          </a:p>
          <a:p>
            <a:pPr algn="ctr">
              <a:lnSpc>
                <a:spcPct val="150000"/>
              </a:lnSpc>
              <a:buClrTx/>
              <a:buFont typeface="Wingdings" panose="05000000000000000000" pitchFamily="2" charset="2"/>
              <a:buChar char="§"/>
            </a:pPr>
            <a:r>
              <a:rPr lang="en-GB" dirty="0"/>
              <a:t>Released 4 times per day</a:t>
            </a:r>
          </a:p>
          <a:p>
            <a:pPr algn="ctr">
              <a:lnSpc>
                <a:spcPct val="150000"/>
              </a:lnSpc>
              <a:buClrTx/>
              <a:buFont typeface="Wingdings" panose="05000000000000000000" pitchFamily="2" charset="2"/>
              <a:buChar char="§"/>
            </a:pPr>
            <a:r>
              <a:rPr lang="en-GB" dirty="0"/>
              <a:t>Reference: </a:t>
            </a:r>
            <a:r>
              <a:rPr lang="en-GB" dirty="0" smtClean="0"/>
              <a:t>ECVAA-I022</a:t>
            </a:r>
          </a:p>
          <a:p>
            <a:pPr algn="ctr">
              <a:buClrTx/>
            </a:pPr>
            <a:endParaRPr lang="en-GB" dirty="0"/>
          </a:p>
          <a:p>
            <a:pPr algn="ctr">
              <a:buClrTx/>
            </a:pPr>
            <a:endParaRPr lang="en-GB" dirty="0"/>
          </a:p>
          <a:p>
            <a:pPr algn="ctr">
              <a:lnSpc>
                <a:spcPts val="2100"/>
              </a:lnSpc>
              <a:spcAft>
                <a:spcPts val="560"/>
              </a:spcAft>
            </a:pPr>
            <a:r>
              <a:rPr lang="en-GB" dirty="0"/>
              <a:t>Provides forward view of Settlement Period </a:t>
            </a:r>
            <a:r>
              <a:rPr lang="en-GB" dirty="0" smtClean="0"/>
              <a:t>contract </a:t>
            </a:r>
            <a:r>
              <a:rPr lang="en-GB" dirty="0"/>
              <a:t>position for all acknowledged energy </a:t>
            </a:r>
            <a:r>
              <a:rPr lang="en-GB" dirty="0" smtClean="0"/>
              <a:t>contracts</a:t>
            </a:r>
          </a:p>
          <a:p>
            <a:pPr algn="ctr">
              <a:lnSpc>
                <a:spcPts val="2100"/>
              </a:lnSpc>
              <a:spcAft>
                <a:spcPts val="560"/>
              </a:spcAft>
            </a:pPr>
            <a:endParaRPr lang="en-GB" dirty="0"/>
          </a:p>
          <a:p>
            <a:pPr algn="ctr">
              <a:lnSpc>
                <a:spcPts val="2100"/>
              </a:lnSpc>
              <a:spcAft>
                <a:spcPts val="560"/>
              </a:spcAft>
            </a:pPr>
            <a:r>
              <a:rPr lang="en-GB" dirty="0"/>
              <a:t>Covers 7 Settlement Days following the </a:t>
            </a:r>
            <a:r>
              <a:rPr lang="en-GB" dirty="0" smtClean="0"/>
              <a:t/>
            </a:r>
            <a:br>
              <a:rPr lang="en-GB" dirty="0" smtClean="0"/>
            </a:br>
            <a:r>
              <a:rPr lang="en-GB" dirty="0" smtClean="0"/>
              <a:t>Settlement </a:t>
            </a:r>
            <a:r>
              <a:rPr lang="en-GB" dirty="0"/>
              <a:t>Day on which the report is provided</a:t>
            </a:r>
          </a:p>
        </p:txBody>
      </p:sp>
      <p:sp>
        <p:nvSpPr>
          <p:cNvPr id="7" name="Text Placeholder 6"/>
          <p:cNvSpPr>
            <a:spLocks noGrp="1"/>
          </p:cNvSpPr>
          <p:nvPr>
            <p:ph type="body" sz="quarter" idx="15"/>
          </p:nvPr>
        </p:nvSpPr>
        <p:spPr>
          <a:xfrm>
            <a:off x="6193789" y="1390206"/>
            <a:ext cx="4500000" cy="4860000"/>
          </a:xfrm>
          <a:ln w="76200">
            <a:solidFill>
              <a:schemeClr val="tx1"/>
            </a:solidFill>
          </a:ln>
        </p:spPr>
        <p:txBody>
          <a:bodyPr/>
          <a:lstStyle/>
          <a:p>
            <a:pPr algn="ctr">
              <a:lnSpc>
                <a:spcPct val="250000"/>
              </a:lnSpc>
            </a:pPr>
            <a:endParaRPr lang="en-US" dirty="0" smtClean="0"/>
          </a:p>
          <a:p>
            <a:pPr marL="0" indent="0" algn="ctr">
              <a:buNone/>
            </a:pPr>
            <a:r>
              <a:rPr lang="en-GB" sz="1600" b="1" u="sng" dirty="0"/>
              <a:t>End of Day Report</a:t>
            </a:r>
            <a:br>
              <a:rPr lang="en-GB" sz="1600" b="1" u="sng" dirty="0"/>
            </a:br>
            <a:endParaRPr lang="en-US" dirty="0"/>
          </a:p>
          <a:p>
            <a:pPr algn="ctr">
              <a:lnSpc>
                <a:spcPct val="150000"/>
              </a:lnSpc>
              <a:buClrTx/>
              <a:buFont typeface="Wingdings" panose="05000000000000000000" pitchFamily="2" charset="2"/>
              <a:buChar char="§"/>
            </a:pPr>
            <a:r>
              <a:rPr lang="en-GB" dirty="0"/>
              <a:t>Released ~2am D+1</a:t>
            </a:r>
          </a:p>
          <a:p>
            <a:pPr algn="ctr">
              <a:lnSpc>
                <a:spcPct val="150000"/>
              </a:lnSpc>
              <a:buClrTx/>
              <a:buFont typeface="Wingdings" panose="05000000000000000000" pitchFamily="2" charset="2"/>
              <a:buChar char="§"/>
            </a:pPr>
            <a:r>
              <a:rPr lang="en-GB" dirty="0"/>
              <a:t>Reference: </a:t>
            </a:r>
            <a:r>
              <a:rPr lang="en-GB" dirty="0" smtClean="0"/>
              <a:t>ECVAA-I014</a:t>
            </a:r>
          </a:p>
          <a:p>
            <a:pPr algn="ctr">
              <a:buClrTx/>
            </a:pPr>
            <a:endParaRPr lang="en-US" dirty="0" smtClean="0"/>
          </a:p>
          <a:p>
            <a:pPr algn="ctr">
              <a:buClrTx/>
            </a:pPr>
            <a:endParaRPr lang="en-US" dirty="0"/>
          </a:p>
          <a:p>
            <a:pPr algn="ctr">
              <a:lnSpc>
                <a:spcPts val="2100"/>
              </a:lnSpc>
              <a:spcAft>
                <a:spcPts val="560"/>
              </a:spcAft>
            </a:pPr>
            <a:r>
              <a:rPr lang="en-GB" dirty="0"/>
              <a:t>Summarises the energy contract volumes </a:t>
            </a:r>
            <a:r>
              <a:rPr lang="en-GB" dirty="0" smtClean="0"/>
              <a:t>(</a:t>
            </a:r>
            <a:r>
              <a:rPr lang="en-GB" dirty="0"/>
              <a:t>ECVNs</a:t>
            </a:r>
            <a:r>
              <a:rPr lang="en-GB" dirty="0" smtClean="0"/>
              <a:t>)</a:t>
            </a:r>
            <a:br>
              <a:rPr lang="en-GB" dirty="0" smtClean="0"/>
            </a:br>
            <a:r>
              <a:rPr lang="en-GB" dirty="0" smtClean="0"/>
              <a:t> </a:t>
            </a:r>
            <a:r>
              <a:rPr lang="en-GB" dirty="0"/>
              <a:t>and metered volume reallocations (MVRNs) </a:t>
            </a:r>
            <a:r>
              <a:rPr lang="en-GB" dirty="0" smtClean="0"/>
              <a:t/>
            </a:r>
            <a:br>
              <a:rPr lang="en-GB" dirty="0" smtClean="0"/>
            </a:br>
            <a:r>
              <a:rPr lang="en-GB" dirty="0" smtClean="0"/>
              <a:t>for </a:t>
            </a:r>
            <a:r>
              <a:rPr lang="en-GB" dirty="0"/>
              <a:t>the last Settlement </a:t>
            </a:r>
            <a:r>
              <a:rPr lang="en-GB" dirty="0" smtClean="0"/>
              <a:t>Day</a:t>
            </a:r>
          </a:p>
          <a:p>
            <a:pPr algn="ctr">
              <a:lnSpc>
                <a:spcPts val="2100"/>
              </a:lnSpc>
              <a:spcAft>
                <a:spcPts val="560"/>
              </a:spcAft>
            </a:pPr>
            <a:endParaRPr lang="en-GB" dirty="0"/>
          </a:p>
          <a:p>
            <a:pPr algn="ctr">
              <a:lnSpc>
                <a:spcPts val="2100"/>
              </a:lnSpc>
              <a:spcAft>
                <a:spcPts val="560"/>
              </a:spcAft>
            </a:pPr>
            <a:r>
              <a:rPr lang="en-GB" dirty="0"/>
              <a:t>Provides period and cumulative indebtedness </a:t>
            </a:r>
            <a:r>
              <a:rPr lang="en-GB" dirty="0" smtClean="0"/>
              <a:t>data</a:t>
            </a:r>
            <a:br>
              <a:rPr lang="en-GB" dirty="0" smtClean="0"/>
            </a:br>
            <a:r>
              <a:rPr lang="en-GB" dirty="0" smtClean="0"/>
              <a:t> </a:t>
            </a:r>
            <a:r>
              <a:rPr lang="en-GB" dirty="0"/>
              <a:t>and identifies Parties in Credit Default</a:t>
            </a:r>
          </a:p>
          <a:p>
            <a:pPr algn="ctr"/>
            <a:endParaRPr lang="en-GB" dirty="0"/>
          </a:p>
        </p:txBody>
      </p:sp>
    </p:spTree>
    <p:extLst>
      <p:ext uri="{BB962C8B-B14F-4D97-AF65-F5344CB8AC3E}">
        <p14:creationId xmlns:p14="http://schemas.microsoft.com/office/powerpoint/2010/main" val="19800339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B1E35B-9E19-4528-891E-8D403E0024C9}"/>
              </a:ext>
            </a:extLst>
          </p:cNvPr>
          <p:cNvSpPr>
            <a:spLocks noGrp="1"/>
          </p:cNvSpPr>
          <p:nvPr>
            <p:ph type="ctrTitle"/>
          </p:nvPr>
        </p:nvSpPr>
        <p:spPr/>
        <p:txBody>
          <a:bodyPr/>
          <a:lstStyle/>
          <a:p>
            <a:r>
              <a:rPr lang="en-GB" dirty="0"/>
              <a:t>Metering Collection and Allocation</a:t>
            </a:r>
            <a:endParaRPr lang="en-US" dirty="0"/>
          </a:p>
        </p:txBody>
      </p:sp>
    </p:spTree>
    <p:extLst>
      <p:ext uri="{BB962C8B-B14F-4D97-AF65-F5344CB8AC3E}">
        <p14:creationId xmlns:p14="http://schemas.microsoft.com/office/powerpoint/2010/main" val="27069882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Collection of metered data</a:t>
            </a:r>
          </a:p>
        </p:txBody>
      </p:sp>
      <p:pic>
        <p:nvPicPr>
          <p:cNvPr id="6" name="Picture 30" descr="MeteredEnergyVolume.jpg"/>
          <p:cNvPicPr>
            <a:picLocks noChangeAspect="1"/>
          </p:cNvPicPr>
          <p:nvPr/>
        </p:nvPicPr>
        <p:blipFill rotWithShape="1">
          <a:blip r:embed="rId2" cstate="screen">
            <a:extLst>
              <a:ext uri="{28A0092B-C50C-407E-A947-70E740481C1C}">
                <a14:useLocalDpi xmlns:a14="http://schemas.microsoft.com/office/drawing/2010/main"/>
              </a:ext>
            </a:extLst>
          </a:blip>
          <a:srcRect l="50000" t="16913" r="9403" b="51530"/>
          <a:stretch/>
        </p:blipFill>
        <p:spPr bwMode="auto">
          <a:xfrm>
            <a:off x="7618139" y="2278046"/>
            <a:ext cx="3408059" cy="1796902"/>
          </a:xfrm>
          <a:prstGeom prst="rect">
            <a:avLst/>
          </a:prstGeom>
          <a:noFill/>
          <a:ln w="9525">
            <a:noFill/>
            <a:miter lim="800000"/>
            <a:headEnd/>
            <a:tailEnd/>
          </a:ln>
        </p:spPr>
      </p:pic>
      <p:sp>
        <p:nvSpPr>
          <p:cNvPr id="7" name="Rectangle 6"/>
          <p:cNvSpPr/>
          <p:nvPr/>
        </p:nvSpPr>
        <p:spPr>
          <a:xfrm>
            <a:off x="4459766" y="3784677"/>
            <a:ext cx="2695375" cy="646331"/>
          </a:xfrm>
          <a:prstGeom prst="rect">
            <a:avLst/>
          </a:prstGeom>
        </p:spPr>
        <p:txBody>
          <a:bodyPr wrap="square">
            <a:spAutoFit/>
          </a:bodyPr>
          <a:lstStyle/>
          <a:p>
            <a:pPr algn="ctr" eaLnBrk="0" hangingPunct="0">
              <a:defRPr/>
            </a:pPr>
            <a:r>
              <a:rPr lang="en-US" sz="1800" b="1" spc="100" dirty="0">
                <a:latin typeface="Tahoma" pitchFamily="34" charset="0"/>
                <a:ea typeface="Tahoma" pitchFamily="34" charset="0"/>
                <a:cs typeface="Tahoma" pitchFamily="34" charset="0"/>
              </a:rPr>
              <a:t>Grid Supply </a:t>
            </a:r>
            <a:r>
              <a:rPr lang="en-US" sz="1800" b="1" spc="100" dirty="0" smtClean="0">
                <a:latin typeface="Tahoma" pitchFamily="34" charset="0"/>
                <a:ea typeface="Tahoma" pitchFamily="34" charset="0"/>
                <a:cs typeface="Tahoma" pitchFamily="34" charset="0"/>
              </a:rPr>
              <a:t>Points</a:t>
            </a:r>
          </a:p>
          <a:p>
            <a:pPr algn="ctr" eaLnBrk="0" hangingPunct="0">
              <a:defRPr/>
            </a:pPr>
            <a:r>
              <a:rPr lang="en-US" sz="1800" b="1" spc="100" dirty="0" smtClean="0">
                <a:latin typeface="Tahoma" pitchFamily="34" charset="0"/>
                <a:ea typeface="Tahoma" pitchFamily="34" charset="0"/>
                <a:cs typeface="Tahoma" pitchFamily="34" charset="0"/>
              </a:rPr>
              <a:t> (GSPs)</a:t>
            </a:r>
            <a:endParaRPr lang="en-US" sz="1800" b="1" spc="100" dirty="0"/>
          </a:p>
        </p:txBody>
      </p:sp>
      <p:sp>
        <p:nvSpPr>
          <p:cNvPr id="8" name="Rectangle 7"/>
          <p:cNvSpPr/>
          <p:nvPr/>
        </p:nvSpPr>
        <p:spPr>
          <a:xfrm>
            <a:off x="8632716" y="3789051"/>
            <a:ext cx="1378904" cy="369332"/>
          </a:xfrm>
          <a:prstGeom prst="rect">
            <a:avLst/>
          </a:prstGeom>
        </p:spPr>
        <p:txBody>
          <a:bodyPr wrap="none">
            <a:spAutoFit/>
          </a:bodyPr>
          <a:lstStyle/>
          <a:p>
            <a:pPr algn="ctr" eaLnBrk="0" hangingPunct="0">
              <a:defRPr/>
            </a:pPr>
            <a:r>
              <a:rPr lang="en-US" sz="1800" b="1" spc="100" dirty="0">
                <a:latin typeface="Tahoma" pitchFamily="34" charset="0"/>
                <a:ea typeface="Tahoma" pitchFamily="34" charset="0"/>
                <a:cs typeface="Tahoma" pitchFamily="34" charset="0"/>
              </a:rPr>
              <a:t>Suppliers</a:t>
            </a:r>
            <a:endParaRPr lang="en-US" sz="1800" b="1" spc="100" dirty="0"/>
          </a:p>
        </p:txBody>
      </p:sp>
      <p:pic>
        <p:nvPicPr>
          <p:cNvPr id="9" name="Picture 30" descr="MeteredEnergyVolume.jpg"/>
          <p:cNvPicPr>
            <a:picLocks noChangeAspect="1"/>
          </p:cNvPicPr>
          <p:nvPr/>
        </p:nvPicPr>
        <p:blipFill rotWithShape="1">
          <a:blip r:embed="rId2" cstate="screen">
            <a:extLst>
              <a:ext uri="{28A0092B-C50C-407E-A947-70E740481C1C}">
                <a14:useLocalDpi xmlns:a14="http://schemas.microsoft.com/office/drawing/2010/main"/>
              </a:ext>
            </a:extLst>
          </a:blip>
          <a:srcRect l="6844" t="20339" r="58198" b="47229"/>
          <a:stretch/>
        </p:blipFill>
        <p:spPr bwMode="auto">
          <a:xfrm>
            <a:off x="4220555" y="1879110"/>
            <a:ext cx="2934586" cy="1846677"/>
          </a:xfrm>
          <a:prstGeom prst="rect">
            <a:avLst/>
          </a:prstGeom>
          <a:noFill/>
          <a:ln w="9525">
            <a:noFill/>
            <a:miter lim="800000"/>
            <a:headEnd/>
            <a:tailEnd/>
          </a:ln>
        </p:spPr>
      </p:pic>
      <p:sp>
        <p:nvSpPr>
          <p:cNvPr id="11" name="Rectangle 10"/>
          <p:cNvSpPr/>
          <p:nvPr/>
        </p:nvSpPr>
        <p:spPr>
          <a:xfrm>
            <a:off x="1572123" y="3803641"/>
            <a:ext cx="1601721" cy="369332"/>
          </a:xfrm>
          <a:prstGeom prst="rect">
            <a:avLst/>
          </a:prstGeom>
        </p:spPr>
        <p:txBody>
          <a:bodyPr wrap="none">
            <a:spAutoFit/>
          </a:bodyPr>
          <a:lstStyle/>
          <a:p>
            <a:pPr algn="ctr" eaLnBrk="0" hangingPunct="0">
              <a:defRPr/>
            </a:pPr>
            <a:r>
              <a:rPr lang="en-US" sz="1800" b="1" spc="100" dirty="0">
                <a:latin typeface="Tahoma" pitchFamily="34" charset="0"/>
                <a:ea typeface="Tahoma" pitchFamily="34" charset="0"/>
                <a:cs typeface="Tahoma" pitchFamily="34" charset="0"/>
              </a:rPr>
              <a:t>Generators</a:t>
            </a:r>
            <a:endParaRPr lang="en-US" sz="1800" b="1" spc="100" dirty="0"/>
          </a:p>
        </p:txBody>
      </p:sp>
      <p:sp>
        <p:nvSpPr>
          <p:cNvPr id="12" name="Rectangle 11"/>
          <p:cNvSpPr/>
          <p:nvPr/>
        </p:nvSpPr>
        <p:spPr>
          <a:xfrm>
            <a:off x="4459766" y="5966478"/>
            <a:ext cx="3021981" cy="369332"/>
          </a:xfrm>
          <a:prstGeom prst="rect">
            <a:avLst/>
          </a:prstGeom>
        </p:spPr>
        <p:txBody>
          <a:bodyPr wrap="none">
            <a:spAutoFit/>
          </a:bodyPr>
          <a:lstStyle/>
          <a:p>
            <a:pPr algn="ctr" eaLnBrk="0" hangingPunct="0">
              <a:defRPr/>
            </a:pPr>
            <a:r>
              <a:rPr lang="en-US" sz="1800" b="1" spc="100" dirty="0">
                <a:latin typeface="Tahoma" pitchFamily="34" charset="0"/>
                <a:ea typeface="Tahoma" pitchFamily="34" charset="0"/>
                <a:cs typeface="Tahoma" pitchFamily="34" charset="0"/>
              </a:rPr>
              <a:t>Imbalance Settlement</a:t>
            </a:r>
            <a:endParaRPr lang="en-US" sz="1800" b="1" spc="100" dirty="0"/>
          </a:p>
        </p:txBody>
      </p:sp>
      <p:sp>
        <p:nvSpPr>
          <p:cNvPr id="13" name="Right Arrow 12"/>
          <p:cNvSpPr/>
          <p:nvPr/>
        </p:nvSpPr>
        <p:spPr>
          <a:xfrm rot="5400000">
            <a:off x="5440152" y="4679146"/>
            <a:ext cx="732120" cy="272651"/>
          </a:xfrm>
          <a:prstGeom prst="rightArrow">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Right Arrow 13"/>
          <p:cNvSpPr/>
          <p:nvPr/>
        </p:nvSpPr>
        <p:spPr>
          <a:xfrm rot="2781299">
            <a:off x="2946528" y="4375133"/>
            <a:ext cx="2067841" cy="257052"/>
          </a:xfrm>
          <a:prstGeom prst="rightArrow">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Right Arrow 14"/>
          <p:cNvSpPr/>
          <p:nvPr/>
        </p:nvSpPr>
        <p:spPr>
          <a:xfrm rot="7922345">
            <a:off x="6731093" y="4316986"/>
            <a:ext cx="1972498" cy="264517"/>
          </a:xfrm>
          <a:prstGeom prst="rightArrow">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Rectangle 15"/>
          <p:cNvSpPr/>
          <p:nvPr/>
        </p:nvSpPr>
        <p:spPr>
          <a:xfrm>
            <a:off x="1126542" y="1069110"/>
            <a:ext cx="9899649" cy="810000"/>
          </a:xfrm>
          <a:prstGeom prst="rect">
            <a:avLst/>
          </a:prstGeom>
          <a:solidFill>
            <a:schemeClr val="bg1"/>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hangingPunct="0">
              <a:defRPr/>
            </a:pPr>
            <a:r>
              <a:rPr lang="en-US" spc="15" dirty="0" err="1" smtClean="0">
                <a:solidFill>
                  <a:srgbClr val="00008B"/>
                </a:solidFill>
                <a:latin typeface="Arial"/>
                <a:cs typeface="Arial"/>
              </a:rPr>
              <a:t>Elexon</a:t>
            </a:r>
            <a:r>
              <a:rPr lang="en-US" spc="15" dirty="0" smtClean="0">
                <a:solidFill>
                  <a:srgbClr val="00008B"/>
                </a:solidFill>
                <a:latin typeface="Arial"/>
                <a:cs typeface="Arial"/>
              </a:rPr>
              <a:t> </a:t>
            </a:r>
            <a:r>
              <a:rPr lang="en-US" spc="15" dirty="0">
                <a:solidFill>
                  <a:srgbClr val="00008B"/>
                </a:solidFill>
                <a:latin typeface="Arial"/>
                <a:cs typeface="Arial"/>
              </a:rPr>
              <a:t>systems capture metered data to understand who consumed or generated energy during the Settlement Period</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870" y="5258973"/>
            <a:ext cx="2394000" cy="684000"/>
          </a:xfrm>
          <a:prstGeom prst="rect">
            <a:avLst/>
          </a:prstGeom>
        </p:spPr>
      </p:pic>
      <p:pic>
        <p:nvPicPr>
          <p:cNvPr id="18" name="Picture 30" descr="MeteredEnergyVolume.jpg"/>
          <p:cNvPicPr>
            <a:picLocks noChangeAspect="1"/>
          </p:cNvPicPr>
          <p:nvPr/>
        </p:nvPicPr>
        <p:blipFill rotWithShape="1">
          <a:blip r:embed="rId2" cstate="screen">
            <a:extLst>
              <a:ext uri="{28A0092B-C50C-407E-A947-70E740481C1C}">
                <a14:useLocalDpi xmlns:a14="http://schemas.microsoft.com/office/drawing/2010/main"/>
              </a:ext>
            </a:extLst>
          </a:blip>
          <a:srcRect l="11286" t="63735" r="54081" b="2881"/>
          <a:stretch/>
        </p:blipFill>
        <p:spPr bwMode="auto">
          <a:xfrm>
            <a:off x="911440" y="2029341"/>
            <a:ext cx="2801041" cy="1831452"/>
          </a:xfrm>
          <a:prstGeom prst="rect">
            <a:avLst/>
          </a:prstGeom>
          <a:noFill/>
          <a:ln w="9525">
            <a:noFill/>
            <a:miter lim="800000"/>
            <a:headEnd/>
            <a:tailEnd/>
          </a:ln>
        </p:spPr>
      </p:pic>
    </p:spTree>
    <p:extLst>
      <p:ext uri="{BB962C8B-B14F-4D97-AF65-F5344CB8AC3E}">
        <p14:creationId xmlns:p14="http://schemas.microsoft.com/office/powerpoint/2010/main" val="310838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childTnLst>
                                </p:cTn>
                              </p:par>
                              <p:par>
                                <p:cTn id="10" presetID="10"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2" grpId="0"/>
      <p:bldP spid="13"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Balancing Mechanism Units (BMUs)</a:t>
            </a:r>
          </a:p>
        </p:txBody>
      </p:sp>
      <p:sp>
        <p:nvSpPr>
          <p:cNvPr id="6" name="Rectangle 5"/>
          <p:cNvSpPr/>
          <p:nvPr/>
        </p:nvSpPr>
        <p:spPr bwMode="auto">
          <a:xfrm>
            <a:off x="1128626" y="1272298"/>
            <a:ext cx="2439121" cy="736884"/>
          </a:xfrm>
          <a:prstGeom prst="rect">
            <a:avLst/>
          </a:prstGeom>
          <a:noFill/>
          <a:ln w="57150">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144000" rIns="0" bIns="0"/>
          <a:lstStyle/>
          <a:p>
            <a:pPr eaLnBrk="0" hangingPunct="0">
              <a:buClr>
                <a:srgbClr val="008DA8"/>
              </a:buClr>
              <a:defRPr/>
            </a:pPr>
            <a:endParaRPr lang="en-GB" sz="2000" b="1" dirty="0">
              <a:solidFill>
                <a:prstClr val="white"/>
              </a:solidFill>
              <a:cs typeface="Tahoma" pitchFamily="34" charset="0"/>
            </a:endParaRPr>
          </a:p>
        </p:txBody>
      </p:sp>
      <p:sp>
        <p:nvSpPr>
          <p:cNvPr id="7" name="Rectangle 7"/>
          <p:cNvSpPr>
            <a:spLocks noChangeArrowheads="1"/>
          </p:cNvSpPr>
          <p:nvPr/>
        </p:nvSpPr>
        <p:spPr bwMode="auto">
          <a:xfrm>
            <a:off x="1468444" y="1496958"/>
            <a:ext cx="1707212" cy="307777"/>
          </a:xfrm>
          <a:prstGeom prst="rect">
            <a:avLst/>
          </a:prstGeom>
          <a:noFill/>
          <a:ln w="9525">
            <a:noFill/>
            <a:miter lim="800000"/>
            <a:headEnd/>
            <a:tailEnd/>
          </a:ln>
        </p:spPr>
        <p:txBody>
          <a:bodyPr>
            <a:spAutoFit/>
          </a:bodyPr>
          <a:lstStyle/>
          <a:p>
            <a:pPr algn="ctr" eaLnBrk="0" hangingPunct="0"/>
            <a:r>
              <a:rPr lang="en-GB" altLang="zh-CN" sz="1400" spc="15" dirty="0">
                <a:solidFill>
                  <a:srgbClr val="00008B"/>
                </a:solidFill>
                <a:latin typeface="Arial"/>
                <a:cs typeface="Arial"/>
              </a:rPr>
              <a:t>T_NAME-1</a:t>
            </a:r>
          </a:p>
        </p:txBody>
      </p:sp>
      <p:sp>
        <p:nvSpPr>
          <p:cNvPr id="8" name="Rectangle 7"/>
          <p:cNvSpPr/>
          <p:nvPr/>
        </p:nvSpPr>
        <p:spPr bwMode="auto">
          <a:xfrm>
            <a:off x="1104056" y="2646120"/>
            <a:ext cx="2439121" cy="669414"/>
          </a:xfrm>
          <a:prstGeom prst="rect">
            <a:avLst/>
          </a:prstGeom>
          <a:noFill/>
          <a:ln w="57150">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144000" rIns="0" bIns="0" anchor="ctr"/>
          <a:lstStyle/>
          <a:p>
            <a:pPr algn="ctr" eaLnBrk="0" hangingPunct="0">
              <a:buClr>
                <a:srgbClr val="008DA8"/>
              </a:buClr>
            </a:pPr>
            <a:endParaRPr lang="en-GB" sz="2000" b="1" dirty="0">
              <a:solidFill>
                <a:prstClr val="black"/>
              </a:solidFill>
              <a:cs typeface="Tahoma" pitchFamily="34" charset="0"/>
            </a:endParaRPr>
          </a:p>
        </p:txBody>
      </p:sp>
      <p:sp>
        <p:nvSpPr>
          <p:cNvPr id="9" name="Rounded Rectangle 13"/>
          <p:cNvSpPr/>
          <p:nvPr/>
        </p:nvSpPr>
        <p:spPr bwMode="auto">
          <a:xfrm>
            <a:off x="1112215" y="4032066"/>
            <a:ext cx="2425937" cy="1194715"/>
          </a:xfrm>
          <a:prstGeom prst="rect">
            <a:avLst/>
          </a:prstGeom>
          <a:noFill/>
          <a:ln w="57150">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144000" rIns="0" bIns="0"/>
          <a:lstStyle/>
          <a:p>
            <a:pPr eaLnBrk="0" hangingPunct="0">
              <a:buClr>
                <a:srgbClr val="008DA8"/>
              </a:buClr>
            </a:pPr>
            <a:endParaRPr lang="en-GB" sz="2000" b="1" dirty="0">
              <a:solidFill>
                <a:prstClr val="white"/>
              </a:solidFill>
              <a:cs typeface="Tahoma" pitchFamily="34" charset="0"/>
            </a:endParaRPr>
          </a:p>
        </p:txBody>
      </p:sp>
      <p:sp>
        <p:nvSpPr>
          <p:cNvPr id="10" name="Rectangle 12"/>
          <p:cNvSpPr>
            <a:spLocks noChangeArrowheads="1"/>
          </p:cNvSpPr>
          <p:nvPr/>
        </p:nvSpPr>
        <p:spPr bwMode="auto">
          <a:xfrm>
            <a:off x="1444599" y="4608581"/>
            <a:ext cx="1754903" cy="448285"/>
          </a:xfrm>
          <a:prstGeom prst="rect">
            <a:avLst/>
          </a:prstGeom>
          <a:noFill/>
          <a:ln w="57150">
            <a:noFill/>
          </a:ln>
          <a:effectLst/>
        </p:spPr>
        <p:style>
          <a:lnRef idx="1">
            <a:schemeClr val="accent1"/>
          </a:lnRef>
          <a:fillRef idx="3">
            <a:schemeClr val="accent1"/>
          </a:fillRef>
          <a:effectRef idx="2">
            <a:schemeClr val="accent1"/>
          </a:effectRef>
          <a:fontRef idx="minor">
            <a:schemeClr val="lt1"/>
          </a:fontRef>
        </p:style>
        <p:txBody>
          <a:bodyPr lIns="0" tIns="144000" rIns="0" bIns="0"/>
          <a:lstStyle/>
          <a:p>
            <a:pPr algn="ctr" eaLnBrk="0" hangingPunct="0">
              <a:buClr>
                <a:srgbClr val="008DA8"/>
              </a:buClr>
            </a:pPr>
            <a:r>
              <a:rPr lang="en-GB" altLang="zh-CN" sz="1400" spc="15" dirty="0">
                <a:solidFill>
                  <a:srgbClr val="00008B"/>
                </a:solidFill>
                <a:latin typeface="Arial"/>
                <a:cs typeface="Arial"/>
              </a:rPr>
              <a:t>I_IBG_NAME</a:t>
            </a:r>
          </a:p>
        </p:txBody>
      </p:sp>
      <p:cxnSp>
        <p:nvCxnSpPr>
          <p:cNvPr id="11" name="Straight Connector 10"/>
          <p:cNvCxnSpPr/>
          <p:nvPr/>
        </p:nvCxnSpPr>
        <p:spPr>
          <a:xfrm>
            <a:off x="3567747" y="1667824"/>
            <a:ext cx="3404553" cy="8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546223" y="3001290"/>
            <a:ext cx="3404553" cy="53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551337" y="4348768"/>
            <a:ext cx="3437371"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551337" y="4875092"/>
            <a:ext cx="3437371"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870124" y="5254077"/>
            <a:ext cx="571243"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867684" y="4121194"/>
            <a:ext cx="538313"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686299" y="4166435"/>
            <a:ext cx="1271502" cy="307777"/>
          </a:xfrm>
          <a:prstGeom prst="rect">
            <a:avLst/>
          </a:prstGeom>
        </p:spPr>
        <p:txBody>
          <a:bodyPr wrap="none">
            <a:spAutoFit/>
          </a:bodyPr>
          <a:lstStyle/>
          <a:p>
            <a:pPr algn="ctr" eaLnBrk="0" hangingPunct="0"/>
            <a:r>
              <a:rPr lang="en-GB" altLang="zh-CN" sz="1400" spc="15" dirty="0">
                <a:solidFill>
                  <a:srgbClr val="00008B"/>
                </a:solidFill>
                <a:latin typeface="Arial"/>
                <a:cs typeface="Arial"/>
              </a:rPr>
              <a:t>I_IBD_NAME</a:t>
            </a:r>
          </a:p>
        </p:txBody>
      </p:sp>
      <p:sp>
        <p:nvSpPr>
          <p:cNvPr id="18" name="Rectangle 17"/>
          <p:cNvSpPr/>
          <p:nvPr/>
        </p:nvSpPr>
        <p:spPr>
          <a:xfrm>
            <a:off x="4479615" y="1540864"/>
            <a:ext cx="1178203" cy="307777"/>
          </a:xfrm>
          <a:prstGeom prst="rect">
            <a:avLst/>
          </a:prstGeom>
          <a:solidFill>
            <a:schemeClr val="bg1"/>
          </a:solidFill>
          <a:ln>
            <a:solidFill>
              <a:schemeClr val="tx1"/>
            </a:solidFill>
          </a:ln>
        </p:spPr>
        <p:txBody>
          <a:bodyPr wrap="square">
            <a:spAutoFit/>
          </a:bodyPr>
          <a:lstStyle/>
          <a:p>
            <a:pPr algn="ctr" eaLnBrk="0" hangingPunct="0">
              <a:buClr>
                <a:srgbClr val="008DA8"/>
              </a:buClr>
            </a:pPr>
            <a:r>
              <a:rPr lang="en-GB" sz="1400" spc="15" dirty="0">
                <a:solidFill>
                  <a:srgbClr val="00008B"/>
                </a:solidFill>
                <a:latin typeface="Arial"/>
                <a:cs typeface="Arial"/>
              </a:rPr>
              <a:t>Meter Point</a:t>
            </a:r>
          </a:p>
        </p:txBody>
      </p:sp>
      <p:sp>
        <p:nvSpPr>
          <p:cNvPr id="19" name="Rectangle 7"/>
          <p:cNvSpPr>
            <a:spLocks noChangeArrowheads="1"/>
          </p:cNvSpPr>
          <p:nvPr/>
        </p:nvSpPr>
        <p:spPr bwMode="auto">
          <a:xfrm>
            <a:off x="7269902" y="1298490"/>
            <a:ext cx="2373828" cy="738664"/>
          </a:xfrm>
          <a:prstGeom prst="rect">
            <a:avLst/>
          </a:prstGeom>
          <a:noFill/>
          <a:ln w="9525">
            <a:noFill/>
            <a:miter lim="800000"/>
            <a:headEnd/>
            <a:tailEnd/>
          </a:ln>
        </p:spPr>
        <p:txBody>
          <a:bodyPr wrap="square">
            <a:spAutoFit/>
          </a:bodyPr>
          <a:lstStyle/>
          <a:p>
            <a:pPr algn="ctr" eaLnBrk="0" hangingPunct="0">
              <a:buClr>
                <a:srgbClr val="008DA8"/>
              </a:buClr>
            </a:pPr>
            <a:r>
              <a:rPr lang="en-GB" altLang="zh-CN" sz="1400" spc="15" dirty="0">
                <a:solidFill>
                  <a:srgbClr val="00008B"/>
                </a:solidFill>
                <a:latin typeface="Arial"/>
                <a:cs typeface="Arial"/>
              </a:rPr>
              <a:t>Sites that are directly connected to the Transmission System</a:t>
            </a:r>
          </a:p>
        </p:txBody>
      </p:sp>
      <p:sp>
        <p:nvSpPr>
          <p:cNvPr id="20" name="Rectangle 19"/>
          <p:cNvSpPr/>
          <p:nvPr/>
        </p:nvSpPr>
        <p:spPr>
          <a:xfrm>
            <a:off x="4480764" y="2870485"/>
            <a:ext cx="1178203" cy="307777"/>
          </a:xfrm>
          <a:prstGeom prst="rect">
            <a:avLst/>
          </a:prstGeom>
          <a:solidFill>
            <a:schemeClr val="bg1"/>
          </a:solidFill>
          <a:ln>
            <a:solidFill>
              <a:schemeClr val="tx1"/>
            </a:solidFill>
          </a:ln>
        </p:spPr>
        <p:txBody>
          <a:bodyPr wrap="square">
            <a:spAutoFit/>
          </a:bodyPr>
          <a:lstStyle/>
          <a:p>
            <a:pPr algn="ctr" eaLnBrk="0" hangingPunct="0">
              <a:buClr>
                <a:srgbClr val="008DA8"/>
              </a:buClr>
            </a:pPr>
            <a:r>
              <a:rPr lang="en-GB" sz="1400" spc="15" dirty="0">
                <a:solidFill>
                  <a:srgbClr val="00008B"/>
                </a:solidFill>
                <a:latin typeface="Arial"/>
                <a:cs typeface="Arial"/>
              </a:rPr>
              <a:t>Meter Point</a:t>
            </a:r>
          </a:p>
        </p:txBody>
      </p:sp>
      <p:sp>
        <p:nvSpPr>
          <p:cNvPr id="21" name="Rectangle 7"/>
          <p:cNvSpPr>
            <a:spLocks noChangeArrowheads="1"/>
          </p:cNvSpPr>
          <p:nvPr/>
        </p:nvSpPr>
        <p:spPr bwMode="auto">
          <a:xfrm>
            <a:off x="7359052" y="2631958"/>
            <a:ext cx="2263153" cy="738664"/>
          </a:xfrm>
          <a:prstGeom prst="rect">
            <a:avLst/>
          </a:prstGeom>
          <a:noFill/>
          <a:ln w="9525">
            <a:noFill/>
            <a:miter lim="800000"/>
            <a:headEnd/>
            <a:tailEnd/>
          </a:ln>
        </p:spPr>
        <p:txBody>
          <a:bodyPr wrap="square">
            <a:spAutoFit/>
          </a:bodyPr>
          <a:lstStyle/>
          <a:p>
            <a:pPr algn="ctr" eaLnBrk="0" hangingPunct="0">
              <a:buClr>
                <a:srgbClr val="008DA8"/>
              </a:buClr>
            </a:pPr>
            <a:r>
              <a:rPr lang="en-GB" altLang="zh-CN" sz="1400" spc="15" dirty="0">
                <a:solidFill>
                  <a:srgbClr val="00008B"/>
                </a:solidFill>
                <a:latin typeface="Arial"/>
                <a:cs typeface="Arial"/>
              </a:rPr>
              <a:t>Sites that are embedded into the Distribution System</a:t>
            </a:r>
          </a:p>
        </p:txBody>
      </p:sp>
      <p:sp>
        <p:nvSpPr>
          <p:cNvPr id="22" name="Rectangle 21"/>
          <p:cNvSpPr/>
          <p:nvPr/>
        </p:nvSpPr>
        <p:spPr>
          <a:xfrm>
            <a:off x="4590281" y="4261486"/>
            <a:ext cx="1178203" cy="307777"/>
          </a:xfrm>
          <a:prstGeom prst="rect">
            <a:avLst/>
          </a:prstGeom>
          <a:solidFill>
            <a:schemeClr val="bg1"/>
          </a:solidFill>
          <a:ln>
            <a:solidFill>
              <a:schemeClr val="tx1"/>
            </a:solidFill>
          </a:ln>
        </p:spPr>
        <p:txBody>
          <a:bodyPr wrap="square">
            <a:spAutoFit/>
          </a:bodyPr>
          <a:lstStyle/>
          <a:p>
            <a:pPr algn="ctr" eaLnBrk="0" hangingPunct="0">
              <a:buClr>
                <a:srgbClr val="008DA8"/>
              </a:buClr>
            </a:pPr>
            <a:r>
              <a:rPr lang="en-GB" sz="1400" spc="15" dirty="0">
                <a:solidFill>
                  <a:srgbClr val="00008B"/>
                </a:solidFill>
                <a:latin typeface="Arial"/>
                <a:cs typeface="Arial"/>
              </a:rPr>
              <a:t>Meter Point</a:t>
            </a:r>
          </a:p>
        </p:txBody>
      </p:sp>
      <p:sp>
        <p:nvSpPr>
          <p:cNvPr id="23" name="Rectangle 22"/>
          <p:cNvSpPr/>
          <p:nvPr/>
        </p:nvSpPr>
        <p:spPr>
          <a:xfrm>
            <a:off x="4581219" y="4832724"/>
            <a:ext cx="1178203" cy="307777"/>
          </a:xfrm>
          <a:prstGeom prst="rect">
            <a:avLst/>
          </a:prstGeom>
          <a:solidFill>
            <a:schemeClr val="bg1"/>
          </a:solidFill>
          <a:ln>
            <a:solidFill>
              <a:schemeClr val="tx1"/>
            </a:solidFill>
          </a:ln>
        </p:spPr>
        <p:txBody>
          <a:bodyPr wrap="square">
            <a:spAutoFit/>
          </a:bodyPr>
          <a:lstStyle/>
          <a:p>
            <a:pPr algn="ctr" eaLnBrk="0" hangingPunct="0">
              <a:buClr>
                <a:srgbClr val="008DA8"/>
              </a:buClr>
            </a:pPr>
            <a:r>
              <a:rPr lang="en-GB" sz="1400" spc="15" dirty="0">
                <a:solidFill>
                  <a:srgbClr val="00008B"/>
                </a:solidFill>
                <a:latin typeface="Arial"/>
                <a:cs typeface="Arial"/>
              </a:rPr>
              <a:t>Meter Point</a:t>
            </a:r>
          </a:p>
        </p:txBody>
      </p:sp>
      <p:sp>
        <p:nvSpPr>
          <p:cNvPr id="24" name="Rectangle 7"/>
          <p:cNvSpPr>
            <a:spLocks noChangeArrowheads="1"/>
          </p:cNvSpPr>
          <p:nvPr/>
        </p:nvSpPr>
        <p:spPr bwMode="auto">
          <a:xfrm>
            <a:off x="7452565" y="4294907"/>
            <a:ext cx="2207571" cy="523220"/>
          </a:xfrm>
          <a:prstGeom prst="rect">
            <a:avLst/>
          </a:prstGeom>
          <a:noFill/>
          <a:ln w="9525">
            <a:noFill/>
            <a:miter lim="800000"/>
            <a:headEnd/>
            <a:tailEnd/>
          </a:ln>
        </p:spPr>
        <p:txBody>
          <a:bodyPr wrap="square">
            <a:spAutoFit/>
          </a:bodyPr>
          <a:lstStyle/>
          <a:p>
            <a:pPr algn="ctr" eaLnBrk="0" hangingPunct="0">
              <a:buClr>
                <a:srgbClr val="008DA8"/>
              </a:buClr>
            </a:pPr>
            <a:r>
              <a:rPr lang="en-GB" altLang="zh-CN" sz="1400" spc="15" dirty="0">
                <a:solidFill>
                  <a:srgbClr val="00008B"/>
                </a:solidFill>
                <a:latin typeface="Arial"/>
                <a:cs typeface="Arial"/>
              </a:rPr>
              <a:t>Sites that are related to an Interconnector</a:t>
            </a:r>
          </a:p>
        </p:txBody>
      </p:sp>
      <p:sp>
        <p:nvSpPr>
          <p:cNvPr id="25" name="Rectangle 24"/>
          <p:cNvSpPr/>
          <p:nvPr/>
        </p:nvSpPr>
        <p:spPr bwMode="auto">
          <a:xfrm>
            <a:off x="1112215" y="5697371"/>
            <a:ext cx="2439121" cy="736884"/>
          </a:xfrm>
          <a:prstGeom prst="rect">
            <a:avLst/>
          </a:prstGeom>
          <a:noFill/>
          <a:ln w="57150">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144000" rIns="0" bIns="0"/>
          <a:lstStyle/>
          <a:p>
            <a:pPr eaLnBrk="0" hangingPunct="0">
              <a:buClr>
                <a:srgbClr val="008DA8"/>
              </a:buClr>
              <a:defRPr/>
            </a:pPr>
            <a:endParaRPr lang="en-GB" sz="2000" b="1" dirty="0">
              <a:solidFill>
                <a:prstClr val="white"/>
              </a:solidFill>
              <a:cs typeface="Tahoma" pitchFamily="34" charset="0"/>
            </a:endParaRPr>
          </a:p>
        </p:txBody>
      </p:sp>
      <p:sp>
        <p:nvSpPr>
          <p:cNvPr id="26" name="Rectangle 7"/>
          <p:cNvSpPr>
            <a:spLocks noChangeArrowheads="1"/>
          </p:cNvSpPr>
          <p:nvPr/>
        </p:nvSpPr>
        <p:spPr bwMode="auto">
          <a:xfrm>
            <a:off x="1444599" y="5873812"/>
            <a:ext cx="1707212" cy="307777"/>
          </a:xfrm>
          <a:prstGeom prst="rect">
            <a:avLst/>
          </a:prstGeom>
          <a:noFill/>
          <a:ln w="9525">
            <a:noFill/>
            <a:miter lim="800000"/>
            <a:headEnd/>
            <a:tailEnd/>
          </a:ln>
        </p:spPr>
        <p:txBody>
          <a:bodyPr>
            <a:spAutoFit/>
          </a:bodyPr>
          <a:lstStyle/>
          <a:p>
            <a:pPr algn="ctr" eaLnBrk="0" hangingPunct="0">
              <a:buClr>
                <a:srgbClr val="008DA8"/>
              </a:buClr>
            </a:pPr>
            <a:r>
              <a:rPr lang="en-GB" altLang="zh-CN" sz="1400" spc="15" dirty="0">
                <a:solidFill>
                  <a:srgbClr val="00008B"/>
                </a:solidFill>
                <a:latin typeface="Arial"/>
                <a:cs typeface="Arial"/>
              </a:rPr>
              <a:t>V_NAME-1</a:t>
            </a:r>
          </a:p>
        </p:txBody>
      </p:sp>
      <p:cxnSp>
        <p:nvCxnSpPr>
          <p:cNvPr id="27" name="Straight Connector 26"/>
          <p:cNvCxnSpPr/>
          <p:nvPr/>
        </p:nvCxnSpPr>
        <p:spPr>
          <a:xfrm>
            <a:off x="3604659" y="6092897"/>
            <a:ext cx="3404553" cy="89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581219" y="5935008"/>
            <a:ext cx="1178203" cy="307777"/>
          </a:xfrm>
          <a:prstGeom prst="rect">
            <a:avLst/>
          </a:prstGeom>
          <a:solidFill>
            <a:schemeClr val="bg1"/>
          </a:solidFill>
          <a:ln>
            <a:solidFill>
              <a:schemeClr val="tx1"/>
            </a:solidFill>
          </a:ln>
        </p:spPr>
        <p:txBody>
          <a:bodyPr wrap="square">
            <a:spAutoFit/>
          </a:bodyPr>
          <a:lstStyle/>
          <a:p>
            <a:pPr algn="ctr" eaLnBrk="0" hangingPunct="0">
              <a:buClr>
                <a:srgbClr val="008DA8"/>
              </a:buClr>
            </a:pPr>
            <a:r>
              <a:rPr lang="en-GB" sz="1400" spc="15" dirty="0">
                <a:solidFill>
                  <a:srgbClr val="00008B"/>
                </a:solidFill>
                <a:latin typeface="Arial"/>
                <a:cs typeface="Arial"/>
              </a:rPr>
              <a:t>Meter Point</a:t>
            </a:r>
          </a:p>
        </p:txBody>
      </p:sp>
      <p:sp>
        <p:nvSpPr>
          <p:cNvPr id="29" name="Rectangle 7"/>
          <p:cNvSpPr>
            <a:spLocks noChangeArrowheads="1"/>
          </p:cNvSpPr>
          <p:nvPr/>
        </p:nvSpPr>
        <p:spPr bwMode="auto">
          <a:xfrm>
            <a:off x="7306814" y="5603258"/>
            <a:ext cx="2373828" cy="738664"/>
          </a:xfrm>
          <a:prstGeom prst="rect">
            <a:avLst/>
          </a:prstGeom>
          <a:noFill/>
          <a:ln w="9525">
            <a:noFill/>
            <a:miter lim="800000"/>
            <a:headEnd/>
            <a:tailEnd/>
          </a:ln>
        </p:spPr>
        <p:txBody>
          <a:bodyPr wrap="square">
            <a:spAutoFit/>
          </a:bodyPr>
          <a:lstStyle/>
          <a:p>
            <a:pPr algn="ctr" eaLnBrk="0" hangingPunct="0">
              <a:buClr>
                <a:srgbClr val="008DA8"/>
              </a:buClr>
            </a:pPr>
            <a:r>
              <a:rPr lang="en-GB" altLang="zh-CN" sz="1400" spc="15" dirty="0">
                <a:solidFill>
                  <a:srgbClr val="00008B"/>
                </a:solidFill>
                <a:latin typeface="Arial"/>
                <a:cs typeface="Arial"/>
              </a:rPr>
              <a:t>Sites that are within  Supplier BM Units and offer flexibility services</a:t>
            </a:r>
          </a:p>
        </p:txBody>
      </p:sp>
      <p:sp>
        <p:nvSpPr>
          <p:cNvPr id="30" name="Rectangle 7"/>
          <p:cNvSpPr>
            <a:spLocks noChangeArrowheads="1"/>
          </p:cNvSpPr>
          <p:nvPr/>
        </p:nvSpPr>
        <p:spPr bwMode="auto">
          <a:xfrm>
            <a:off x="1451153" y="2814208"/>
            <a:ext cx="1707212" cy="307777"/>
          </a:xfrm>
          <a:prstGeom prst="rect">
            <a:avLst/>
          </a:prstGeom>
          <a:noFill/>
          <a:ln w="9525">
            <a:noFill/>
            <a:miter lim="800000"/>
            <a:headEnd/>
            <a:tailEnd/>
          </a:ln>
        </p:spPr>
        <p:txBody>
          <a:bodyPr>
            <a:spAutoFit/>
          </a:bodyPr>
          <a:lstStyle/>
          <a:p>
            <a:pPr algn="ctr" eaLnBrk="0" hangingPunct="0"/>
            <a:r>
              <a:rPr lang="en-GB" altLang="zh-CN" sz="1400" spc="15" dirty="0">
                <a:solidFill>
                  <a:srgbClr val="00008B"/>
                </a:solidFill>
                <a:latin typeface="Arial"/>
                <a:cs typeface="Arial"/>
              </a:rPr>
              <a:t>E_NAME-1</a:t>
            </a:r>
          </a:p>
        </p:txBody>
      </p:sp>
    </p:spTree>
    <p:extLst>
      <p:ext uri="{BB962C8B-B14F-4D97-AF65-F5344CB8AC3E}">
        <p14:creationId xmlns:p14="http://schemas.microsoft.com/office/powerpoint/2010/main" val="22704082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Supplier Base BM Units</a:t>
            </a:r>
          </a:p>
        </p:txBody>
      </p:sp>
      <p:sp>
        <p:nvSpPr>
          <p:cNvPr id="6" name="Rectangle 7"/>
          <p:cNvSpPr>
            <a:spLocks noChangeArrowheads="1"/>
          </p:cNvSpPr>
          <p:nvPr/>
        </p:nvSpPr>
        <p:spPr bwMode="auto">
          <a:xfrm>
            <a:off x="1360473" y="985256"/>
            <a:ext cx="7518926" cy="369332"/>
          </a:xfrm>
          <a:prstGeom prst="rect">
            <a:avLst/>
          </a:prstGeom>
          <a:noFill/>
          <a:ln w="9525">
            <a:noFill/>
            <a:miter lim="800000"/>
            <a:headEnd/>
            <a:tailEnd/>
          </a:ln>
        </p:spPr>
        <p:txBody>
          <a:bodyPr wrap="square">
            <a:spAutoFit/>
          </a:bodyPr>
          <a:lstStyle/>
          <a:p>
            <a:pPr algn="ctr" eaLnBrk="0" hangingPunct="0"/>
            <a:r>
              <a:rPr lang="en-GB" altLang="zh-CN" dirty="0" smtClean="0">
                <a:cs typeface="Tahoma" pitchFamily="34" charset="0"/>
              </a:rPr>
              <a:t>Suppliers have 14 BM Units as default – one per GSP Group</a:t>
            </a:r>
            <a:endParaRPr lang="en-GB" altLang="zh-CN" dirty="0">
              <a:cs typeface="Tahoma" pitchFamily="34" charset="0"/>
            </a:endParaRPr>
          </a:p>
        </p:txBody>
      </p:sp>
      <p:grpSp>
        <p:nvGrpSpPr>
          <p:cNvPr id="7" name="Group 6"/>
          <p:cNvGrpSpPr/>
          <p:nvPr/>
        </p:nvGrpSpPr>
        <p:grpSpPr>
          <a:xfrm>
            <a:off x="1390246" y="5117553"/>
            <a:ext cx="7532113" cy="1194715"/>
            <a:chOff x="1095806" y="4937878"/>
            <a:chExt cx="7532113" cy="1194715"/>
          </a:xfrm>
        </p:grpSpPr>
        <p:sp>
          <p:nvSpPr>
            <p:cNvPr id="8" name="Rounded Rectangle 13"/>
            <p:cNvSpPr/>
            <p:nvPr/>
          </p:nvSpPr>
          <p:spPr bwMode="auto">
            <a:xfrm>
              <a:off x="1095807" y="4937878"/>
              <a:ext cx="2425937" cy="1194715"/>
            </a:xfrm>
            <a:prstGeom prst="rect">
              <a:avLst/>
            </a:prstGeom>
            <a:noFill/>
            <a:ln w="57150">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144000" rIns="0" bIns="0"/>
            <a:lstStyle/>
            <a:p>
              <a:pPr eaLnBrk="0" hangingPunct="0">
                <a:buClr>
                  <a:srgbClr val="008DA8"/>
                </a:buClr>
              </a:pPr>
              <a:endParaRPr lang="en-GB" sz="1400" dirty="0">
                <a:solidFill>
                  <a:schemeClr val="tx1"/>
                </a:solidFill>
                <a:cs typeface="Tahoma" pitchFamily="34" charset="0"/>
              </a:endParaRPr>
            </a:p>
          </p:txBody>
        </p:sp>
        <p:cxnSp>
          <p:nvCxnSpPr>
            <p:cNvPr id="9" name="Straight Connector 8"/>
            <p:cNvCxnSpPr/>
            <p:nvPr/>
          </p:nvCxnSpPr>
          <p:spPr>
            <a:xfrm flipV="1">
              <a:off x="3521744" y="5527944"/>
              <a:ext cx="3437371"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14"/>
            <p:cNvSpPr>
              <a:spLocks noChangeArrowheads="1"/>
            </p:cNvSpPr>
            <p:nvPr/>
          </p:nvSpPr>
          <p:spPr bwMode="auto">
            <a:xfrm>
              <a:off x="1095806" y="5320195"/>
              <a:ext cx="2579067" cy="307777"/>
            </a:xfrm>
            <a:prstGeom prst="rect">
              <a:avLst/>
            </a:prstGeom>
            <a:noFill/>
            <a:ln w="9525">
              <a:noFill/>
              <a:miter lim="800000"/>
              <a:headEnd/>
              <a:tailEnd/>
            </a:ln>
          </p:spPr>
          <p:txBody>
            <a:bodyPr>
              <a:spAutoFit/>
            </a:bodyPr>
            <a:lstStyle/>
            <a:p>
              <a:pPr algn="ctr" eaLnBrk="0" hangingPunct="0"/>
              <a:r>
                <a:rPr lang="en-US" sz="1400" dirty="0">
                  <a:cs typeface="Tahoma" pitchFamily="34" charset="0"/>
                </a:rPr>
                <a:t>2__</a:t>
              </a:r>
              <a:r>
                <a:rPr lang="en-US" sz="1400" dirty="0" smtClean="0">
                  <a:cs typeface="Tahoma" pitchFamily="34" charset="0"/>
                </a:rPr>
                <a:t>CNAME000</a:t>
              </a:r>
              <a:endParaRPr lang="en-GB" altLang="zh-CN" sz="1400" dirty="0">
                <a:cs typeface="Tahoma" pitchFamily="34" charset="0"/>
              </a:endParaRPr>
            </a:p>
          </p:txBody>
        </p:sp>
        <p:sp>
          <p:nvSpPr>
            <p:cNvPr id="11" name="Rectangle 10"/>
            <p:cNvSpPr/>
            <p:nvPr/>
          </p:nvSpPr>
          <p:spPr>
            <a:xfrm>
              <a:off x="4501139" y="5246694"/>
              <a:ext cx="1178203" cy="738664"/>
            </a:xfrm>
            <a:prstGeom prst="rect">
              <a:avLst/>
            </a:prstGeom>
            <a:solidFill>
              <a:schemeClr val="bg1"/>
            </a:solidFill>
            <a:ln>
              <a:solidFill>
                <a:schemeClr val="tx1"/>
              </a:solidFill>
            </a:ln>
          </p:spPr>
          <p:txBody>
            <a:bodyPr wrap="square">
              <a:spAutoFit/>
            </a:bodyPr>
            <a:lstStyle/>
            <a:p>
              <a:pPr algn="ctr"/>
              <a:r>
                <a:rPr lang="en-GB" sz="1400" dirty="0" smtClean="0"/>
                <a:t>Aggregated data from meter points</a:t>
              </a:r>
              <a:endParaRPr lang="en-GB" sz="1400" dirty="0"/>
            </a:p>
          </p:txBody>
        </p:sp>
        <p:sp>
          <p:nvSpPr>
            <p:cNvPr id="12" name="Rectangle 11"/>
            <p:cNvSpPr/>
            <p:nvPr/>
          </p:nvSpPr>
          <p:spPr>
            <a:xfrm>
              <a:off x="6972300" y="5299413"/>
              <a:ext cx="1655619" cy="523220"/>
            </a:xfrm>
            <a:prstGeom prst="rect">
              <a:avLst/>
            </a:prstGeom>
            <a:solidFill>
              <a:schemeClr val="bg1"/>
            </a:solidFill>
            <a:ln>
              <a:solidFill>
                <a:schemeClr val="tx1"/>
              </a:solidFill>
            </a:ln>
          </p:spPr>
          <p:txBody>
            <a:bodyPr wrap="square">
              <a:spAutoFit/>
            </a:bodyPr>
            <a:lstStyle/>
            <a:p>
              <a:pPr algn="ctr"/>
              <a:r>
                <a:rPr lang="en-GB" sz="1400" dirty="0" smtClean="0"/>
                <a:t>All Meter points in GSP Group C </a:t>
              </a:r>
              <a:endParaRPr lang="en-GB" sz="1400" dirty="0"/>
            </a:p>
          </p:txBody>
        </p:sp>
      </p:grpSp>
      <p:grpSp>
        <p:nvGrpSpPr>
          <p:cNvPr id="13" name="Group 12"/>
          <p:cNvGrpSpPr/>
          <p:nvPr/>
        </p:nvGrpSpPr>
        <p:grpSpPr>
          <a:xfrm>
            <a:off x="1277947" y="3417437"/>
            <a:ext cx="7601452" cy="1186873"/>
            <a:chOff x="1013282" y="3227447"/>
            <a:chExt cx="7601452" cy="1186873"/>
          </a:xfrm>
        </p:grpSpPr>
        <p:sp>
          <p:nvSpPr>
            <p:cNvPr id="14" name="Rectangle 13"/>
            <p:cNvSpPr/>
            <p:nvPr/>
          </p:nvSpPr>
          <p:spPr bwMode="auto">
            <a:xfrm>
              <a:off x="1125580" y="3227447"/>
              <a:ext cx="2439121" cy="1186873"/>
            </a:xfrm>
            <a:prstGeom prst="rect">
              <a:avLst/>
            </a:prstGeom>
            <a:noFill/>
            <a:ln w="57150">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144000" rIns="0" bIns="0" anchor="ctr"/>
            <a:lstStyle/>
            <a:p>
              <a:pPr algn="ctr" eaLnBrk="0" hangingPunct="0">
                <a:buClr>
                  <a:srgbClr val="008DA8"/>
                </a:buClr>
              </a:pPr>
              <a:endParaRPr lang="en-GB" sz="1400" dirty="0">
                <a:solidFill>
                  <a:schemeClr val="tx1"/>
                </a:solidFill>
                <a:cs typeface="Tahoma" pitchFamily="34" charset="0"/>
              </a:endParaRPr>
            </a:p>
          </p:txBody>
        </p:sp>
        <p:cxnSp>
          <p:nvCxnSpPr>
            <p:cNvPr id="15" name="Straight Connector 14"/>
            <p:cNvCxnSpPr/>
            <p:nvPr/>
          </p:nvCxnSpPr>
          <p:spPr>
            <a:xfrm>
              <a:off x="3567747" y="3725281"/>
              <a:ext cx="3404553" cy="53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1"/>
            <p:cNvSpPr>
              <a:spLocks noChangeArrowheads="1"/>
            </p:cNvSpPr>
            <p:nvPr/>
          </p:nvSpPr>
          <p:spPr bwMode="auto">
            <a:xfrm>
              <a:off x="1013282" y="3669457"/>
              <a:ext cx="2663716" cy="307777"/>
            </a:xfrm>
            <a:prstGeom prst="rect">
              <a:avLst/>
            </a:prstGeom>
            <a:noFill/>
            <a:ln w="9525">
              <a:noFill/>
              <a:miter lim="800000"/>
              <a:headEnd/>
              <a:tailEnd/>
            </a:ln>
          </p:spPr>
          <p:txBody>
            <a:bodyPr>
              <a:spAutoFit/>
            </a:bodyPr>
            <a:lstStyle/>
            <a:p>
              <a:pPr algn="ctr" eaLnBrk="0" hangingPunct="0"/>
              <a:r>
                <a:rPr lang="en-US" sz="1400" dirty="0">
                  <a:cs typeface="Tahoma" pitchFamily="34" charset="0"/>
                </a:rPr>
                <a:t>2__</a:t>
              </a:r>
              <a:r>
                <a:rPr lang="en-US" sz="1400" dirty="0" smtClean="0">
                  <a:cs typeface="Tahoma" pitchFamily="34" charset="0"/>
                </a:rPr>
                <a:t>BNAME000</a:t>
              </a:r>
              <a:endParaRPr lang="en-GB" altLang="zh-CN" sz="1400" dirty="0">
                <a:cs typeface="Tahoma" pitchFamily="34" charset="0"/>
              </a:endParaRPr>
            </a:p>
          </p:txBody>
        </p:sp>
        <p:sp>
          <p:nvSpPr>
            <p:cNvPr id="17" name="Rectangle 16"/>
            <p:cNvSpPr/>
            <p:nvPr/>
          </p:nvSpPr>
          <p:spPr>
            <a:xfrm>
              <a:off x="4501138" y="3502193"/>
              <a:ext cx="1178203" cy="738664"/>
            </a:xfrm>
            <a:prstGeom prst="rect">
              <a:avLst/>
            </a:prstGeom>
            <a:solidFill>
              <a:schemeClr val="bg1"/>
            </a:solidFill>
            <a:ln>
              <a:solidFill>
                <a:schemeClr val="tx1"/>
              </a:solidFill>
            </a:ln>
          </p:spPr>
          <p:txBody>
            <a:bodyPr wrap="square">
              <a:spAutoFit/>
            </a:bodyPr>
            <a:lstStyle/>
            <a:p>
              <a:pPr algn="ctr"/>
              <a:r>
                <a:rPr lang="en-GB" sz="1400" dirty="0" smtClean="0"/>
                <a:t>Aggregated data from meter points</a:t>
              </a:r>
              <a:endParaRPr lang="en-GB" sz="1400" dirty="0"/>
            </a:p>
          </p:txBody>
        </p:sp>
        <p:sp>
          <p:nvSpPr>
            <p:cNvPr id="18" name="Rectangle 17"/>
            <p:cNvSpPr/>
            <p:nvPr/>
          </p:nvSpPr>
          <p:spPr>
            <a:xfrm>
              <a:off x="6959115" y="3461708"/>
              <a:ext cx="1655619" cy="523220"/>
            </a:xfrm>
            <a:prstGeom prst="rect">
              <a:avLst/>
            </a:prstGeom>
            <a:solidFill>
              <a:schemeClr val="bg1"/>
            </a:solidFill>
            <a:ln>
              <a:solidFill>
                <a:schemeClr val="tx1"/>
              </a:solidFill>
            </a:ln>
          </p:spPr>
          <p:txBody>
            <a:bodyPr wrap="square">
              <a:spAutoFit/>
            </a:bodyPr>
            <a:lstStyle/>
            <a:p>
              <a:pPr algn="ctr"/>
              <a:r>
                <a:rPr lang="en-GB" sz="1400" dirty="0" smtClean="0"/>
                <a:t>All Meter points in GSP Group B</a:t>
              </a:r>
              <a:endParaRPr lang="en-GB" sz="1400" dirty="0"/>
            </a:p>
          </p:txBody>
        </p:sp>
      </p:grpSp>
      <p:sp>
        <p:nvSpPr>
          <p:cNvPr id="20" name="Rectangle 19"/>
          <p:cNvSpPr/>
          <p:nvPr/>
        </p:nvSpPr>
        <p:spPr bwMode="auto">
          <a:xfrm>
            <a:off x="1419866" y="1699365"/>
            <a:ext cx="2439121" cy="1186873"/>
          </a:xfrm>
          <a:prstGeom prst="rect">
            <a:avLst/>
          </a:prstGeom>
          <a:noFill/>
          <a:ln w="57150">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144000" rIns="0" bIns="0"/>
          <a:lstStyle/>
          <a:p>
            <a:pPr eaLnBrk="0" hangingPunct="0">
              <a:buClr>
                <a:srgbClr val="008DA8"/>
              </a:buClr>
              <a:defRPr/>
            </a:pPr>
            <a:endParaRPr lang="en-GB" sz="1400" dirty="0">
              <a:solidFill>
                <a:schemeClr val="tx1"/>
              </a:solidFill>
              <a:cs typeface="Tahoma" pitchFamily="34" charset="0"/>
            </a:endParaRPr>
          </a:p>
        </p:txBody>
      </p:sp>
      <p:cxnSp>
        <p:nvCxnSpPr>
          <p:cNvPr id="21" name="Straight Connector 20"/>
          <p:cNvCxnSpPr/>
          <p:nvPr/>
        </p:nvCxnSpPr>
        <p:spPr>
          <a:xfrm>
            <a:off x="3891805" y="2291911"/>
            <a:ext cx="3404553" cy="8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825197" y="2008078"/>
            <a:ext cx="1178203" cy="738664"/>
          </a:xfrm>
          <a:prstGeom prst="rect">
            <a:avLst/>
          </a:prstGeom>
          <a:solidFill>
            <a:schemeClr val="bg1"/>
          </a:solidFill>
          <a:ln>
            <a:solidFill>
              <a:schemeClr val="tx1"/>
            </a:solidFill>
          </a:ln>
        </p:spPr>
        <p:txBody>
          <a:bodyPr wrap="square">
            <a:spAutoFit/>
          </a:bodyPr>
          <a:lstStyle/>
          <a:p>
            <a:pPr algn="ctr"/>
            <a:r>
              <a:rPr lang="en-GB" sz="1400" dirty="0" smtClean="0"/>
              <a:t>Aggregated data from meter points</a:t>
            </a:r>
            <a:endParaRPr lang="en-GB" sz="1400" dirty="0"/>
          </a:p>
        </p:txBody>
      </p:sp>
      <p:sp>
        <p:nvSpPr>
          <p:cNvPr id="23" name="Rectangle 10"/>
          <p:cNvSpPr>
            <a:spLocks noChangeArrowheads="1"/>
          </p:cNvSpPr>
          <p:nvPr/>
        </p:nvSpPr>
        <p:spPr bwMode="auto">
          <a:xfrm>
            <a:off x="1360473" y="2084160"/>
            <a:ext cx="2557906" cy="307777"/>
          </a:xfrm>
          <a:prstGeom prst="rect">
            <a:avLst/>
          </a:prstGeom>
          <a:noFill/>
          <a:ln w="9525">
            <a:noFill/>
            <a:miter lim="800000"/>
            <a:headEnd/>
            <a:tailEnd/>
          </a:ln>
        </p:spPr>
        <p:txBody>
          <a:bodyPr>
            <a:spAutoFit/>
          </a:bodyPr>
          <a:lstStyle/>
          <a:p>
            <a:pPr algn="ctr" eaLnBrk="0" hangingPunct="0"/>
            <a:r>
              <a:rPr lang="en-US" sz="1400" dirty="0">
                <a:cs typeface="Tahoma" pitchFamily="34" charset="0"/>
              </a:rPr>
              <a:t>2__</a:t>
            </a:r>
            <a:r>
              <a:rPr lang="en-US" sz="1400" dirty="0" smtClean="0">
                <a:cs typeface="Tahoma" pitchFamily="34" charset="0"/>
              </a:rPr>
              <a:t>ANAME000</a:t>
            </a:r>
            <a:endParaRPr lang="en-GB" altLang="zh-CN" sz="1400" dirty="0">
              <a:cs typeface="Tahoma" pitchFamily="34" charset="0"/>
            </a:endParaRPr>
          </a:p>
        </p:txBody>
      </p:sp>
      <p:sp>
        <p:nvSpPr>
          <p:cNvPr id="24" name="Rectangle 23"/>
          <p:cNvSpPr/>
          <p:nvPr/>
        </p:nvSpPr>
        <p:spPr>
          <a:xfrm>
            <a:off x="7283173" y="2066891"/>
            <a:ext cx="1655619" cy="523220"/>
          </a:xfrm>
          <a:prstGeom prst="rect">
            <a:avLst/>
          </a:prstGeom>
          <a:solidFill>
            <a:schemeClr val="bg1"/>
          </a:solidFill>
          <a:ln>
            <a:solidFill>
              <a:schemeClr val="tx1"/>
            </a:solidFill>
          </a:ln>
        </p:spPr>
        <p:txBody>
          <a:bodyPr wrap="square">
            <a:spAutoFit/>
          </a:bodyPr>
          <a:lstStyle/>
          <a:p>
            <a:pPr algn="ctr"/>
            <a:r>
              <a:rPr lang="en-GB" sz="1400" dirty="0" smtClean="0"/>
              <a:t>All Meter points in GSP Group A</a:t>
            </a:r>
            <a:endParaRPr lang="en-GB" sz="1400" dirty="0"/>
          </a:p>
        </p:txBody>
      </p:sp>
    </p:spTree>
    <p:extLst>
      <p:ext uri="{BB962C8B-B14F-4D97-AF65-F5344CB8AC3E}">
        <p14:creationId xmlns:p14="http://schemas.microsoft.com/office/powerpoint/2010/main" val="3759795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Agenda</a:t>
            </a:r>
            <a:endParaRPr lang="en-GB" sz="2400" dirty="0"/>
          </a:p>
        </p:txBody>
      </p:sp>
      <p:graphicFrame>
        <p:nvGraphicFramePr>
          <p:cNvPr id="5" name="Table 4"/>
          <p:cNvGraphicFramePr>
            <a:graphicFrameLocks noGrp="1"/>
          </p:cNvGraphicFramePr>
          <p:nvPr>
            <p:extLst>
              <p:ext uri="{D42A27DB-BD31-4B8C-83A1-F6EECF244321}">
                <p14:modId xmlns:p14="http://schemas.microsoft.com/office/powerpoint/2010/main" val="2702805806"/>
              </p:ext>
            </p:extLst>
          </p:nvPr>
        </p:nvGraphicFramePr>
        <p:xfrm>
          <a:off x="1188720" y="1180405"/>
          <a:ext cx="8944495" cy="4738256"/>
        </p:xfrm>
        <a:graphic>
          <a:graphicData uri="http://schemas.openxmlformats.org/drawingml/2006/table">
            <a:tbl>
              <a:tblPr firstRow="1" bandRow="1">
                <a:tableStyleId>{5C22544A-7EE6-4342-B048-85BDC9FD1C3A}</a:tableStyleId>
              </a:tblPr>
              <a:tblGrid>
                <a:gridCol w="8944495">
                  <a:extLst>
                    <a:ext uri="{9D8B030D-6E8A-4147-A177-3AD203B41FA5}">
                      <a16:colId xmlns:a16="http://schemas.microsoft.com/office/drawing/2014/main" val="4119431733"/>
                    </a:ext>
                  </a:extLst>
                </a:gridCol>
              </a:tblGrid>
              <a:tr h="668930">
                <a:tc>
                  <a:txBody>
                    <a:bodyPr/>
                    <a:lstStyle/>
                    <a:p>
                      <a:r>
                        <a:rPr lang="en-GB" dirty="0" smtClean="0"/>
                        <a:t>In this session, we</a:t>
                      </a:r>
                      <a:r>
                        <a:rPr lang="en-GB" baseline="0" dirty="0" smtClean="0"/>
                        <a:t> will cover:</a:t>
                      </a:r>
                      <a:endParaRPr lang="en-GB" dirty="0"/>
                    </a:p>
                  </a:txBody>
                  <a:tcPr anchor="ctr"/>
                </a:tc>
                <a:extLst>
                  <a:ext uri="{0D108BD9-81ED-4DB2-BD59-A6C34878D82A}">
                    <a16:rowId xmlns:a16="http://schemas.microsoft.com/office/drawing/2014/main" val="1085123967"/>
                  </a:ext>
                </a:extLst>
              </a:tr>
              <a:tr h="678221">
                <a:tc>
                  <a:txBody>
                    <a:bodyPr/>
                    <a:lstStyle/>
                    <a:p>
                      <a:r>
                        <a:rPr lang="en-GB" dirty="0" smtClean="0"/>
                        <a:t>Core Principles of</a:t>
                      </a:r>
                      <a:r>
                        <a:rPr lang="en-GB" baseline="0" dirty="0" smtClean="0"/>
                        <a:t> Imbalance Settlement</a:t>
                      </a:r>
                      <a:r>
                        <a:rPr lang="en-GB" dirty="0" smtClean="0"/>
                        <a:t> </a:t>
                      </a:r>
                      <a:endParaRPr lang="en-GB" dirty="0"/>
                    </a:p>
                  </a:txBody>
                  <a:tcPr anchor="ctr"/>
                </a:tc>
                <a:extLst>
                  <a:ext uri="{0D108BD9-81ED-4DB2-BD59-A6C34878D82A}">
                    <a16:rowId xmlns:a16="http://schemas.microsoft.com/office/drawing/2014/main" val="1333548902"/>
                  </a:ext>
                </a:extLst>
              </a:tr>
              <a:tr h="678221">
                <a:tc>
                  <a:txBody>
                    <a:bodyPr/>
                    <a:lstStyle/>
                    <a:p>
                      <a:r>
                        <a:rPr lang="en-GB" dirty="0" smtClean="0"/>
                        <a:t>Contracts and Trading </a:t>
                      </a:r>
                      <a:endParaRPr lang="en-GB" dirty="0"/>
                    </a:p>
                  </a:txBody>
                  <a:tcPr anchor="ctr"/>
                </a:tc>
                <a:extLst>
                  <a:ext uri="{0D108BD9-81ED-4DB2-BD59-A6C34878D82A}">
                    <a16:rowId xmlns:a16="http://schemas.microsoft.com/office/drawing/2014/main" val="20817172"/>
                  </a:ext>
                </a:extLst>
              </a:tr>
              <a:tr h="678221">
                <a:tc>
                  <a:txBody>
                    <a:bodyPr/>
                    <a:lstStyle/>
                    <a:p>
                      <a:r>
                        <a:rPr lang="en-GB" dirty="0" smtClean="0"/>
                        <a:t>Collection and Allocation of Meter Reads</a:t>
                      </a:r>
                      <a:endParaRPr lang="en-GB" dirty="0"/>
                    </a:p>
                  </a:txBody>
                  <a:tcPr anchor="ctr"/>
                </a:tc>
                <a:extLst>
                  <a:ext uri="{0D108BD9-81ED-4DB2-BD59-A6C34878D82A}">
                    <a16:rowId xmlns:a16="http://schemas.microsoft.com/office/drawing/2014/main" val="1453327176"/>
                  </a:ext>
                </a:extLst>
              </a:tr>
              <a:tr h="678221">
                <a:tc>
                  <a:txBody>
                    <a:bodyPr/>
                    <a:lstStyle/>
                    <a:p>
                      <a:r>
                        <a:rPr lang="en-GB" dirty="0" smtClean="0"/>
                        <a:t>Electricity Balancing Mechanism </a:t>
                      </a:r>
                      <a:endParaRPr lang="en-GB" dirty="0"/>
                    </a:p>
                  </a:txBody>
                  <a:tcPr anchor="ctr"/>
                </a:tc>
                <a:extLst>
                  <a:ext uri="{0D108BD9-81ED-4DB2-BD59-A6C34878D82A}">
                    <a16:rowId xmlns:a16="http://schemas.microsoft.com/office/drawing/2014/main" val="3558520231"/>
                  </a:ext>
                </a:extLst>
              </a:tr>
              <a:tr h="678221">
                <a:tc>
                  <a:txBody>
                    <a:bodyPr/>
                    <a:lstStyle/>
                    <a:p>
                      <a:r>
                        <a:rPr lang="en-GB" dirty="0" smtClean="0"/>
                        <a:t>Imbalance Volume,</a:t>
                      </a:r>
                      <a:r>
                        <a:rPr lang="en-GB" baseline="0" dirty="0" smtClean="0"/>
                        <a:t> Price and Charges</a:t>
                      </a:r>
                      <a:endParaRPr lang="en-GB" dirty="0"/>
                    </a:p>
                  </a:txBody>
                  <a:tcPr anchor="ctr"/>
                </a:tc>
                <a:extLst>
                  <a:ext uri="{0D108BD9-81ED-4DB2-BD59-A6C34878D82A}">
                    <a16:rowId xmlns:a16="http://schemas.microsoft.com/office/drawing/2014/main" val="3312002189"/>
                  </a:ext>
                </a:extLst>
              </a:tr>
              <a:tr h="678221">
                <a:tc>
                  <a:txBody>
                    <a:bodyPr/>
                    <a:lstStyle/>
                    <a:p>
                      <a:r>
                        <a:rPr lang="en-GB" dirty="0" smtClean="0"/>
                        <a:t>BSC Credit Cover and further information </a:t>
                      </a:r>
                      <a:endParaRPr lang="en-GB" dirty="0"/>
                    </a:p>
                  </a:txBody>
                  <a:tcPr anchor="ctr"/>
                </a:tc>
                <a:extLst>
                  <a:ext uri="{0D108BD9-81ED-4DB2-BD59-A6C34878D82A}">
                    <a16:rowId xmlns:a16="http://schemas.microsoft.com/office/drawing/2014/main" val="1620591926"/>
                  </a:ext>
                </a:extLst>
              </a:tr>
            </a:tbl>
          </a:graphicData>
        </a:graphic>
      </p:graphicFrame>
    </p:spTree>
    <p:extLst>
      <p:ext uri="{BB962C8B-B14F-4D97-AF65-F5344CB8AC3E}">
        <p14:creationId xmlns:p14="http://schemas.microsoft.com/office/powerpoint/2010/main" val="7365871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Metered Energy Volumes</a:t>
            </a:r>
          </a:p>
        </p:txBody>
      </p:sp>
      <p:cxnSp>
        <p:nvCxnSpPr>
          <p:cNvPr id="36" name="Straight Connector 35"/>
          <p:cNvCxnSpPr/>
          <p:nvPr/>
        </p:nvCxnSpPr>
        <p:spPr>
          <a:xfrm>
            <a:off x="10480981" y="1996783"/>
            <a:ext cx="0" cy="216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355561" y="2007993"/>
            <a:ext cx="0" cy="174372"/>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38" name="Picture 30" descr="MeteredEnergyVolume.jpg"/>
          <p:cNvPicPr>
            <a:picLocks noChangeAspect="1"/>
          </p:cNvPicPr>
          <p:nvPr/>
        </p:nvPicPr>
        <p:blipFill rotWithShape="1">
          <a:blip r:embed="rId2" cstate="screen">
            <a:extLst>
              <a:ext uri="{28A0092B-C50C-407E-A947-70E740481C1C}">
                <a14:useLocalDpi xmlns:a14="http://schemas.microsoft.com/office/drawing/2010/main"/>
              </a:ext>
            </a:extLst>
          </a:blip>
          <a:srcRect l="50000" t="16913" r="9403" b="51530"/>
          <a:stretch/>
        </p:blipFill>
        <p:spPr bwMode="auto">
          <a:xfrm>
            <a:off x="7673557" y="2611648"/>
            <a:ext cx="3408059" cy="1796902"/>
          </a:xfrm>
          <a:prstGeom prst="rect">
            <a:avLst/>
          </a:prstGeom>
          <a:noFill/>
          <a:ln w="9525">
            <a:noFill/>
            <a:miter lim="800000"/>
            <a:headEnd/>
            <a:tailEnd/>
          </a:ln>
        </p:spPr>
      </p:pic>
      <p:sp>
        <p:nvSpPr>
          <p:cNvPr id="39" name="Rectangle 38"/>
          <p:cNvSpPr/>
          <p:nvPr/>
        </p:nvSpPr>
        <p:spPr>
          <a:xfrm>
            <a:off x="4515184" y="4118279"/>
            <a:ext cx="2695375" cy="646331"/>
          </a:xfrm>
          <a:prstGeom prst="rect">
            <a:avLst/>
          </a:prstGeom>
        </p:spPr>
        <p:txBody>
          <a:bodyPr wrap="square">
            <a:spAutoFit/>
          </a:bodyPr>
          <a:lstStyle/>
          <a:p>
            <a:pPr algn="ctr" eaLnBrk="0" hangingPunct="0">
              <a:defRPr/>
            </a:pPr>
            <a:r>
              <a:rPr lang="en-US" b="1" spc="100" dirty="0">
                <a:latin typeface="Tahoma" pitchFamily="34" charset="0"/>
                <a:ea typeface="Tahoma" pitchFamily="34" charset="0"/>
                <a:cs typeface="Tahoma" pitchFamily="34" charset="0"/>
              </a:rPr>
              <a:t>Grid Supply Points</a:t>
            </a:r>
          </a:p>
          <a:p>
            <a:pPr algn="ctr" eaLnBrk="0" hangingPunct="0">
              <a:defRPr/>
            </a:pPr>
            <a:r>
              <a:rPr lang="en-US" b="1" spc="100" dirty="0">
                <a:latin typeface="Tahoma" pitchFamily="34" charset="0"/>
                <a:ea typeface="Tahoma" pitchFamily="34" charset="0"/>
                <a:cs typeface="Tahoma" pitchFamily="34" charset="0"/>
              </a:rPr>
              <a:t> (GSPs)</a:t>
            </a:r>
          </a:p>
        </p:txBody>
      </p:sp>
      <p:sp>
        <p:nvSpPr>
          <p:cNvPr id="40" name="Rectangle 39"/>
          <p:cNvSpPr/>
          <p:nvPr/>
        </p:nvSpPr>
        <p:spPr>
          <a:xfrm>
            <a:off x="8688134" y="4122653"/>
            <a:ext cx="1378904" cy="369332"/>
          </a:xfrm>
          <a:prstGeom prst="rect">
            <a:avLst/>
          </a:prstGeom>
        </p:spPr>
        <p:txBody>
          <a:bodyPr wrap="none">
            <a:spAutoFit/>
          </a:bodyPr>
          <a:lstStyle/>
          <a:p>
            <a:pPr algn="ctr" eaLnBrk="0" hangingPunct="0">
              <a:defRPr/>
            </a:pPr>
            <a:r>
              <a:rPr lang="en-US" b="1" spc="100" dirty="0">
                <a:latin typeface="Tahoma" pitchFamily="34" charset="0"/>
                <a:ea typeface="Tahoma" pitchFamily="34" charset="0"/>
                <a:cs typeface="Tahoma" pitchFamily="34" charset="0"/>
              </a:rPr>
              <a:t>Suppliers</a:t>
            </a:r>
          </a:p>
        </p:txBody>
      </p:sp>
      <p:pic>
        <p:nvPicPr>
          <p:cNvPr id="41" name="Picture 30" descr="MeteredEnergyVolume.jpg"/>
          <p:cNvPicPr>
            <a:picLocks noChangeAspect="1"/>
          </p:cNvPicPr>
          <p:nvPr/>
        </p:nvPicPr>
        <p:blipFill rotWithShape="1">
          <a:blip r:embed="rId2" cstate="screen">
            <a:extLst>
              <a:ext uri="{28A0092B-C50C-407E-A947-70E740481C1C}">
                <a14:useLocalDpi xmlns:a14="http://schemas.microsoft.com/office/drawing/2010/main"/>
              </a:ext>
            </a:extLst>
          </a:blip>
          <a:srcRect l="11286" t="63735" r="54081" b="2881"/>
          <a:stretch/>
        </p:blipFill>
        <p:spPr bwMode="auto">
          <a:xfrm>
            <a:off x="1039691" y="2675123"/>
            <a:ext cx="2801041" cy="1831452"/>
          </a:xfrm>
          <a:prstGeom prst="rect">
            <a:avLst/>
          </a:prstGeom>
          <a:noFill/>
          <a:ln w="9525">
            <a:noFill/>
            <a:miter lim="800000"/>
            <a:headEnd/>
            <a:tailEnd/>
          </a:ln>
        </p:spPr>
      </p:pic>
      <p:pic>
        <p:nvPicPr>
          <p:cNvPr id="42" name="Picture 30" descr="MeteredEnergyVolume.jpg"/>
          <p:cNvPicPr>
            <a:picLocks noChangeAspect="1"/>
          </p:cNvPicPr>
          <p:nvPr/>
        </p:nvPicPr>
        <p:blipFill rotWithShape="1">
          <a:blip r:embed="rId2" cstate="screen">
            <a:extLst>
              <a:ext uri="{28A0092B-C50C-407E-A947-70E740481C1C}">
                <a14:useLocalDpi xmlns:a14="http://schemas.microsoft.com/office/drawing/2010/main"/>
              </a:ext>
            </a:extLst>
          </a:blip>
          <a:srcRect l="6844" t="20339" r="58198" b="47229"/>
          <a:stretch/>
        </p:blipFill>
        <p:spPr bwMode="auto">
          <a:xfrm>
            <a:off x="4275973" y="2212712"/>
            <a:ext cx="2934586" cy="1846677"/>
          </a:xfrm>
          <a:prstGeom prst="rect">
            <a:avLst/>
          </a:prstGeom>
          <a:noFill/>
          <a:ln w="9525">
            <a:noFill/>
            <a:miter lim="800000"/>
            <a:headEnd/>
            <a:tailEnd/>
          </a:ln>
        </p:spPr>
      </p:pic>
      <p:sp>
        <p:nvSpPr>
          <p:cNvPr id="44" name="Rectangle 43"/>
          <p:cNvSpPr/>
          <p:nvPr/>
        </p:nvSpPr>
        <p:spPr>
          <a:xfrm>
            <a:off x="1627541" y="4137243"/>
            <a:ext cx="1601721" cy="369332"/>
          </a:xfrm>
          <a:prstGeom prst="rect">
            <a:avLst/>
          </a:prstGeom>
        </p:spPr>
        <p:txBody>
          <a:bodyPr wrap="none">
            <a:spAutoFit/>
          </a:bodyPr>
          <a:lstStyle/>
          <a:p>
            <a:pPr algn="ctr" eaLnBrk="0" hangingPunct="0">
              <a:defRPr/>
            </a:pPr>
            <a:r>
              <a:rPr lang="en-US" b="1" spc="100" dirty="0">
                <a:latin typeface="Tahoma" pitchFamily="34" charset="0"/>
                <a:ea typeface="Tahoma" pitchFamily="34" charset="0"/>
                <a:cs typeface="Tahoma" pitchFamily="34" charset="0"/>
              </a:rPr>
              <a:t>Generators</a:t>
            </a:r>
          </a:p>
        </p:txBody>
      </p:sp>
      <p:sp>
        <p:nvSpPr>
          <p:cNvPr id="45" name="Right Arrow 44"/>
          <p:cNvSpPr/>
          <p:nvPr/>
        </p:nvSpPr>
        <p:spPr>
          <a:xfrm rot="5400000">
            <a:off x="5495570" y="5012748"/>
            <a:ext cx="732120" cy="272651"/>
          </a:xfrm>
          <a:prstGeom prst="rightArrow">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6" name="Right Arrow 45"/>
          <p:cNvSpPr/>
          <p:nvPr/>
        </p:nvSpPr>
        <p:spPr>
          <a:xfrm rot="2781299">
            <a:off x="3001946" y="4708735"/>
            <a:ext cx="2067841" cy="257052"/>
          </a:xfrm>
          <a:prstGeom prst="rightArrow">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7" name="Right Arrow 46"/>
          <p:cNvSpPr/>
          <p:nvPr/>
        </p:nvSpPr>
        <p:spPr>
          <a:xfrm rot="7922345">
            <a:off x="6786511" y="4650588"/>
            <a:ext cx="1972498" cy="264517"/>
          </a:xfrm>
          <a:prstGeom prst="rightArrow">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8" name="Rectangle 47"/>
          <p:cNvSpPr/>
          <p:nvPr/>
        </p:nvSpPr>
        <p:spPr bwMode="auto">
          <a:xfrm>
            <a:off x="1048122" y="2288309"/>
            <a:ext cx="1189736" cy="550166"/>
          </a:xfrm>
          <a:prstGeom prst="rect">
            <a:avLst/>
          </a:prstGeom>
          <a:noFill/>
          <a:ln w="57150">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144000" rIns="0" bIns="0"/>
          <a:lstStyle/>
          <a:p>
            <a:pPr eaLnBrk="0" hangingPunct="0">
              <a:buClr>
                <a:srgbClr val="008DA8"/>
              </a:buClr>
              <a:defRPr/>
            </a:pPr>
            <a:endParaRPr lang="en-GB" sz="2000" b="1" dirty="0">
              <a:solidFill>
                <a:prstClr val="white"/>
              </a:solidFill>
              <a:cs typeface="Tahoma" pitchFamily="34" charset="0"/>
            </a:endParaRPr>
          </a:p>
        </p:txBody>
      </p:sp>
      <p:sp>
        <p:nvSpPr>
          <p:cNvPr id="49" name="Rectangle 7"/>
          <p:cNvSpPr>
            <a:spLocks noChangeArrowheads="1"/>
          </p:cNvSpPr>
          <p:nvPr/>
        </p:nvSpPr>
        <p:spPr bwMode="auto">
          <a:xfrm>
            <a:off x="1007114" y="2409503"/>
            <a:ext cx="1266421" cy="307777"/>
          </a:xfrm>
          <a:prstGeom prst="rect">
            <a:avLst/>
          </a:prstGeom>
          <a:noFill/>
          <a:ln w="9525">
            <a:noFill/>
            <a:miter lim="800000"/>
            <a:headEnd/>
            <a:tailEnd/>
          </a:ln>
        </p:spPr>
        <p:txBody>
          <a:bodyPr wrap="square">
            <a:spAutoFit/>
          </a:bodyPr>
          <a:lstStyle/>
          <a:p>
            <a:pPr algn="ctr" eaLnBrk="0" hangingPunct="0"/>
            <a:r>
              <a:rPr lang="en-GB" altLang="zh-CN" sz="1400" dirty="0">
                <a:cs typeface="Tahoma" pitchFamily="34" charset="0"/>
              </a:rPr>
              <a:t>T_NAME-1</a:t>
            </a:r>
          </a:p>
        </p:txBody>
      </p:sp>
      <p:sp>
        <p:nvSpPr>
          <p:cNvPr id="50" name="Rectangle 49"/>
          <p:cNvSpPr/>
          <p:nvPr/>
        </p:nvSpPr>
        <p:spPr bwMode="auto">
          <a:xfrm>
            <a:off x="2371436" y="2288309"/>
            <a:ext cx="1189736" cy="550166"/>
          </a:xfrm>
          <a:prstGeom prst="rect">
            <a:avLst/>
          </a:prstGeom>
          <a:noFill/>
          <a:ln w="57150">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144000" rIns="0" bIns="0"/>
          <a:lstStyle/>
          <a:p>
            <a:pPr eaLnBrk="0" hangingPunct="0">
              <a:buClr>
                <a:srgbClr val="008DA8"/>
              </a:buClr>
              <a:defRPr/>
            </a:pPr>
            <a:endParaRPr lang="en-GB" sz="2000" b="1" dirty="0">
              <a:solidFill>
                <a:prstClr val="white"/>
              </a:solidFill>
              <a:cs typeface="Tahoma" pitchFamily="34" charset="0"/>
            </a:endParaRPr>
          </a:p>
        </p:txBody>
      </p:sp>
      <p:sp>
        <p:nvSpPr>
          <p:cNvPr id="51" name="Rectangle 50"/>
          <p:cNvSpPr/>
          <p:nvPr/>
        </p:nvSpPr>
        <p:spPr bwMode="auto">
          <a:xfrm>
            <a:off x="7772760" y="2212712"/>
            <a:ext cx="1534706" cy="525920"/>
          </a:xfrm>
          <a:prstGeom prst="rect">
            <a:avLst/>
          </a:prstGeom>
          <a:noFill/>
          <a:ln w="57150">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144000" rIns="0" bIns="0"/>
          <a:lstStyle/>
          <a:p>
            <a:pPr eaLnBrk="0" hangingPunct="0">
              <a:buClr>
                <a:srgbClr val="008DA8"/>
              </a:buClr>
              <a:defRPr/>
            </a:pPr>
            <a:endParaRPr lang="en-GB" sz="2000" b="1" dirty="0">
              <a:solidFill>
                <a:prstClr val="white"/>
              </a:solidFill>
              <a:cs typeface="Tahoma" pitchFamily="34" charset="0"/>
            </a:endParaRPr>
          </a:p>
        </p:txBody>
      </p:sp>
      <p:sp>
        <p:nvSpPr>
          <p:cNvPr id="52" name="Rectangle 51"/>
          <p:cNvSpPr/>
          <p:nvPr/>
        </p:nvSpPr>
        <p:spPr bwMode="auto">
          <a:xfrm>
            <a:off x="9471891" y="2212712"/>
            <a:ext cx="1609725" cy="525920"/>
          </a:xfrm>
          <a:prstGeom prst="rect">
            <a:avLst/>
          </a:prstGeom>
          <a:noFill/>
          <a:ln w="57150">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144000" rIns="0" bIns="0"/>
          <a:lstStyle/>
          <a:p>
            <a:pPr eaLnBrk="0" hangingPunct="0">
              <a:buClr>
                <a:srgbClr val="008DA8"/>
              </a:buClr>
              <a:defRPr/>
            </a:pPr>
            <a:endParaRPr lang="en-GB" sz="2000" b="1" dirty="0">
              <a:solidFill>
                <a:prstClr val="white"/>
              </a:solidFill>
              <a:cs typeface="Tahoma" pitchFamily="34" charset="0"/>
            </a:endParaRPr>
          </a:p>
        </p:txBody>
      </p:sp>
      <p:sp>
        <p:nvSpPr>
          <p:cNvPr id="53" name="Rectangle 52"/>
          <p:cNvSpPr/>
          <p:nvPr/>
        </p:nvSpPr>
        <p:spPr>
          <a:xfrm>
            <a:off x="7766460" y="1437013"/>
            <a:ext cx="1178203" cy="600164"/>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1100" dirty="0" smtClean="0">
                <a:solidFill>
                  <a:schemeClr val="tx1"/>
                </a:solidFill>
              </a:rPr>
              <a:t>Aggregated data from meter points</a:t>
            </a:r>
            <a:endParaRPr lang="en-GB" sz="1100" dirty="0">
              <a:solidFill>
                <a:schemeClr val="tx1"/>
              </a:solidFill>
            </a:endParaRPr>
          </a:p>
        </p:txBody>
      </p:sp>
      <p:sp>
        <p:nvSpPr>
          <p:cNvPr id="54" name="Rectangle 53"/>
          <p:cNvSpPr/>
          <p:nvPr/>
        </p:nvSpPr>
        <p:spPr>
          <a:xfrm>
            <a:off x="9891880" y="1430912"/>
            <a:ext cx="1178203" cy="600164"/>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1100" dirty="0" smtClean="0">
                <a:solidFill>
                  <a:schemeClr val="tx1"/>
                </a:solidFill>
              </a:rPr>
              <a:t>Aggregated data from meter points</a:t>
            </a:r>
            <a:endParaRPr lang="en-GB" sz="1100" dirty="0">
              <a:solidFill>
                <a:schemeClr val="tx1"/>
              </a:solidFill>
            </a:endParaRPr>
          </a:p>
        </p:txBody>
      </p:sp>
      <p:sp>
        <p:nvSpPr>
          <p:cNvPr id="55" name="Rectangle 54"/>
          <p:cNvSpPr/>
          <p:nvPr/>
        </p:nvSpPr>
        <p:spPr>
          <a:xfrm>
            <a:off x="937481" y="1711226"/>
            <a:ext cx="1178203" cy="253916"/>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1050" dirty="0" smtClean="0">
                <a:solidFill>
                  <a:schemeClr val="tx1"/>
                </a:solidFill>
              </a:rPr>
              <a:t>Meter Point</a:t>
            </a:r>
            <a:endParaRPr lang="en-GB" sz="1050" dirty="0">
              <a:solidFill>
                <a:schemeClr val="tx1"/>
              </a:solidFill>
            </a:endParaRPr>
          </a:p>
        </p:txBody>
      </p:sp>
      <p:sp>
        <p:nvSpPr>
          <p:cNvPr id="56" name="Rectangle 55"/>
          <p:cNvSpPr/>
          <p:nvPr/>
        </p:nvSpPr>
        <p:spPr>
          <a:xfrm>
            <a:off x="2376413" y="1717448"/>
            <a:ext cx="1178203" cy="253916"/>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1050" dirty="0" smtClean="0">
                <a:solidFill>
                  <a:schemeClr val="tx1"/>
                </a:solidFill>
              </a:rPr>
              <a:t>Meter Point</a:t>
            </a:r>
            <a:endParaRPr lang="en-GB" sz="1050" dirty="0">
              <a:solidFill>
                <a:schemeClr val="tx1"/>
              </a:solidFill>
            </a:endParaRPr>
          </a:p>
        </p:txBody>
      </p:sp>
      <p:sp>
        <p:nvSpPr>
          <p:cNvPr id="57" name="Rectangle 56"/>
          <p:cNvSpPr/>
          <p:nvPr/>
        </p:nvSpPr>
        <p:spPr>
          <a:xfrm>
            <a:off x="5154164" y="1868153"/>
            <a:ext cx="1178203" cy="253916"/>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1050" dirty="0" smtClean="0">
                <a:solidFill>
                  <a:schemeClr val="tx1"/>
                </a:solidFill>
              </a:rPr>
              <a:t>Meter Point</a:t>
            </a:r>
            <a:endParaRPr lang="en-GB" sz="1050" dirty="0">
              <a:solidFill>
                <a:schemeClr val="tx1"/>
              </a:solidFill>
            </a:endParaRPr>
          </a:p>
        </p:txBody>
      </p:sp>
      <p:cxnSp>
        <p:nvCxnSpPr>
          <p:cNvPr id="58" name="Straight Connector 57"/>
          <p:cNvCxnSpPr/>
          <p:nvPr/>
        </p:nvCxnSpPr>
        <p:spPr>
          <a:xfrm>
            <a:off x="2955671" y="1981489"/>
            <a:ext cx="0" cy="2961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624108" y="1979711"/>
            <a:ext cx="0" cy="2961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237131" y="2127804"/>
            <a:ext cx="0" cy="43103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1" name="Rectangle 7"/>
          <p:cNvSpPr>
            <a:spLocks noChangeArrowheads="1"/>
          </p:cNvSpPr>
          <p:nvPr/>
        </p:nvSpPr>
        <p:spPr bwMode="auto">
          <a:xfrm>
            <a:off x="2333093" y="2412866"/>
            <a:ext cx="1266421" cy="307777"/>
          </a:xfrm>
          <a:prstGeom prst="rect">
            <a:avLst/>
          </a:prstGeom>
          <a:noFill/>
          <a:ln w="9525">
            <a:noFill/>
            <a:miter lim="800000"/>
            <a:headEnd/>
            <a:tailEnd/>
          </a:ln>
        </p:spPr>
        <p:txBody>
          <a:bodyPr wrap="square">
            <a:spAutoFit/>
          </a:bodyPr>
          <a:lstStyle/>
          <a:p>
            <a:pPr algn="ctr" eaLnBrk="0" hangingPunct="0"/>
            <a:r>
              <a:rPr lang="en-GB" altLang="zh-CN" sz="1400" dirty="0">
                <a:cs typeface="Tahoma" pitchFamily="34" charset="0"/>
              </a:rPr>
              <a:t>E_NAME-1</a:t>
            </a:r>
          </a:p>
        </p:txBody>
      </p:sp>
      <p:sp>
        <p:nvSpPr>
          <p:cNvPr id="62" name="Rectangle 61"/>
          <p:cNvSpPr/>
          <p:nvPr/>
        </p:nvSpPr>
        <p:spPr>
          <a:xfrm>
            <a:off x="9588587" y="2286531"/>
            <a:ext cx="1439818" cy="307777"/>
          </a:xfrm>
          <a:prstGeom prst="rect">
            <a:avLst/>
          </a:prstGeom>
        </p:spPr>
        <p:txBody>
          <a:bodyPr wrap="none">
            <a:spAutoFit/>
          </a:bodyPr>
          <a:lstStyle/>
          <a:p>
            <a:pPr algn="ctr" eaLnBrk="0" hangingPunct="0"/>
            <a:r>
              <a:rPr lang="en-US" sz="1400" dirty="0">
                <a:cs typeface="Tahoma" pitchFamily="34" charset="0"/>
              </a:rPr>
              <a:t>2__BNAME000</a:t>
            </a:r>
            <a:endParaRPr lang="en-GB" altLang="zh-CN" sz="1400" dirty="0">
              <a:cs typeface="Tahoma" pitchFamily="34" charset="0"/>
            </a:endParaRPr>
          </a:p>
        </p:txBody>
      </p:sp>
      <p:sp>
        <p:nvSpPr>
          <p:cNvPr id="63" name="Rectangle 62"/>
          <p:cNvSpPr/>
          <p:nvPr/>
        </p:nvSpPr>
        <p:spPr>
          <a:xfrm>
            <a:off x="7825970" y="2293806"/>
            <a:ext cx="1439818" cy="307777"/>
          </a:xfrm>
          <a:prstGeom prst="rect">
            <a:avLst/>
          </a:prstGeom>
        </p:spPr>
        <p:txBody>
          <a:bodyPr wrap="none">
            <a:spAutoFit/>
          </a:bodyPr>
          <a:lstStyle/>
          <a:p>
            <a:pPr algn="ctr" eaLnBrk="0" hangingPunct="0"/>
            <a:r>
              <a:rPr lang="en-US" sz="1400" dirty="0">
                <a:cs typeface="Tahoma" pitchFamily="34" charset="0"/>
              </a:rPr>
              <a:t>2__ANAME000</a:t>
            </a:r>
            <a:endParaRPr lang="en-GB" altLang="zh-CN" sz="1400" dirty="0">
              <a:cs typeface="Tahoma" pitchFamily="34" charset="0"/>
            </a:endParaRPr>
          </a:p>
        </p:txBody>
      </p:sp>
      <p:pic>
        <p:nvPicPr>
          <p:cNvPr id="64" name="Picture 6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5557" y="5652351"/>
            <a:ext cx="3528000" cy="1008000"/>
          </a:xfrm>
          <a:prstGeom prst="rect">
            <a:avLst/>
          </a:prstGeom>
        </p:spPr>
      </p:pic>
    </p:spTree>
    <p:extLst>
      <p:ext uri="{BB962C8B-B14F-4D97-AF65-F5344CB8AC3E}">
        <p14:creationId xmlns:p14="http://schemas.microsoft.com/office/powerpoint/2010/main" val="3881465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Party Accounts</a:t>
            </a:r>
          </a:p>
        </p:txBody>
      </p:sp>
      <p:cxnSp>
        <p:nvCxnSpPr>
          <p:cNvPr id="6" name="Straight Connector 5"/>
          <p:cNvCxnSpPr/>
          <p:nvPr/>
        </p:nvCxnSpPr>
        <p:spPr>
          <a:xfrm>
            <a:off x="9022261" y="5415650"/>
            <a:ext cx="0" cy="2702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359813" y="5415650"/>
            <a:ext cx="0" cy="2702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391928" y="4219825"/>
            <a:ext cx="0" cy="4779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022261" y="4219826"/>
            <a:ext cx="0" cy="4779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endCxn id="30" idx="0"/>
          </p:cNvCxnSpPr>
          <p:nvPr/>
        </p:nvCxnSpPr>
        <p:spPr>
          <a:xfrm>
            <a:off x="10800237" y="4035810"/>
            <a:ext cx="0" cy="6815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347422" y="4035810"/>
            <a:ext cx="145281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000970" y="5445174"/>
            <a:ext cx="0" cy="2702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490194" y="5432733"/>
            <a:ext cx="0" cy="2702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000970" y="4239345"/>
            <a:ext cx="0" cy="4779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490194" y="4235128"/>
            <a:ext cx="0" cy="4779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19636" y="1759225"/>
            <a:ext cx="515179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689220" y="5657925"/>
            <a:ext cx="1350000" cy="430887"/>
          </a:xfrm>
          <a:prstGeom prst="rect">
            <a:avLst/>
          </a:prstGeom>
          <a:solidFill>
            <a:schemeClr val="bg1"/>
          </a:solidFill>
          <a:ln>
            <a:solidFill>
              <a:schemeClr val="tx1"/>
            </a:solidFill>
          </a:ln>
        </p:spPr>
        <p:txBody>
          <a:bodyPr wrap="square">
            <a:spAutoFit/>
          </a:bodyPr>
          <a:lstStyle/>
          <a:p>
            <a:pPr algn="ctr"/>
            <a:r>
              <a:rPr lang="en-GB" sz="1100" dirty="0" smtClean="0"/>
              <a:t>Aggregated data from meter points</a:t>
            </a:r>
            <a:endParaRPr lang="en-GB" sz="1100" dirty="0"/>
          </a:p>
        </p:txBody>
      </p:sp>
      <p:sp>
        <p:nvSpPr>
          <p:cNvPr id="18" name="Rectangle 17"/>
          <p:cNvSpPr/>
          <p:nvPr/>
        </p:nvSpPr>
        <p:spPr>
          <a:xfrm>
            <a:off x="8356028" y="5657925"/>
            <a:ext cx="1350000" cy="430887"/>
          </a:xfrm>
          <a:prstGeom prst="rect">
            <a:avLst/>
          </a:prstGeom>
          <a:solidFill>
            <a:schemeClr val="bg1"/>
          </a:solidFill>
          <a:ln>
            <a:solidFill>
              <a:schemeClr val="tx1"/>
            </a:solidFill>
          </a:ln>
        </p:spPr>
        <p:txBody>
          <a:bodyPr wrap="square">
            <a:spAutoFit/>
          </a:bodyPr>
          <a:lstStyle/>
          <a:p>
            <a:pPr algn="ctr"/>
            <a:r>
              <a:rPr lang="en-GB" sz="1100" dirty="0" smtClean="0"/>
              <a:t>Aggregated data from meter points</a:t>
            </a:r>
            <a:endParaRPr lang="en-GB" sz="1100" dirty="0"/>
          </a:p>
        </p:txBody>
      </p:sp>
      <p:sp>
        <p:nvSpPr>
          <p:cNvPr id="19" name="Rectangle 18"/>
          <p:cNvSpPr/>
          <p:nvPr/>
        </p:nvSpPr>
        <p:spPr>
          <a:xfrm>
            <a:off x="3508689" y="5669809"/>
            <a:ext cx="1178203" cy="261610"/>
          </a:xfrm>
          <a:prstGeom prst="rect">
            <a:avLst/>
          </a:prstGeom>
          <a:solidFill>
            <a:schemeClr val="bg1"/>
          </a:solidFill>
          <a:ln>
            <a:solidFill>
              <a:schemeClr val="tx1"/>
            </a:solidFill>
          </a:ln>
        </p:spPr>
        <p:txBody>
          <a:bodyPr wrap="square">
            <a:spAutoFit/>
          </a:bodyPr>
          <a:lstStyle/>
          <a:p>
            <a:pPr algn="ctr"/>
            <a:r>
              <a:rPr lang="en-GB" sz="1100" dirty="0" smtClean="0"/>
              <a:t>Meter Point</a:t>
            </a:r>
            <a:endParaRPr lang="en-GB" sz="1100" dirty="0"/>
          </a:p>
        </p:txBody>
      </p:sp>
      <p:sp>
        <p:nvSpPr>
          <p:cNvPr id="20" name="Rectangle 19"/>
          <p:cNvSpPr/>
          <p:nvPr/>
        </p:nvSpPr>
        <p:spPr>
          <a:xfrm>
            <a:off x="1731351" y="5669809"/>
            <a:ext cx="1178203" cy="261610"/>
          </a:xfrm>
          <a:prstGeom prst="rect">
            <a:avLst/>
          </a:prstGeom>
          <a:solidFill>
            <a:schemeClr val="bg1"/>
          </a:solidFill>
          <a:ln>
            <a:solidFill>
              <a:schemeClr val="tx1"/>
            </a:solidFill>
          </a:ln>
        </p:spPr>
        <p:txBody>
          <a:bodyPr wrap="square">
            <a:spAutoFit/>
          </a:bodyPr>
          <a:lstStyle/>
          <a:p>
            <a:pPr algn="ctr"/>
            <a:r>
              <a:rPr lang="en-GB" sz="1100" dirty="0" smtClean="0"/>
              <a:t>Meter Point</a:t>
            </a:r>
            <a:endParaRPr lang="en-GB" sz="1100" dirty="0"/>
          </a:p>
        </p:txBody>
      </p:sp>
      <p:sp>
        <p:nvSpPr>
          <p:cNvPr id="21" name="Rectangle 20"/>
          <p:cNvSpPr/>
          <p:nvPr/>
        </p:nvSpPr>
        <p:spPr>
          <a:xfrm>
            <a:off x="4766754" y="1039225"/>
            <a:ext cx="2160000" cy="14400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rPr>
              <a:t>BSC Party</a:t>
            </a:r>
            <a:endParaRPr lang="en-GB" sz="2000" b="1" dirty="0">
              <a:solidFill>
                <a:schemeClr val="tx1"/>
              </a:solidFill>
            </a:endParaRPr>
          </a:p>
        </p:txBody>
      </p:sp>
      <p:cxnSp>
        <p:nvCxnSpPr>
          <p:cNvPr id="22" name="Straight Connector 21"/>
          <p:cNvCxnSpPr/>
          <p:nvPr/>
        </p:nvCxnSpPr>
        <p:spPr>
          <a:xfrm>
            <a:off x="8371426" y="1759225"/>
            <a:ext cx="0" cy="13738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36954" y="1759225"/>
            <a:ext cx="0" cy="13738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192770" y="2799345"/>
            <a:ext cx="2160000" cy="1440000"/>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Production </a:t>
            </a:r>
            <a:br>
              <a:rPr lang="en-GB" dirty="0" smtClean="0">
                <a:solidFill>
                  <a:schemeClr val="tx1"/>
                </a:solidFill>
              </a:rPr>
            </a:br>
            <a:r>
              <a:rPr lang="en-GB" dirty="0" smtClean="0">
                <a:solidFill>
                  <a:schemeClr val="tx1"/>
                </a:solidFill>
              </a:rPr>
              <a:t>Account</a:t>
            </a:r>
            <a:endParaRPr lang="en-GB" dirty="0">
              <a:solidFill>
                <a:schemeClr val="tx1"/>
              </a:solidFill>
            </a:endParaRPr>
          </a:p>
        </p:txBody>
      </p:sp>
      <p:sp>
        <p:nvSpPr>
          <p:cNvPr id="25" name="Rectangle 24"/>
          <p:cNvSpPr/>
          <p:nvPr/>
        </p:nvSpPr>
        <p:spPr>
          <a:xfrm>
            <a:off x="7187421" y="2799345"/>
            <a:ext cx="2160000" cy="1440000"/>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Consumption Account</a:t>
            </a:r>
            <a:endParaRPr lang="en-GB" dirty="0">
              <a:solidFill>
                <a:schemeClr val="tx1"/>
              </a:solidFill>
            </a:endParaRPr>
          </a:p>
        </p:txBody>
      </p:sp>
      <p:sp>
        <p:nvSpPr>
          <p:cNvPr id="26" name="Rectangle 25"/>
          <p:cNvSpPr/>
          <p:nvPr/>
        </p:nvSpPr>
        <p:spPr>
          <a:xfrm>
            <a:off x="1381522" y="4717328"/>
            <a:ext cx="1528032" cy="720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E_BMU</a:t>
            </a:r>
            <a:endParaRPr lang="en-GB" dirty="0">
              <a:solidFill>
                <a:schemeClr val="tx1"/>
              </a:solidFill>
            </a:endParaRPr>
          </a:p>
        </p:txBody>
      </p:sp>
      <p:sp>
        <p:nvSpPr>
          <p:cNvPr id="27" name="Rectangle 26"/>
          <p:cNvSpPr/>
          <p:nvPr/>
        </p:nvSpPr>
        <p:spPr>
          <a:xfrm>
            <a:off x="3526514" y="4717328"/>
            <a:ext cx="1528032" cy="720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T_BMU</a:t>
            </a:r>
          </a:p>
        </p:txBody>
      </p:sp>
      <p:sp>
        <p:nvSpPr>
          <p:cNvPr id="28" name="Rectangle 27"/>
          <p:cNvSpPr/>
          <p:nvPr/>
        </p:nvSpPr>
        <p:spPr>
          <a:xfrm>
            <a:off x="6590968" y="4697809"/>
            <a:ext cx="1528032" cy="720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2__ABMU</a:t>
            </a:r>
            <a:endParaRPr lang="en-GB" dirty="0">
              <a:solidFill>
                <a:schemeClr val="tx1"/>
              </a:solidFill>
            </a:endParaRPr>
          </a:p>
        </p:txBody>
      </p:sp>
      <p:sp>
        <p:nvSpPr>
          <p:cNvPr id="29" name="Rectangle 28"/>
          <p:cNvSpPr/>
          <p:nvPr/>
        </p:nvSpPr>
        <p:spPr>
          <a:xfrm>
            <a:off x="8230537" y="4697809"/>
            <a:ext cx="1528032" cy="720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2__BBMU</a:t>
            </a:r>
            <a:endParaRPr lang="en-GB" dirty="0">
              <a:solidFill>
                <a:schemeClr val="tx1"/>
              </a:solidFill>
            </a:endParaRPr>
          </a:p>
        </p:txBody>
      </p:sp>
      <p:sp>
        <p:nvSpPr>
          <p:cNvPr id="30" name="Rectangle 29"/>
          <p:cNvSpPr/>
          <p:nvPr/>
        </p:nvSpPr>
        <p:spPr>
          <a:xfrm>
            <a:off x="10036221" y="4717328"/>
            <a:ext cx="1528032" cy="720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a:t>
            </a:r>
            <a:endParaRPr lang="en-GB" dirty="0">
              <a:solidFill>
                <a:schemeClr val="tx1"/>
              </a:solidFill>
            </a:endParaRPr>
          </a:p>
        </p:txBody>
      </p:sp>
    </p:spTree>
    <p:extLst>
      <p:ext uri="{BB962C8B-B14F-4D97-AF65-F5344CB8AC3E}">
        <p14:creationId xmlns:p14="http://schemas.microsoft.com/office/powerpoint/2010/main" val="8809311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Metered Volume Reallocation Notification (MVRN)</a:t>
            </a:r>
          </a:p>
        </p:txBody>
      </p:sp>
      <p:cxnSp>
        <p:nvCxnSpPr>
          <p:cNvPr id="6" name="Straight Connector 5"/>
          <p:cNvCxnSpPr/>
          <p:nvPr/>
        </p:nvCxnSpPr>
        <p:spPr>
          <a:xfrm>
            <a:off x="8800002" y="3297113"/>
            <a:ext cx="0" cy="9133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022260" y="1426425"/>
            <a:ext cx="30548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878755" y="1083525"/>
            <a:ext cx="1374687" cy="957318"/>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BSC Party 1</a:t>
            </a:r>
            <a:endParaRPr lang="en-GB" sz="1400" b="1" dirty="0">
              <a:solidFill>
                <a:schemeClr val="tx1"/>
              </a:solidFill>
            </a:endParaRPr>
          </a:p>
        </p:txBody>
      </p:sp>
      <p:cxnSp>
        <p:nvCxnSpPr>
          <p:cNvPr id="9" name="Straight Connector 8"/>
          <p:cNvCxnSpPr/>
          <p:nvPr/>
        </p:nvCxnSpPr>
        <p:spPr>
          <a:xfrm>
            <a:off x="5077104" y="1426425"/>
            <a:ext cx="0" cy="9133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022260" y="1426425"/>
            <a:ext cx="0" cy="9133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318297" y="2339795"/>
            <a:ext cx="1374687" cy="957318"/>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Production Account</a:t>
            </a:r>
            <a:endParaRPr lang="en-GB" sz="1400" dirty="0">
              <a:solidFill>
                <a:schemeClr val="tx1"/>
              </a:solidFill>
            </a:endParaRPr>
          </a:p>
        </p:txBody>
      </p:sp>
      <p:sp>
        <p:nvSpPr>
          <p:cNvPr id="12" name="Rectangle 11"/>
          <p:cNvSpPr/>
          <p:nvPr/>
        </p:nvSpPr>
        <p:spPr>
          <a:xfrm>
            <a:off x="4389761" y="2339795"/>
            <a:ext cx="1374687" cy="957318"/>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Consumption Account</a:t>
            </a:r>
            <a:endParaRPr lang="en-GB" sz="1400" dirty="0">
              <a:solidFill>
                <a:schemeClr val="tx1"/>
              </a:solidFill>
            </a:endParaRPr>
          </a:p>
        </p:txBody>
      </p:sp>
      <p:cxnSp>
        <p:nvCxnSpPr>
          <p:cNvPr id="13" name="Straight Connector 12"/>
          <p:cNvCxnSpPr/>
          <p:nvPr/>
        </p:nvCxnSpPr>
        <p:spPr>
          <a:xfrm>
            <a:off x="8800003" y="1426425"/>
            <a:ext cx="25494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9571608" y="1105499"/>
            <a:ext cx="1374687" cy="957318"/>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BSC Party 2</a:t>
            </a:r>
            <a:endParaRPr lang="en-GB" sz="1400" b="1" dirty="0">
              <a:solidFill>
                <a:schemeClr val="tx1"/>
              </a:solidFill>
            </a:endParaRPr>
          </a:p>
        </p:txBody>
      </p:sp>
      <p:cxnSp>
        <p:nvCxnSpPr>
          <p:cNvPr id="15" name="Straight Connector 14"/>
          <p:cNvCxnSpPr/>
          <p:nvPr/>
        </p:nvCxnSpPr>
        <p:spPr>
          <a:xfrm>
            <a:off x="8800003" y="1426425"/>
            <a:ext cx="0" cy="9133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8112659" y="2339795"/>
            <a:ext cx="1374687" cy="957318"/>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Production Account</a:t>
            </a:r>
            <a:endParaRPr lang="en-GB" sz="1400" dirty="0">
              <a:solidFill>
                <a:schemeClr val="tx1"/>
              </a:solidFill>
            </a:endParaRPr>
          </a:p>
        </p:txBody>
      </p:sp>
      <p:sp>
        <p:nvSpPr>
          <p:cNvPr id="17" name="Rectangle 16"/>
          <p:cNvSpPr/>
          <p:nvPr/>
        </p:nvSpPr>
        <p:spPr>
          <a:xfrm>
            <a:off x="8194209" y="4200353"/>
            <a:ext cx="1220087" cy="501638"/>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E_BMU</a:t>
            </a:r>
            <a:endParaRPr lang="en-GB" sz="1400" dirty="0">
              <a:solidFill>
                <a:schemeClr val="tx1"/>
              </a:solidFill>
            </a:endParaRPr>
          </a:p>
        </p:txBody>
      </p:sp>
      <p:sp>
        <p:nvSpPr>
          <p:cNvPr id="18" name="Rectangle 17"/>
          <p:cNvSpPr/>
          <p:nvPr/>
        </p:nvSpPr>
        <p:spPr>
          <a:xfrm>
            <a:off x="1491132" y="4200353"/>
            <a:ext cx="1220087" cy="50163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T_BMU</a:t>
            </a:r>
          </a:p>
        </p:txBody>
      </p:sp>
      <p:sp>
        <p:nvSpPr>
          <p:cNvPr id="19" name="Rectangle 18"/>
          <p:cNvSpPr/>
          <p:nvPr/>
        </p:nvSpPr>
        <p:spPr>
          <a:xfrm>
            <a:off x="3983755" y="4200353"/>
            <a:ext cx="1220087" cy="50163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2__ABMU</a:t>
            </a:r>
            <a:endParaRPr lang="en-GB" sz="1400" dirty="0">
              <a:solidFill>
                <a:schemeClr val="tx1"/>
              </a:solidFill>
            </a:endParaRPr>
          </a:p>
        </p:txBody>
      </p:sp>
      <p:sp>
        <p:nvSpPr>
          <p:cNvPr id="20" name="Rectangle 19"/>
          <p:cNvSpPr/>
          <p:nvPr/>
        </p:nvSpPr>
        <p:spPr>
          <a:xfrm>
            <a:off x="5301009" y="4191470"/>
            <a:ext cx="1220087" cy="50163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2__BBMU</a:t>
            </a:r>
            <a:endParaRPr lang="en-GB" sz="1400" dirty="0">
              <a:solidFill>
                <a:schemeClr val="tx1"/>
              </a:solidFill>
            </a:endParaRPr>
          </a:p>
        </p:txBody>
      </p:sp>
      <p:cxnSp>
        <p:nvCxnSpPr>
          <p:cNvPr id="21" name="Straight Connector 20"/>
          <p:cNvCxnSpPr/>
          <p:nvPr/>
        </p:nvCxnSpPr>
        <p:spPr>
          <a:xfrm>
            <a:off x="4593798" y="3297113"/>
            <a:ext cx="0" cy="9133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025558" y="3297113"/>
            <a:ext cx="0" cy="9133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471507" y="3297113"/>
            <a:ext cx="0" cy="9133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738950" y="5460451"/>
            <a:ext cx="8183406" cy="269304"/>
          </a:xfrm>
          <a:prstGeom prst="rect">
            <a:avLst/>
          </a:prstGeom>
          <a:noFill/>
          <a:ln>
            <a:noFill/>
          </a:ln>
        </p:spPr>
        <p:txBody>
          <a:bodyPr wrap="square" lIns="0" tIns="0" rIns="0" bIns="0" rtlCol="0">
            <a:spAutoFit/>
          </a:bodyPr>
          <a:lstStyle/>
          <a:p>
            <a:pPr marL="342900" indent="-342900" defTabSz="1042504">
              <a:lnSpc>
                <a:spcPts val="2100"/>
              </a:lnSpc>
              <a:spcAft>
                <a:spcPts val="560"/>
              </a:spcAft>
              <a:buFont typeface="Wingdings" panose="05000000000000000000" pitchFamily="2" charset="2"/>
              <a:buChar char="§"/>
            </a:pPr>
            <a:r>
              <a:rPr lang="en-GB" dirty="0" smtClean="0"/>
              <a:t>Move a fixed MWh volume or % of volume, to 1 or more Parties</a:t>
            </a:r>
          </a:p>
        </p:txBody>
      </p:sp>
      <p:sp>
        <p:nvSpPr>
          <p:cNvPr id="25" name="TextBox 24"/>
          <p:cNvSpPr txBox="1"/>
          <p:nvPr/>
        </p:nvSpPr>
        <p:spPr>
          <a:xfrm>
            <a:off x="1735652" y="5951186"/>
            <a:ext cx="7692016" cy="269304"/>
          </a:xfrm>
          <a:prstGeom prst="rect">
            <a:avLst/>
          </a:prstGeom>
          <a:noFill/>
          <a:ln>
            <a:noFill/>
          </a:ln>
        </p:spPr>
        <p:txBody>
          <a:bodyPr wrap="square" lIns="0" tIns="0" rIns="0" bIns="0" rtlCol="0">
            <a:spAutoFit/>
          </a:bodyPr>
          <a:lstStyle/>
          <a:p>
            <a:pPr marL="342900" indent="-342900" defTabSz="1042504">
              <a:lnSpc>
                <a:spcPts val="2100"/>
              </a:lnSpc>
              <a:spcAft>
                <a:spcPts val="560"/>
              </a:spcAft>
              <a:buFont typeface="Wingdings" panose="05000000000000000000" pitchFamily="2" charset="2"/>
              <a:buChar char="§"/>
            </a:pPr>
            <a:r>
              <a:rPr lang="en-GB" dirty="0" smtClean="0"/>
              <a:t>From P Account to P Account, or from C Account to C Account</a:t>
            </a:r>
          </a:p>
        </p:txBody>
      </p:sp>
      <p:cxnSp>
        <p:nvCxnSpPr>
          <p:cNvPr id="26" name="Straight Arrow Connector 25"/>
          <p:cNvCxnSpPr>
            <a:stCxn id="17" idx="1"/>
          </p:cNvCxnSpPr>
          <p:nvPr/>
        </p:nvCxnSpPr>
        <p:spPr>
          <a:xfrm flipH="1" flipV="1">
            <a:off x="2711219" y="3297113"/>
            <a:ext cx="5482990" cy="1154059"/>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rot="720031">
            <a:off x="5986417" y="3682064"/>
            <a:ext cx="1290567" cy="307777"/>
          </a:xfrm>
          <a:prstGeom prst="rect">
            <a:avLst/>
          </a:prstGeom>
          <a:ln>
            <a:solidFill>
              <a:schemeClr val="tx1"/>
            </a:solidFill>
          </a:ln>
        </p:spPr>
        <p:txBody>
          <a:bodyPr wrap="square">
            <a:spAutoFit/>
          </a:bodyPr>
          <a:lstStyle/>
          <a:p>
            <a:pPr algn="ctr"/>
            <a:r>
              <a:rPr lang="en-GB" sz="1400" b="1" dirty="0" smtClean="0"/>
              <a:t>MVRN</a:t>
            </a:r>
            <a:endParaRPr lang="en-GB" sz="1400" b="1" dirty="0"/>
          </a:p>
        </p:txBody>
      </p:sp>
    </p:spTree>
    <p:extLst>
      <p:ext uri="{BB962C8B-B14F-4D97-AF65-F5344CB8AC3E}">
        <p14:creationId xmlns:p14="http://schemas.microsoft.com/office/powerpoint/2010/main" val="24902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1+#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1+#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down)">
                                      <p:cBhvr>
                                        <p:cTn id="33" dur="500"/>
                                        <p:tgtEl>
                                          <p:spTgt spid="26"/>
                                        </p:tgtEl>
                                      </p:cBhvr>
                                    </p:animEffect>
                                  </p:childTnLst>
                                </p:cTn>
                              </p:par>
                              <p:par>
                                <p:cTn id="34" presetID="1" presetClass="exit" presetSubtype="0" fill="hold" nodeType="withEffect">
                                  <p:stCondLst>
                                    <p:cond delay="0"/>
                                  </p:stCondLst>
                                  <p:childTnLst>
                                    <p:set>
                                      <p:cBhvr>
                                        <p:cTn id="35" dur="1" fill="hold">
                                          <p:stCondLst>
                                            <p:cond delay="0"/>
                                          </p:stCondLst>
                                        </p:cTn>
                                        <p:tgtEl>
                                          <p:spTgt spid="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down)">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down)">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24" grpId="0"/>
      <p:bldP spid="25" grpId="0"/>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Electricity Balancing Mechanism</a:t>
            </a:r>
          </a:p>
        </p:txBody>
      </p:sp>
    </p:spTree>
    <p:extLst>
      <p:ext uri="{BB962C8B-B14F-4D97-AF65-F5344CB8AC3E}">
        <p14:creationId xmlns:p14="http://schemas.microsoft.com/office/powerpoint/2010/main" val="37893106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What is the Balancing Mechanism?</a:t>
            </a:r>
          </a:p>
        </p:txBody>
      </p:sp>
      <p:sp>
        <p:nvSpPr>
          <p:cNvPr id="6" name="Rectangle 5"/>
          <p:cNvSpPr/>
          <p:nvPr/>
        </p:nvSpPr>
        <p:spPr>
          <a:xfrm>
            <a:off x="987080" y="846832"/>
            <a:ext cx="9899649" cy="8100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National Grid provides data </a:t>
            </a:r>
            <a:r>
              <a:rPr lang="en-US" sz="2000" dirty="0" smtClean="0">
                <a:solidFill>
                  <a:schemeClr val="tx1"/>
                </a:solidFill>
              </a:rPr>
              <a:t>on actions taken to balance the System</a:t>
            </a:r>
            <a:endParaRPr lang="en-US" sz="2000" dirty="0">
              <a:solidFill>
                <a:schemeClr val="tx1"/>
              </a:solidFill>
            </a:endParaRPr>
          </a:p>
        </p:txBody>
      </p:sp>
      <p:pic>
        <p:nvPicPr>
          <p:cNvPr id="7" name="Picture 22"/>
          <p:cNvPicPr>
            <a:picLocks noChangeAspect="1" noChangeArrowheads="1"/>
          </p:cNvPicPr>
          <p:nvPr/>
        </p:nvPicPr>
        <p:blipFill rotWithShape="1">
          <a:blip r:embed="rId2">
            <a:extLst>
              <a:ext uri="{28A0092B-C50C-407E-A947-70E740481C1C}">
                <a14:useLocalDpi xmlns:a14="http://schemas.microsoft.com/office/drawing/2010/main" val="0"/>
              </a:ext>
            </a:extLst>
          </a:blip>
          <a:srcRect l="5686" t="23589" r="34578" b="11827"/>
          <a:stretch/>
        </p:blipFill>
        <p:spPr bwMode="auto">
          <a:xfrm>
            <a:off x="1974510" y="1847592"/>
            <a:ext cx="7924787" cy="481711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949597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Forecast National Demand</a:t>
            </a:r>
          </a:p>
        </p:txBody>
      </p:sp>
      <p:sp>
        <p:nvSpPr>
          <p:cNvPr id="8" name="Rectangle 7"/>
          <p:cNvSpPr/>
          <p:nvPr/>
        </p:nvSpPr>
        <p:spPr>
          <a:xfrm>
            <a:off x="8242013" y="1062760"/>
            <a:ext cx="3081769" cy="2462213"/>
          </a:xfrm>
          <a:prstGeom prst="rect">
            <a:avLst/>
          </a:prstGeom>
        </p:spPr>
        <p:txBody>
          <a:bodyPr wrap="square">
            <a:spAutoFit/>
          </a:bodyPr>
          <a:lstStyle/>
          <a:p>
            <a:pPr marL="342900" indent="-342900">
              <a:spcAft>
                <a:spcPts val="560"/>
              </a:spcAft>
              <a:buFont typeface="Wingdings" panose="05000000000000000000" pitchFamily="2" charset="2"/>
              <a:buChar char="§"/>
            </a:pPr>
            <a:r>
              <a:rPr lang="en-US" dirty="0" smtClean="0"/>
              <a:t>National Grid’s demand forecast indicates how much energy will be needed for each HH</a:t>
            </a:r>
          </a:p>
          <a:p>
            <a:pPr>
              <a:spcAft>
                <a:spcPts val="560"/>
              </a:spcAft>
            </a:pPr>
            <a:endParaRPr lang="en-US" dirty="0" smtClean="0"/>
          </a:p>
          <a:p>
            <a:pPr marL="342900" indent="-342900">
              <a:spcAft>
                <a:spcPts val="560"/>
              </a:spcAft>
              <a:buFont typeface="Wingdings" panose="05000000000000000000" pitchFamily="2" charset="2"/>
              <a:buChar char="§"/>
            </a:pPr>
            <a:r>
              <a:rPr lang="en-US" dirty="0" smtClean="0"/>
              <a:t>They can then compare this to the generation planned to be dispatched</a:t>
            </a:r>
            <a:endParaRPr lang="en-US" dirty="0"/>
          </a:p>
        </p:txBody>
      </p:sp>
      <p:pic>
        <p:nvPicPr>
          <p:cNvPr id="2" name="Picture 1"/>
          <p:cNvPicPr>
            <a:picLocks noChangeAspect="1"/>
          </p:cNvPicPr>
          <p:nvPr/>
        </p:nvPicPr>
        <p:blipFill rotWithShape="1">
          <a:blip r:embed="rId2"/>
          <a:srcRect l="27674" t="12954" r="28735" b="28435"/>
          <a:stretch/>
        </p:blipFill>
        <p:spPr>
          <a:xfrm>
            <a:off x="317535" y="997526"/>
            <a:ext cx="7561083" cy="5506722"/>
          </a:xfrm>
          <a:prstGeom prst="rect">
            <a:avLst/>
          </a:prstGeom>
        </p:spPr>
      </p:pic>
    </p:spTree>
    <p:extLst>
      <p:ext uri="{BB962C8B-B14F-4D97-AF65-F5344CB8AC3E}">
        <p14:creationId xmlns:p14="http://schemas.microsoft.com/office/powerpoint/2010/main" val="7068727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Physical Notifications (PN)</a:t>
            </a:r>
          </a:p>
        </p:txBody>
      </p:sp>
      <p:sp>
        <p:nvSpPr>
          <p:cNvPr id="6" name="Rectangle 5"/>
          <p:cNvSpPr/>
          <p:nvPr/>
        </p:nvSpPr>
        <p:spPr>
          <a:xfrm>
            <a:off x="1052623" y="1324890"/>
            <a:ext cx="8591107" cy="2160000"/>
          </a:xfrm>
          <a:prstGeom prst="rect">
            <a:avLst/>
          </a:prstGeom>
          <a:noFill/>
          <a:ln w="57150">
            <a:solidFill>
              <a:schemeClr val="accent5"/>
            </a:solidFill>
          </a:ln>
          <a:effectLst/>
        </p:spPr>
        <p:style>
          <a:lnRef idx="1">
            <a:schemeClr val="accent1"/>
          </a:lnRef>
          <a:fillRef idx="3">
            <a:schemeClr val="accent1"/>
          </a:fillRef>
          <a:effectRef idx="2">
            <a:schemeClr val="accent1"/>
          </a:effectRef>
          <a:fontRef idx="minor">
            <a:schemeClr val="lt1"/>
          </a:fontRef>
        </p:style>
        <p:txBody>
          <a:bodyPr lIns="0" tIns="46800" rIns="0" bIns="0"/>
          <a:lstStyle/>
          <a:p>
            <a:pPr marL="367200" indent="-277200" algn="ctr" eaLnBrk="0" hangingPunct="0">
              <a:spcBef>
                <a:spcPct val="20000"/>
              </a:spcBef>
              <a:buClr>
                <a:srgbClr val="156E91"/>
              </a:buClr>
              <a:buSzPct val="140000"/>
              <a:defRPr/>
            </a:pPr>
            <a:r>
              <a:rPr lang="en-GB" sz="2000" b="1" dirty="0" smtClean="0">
                <a:solidFill>
                  <a:schemeClr val="tx1"/>
                </a:solidFill>
                <a:latin typeface="Tahoma" pitchFamily="34" charset="0"/>
              </a:rPr>
              <a:t/>
            </a:r>
            <a:br>
              <a:rPr lang="en-GB" sz="2000" b="1" dirty="0" smtClean="0">
                <a:solidFill>
                  <a:schemeClr val="tx1"/>
                </a:solidFill>
                <a:latin typeface="Tahoma" pitchFamily="34" charset="0"/>
              </a:rPr>
            </a:br>
            <a:r>
              <a:rPr lang="en-GB" sz="2000" b="1" dirty="0" smtClean="0">
                <a:solidFill>
                  <a:schemeClr val="tx1"/>
                </a:solidFill>
                <a:latin typeface="Arial" panose="020B0604020202020204" pitchFamily="34" charset="0"/>
                <a:cs typeface="Arial" panose="020B0604020202020204" pitchFamily="34" charset="0"/>
              </a:rPr>
              <a:t>Initial </a:t>
            </a:r>
            <a:r>
              <a:rPr lang="en-GB" sz="2000" b="1" dirty="0">
                <a:solidFill>
                  <a:schemeClr val="tx1"/>
                </a:solidFill>
                <a:latin typeface="Arial" panose="020B0604020202020204" pitchFamily="34" charset="0"/>
                <a:cs typeface="Arial" panose="020B0604020202020204" pitchFamily="34" charset="0"/>
              </a:rPr>
              <a:t>Physical Notification (IPN</a:t>
            </a:r>
            <a:r>
              <a:rPr lang="en-GB" sz="2000" b="1" dirty="0" smtClean="0">
                <a:solidFill>
                  <a:schemeClr val="tx1"/>
                </a:solidFill>
                <a:latin typeface="Arial" panose="020B0604020202020204" pitchFamily="34" charset="0"/>
                <a:cs typeface="Arial" panose="020B0604020202020204" pitchFamily="34" charset="0"/>
              </a:rPr>
              <a:t>)</a:t>
            </a:r>
            <a:br>
              <a:rPr lang="en-GB" sz="2000" b="1" dirty="0" smtClean="0">
                <a:solidFill>
                  <a:schemeClr val="tx1"/>
                </a:solidFill>
                <a:latin typeface="Arial" panose="020B0604020202020204" pitchFamily="34" charset="0"/>
                <a:cs typeface="Arial" panose="020B0604020202020204" pitchFamily="34" charset="0"/>
              </a:rPr>
            </a:br>
            <a:endParaRPr lang="en-GB" sz="2000" b="1" dirty="0">
              <a:solidFill>
                <a:schemeClr val="tx1"/>
              </a:solidFill>
              <a:latin typeface="Arial" panose="020B0604020202020204" pitchFamily="34" charset="0"/>
              <a:cs typeface="Arial" panose="020B0604020202020204" pitchFamily="34" charset="0"/>
            </a:endParaRPr>
          </a:p>
          <a:p>
            <a:pPr marL="432900" lvl="1" indent="-342900" algn="ctr" eaLnBrk="0" hangingPunct="0">
              <a:spcBef>
                <a:spcPct val="20000"/>
              </a:spcBef>
              <a:buSzPct val="100000"/>
              <a:buFont typeface="Wingdings" panose="05000000000000000000" pitchFamily="2" charset="2"/>
              <a:buChar char="§"/>
              <a:defRPr/>
            </a:pPr>
            <a:r>
              <a:rPr lang="en-GB" dirty="0">
                <a:solidFill>
                  <a:schemeClr val="tx1"/>
                </a:solidFill>
                <a:latin typeface="Arial" panose="020B0604020202020204" pitchFamily="34" charset="0"/>
                <a:cs typeface="Arial" panose="020B0604020202020204" pitchFamily="34" charset="0"/>
              </a:rPr>
              <a:t>Expected operating levels throughout the whole day for each BM Unit</a:t>
            </a:r>
          </a:p>
          <a:p>
            <a:pPr marL="432900" lvl="1" indent="-342900" algn="ctr" eaLnBrk="0" hangingPunct="0">
              <a:spcBef>
                <a:spcPct val="20000"/>
              </a:spcBef>
              <a:buSzPct val="100000"/>
              <a:buFont typeface="Wingdings" panose="05000000000000000000" pitchFamily="2" charset="2"/>
              <a:buChar char="§"/>
              <a:defRPr/>
            </a:pPr>
            <a:r>
              <a:rPr lang="en-GB" dirty="0">
                <a:solidFill>
                  <a:schemeClr val="tx1"/>
                </a:solidFill>
                <a:latin typeface="Arial" panose="020B0604020202020204" pitchFamily="34" charset="0"/>
                <a:cs typeface="Arial" panose="020B0604020202020204" pitchFamily="34" charset="0"/>
              </a:rPr>
              <a:t>Submitted by </a:t>
            </a:r>
            <a:r>
              <a:rPr lang="en-GB" dirty="0" smtClean="0">
                <a:solidFill>
                  <a:schemeClr val="tx1"/>
                </a:solidFill>
                <a:latin typeface="Arial" panose="020B0604020202020204" pitchFamily="34" charset="0"/>
                <a:cs typeface="Arial" panose="020B0604020202020204" pitchFamily="34" charset="0"/>
              </a:rPr>
              <a:t>11.00 </a:t>
            </a:r>
            <a:r>
              <a:rPr lang="en-GB" dirty="0">
                <a:solidFill>
                  <a:schemeClr val="tx1"/>
                </a:solidFill>
                <a:latin typeface="Arial" panose="020B0604020202020204" pitchFamily="34" charset="0"/>
                <a:cs typeface="Arial" panose="020B0604020202020204" pitchFamily="34" charset="0"/>
              </a:rPr>
              <a:t>day ahead</a:t>
            </a:r>
          </a:p>
          <a:p>
            <a:pPr algn="ctr" eaLnBrk="0" hangingPunct="0">
              <a:defRPr/>
            </a:pPr>
            <a:endParaRPr lang="en-US" sz="2000" dirty="0">
              <a:solidFill>
                <a:srgbClr val="404040"/>
              </a:solidFill>
            </a:endParaRPr>
          </a:p>
        </p:txBody>
      </p:sp>
      <p:sp>
        <p:nvSpPr>
          <p:cNvPr id="7" name="Rectangle 6"/>
          <p:cNvSpPr/>
          <p:nvPr/>
        </p:nvSpPr>
        <p:spPr>
          <a:xfrm>
            <a:off x="1052623" y="3863449"/>
            <a:ext cx="8591107" cy="2160000"/>
          </a:xfrm>
          <a:prstGeom prst="rect">
            <a:avLst/>
          </a:prstGeom>
          <a:noFill/>
          <a:ln w="57150">
            <a:solidFill>
              <a:schemeClr val="accent4"/>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marL="367200" indent="-277200" algn="ctr" eaLnBrk="0" hangingPunct="0">
              <a:spcBef>
                <a:spcPct val="20000"/>
              </a:spcBef>
              <a:buClr>
                <a:schemeClr val="bg1"/>
              </a:buClr>
              <a:buSzPct val="100000"/>
              <a:defRPr/>
            </a:pPr>
            <a:r>
              <a:rPr lang="en-GB" sz="2000" b="1" dirty="0">
                <a:solidFill>
                  <a:schemeClr val="tx1"/>
                </a:solidFill>
                <a:latin typeface="Arial" panose="020B0604020202020204" pitchFamily="34" charset="0"/>
                <a:cs typeface="Arial" panose="020B0604020202020204" pitchFamily="34" charset="0"/>
              </a:rPr>
              <a:t>Final Physical Notification (FPN</a:t>
            </a:r>
            <a:r>
              <a:rPr lang="en-GB" sz="2000" b="1" dirty="0" smtClean="0">
                <a:solidFill>
                  <a:schemeClr val="tx1"/>
                </a:solidFill>
                <a:latin typeface="Arial" panose="020B0604020202020204" pitchFamily="34" charset="0"/>
                <a:cs typeface="Arial" panose="020B0604020202020204" pitchFamily="34" charset="0"/>
              </a:rPr>
              <a:t>)</a:t>
            </a:r>
            <a:br>
              <a:rPr lang="en-GB" sz="2000" b="1" dirty="0" smtClean="0">
                <a:solidFill>
                  <a:schemeClr val="tx1"/>
                </a:solidFill>
                <a:latin typeface="Arial" panose="020B0604020202020204" pitchFamily="34" charset="0"/>
                <a:cs typeface="Arial" panose="020B0604020202020204" pitchFamily="34" charset="0"/>
              </a:rPr>
            </a:br>
            <a:endParaRPr lang="en-GB" sz="2000" b="1" dirty="0">
              <a:solidFill>
                <a:schemeClr val="tx1"/>
              </a:solidFill>
              <a:latin typeface="Arial" panose="020B0604020202020204" pitchFamily="34" charset="0"/>
              <a:cs typeface="Arial" panose="020B0604020202020204" pitchFamily="34" charset="0"/>
            </a:endParaRPr>
          </a:p>
          <a:p>
            <a:pPr marL="432900" lvl="1" indent="-342900" algn="ctr" eaLnBrk="0" hangingPunct="0">
              <a:spcBef>
                <a:spcPct val="20000"/>
              </a:spcBef>
              <a:buSzPct val="100000"/>
              <a:buFont typeface="Wingdings" panose="05000000000000000000" pitchFamily="2" charset="2"/>
              <a:buChar char="§"/>
              <a:defRPr/>
            </a:pPr>
            <a:r>
              <a:rPr lang="en-GB" dirty="0">
                <a:solidFill>
                  <a:schemeClr val="tx1"/>
                </a:solidFill>
                <a:latin typeface="Arial" panose="020B0604020202020204" pitchFamily="34" charset="0"/>
                <a:cs typeface="Arial" panose="020B0604020202020204" pitchFamily="34" charset="0"/>
              </a:rPr>
              <a:t>Expected operating level for Settlement Period for each BM Unit</a:t>
            </a:r>
          </a:p>
          <a:p>
            <a:pPr marL="432900" lvl="1" indent="-342900" algn="ctr" eaLnBrk="0" hangingPunct="0">
              <a:spcBef>
                <a:spcPct val="20000"/>
              </a:spcBef>
              <a:buSzPct val="100000"/>
              <a:buFont typeface="Wingdings" panose="05000000000000000000" pitchFamily="2" charset="2"/>
              <a:buChar char="§"/>
              <a:defRPr/>
            </a:pPr>
            <a:r>
              <a:rPr lang="en-GB" dirty="0">
                <a:solidFill>
                  <a:schemeClr val="tx1"/>
                </a:solidFill>
                <a:latin typeface="Arial" panose="020B0604020202020204" pitchFamily="34" charset="0"/>
                <a:cs typeface="Arial" panose="020B0604020202020204" pitchFamily="34" charset="0"/>
              </a:rPr>
              <a:t>Submitted by Gate Closure</a:t>
            </a:r>
          </a:p>
        </p:txBody>
      </p:sp>
    </p:spTree>
    <p:extLst>
      <p:ext uri="{BB962C8B-B14F-4D97-AF65-F5344CB8AC3E}">
        <p14:creationId xmlns:p14="http://schemas.microsoft.com/office/powerpoint/2010/main" val="21355580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Bids and Offers</a:t>
            </a:r>
          </a:p>
        </p:txBody>
      </p:sp>
      <p:sp>
        <p:nvSpPr>
          <p:cNvPr id="6" name="Rectangle 5"/>
          <p:cNvSpPr/>
          <p:nvPr/>
        </p:nvSpPr>
        <p:spPr>
          <a:xfrm>
            <a:off x="1955502" y="2237498"/>
            <a:ext cx="3888000" cy="3816447"/>
          </a:xfrm>
          <a:prstGeom prst="rect">
            <a:avLst/>
          </a:prstGeom>
          <a:solidFill>
            <a:schemeClr val="bg1">
              <a:alpha val="90000"/>
            </a:schemeClr>
          </a:solidFill>
          <a:ln w="57150">
            <a:solidFill>
              <a:schemeClr val="tx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marL="432900" indent="-342900" eaLnBrk="0" hangingPunct="0">
              <a:spcBef>
                <a:spcPct val="20000"/>
              </a:spcBef>
              <a:buSzPct val="100000"/>
              <a:buFont typeface="Wingdings" panose="05000000000000000000" pitchFamily="2" charset="2"/>
              <a:buChar char="§"/>
              <a:defRPr/>
            </a:pPr>
            <a:r>
              <a:rPr lang="en-GB" dirty="0">
                <a:solidFill>
                  <a:schemeClr val="tx1"/>
                </a:solidFill>
                <a:latin typeface="Tahoma" pitchFamily="34" charset="0"/>
              </a:rPr>
              <a:t>Offer </a:t>
            </a:r>
            <a:r>
              <a:rPr lang="en-GB" dirty="0" smtClean="0">
                <a:solidFill>
                  <a:schemeClr val="tx1"/>
                </a:solidFill>
                <a:latin typeface="Tahoma" pitchFamily="34" charset="0"/>
              </a:rPr>
              <a:t>to </a:t>
            </a:r>
            <a:r>
              <a:rPr lang="en-GB" b="1" dirty="0" smtClean="0">
                <a:solidFill>
                  <a:schemeClr val="tx1"/>
                </a:solidFill>
                <a:latin typeface="Tahoma" pitchFamily="34" charset="0"/>
              </a:rPr>
              <a:t>increase energy </a:t>
            </a:r>
            <a:r>
              <a:rPr lang="en-GB" dirty="0">
                <a:solidFill>
                  <a:schemeClr val="tx1"/>
                </a:solidFill>
                <a:latin typeface="Tahoma" pitchFamily="34" charset="0"/>
              </a:rPr>
              <a:t>to </a:t>
            </a:r>
            <a:r>
              <a:rPr lang="en-GB" dirty="0" smtClean="0">
                <a:solidFill>
                  <a:schemeClr val="tx1"/>
                </a:solidFill>
                <a:latin typeface="Tahoma" pitchFamily="34" charset="0"/>
              </a:rPr>
              <a:t/>
            </a:r>
            <a:br>
              <a:rPr lang="en-GB" dirty="0" smtClean="0">
                <a:solidFill>
                  <a:schemeClr val="tx1"/>
                </a:solidFill>
                <a:latin typeface="Tahoma" pitchFamily="34" charset="0"/>
              </a:rPr>
            </a:br>
            <a:r>
              <a:rPr lang="en-GB" dirty="0" smtClean="0">
                <a:solidFill>
                  <a:schemeClr val="tx1"/>
                </a:solidFill>
                <a:latin typeface="Tahoma" pitchFamily="34" charset="0"/>
              </a:rPr>
              <a:t>the </a:t>
            </a:r>
            <a:r>
              <a:rPr lang="en-GB" dirty="0">
                <a:solidFill>
                  <a:schemeClr val="tx1"/>
                </a:solidFill>
                <a:latin typeface="Tahoma" pitchFamily="34" charset="0"/>
              </a:rPr>
              <a:t>system</a:t>
            </a:r>
          </a:p>
          <a:p>
            <a:pPr marL="432900" lvl="1" indent="-342900" eaLnBrk="0" hangingPunct="0">
              <a:spcBef>
                <a:spcPct val="20000"/>
              </a:spcBef>
              <a:buSzPct val="100000"/>
              <a:buFont typeface="Wingdings" panose="05000000000000000000" pitchFamily="2" charset="2"/>
              <a:buChar char="§"/>
              <a:defRPr/>
            </a:pPr>
            <a:r>
              <a:rPr lang="en-GB" dirty="0">
                <a:solidFill>
                  <a:schemeClr val="tx1"/>
                </a:solidFill>
                <a:latin typeface="Tahoma" pitchFamily="34" charset="0"/>
              </a:rPr>
              <a:t>Increase generation or decrease demand</a:t>
            </a:r>
            <a:endParaRPr lang="en-US" dirty="0">
              <a:solidFill>
                <a:schemeClr val="tx1"/>
              </a:solidFill>
              <a:latin typeface="Tahoma" pitchFamily="34" charset="0"/>
            </a:endParaRPr>
          </a:p>
        </p:txBody>
      </p:sp>
      <p:sp>
        <p:nvSpPr>
          <p:cNvPr id="7" name="Rectangle 6"/>
          <p:cNvSpPr/>
          <p:nvPr/>
        </p:nvSpPr>
        <p:spPr>
          <a:xfrm>
            <a:off x="6344370" y="2237498"/>
            <a:ext cx="3888000" cy="3816447"/>
          </a:xfrm>
          <a:prstGeom prst="rect">
            <a:avLst/>
          </a:prstGeom>
          <a:solidFill>
            <a:schemeClr val="bg1"/>
          </a:solidFill>
          <a:ln w="57150">
            <a:solidFill>
              <a:schemeClr val="accent4"/>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marL="432900" indent="-342900" eaLnBrk="0" hangingPunct="0">
              <a:spcBef>
                <a:spcPct val="20000"/>
              </a:spcBef>
              <a:buSzPct val="100000"/>
              <a:buFont typeface="Wingdings" panose="05000000000000000000" pitchFamily="2" charset="2"/>
              <a:buChar char="§"/>
              <a:defRPr/>
            </a:pPr>
            <a:r>
              <a:rPr lang="en-GB" dirty="0">
                <a:solidFill>
                  <a:schemeClr val="tx1"/>
                </a:solidFill>
                <a:latin typeface="Arial" panose="020B0604020202020204" pitchFamily="34" charset="0"/>
                <a:cs typeface="Arial" panose="020B0604020202020204" pitchFamily="34" charset="0"/>
              </a:rPr>
              <a:t>Bid to </a:t>
            </a:r>
            <a:r>
              <a:rPr lang="en-GB" b="1" dirty="0" smtClean="0">
                <a:solidFill>
                  <a:schemeClr val="tx1"/>
                </a:solidFill>
                <a:latin typeface="Arial" panose="020B0604020202020204" pitchFamily="34" charset="0"/>
                <a:cs typeface="Arial" panose="020B0604020202020204" pitchFamily="34" charset="0"/>
              </a:rPr>
              <a:t>remove energy </a:t>
            </a:r>
            <a:r>
              <a:rPr lang="en-GB" dirty="0">
                <a:solidFill>
                  <a:schemeClr val="tx1"/>
                </a:solidFill>
                <a:latin typeface="Arial" panose="020B0604020202020204" pitchFamily="34" charset="0"/>
                <a:cs typeface="Arial" panose="020B0604020202020204" pitchFamily="34" charset="0"/>
              </a:rPr>
              <a:t>from </a:t>
            </a:r>
            <a:r>
              <a:rPr lang="en-GB" dirty="0" smtClean="0">
                <a:solidFill>
                  <a:schemeClr val="tx1"/>
                </a:solidFill>
                <a:latin typeface="Arial" panose="020B0604020202020204" pitchFamily="34" charset="0"/>
                <a:cs typeface="Arial" panose="020B0604020202020204" pitchFamily="34" charset="0"/>
              </a:rPr>
              <a:t/>
            </a:r>
            <a:br>
              <a:rPr lang="en-GB" dirty="0" smtClean="0">
                <a:solidFill>
                  <a:schemeClr val="tx1"/>
                </a:solidFill>
                <a:latin typeface="Arial" panose="020B0604020202020204" pitchFamily="34" charset="0"/>
                <a:cs typeface="Arial" panose="020B0604020202020204" pitchFamily="34" charset="0"/>
              </a:rPr>
            </a:br>
            <a:r>
              <a:rPr lang="en-GB" dirty="0" smtClean="0">
                <a:solidFill>
                  <a:schemeClr val="tx1"/>
                </a:solidFill>
                <a:latin typeface="Arial" panose="020B0604020202020204" pitchFamily="34" charset="0"/>
                <a:cs typeface="Arial" panose="020B0604020202020204" pitchFamily="34" charset="0"/>
              </a:rPr>
              <a:t>the </a:t>
            </a:r>
            <a:r>
              <a:rPr lang="en-GB" dirty="0">
                <a:solidFill>
                  <a:schemeClr val="tx1"/>
                </a:solidFill>
                <a:latin typeface="Arial" panose="020B0604020202020204" pitchFamily="34" charset="0"/>
                <a:cs typeface="Arial" panose="020B0604020202020204" pitchFamily="34" charset="0"/>
              </a:rPr>
              <a:t>system</a:t>
            </a:r>
          </a:p>
          <a:p>
            <a:pPr marL="432900" lvl="1" indent="-342900" eaLnBrk="0" hangingPunct="0">
              <a:spcBef>
                <a:spcPct val="20000"/>
              </a:spcBef>
              <a:buSzPct val="100000"/>
              <a:buFont typeface="Wingdings" panose="05000000000000000000" pitchFamily="2" charset="2"/>
              <a:buChar char="§"/>
              <a:defRPr/>
            </a:pPr>
            <a:r>
              <a:rPr lang="en-GB" dirty="0">
                <a:solidFill>
                  <a:schemeClr val="tx1"/>
                </a:solidFill>
                <a:latin typeface="Arial" panose="020B0604020202020204" pitchFamily="34" charset="0"/>
                <a:cs typeface="Arial" panose="020B0604020202020204" pitchFamily="34" charset="0"/>
              </a:rPr>
              <a:t>Decrease generation or increase demand</a:t>
            </a:r>
          </a:p>
        </p:txBody>
      </p:sp>
      <p:sp>
        <p:nvSpPr>
          <p:cNvPr id="8" name="Rectangle 7"/>
          <p:cNvSpPr/>
          <p:nvPr/>
        </p:nvSpPr>
        <p:spPr>
          <a:xfrm>
            <a:off x="2022309" y="2328717"/>
            <a:ext cx="3721395" cy="584775"/>
          </a:xfrm>
          <a:prstGeom prst="rect">
            <a:avLst/>
          </a:prstGeom>
        </p:spPr>
        <p:txBody>
          <a:bodyPr wrap="square">
            <a:spAutoFit/>
          </a:bodyPr>
          <a:lstStyle/>
          <a:p>
            <a:pPr algn="ctr"/>
            <a:r>
              <a:rPr lang="en-GB" sz="3200" b="1" dirty="0" smtClean="0"/>
              <a:t>Offer</a:t>
            </a:r>
            <a:endParaRPr lang="en-GB" sz="3200" b="1" dirty="0"/>
          </a:p>
        </p:txBody>
      </p:sp>
      <p:sp>
        <p:nvSpPr>
          <p:cNvPr id="9" name="Rectangle 8"/>
          <p:cNvSpPr/>
          <p:nvPr/>
        </p:nvSpPr>
        <p:spPr>
          <a:xfrm>
            <a:off x="6448940" y="2328716"/>
            <a:ext cx="3721396" cy="584775"/>
          </a:xfrm>
          <a:prstGeom prst="rect">
            <a:avLst/>
          </a:prstGeom>
        </p:spPr>
        <p:txBody>
          <a:bodyPr wrap="square">
            <a:spAutoFit/>
          </a:bodyPr>
          <a:lstStyle/>
          <a:p>
            <a:pPr algn="ctr"/>
            <a:r>
              <a:rPr lang="en-GB" sz="3200" b="1" dirty="0" smtClean="0"/>
              <a:t>Bid</a:t>
            </a:r>
            <a:endParaRPr lang="en-GB" sz="3200" b="1" dirty="0"/>
          </a:p>
        </p:txBody>
      </p:sp>
      <p:sp>
        <p:nvSpPr>
          <p:cNvPr id="10" name="Text Placeholder 5"/>
          <p:cNvSpPr txBox="1">
            <a:spLocks/>
          </p:cNvSpPr>
          <p:nvPr/>
        </p:nvSpPr>
        <p:spPr>
          <a:xfrm>
            <a:off x="728508" y="954189"/>
            <a:ext cx="9900000" cy="1088736"/>
          </a:xfrm>
          <a:prstGeom prst="rect">
            <a:avLst/>
          </a:prstGeom>
        </p:spPr>
        <p:txBody>
          <a:bodyPr/>
          <a:lstStyle>
            <a:lvl1pPr marL="7701" algn="l" defTabSz="914400" rtl="0" eaLnBrk="1" latinLnBrk="0" hangingPunct="1">
              <a:spcBef>
                <a:spcPts val="73"/>
              </a:spcBef>
              <a:defRPr lang="en-US" sz="1400" b="0" kern="1200" spc="15" dirty="0" smtClean="0">
                <a:solidFill>
                  <a:srgbClr val="00008B"/>
                </a:solidFill>
                <a:latin typeface="Arial"/>
                <a:ea typeface="+mn-ea"/>
                <a:cs typeface="Arial"/>
              </a:defRPr>
            </a:lvl1pPr>
            <a:lvl2pPr marL="0" indent="0" eaLnBrk="1" hangingPunct="1">
              <a:defRPr sz="1400" b="1">
                <a:latin typeface="+mn-lt"/>
                <a:ea typeface="+mn-ea"/>
                <a:cs typeface="+mn-cs"/>
              </a:defRPr>
            </a:lvl2pPr>
            <a:lvl3pPr marL="139700" indent="-139700" eaLnBrk="1" hangingPunct="1">
              <a:buFont typeface="Arial" panose="020B0604020202020204" pitchFamily="34" charset="0"/>
              <a:buChar char="•"/>
              <a:defRPr sz="1400">
                <a:latin typeface="+mn-lt"/>
                <a:ea typeface="+mn-ea"/>
                <a:cs typeface="+mn-cs"/>
              </a:defRPr>
            </a:lvl3pPr>
            <a:lvl4pPr marL="358775" indent="-206375" eaLnBrk="1" hangingPunct="1">
              <a:buFont typeface="Arial" panose="020B0604020202020204" pitchFamily="34" charset="0"/>
              <a:buChar char="•"/>
              <a:defRPr sz="1400">
                <a:latin typeface="+mn-lt"/>
                <a:ea typeface="+mn-ea"/>
                <a:cs typeface="+mn-cs"/>
              </a:defRPr>
            </a:lvl4pPr>
            <a:lvl5pPr marL="539750" indent="-180975" eaLnBrk="1" hangingPunct="1">
              <a:buFont typeface="Arial" panose="020B0604020202020204" pitchFamily="34" charset="0"/>
              <a:buChar char="•"/>
              <a:defRPr sz="1400">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pPr marL="0" algn="ctr"/>
            <a:r>
              <a:rPr lang="en-GB" sz="1800" dirty="0" smtClean="0"/>
              <a:t>Bids and Offers are a BSC Party’s willingness to operate the BM Unit</a:t>
            </a:r>
            <a:br>
              <a:rPr lang="en-GB" sz="1800" dirty="0" smtClean="0"/>
            </a:br>
            <a:r>
              <a:rPr lang="en-GB" sz="1800" dirty="0" smtClean="0"/>
              <a:t> </a:t>
            </a:r>
            <a:r>
              <a:rPr lang="en-GB" sz="1800" dirty="0" smtClean="0">
                <a:ea typeface="Cambria Math"/>
                <a:cs typeface="Tahoma"/>
              </a:rPr>
              <a:t>differently to their FPN. </a:t>
            </a:r>
            <a:endParaRPr lang="en-GB" sz="1800" dirty="0" smtClean="0"/>
          </a:p>
          <a:p>
            <a:pPr marL="0"/>
            <a:endParaRPr lang="en-GB" sz="2000" dirty="0" smtClean="0"/>
          </a:p>
          <a:p>
            <a:pPr marL="0"/>
            <a:endParaRPr lang="en-GB" dirty="0"/>
          </a:p>
        </p:txBody>
      </p:sp>
    </p:spTree>
    <p:extLst>
      <p:ext uri="{BB962C8B-B14F-4D97-AF65-F5344CB8AC3E}">
        <p14:creationId xmlns:p14="http://schemas.microsoft.com/office/powerpoint/2010/main" val="33284951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Bid/Offer Submission</a:t>
            </a:r>
          </a:p>
        </p:txBody>
      </p:sp>
      <p:sp>
        <p:nvSpPr>
          <p:cNvPr id="6" name="Rectangle 5"/>
          <p:cNvSpPr>
            <a:spLocks noChangeArrowheads="1"/>
          </p:cNvSpPr>
          <p:nvPr/>
        </p:nvSpPr>
        <p:spPr bwMode="auto">
          <a:xfrm>
            <a:off x="1244774" y="1193053"/>
            <a:ext cx="9899649" cy="369332"/>
          </a:xfrm>
          <a:prstGeom prst="rect">
            <a:avLst/>
          </a:prstGeom>
          <a:noFill/>
          <a:ln w="9525">
            <a:noFill/>
            <a:miter lim="800000"/>
            <a:headEnd/>
            <a:tailEnd/>
          </a:ln>
        </p:spPr>
        <p:txBody>
          <a:bodyPr wrap="square">
            <a:spAutoFit/>
          </a:bodyPr>
          <a:lstStyle/>
          <a:p>
            <a:pPr marL="0" marR="0" lvl="0" indent="0" algn="l" defTabSz="1043056" rtl="0" eaLnBrk="1" fontAlgn="auto" latinLnBrk="0" hangingPunct="1">
              <a:lnSpc>
                <a:spcPct val="100000"/>
              </a:lnSpc>
              <a:spcBef>
                <a:spcPts val="0"/>
              </a:spcBef>
              <a:spcAft>
                <a:spcPts val="0"/>
              </a:spcAft>
              <a:buClrTx/>
              <a:buSzTx/>
              <a:buFont typeface="Arial" charset="0"/>
              <a:buNone/>
              <a:tabLst/>
              <a:defRPr/>
            </a:pPr>
            <a:r>
              <a:rPr kumimoji="0" lang="en-GB" altLang="zh-CN" b="0" i="0" u="none" strike="noStrike" kern="1200" cap="none" spc="0" normalizeH="0" baseline="0" noProof="0" dirty="0">
                <a:ln>
                  <a:noFill/>
                </a:ln>
                <a:effectLst/>
                <a:uLnTx/>
                <a:uFillTx/>
                <a:latin typeface="Arial" panose="020B0604020202020204" pitchFamily="34" charset="0"/>
                <a:cs typeface="Arial" panose="020B0604020202020204" pitchFamily="34" charset="0"/>
              </a:rPr>
              <a:t>A Bid/Offer submission from a Generator </a:t>
            </a:r>
            <a:r>
              <a:rPr kumimoji="0" lang="en-GB" altLang="zh-CN"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with </a:t>
            </a:r>
            <a:r>
              <a:rPr kumimoji="0" lang="en-GB" altLang="zh-CN" b="0" i="0" u="none" strike="noStrike" kern="1200" cap="none" spc="0" normalizeH="0" baseline="0" noProof="0" dirty="0">
                <a:ln>
                  <a:noFill/>
                </a:ln>
                <a:effectLst/>
                <a:uLnTx/>
                <a:uFillTx/>
                <a:latin typeface="Arial" panose="020B0604020202020204" pitchFamily="34" charset="0"/>
                <a:cs typeface="Arial" panose="020B0604020202020204" pitchFamily="34" charset="0"/>
              </a:rPr>
              <a:t>an FPN of 3</a:t>
            </a:r>
            <a:r>
              <a:rPr kumimoji="0" lang="en-GB" altLang="zh-CN"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00MW </a:t>
            </a:r>
            <a:r>
              <a:rPr kumimoji="0" lang="en-GB" altLang="zh-CN" b="0" i="0" u="none" strike="noStrike" kern="1200" cap="none" spc="0" normalizeH="0" baseline="0" noProof="0" dirty="0">
                <a:ln>
                  <a:noFill/>
                </a:ln>
                <a:effectLst/>
                <a:uLnTx/>
                <a:uFillTx/>
                <a:latin typeface="Arial" panose="020B0604020202020204" pitchFamily="34" charset="0"/>
                <a:cs typeface="Arial" panose="020B0604020202020204" pitchFamily="34" charset="0"/>
              </a:rPr>
              <a:t>would look like </a:t>
            </a:r>
            <a:r>
              <a:rPr kumimoji="0" lang="en-GB" altLang="zh-CN"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this…</a:t>
            </a:r>
            <a:endParaRPr kumimoji="0" lang="en-GB" altLang="zh-CN"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7" name="Group 6"/>
          <p:cNvGrpSpPr/>
          <p:nvPr/>
        </p:nvGrpSpPr>
        <p:grpSpPr>
          <a:xfrm>
            <a:off x="1440986" y="2335384"/>
            <a:ext cx="8583195" cy="3888000"/>
            <a:chOff x="624869" y="2401886"/>
            <a:chExt cx="8335782" cy="3992513"/>
          </a:xfrm>
        </p:grpSpPr>
        <p:sp>
          <p:nvSpPr>
            <p:cNvPr id="8" name="Rectangle 7"/>
            <p:cNvSpPr/>
            <p:nvPr/>
          </p:nvSpPr>
          <p:spPr>
            <a:xfrm>
              <a:off x="1968649" y="4201024"/>
              <a:ext cx="4541395" cy="1857412"/>
            </a:xfrm>
            <a:prstGeom prst="rect">
              <a:avLst/>
            </a:prstGeom>
            <a:gradFill flip="none" rotWithShape="1">
              <a:gsLst>
                <a:gs pos="100000">
                  <a:srgbClr val="167895">
                    <a:alpha val="86000"/>
                  </a:srgbClr>
                </a:gs>
                <a:gs pos="0">
                  <a:srgbClr val="167895">
                    <a:alpha val="30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1043056"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cxnSp>
          <p:nvCxnSpPr>
            <p:cNvPr id="9" name="Straight Connector 8"/>
            <p:cNvCxnSpPr/>
            <p:nvPr/>
          </p:nvCxnSpPr>
          <p:spPr>
            <a:xfrm>
              <a:off x="1459412" y="6050927"/>
              <a:ext cx="5201196" cy="1934"/>
            </a:xfrm>
            <a:prstGeom prst="line">
              <a:avLst/>
            </a:prstGeom>
            <a:ln>
              <a:solidFill>
                <a:schemeClr val="tx1">
                  <a:lumMod val="75000"/>
                  <a:lumOff val="25000"/>
                </a:schemeClr>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969598" y="5441463"/>
              <a:ext cx="4611872" cy="1935"/>
            </a:xfrm>
            <a:prstGeom prst="line">
              <a:avLst/>
            </a:prstGeom>
            <a:ln w="12700">
              <a:solidFill>
                <a:schemeClr val="tx1">
                  <a:lumMod val="75000"/>
                  <a:lumOff val="2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969598" y="4826195"/>
              <a:ext cx="4611872" cy="1935"/>
            </a:xfrm>
            <a:prstGeom prst="line">
              <a:avLst/>
            </a:prstGeom>
            <a:ln w="12700">
              <a:solidFill>
                <a:schemeClr val="tx1">
                  <a:lumMod val="75000"/>
                  <a:lumOff val="2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969598" y="3595660"/>
              <a:ext cx="4611872" cy="1935"/>
            </a:xfrm>
            <a:prstGeom prst="line">
              <a:avLst/>
            </a:prstGeom>
            <a:ln w="12700">
              <a:solidFill>
                <a:schemeClr val="tx1">
                  <a:lumMod val="75000"/>
                  <a:lumOff val="2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969598" y="2978458"/>
              <a:ext cx="4611872" cy="1934"/>
            </a:xfrm>
            <a:prstGeom prst="line">
              <a:avLst/>
            </a:prstGeom>
            <a:ln w="12700">
              <a:solidFill>
                <a:schemeClr val="tx1">
                  <a:lumMod val="75000"/>
                  <a:lumOff val="2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969598" y="4210928"/>
              <a:ext cx="4611872" cy="1935"/>
            </a:xfrm>
            <a:prstGeom prst="line">
              <a:avLst/>
            </a:prstGeom>
            <a:ln w="41275">
              <a:solidFill>
                <a:srgbClr val="C1D82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a:off x="4679" y="4366805"/>
              <a:ext cx="3931521" cy="1683"/>
            </a:xfrm>
            <a:prstGeom prst="line">
              <a:avLst/>
            </a:prstGeom>
            <a:ln>
              <a:solidFill>
                <a:schemeClr val="tx1">
                  <a:lumMod val="75000"/>
                  <a:lumOff val="25000"/>
                </a:schemeClr>
              </a:solidFill>
              <a:headEnd type="stealth" w="lg" len="lg"/>
            </a:ln>
            <a:effectLst/>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3200777" y="4878436"/>
              <a:ext cx="2097316" cy="379260"/>
            </a:xfrm>
            <a:prstGeom prst="rect">
              <a:avLst/>
            </a:prstGeom>
          </p:spPr>
          <p:txBody>
            <a:bodyPr wrap="none">
              <a:spAutoFit/>
            </a:bodyPr>
            <a:lstStyle/>
            <a:p>
              <a:pPr marL="0" marR="0" lvl="0" indent="0" algn="ctr" defTabSz="1043056" rtl="0" eaLnBrk="0" fontAlgn="auto" latinLnBrk="0" hangingPunct="0">
                <a:lnSpc>
                  <a:spcPct val="100000"/>
                </a:lnSpc>
                <a:spcBef>
                  <a:spcPts val="0"/>
                </a:spcBef>
                <a:spcAft>
                  <a:spcPts val="0"/>
                </a:spcAft>
                <a:buClrTx/>
                <a:buSzTx/>
                <a:buFontTx/>
                <a:buNone/>
                <a:tabLst/>
                <a:defRPr/>
              </a:pPr>
              <a:r>
                <a:rPr kumimoji="0" lang="en-US" b="0" i="0" u="none" strike="noStrike" kern="1200" cap="none" spc="100" normalizeH="0" baseline="0" noProof="0" dirty="0">
                  <a:ln>
                    <a:noFill/>
                  </a:ln>
                  <a:effectLst/>
                  <a:uLnTx/>
                  <a:uFillTx/>
                  <a:latin typeface="Arial" panose="020B0604020202020204" pitchFamily="34" charset="0"/>
                  <a:ea typeface="Tahoma" pitchFamily="34" charset="0"/>
                  <a:cs typeface="Arial" panose="020B0604020202020204" pitchFamily="34" charset="0"/>
                </a:rPr>
                <a:t>Contracted Sales</a:t>
              </a:r>
              <a:endParaRPr kumimoji="0" lang="en-US" b="0" i="0" u="none" strike="noStrike" kern="1200" cap="none" spc="100" normalizeH="0" baseline="0" noProof="0" dirty="0">
                <a:ln>
                  <a:noFill/>
                </a:ln>
                <a:effectLst/>
                <a:uLnTx/>
                <a:uFillTx/>
                <a:latin typeface="Arial" panose="020B0604020202020204" pitchFamily="34" charset="0"/>
                <a:cs typeface="Arial" panose="020B0604020202020204" pitchFamily="34" charset="0"/>
              </a:endParaRPr>
            </a:p>
          </p:txBody>
        </p:sp>
        <p:sp>
          <p:nvSpPr>
            <p:cNvPr id="17" name="Rectangle 16"/>
            <p:cNvSpPr/>
            <p:nvPr/>
          </p:nvSpPr>
          <p:spPr>
            <a:xfrm>
              <a:off x="6556214" y="2798521"/>
              <a:ext cx="1144970" cy="318320"/>
            </a:xfrm>
            <a:prstGeom prst="rect">
              <a:avLst/>
            </a:prstGeom>
          </p:spPr>
          <p:txBody>
            <a:bodyPr>
              <a:spAutoFit/>
            </a:bodyPr>
            <a:lstStyle/>
            <a:p>
              <a:pPr marL="0" marR="0" lvl="0" indent="0" algn="l" defTabSz="1043056"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£50/MWh</a:t>
              </a:r>
            </a:p>
          </p:txBody>
        </p:sp>
        <p:sp>
          <p:nvSpPr>
            <p:cNvPr id="18" name="Rectangle 17"/>
            <p:cNvSpPr/>
            <p:nvPr/>
          </p:nvSpPr>
          <p:spPr>
            <a:xfrm>
              <a:off x="6556214" y="3407985"/>
              <a:ext cx="1144970" cy="318320"/>
            </a:xfrm>
            <a:prstGeom prst="rect">
              <a:avLst/>
            </a:prstGeom>
          </p:spPr>
          <p:txBody>
            <a:bodyPr>
              <a:spAutoFit/>
            </a:bodyPr>
            <a:lstStyle/>
            <a:p>
              <a:pPr marL="0" marR="0" lvl="0" indent="0" algn="l" defTabSz="1043056"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£30/MWh</a:t>
              </a:r>
            </a:p>
          </p:txBody>
        </p:sp>
        <p:sp>
          <p:nvSpPr>
            <p:cNvPr id="19" name="Rectangle 18"/>
            <p:cNvSpPr/>
            <p:nvPr/>
          </p:nvSpPr>
          <p:spPr>
            <a:xfrm>
              <a:off x="6556214" y="4628845"/>
              <a:ext cx="1144970" cy="318320"/>
            </a:xfrm>
            <a:prstGeom prst="rect">
              <a:avLst/>
            </a:prstGeom>
          </p:spPr>
          <p:txBody>
            <a:bodyPr>
              <a:spAutoFit/>
            </a:bodyPr>
            <a:lstStyle/>
            <a:p>
              <a:pPr marL="0" marR="0" lvl="0" indent="0" algn="l" defTabSz="1043056"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a:t>
              </a:r>
              <a:r>
                <a:rPr lang="en-US" sz="1400" dirty="0" smtClean="0">
                  <a:latin typeface="Arial" panose="020B0604020202020204" pitchFamily="34" charset="0"/>
                  <a:cs typeface="Arial" panose="020B0604020202020204" pitchFamily="34" charset="0"/>
                </a:rPr>
                <a:t>15/</a:t>
              </a:r>
              <a:r>
                <a:rPr kumimoji="0" lang="en-US"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MWh</a:t>
              </a:r>
              <a:endPar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20" name="Rectangle 19"/>
            <p:cNvSpPr/>
            <p:nvPr/>
          </p:nvSpPr>
          <p:spPr>
            <a:xfrm>
              <a:off x="6556214" y="5238309"/>
              <a:ext cx="1144970" cy="318320"/>
            </a:xfrm>
            <a:prstGeom prst="rect">
              <a:avLst/>
            </a:prstGeom>
          </p:spPr>
          <p:txBody>
            <a:bodyPr>
              <a:spAutoFit/>
            </a:bodyPr>
            <a:lstStyle/>
            <a:p>
              <a:pPr marL="0" marR="0" lvl="0" indent="0" algn="l" defTabSz="1043056"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-£20/MWh</a:t>
              </a:r>
              <a:endPar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21" name="Rectangle 20"/>
            <p:cNvSpPr/>
            <p:nvPr/>
          </p:nvSpPr>
          <p:spPr>
            <a:xfrm>
              <a:off x="7150587" y="4007774"/>
              <a:ext cx="944601" cy="318320"/>
            </a:xfrm>
            <a:prstGeom prst="rect">
              <a:avLst/>
            </a:prstGeom>
          </p:spPr>
          <p:txBody>
            <a:bodyPr>
              <a:spAutoFit/>
            </a:bodyPr>
            <a:lstStyle/>
            <a:p>
              <a:pPr marL="0" marR="0" lvl="0" indent="0" algn="ctr" defTabSz="1043056" rtl="0" eaLnBrk="0"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FPN</a:t>
              </a:r>
            </a:p>
          </p:txBody>
        </p:sp>
        <p:sp>
          <p:nvSpPr>
            <p:cNvPr id="22" name="Rectangle 21"/>
            <p:cNvSpPr/>
            <p:nvPr/>
          </p:nvSpPr>
          <p:spPr>
            <a:xfrm>
              <a:off x="7667508" y="3156460"/>
              <a:ext cx="1293143" cy="318320"/>
            </a:xfrm>
            <a:prstGeom prst="rect">
              <a:avLst/>
            </a:prstGeom>
          </p:spPr>
          <p:txBody>
            <a:bodyPr>
              <a:spAutoFit/>
            </a:bodyPr>
            <a:lstStyle/>
            <a:p>
              <a:pPr marL="0" marR="0" lvl="0" indent="0" algn="l" defTabSz="1043056" rtl="0" eaLnBrk="0"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Offers</a:t>
              </a:r>
            </a:p>
          </p:txBody>
        </p:sp>
        <p:sp>
          <p:nvSpPr>
            <p:cNvPr id="23" name="Rectangle 22"/>
            <p:cNvSpPr/>
            <p:nvPr/>
          </p:nvSpPr>
          <p:spPr>
            <a:xfrm>
              <a:off x="7677611" y="4936480"/>
              <a:ext cx="990062" cy="318320"/>
            </a:xfrm>
            <a:prstGeom prst="rect">
              <a:avLst/>
            </a:prstGeom>
          </p:spPr>
          <p:txBody>
            <a:bodyPr>
              <a:spAutoFit/>
            </a:bodyPr>
            <a:lstStyle/>
            <a:p>
              <a:pPr marL="0" marR="0" lvl="0" indent="0" algn="l" defTabSz="1043056" rtl="0" eaLnBrk="0"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Bids</a:t>
              </a:r>
            </a:p>
          </p:txBody>
        </p:sp>
        <p:cxnSp>
          <p:nvCxnSpPr>
            <p:cNvPr id="24" name="Straight Connector 23"/>
            <p:cNvCxnSpPr/>
            <p:nvPr/>
          </p:nvCxnSpPr>
          <p:spPr>
            <a:xfrm rot="5400000">
              <a:off x="6837180" y="3178836"/>
              <a:ext cx="1547843" cy="1683"/>
            </a:xfrm>
            <a:prstGeom prst="line">
              <a:avLst/>
            </a:prstGeom>
            <a:ln w="12700">
              <a:solidFill>
                <a:schemeClr val="tx1">
                  <a:lumMod val="75000"/>
                  <a:lumOff val="25000"/>
                </a:schemeClr>
              </a:solidFill>
              <a:headEnd type="stealth" w="lg" len="lg"/>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a:off x="6837180" y="5179423"/>
              <a:ext cx="1547843" cy="1683"/>
            </a:xfrm>
            <a:prstGeom prst="line">
              <a:avLst/>
            </a:prstGeom>
            <a:ln w="12700">
              <a:solidFill>
                <a:schemeClr val="tx1">
                  <a:lumMod val="75000"/>
                  <a:lumOff val="25000"/>
                </a:schemeClr>
              </a:solidFill>
              <a:headEnd type="none" w="lg" len="lg"/>
              <a:tailEnd type="stealth" w="lg" len="lg"/>
            </a:ln>
            <a:effectLst/>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3491734" y="6076079"/>
              <a:ext cx="1495196" cy="318320"/>
            </a:xfrm>
            <a:prstGeom prst="rect">
              <a:avLst/>
            </a:prstGeom>
          </p:spPr>
          <p:txBody>
            <a:bodyPr>
              <a:spAutoFit/>
            </a:bodyPr>
            <a:lstStyle/>
            <a:p>
              <a:pPr marL="0" marR="0" lvl="0" indent="0" algn="ctr" defTabSz="1043056"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Time</a:t>
              </a:r>
            </a:p>
          </p:txBody>
        </p:sp>
        <p:sp>
          <p:nvSpPr>
            <p:cNvPr id="27" name="Rectangle 26"/>
            <p:cNvSpPr/>
            <p:nvPr/>
          </p:nvSpPr>
          <p:spPr>
            <a:xfrm rot="16200000">
              <a:off x="-80428" y="4314978"/>
              <a:ext cx="1739389" cy="328795"/>
            </a:xfrm>
            <a:prstGeom prst="rect">
              <a:avLst/>
            </a:prstGeom>
          </p:spPr>
          <p:txBody>
            <a:bodyPr>
              <a:spAutoFit/>
            </a:bodyPr>
            <a:lstStyle/>
            <a:p>
              <a:pPr marL="0" marR="0" lvl="0" indent="0" algn="ctr" defTabSz="1043056" rtl="0" eaLnBrk="0"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Arial" panose="020B0604020202020204" pitchFamily="34" charset="0"/>
                  <a:cs typeface="Arial" panose="020B0604020202020204" pitchFamily="34" charset="0"/>
                </a:rPr>
                <a:t>Energy</a:t>
              </a:r>
            </a:p>
          </p:txBody>
        </p:sp>
        <p:sp>
          <p:nvSpPr>
            <p:cNvPr id="28" name="Rectangle 37"/>
            <p:cNvSpPr/>
            <p:nvPr/>
          </p:nvSpPr>
          <p:spPr>
            <a:xfrm>
              <a:off x="984586" y="2810130"/>
              <a:ext cx="1000165" cy="318320"/>
            </a:xfrm>
            <a:prstGeom prst="rect">
              <a:avLst/>
            </a:prstGeom>
          </p:spPr>
          <p:txBody>
            <a:bodyPr>
              <a:spAutoFit/>
            </a:bodyPr>
            <a:lstStyle/>
            <a:p>
              <a:pPr marL="0" marR="0" lvl="0" indent="0" algn="r" defTabSz="1043056"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500MW</a:t>
              </a:r>
              <a:endPar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29" name="Rectangle 28"/>
            <p:cNvSpPr/>
            <p:nvPr/>
          </p:nvSpPr>
          <p:spPr>
            <a:xfrm>
              <a:off x="984586" y="3419594"/>
              <a:ext cx="1000165" cy="318320"/>
            </a:xfrm>
            <a:prstGeom prst="rect">
              <a:avLst/>
            </a:prstGeom>
          </p:spPr>
          <p:txBody>
            <a:bodyPr>
              <a:spAutoFit/>
            </a:bodyPr>
            <a:lstStyle/>
            <a:p>
              <a:pPr marL="0" marR="0" lvl="0" indent="0" algn="r" defTabSz="1043056"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400MW</a:t>
              </a:r>
              <a:endPar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0" name="Rectangle 29"/>
            <p:cNvSpPr/>
            <p:nvPr/>
          </p:nvSpPr>
          <p:spPr>
            <a:xfrm>
              <a:off x="984586" y="4030992"/>
              <a:ext cx="1000165" cy="318320"/>
            </a:xfrm>
            <a:prstGeom prst="rect">
              <a:avLst/>
            </a:prstGeom>
          </p:spPr>
          <p:txBody>
            <a:bodyPr>
              <a:spAutoFit/>
            </a:bodyPr>
            <a:lstStyle/>
            <a:p>
              <a:pPr marL="0" marR="0" lvl="0" indent="0" algn="r" defTabSz="1043056"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300MW</a:t>
              </a:r>
              <a:endPar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1" name="Rectangle 30"/>
            <p:cNvSpPr/>
            <p:nvPr/>
          </p:nvSpPr>
          <p:spPr>
            <a:xfrm>
              <a:off x="1090665" y="4640454"/>
              <a:ext cx="894087" cy="318320"/>
            </a:xfrm>
            <a:prstGeom prst="rect">
              <a:avLst/>
            </a:prstGeom>
          </p:spPr>
          <p:txBody>
            <a:bodyPr>
              <a:spAutoFit/>
            </a:bodyPr>
            <a:lstStyle/>
            <a:p>
              <a:pPr marL="0" marR="0" lvl="0" indent="0" algn="r" defTabSz="1043056"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200MW</a:t>
              </a:r>
              <a:endPar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Rectangle 31"/>
            <p:cNvSpPr/>
            <p:nvPr/>
          </p:nvSpPr>
          <p:spPr>
            <a:xfrm>
              <a:off x="1090665" y="5249918"/>
              <a:ext cx="894087" cy="318320"/>
            </a:xfrm>
            <a:prstGeom prst="rect">
              <a:avLst/>
            </a:prstGeom>
          </p:spPr>
          <p:txBody>
            <a:bodyPr>
              <a:spAutoFit/>
            </a:bodyPr>
            <a:lstStyle/>
            <a:p>
              <a:pPr marL="0" marR="0" lvl="0" indent="0" algn="r" defTabSz="1043056"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100MW</a:t>
              </a:r>
              <a:endPar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0993503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Bid/Offer Submission</a:t>
            </a:r>
          </a:p>
        </p:txBody>
      </p:sp>
      <p:sp>
        <p:nvSpPr>
          <p:cNvPr id="6" name="Rectangle 5"/>
          <p:cNvSpPr>
            <a:spLocks noChangeArrowheads="1"/>
          </p:cNvSpPr>
          <p:nvPr/>
        </p:nvSpPr>
        <p:spPr bwMode="auto">
          <a:xfrm>
            <a:off x="1244774" y="1193053"/>
            <a:ext cx="9899649" cy="369332"/>
          </a:xfrm>
          <a:prstGeom prst="rect">
            <a:avLst/>
          </a:prstGeom>
          <a:noFill/>
          <a:ln w="9525">
            <a:noFill/>
            <a:miter lim="800000"/>
            <a:headEnd/>
            <a:tailEnd/>
          </a:ln>
        </p:spPr>
        <p:txBody>
          <a:bodyPr wrap="square">
            <a:spAutoFit/>
          </a:bodyPr>
          <a:lstStyle/>
          <a:p>
            <a:pPr lvl="0" defTabSz="1043056">
              <a:defRPr/>
            </a:pPr>
            <a:r>
              <a:rPr lang="en-GB" altLang="zh-CN" dirty="0">
                <a:latin typeface="Arial" panose="020B0604020202020204" pitchFamily="34" charset="0"/>
                <a:cs typeface="Arial" panose="020B0604020202020204" pitchFamily="34" charset="0"/>
              </a:rPr>
              <a:t>National Grid accept an Offer, so the Generator increases their generation output to 450MW…</a:t>
            </a:r>
          </a:p>
        </p:txBody>
      </p:sp>
      <p:sp>
        <p:nvSpPr>
          <p:cNvPr id="60" name="Trapezoid 59"/>
          <p:cNvSpPr/>
          <p:nvPr/>
        </p:nvSpPr>
        <p:spPr bwMode="auto">
          <a:xfrm>
            <a:off x="3492891" y="3213635"/>
            <a:ext cx="2962861" cy="885080"/>
          </a:xfrm>
          <a:prstGeom prst="trapezoid">
            <a:avLst>
              <a:gd name="adj" fmla="val 69706"/>
            </a:avLst>
          </a:prstGeom>
          <a:solidFill>
            <a:srgbClr val="E1ECAD"/>
          </a:solidFill>
          <a:ln w="38100">
            <a:solidFill>
              <a:srgbClr val="167895"/>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1043056" rtl="0" eaLnBrk="0" fontAlgn="auto" latinLnBrk="0" hangingPunct="0">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grpSp>
        <p:nvGrpSpPr>
          <p:cNvPr id="61" name="Group 60"/>
          <p:cNvGrpSpPr/>
          <p:nvPr/>
        </p:nvGrpSpPr>
        <p:grpSpPr>
          <a:xfrm>
            <a:off x="1437709" y="2349286"/>
            <a:ext cx="8568000" cy="3895777"/>
            <a:chOff x="619990" y="2401886"/>
            <a:chExt cx="8340661" cy="4024344"/>
          </a:xfrm>
        </p:grpSpPr>
        <p:sp>
          <p:nvSpPr>
            <p:cNvPr id="66" name="Rectangle 65"/>
            <p:cNvSpPr/>
            <p:nvPr/>
          </p:nvSpPr>
          <p:spPr>
            <a:xfrm>
              <a:off x="1968649" y="4201024"/>
              <a:ext cx="4541395" cy="1857412"/>
            </a:xfrm>
            <a:prstGeom prst="rect">
              <a:avLst/>
            </a:prstGeom>
            <a:gradFill flip="none" rotWithShape="1">
              <a:gsLst>
                <a:gs pos="100000">
                  <a:srgbClr val="167895">
                    <a:alpha val="86000"/>
                  </a:srgbClr>
                </a:gs>
                <a:gs pos="0">
                  <a:srgbClr val="167895">
                    <a:alpha val="30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1043056" rtl="0" eaLnBrk="0" fontAlgn="auto" latinLnBrk="0" hangingPunct="0">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cxnSp>
          <p:nvCxnSpPr>
            <p:cNvPr id="67" name="Straight Connector 66"/>
            <p:cNvCxnSpPr/>
            <p:nvPr/>
          </p:nvCxnSpPr>
          <p:spPr>
            <a:xfrm>
              <a:off x="1459412" y="6050927"/>
              <a:ext cx="5201196" cy="1934"/>
            </a:xfrm>
            <a:prstGeom prst="line">
              <a:avLst/>
            </a:prstGeom>
            <a:ln>
              <a:solidFill>
                <a:schemeClr val="tx1">
                  <a:lumMod val="75000"/>
                  <a:lumOff val="25000"/>
                </a:schemeClr>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1969598" y="5441463"/>
              <a:ext cx="4611872" cy="1935"/>
            </a:xfrm>
            <a:prstGeom prst="line">
              <a:avLst/>
            </a:prstGeom>
            <a:ln w="12700">
              <a:solidFill>
                <a:schemeClr val="tx1">
                  <a:lumMod val="75000"/>
                  <a:lumOff val="2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1969598" y="4826195"/>
              <a:ext cx="4611872" cy="1935"/>
            </a:xfrm>
            <a:prstGeom prst="line">
              <a:avLst/>
            </a:prstGeom>
            <a:ln w="12700">
              <a:solidFill>
                <a:schemeClr val="tx1">
                  <a:lumMod val="75000"/>
                  <a:lumOff val="2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1969598" y="3595660"/>
              <a:ext cx="4611872" cy="1935"/>
            </a:xfrm>
            <a:prstGeom prst="line">
              <a:avLst/>
            </a:prstGeom>
            <a:ln w="12700">
              <a:solidFill>
                <a:schemeClr val="tx1">
                  <a:lumMod val="75000"/>
                  <a:lumOff val="2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1969598" y="2978458"/>
              <a:ext cx="4611872" cy="1934"/>
            </a:xfrm>
            <a:prstGeom prst="line">
              <a:avLst/>
            </a:prstGeom>
            <a:ln w="12700">
              <a:solidFill>
                <a:schemeClr val="tx1">
                  <a:lumMod val="75000"/>
                  <a:lumOff val="2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1969598" y="4210928"/>
              <a:ext cx="4611872" cy="1935"/>
            </a:xfrm>
            <a:prstGeom prst="line">
              <a:avLst/>
            </a:prstGeom>
            <a:ln w="41275">
              <a:solidFill>
                <a:srgbClr val="C1D82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rot="5400000">
              <a:off x="4679" y="4366805"/>
              <a:ext cx="3931521" cy="1683"/>
            </a:xfrm>
            <a:prstGeom prst="line">
              <a:avLst/>
            </a:prstGeom>
            <a:ln>
              <a:solidFill>
                <a:schemeClr val="tx1">
                  <a:lumMod val="75000"/>
                  <a:lumOff val="25000"/>
                </a:schemeClr>
              </a:solidFill>
              <a:headEnd type="stealth" w="lg" len="lg"/>
            </a:ln>
            <a:effectLst/>
          </p:spPr>
          <p:style>
            <a:lnRef idx="2">
              <a:schemeClr val="accent1"/>
            </a:lnRef>
            <a:fillRef idx="0">
              <a:schemeClr val="accent1"/>
            </a:fillRef>
            <a:effectRef idx="1">
              <a:schemeClr val="accent1"/>
            </a:effectRef>
            <a:fontRef idx="minor">
              <a:schemeClr val="tx1"/>
            </a:fontRef>
          </p:style>
        </p:cxnSp>
        <p:sp>
          <p:nvSpPr>
            <p:cNvPr id="74" name="Rectangle 73"/>
            <p:cNvSpPr/>
            <p:nvPr/>
          </p:nvSpPr>
          <p:spPr>
            <a:xfrm>
              <a:off x="3199456" y="4878436"/>
              <a:ext cx="2099956" cy="381983"/>
            </a:xfrm>
            <a:prstGeom prst="rect">
              <a:avLst/>
            </a:prstGeom>
          </p:spPr>
          <p:txBody>
            <a:bodyPr wrap="none">
              <a:spAutoFit/>
            </a:bodyPr>
            <a:lstStyle/>
            <a:p>
              <a:pPr marL="0" marR="0" lvl="0" indent="0" algn="ctr" defTabSz="1043056"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100" normalizeH="0" baseline="0" noProof="0" dirty="0">
                  <a:ln>
                    <a:noFill/>
                  </a:ln>
                  <a:effectLst/>
                  <a:uLnTx/>
                  <a:uFillTx/>
                  <a:latin typeface="Arial" panose="020B0604020202020204" pitchFamily="34" charset="0"/>
                  <a:ea typeface="Tahoma" pitchFamily="34" charset="0"/>
                  <a:cs typeface="Arial" panose="020B0604020202020204" pitchFamily="34" charset="0"/>
                </a:rPr>
                <a:t>Contracted Sales</a:t>
              </a:r>
              <a:endParaRPr kumimoji="0" lang="en-US" sz="1800" b="0" i="0" u="none" strike="noStrike" kern="1200" cap="none" spc="100" normalizeH="0" baseline="0" noProof="0" dirty="0">
                <a:ln>
                  <a:noFill/>
                </a:ln>
                <a:effectLst/>
                <a:uLnTx/>
                <a:uFillTx/>
                <a:latin typeface="Arial" panose="020B0604020202020204" pitchFamily="34" charset="0"/>
                <a:cs typeface="Arial" panose="020B0604020202020204" pitchFamily="34" charset="0"/>
              </a:endParaRPr>
            </a:p>
          </p:txBody>
        </p:sp>
        <p:sp>
          <p:nvSpPr>
            <p:cNvPr id="75" name="Rectangle 74"/>
            <p:cNvSpPr/>
            <p:nvPr/>
          </p:nvSpPr>
          <p:spPr>
            <a:xfrm>
              <a:off x="6556214" y="2798521"/>
              <a:ext cx="1144970" cy="318320"/>
            </a:xfrm>
            <a:prstGeom prst="rect">
              <a:avLst/>
            </a:prstGeom>
          </p:spPr>
          <p:txBody>
            <a:bodyPr>
              <a:spAutoFit/>
            </a:bodyPr>
            <a:lstStyle/>
            <a:p>
              <a:pPr marL="0" marR="0" lvl="0" indent="0" algn="l" defTabSz="1043056"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£50/MWh</a:t>
              </a:r>
            </a:p>
          </p:txBody>
        </p:sp>
        <p:sp>
          <p:nvSpPr>
            <p:cNvPr id="76" name="Rectangle 75"/>
            <p:cNvSpPr/>
            <p:nvPr/>
          </p:nvSpPr>
          <p:spPr>
            <a:xfrm>
              <a:off x="6556214" y="3407985"/>
              <a:ext cx="1144970" cy="318320"/>
            </a:xfrm>
            <a:prstGeom prst="rect">
              <a:avLst/>
            </a:prstGeom>
          </p:spPr>
          <p:txBody>
            <a:bodyPr>
              <a:spAutoFit/>
            </a:bodyPr>
            <a:lstStyle/>
            <a:p>
              <a:pPr marL="0" marR="0" lvl="0" indent="0" algn="l" defTabSz="1043056"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£30/MWh</a:t>
              </a:r>
            </a:p>
          </p:txBody>
        </p:sp>
        <p:sp>
          <p:nvSpPr>
            <p:cNvPr id="77" name="Rectangle 76"/>
            <p:cNvSpPr/>
            <p:nvPr/>
          </p:nvSpPr>
          <p:spPr>
            <a:xfrm>
              <a:off x="6556214" y="4628845"/>
              <a:ext cx="1144970" cy="318320"/>
            </a:xfrm>
            <a:prstGeom prst="rect">
              <a:avLst/>
            </a:prstGeom>
          </p:spPr>
          <p:txBody>
            <a:bodyPr>
              <a:spAutoFit/>
            </a:bodyPr>
            <a:lstStyle/>
            <a:p>
              <a:pPr marL="0" marR="0" lvl="0" indent="0" algn="l" defTabSz="1043056"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a:t>
              </a:r>
              <a:r>
                <a:rPr lang="en-US" sz="1400" dirty="0" smtClean="0">
                  <a:latin typeface="Arial" panose="020B0604020202020204" pitchFamily="34" charset="0"/>
                  <a:cs typeface="Arial" panose="020B0604020202020204" pitchFamily="34" charset="0"/>
                </a:rPr>
                <a:t>15</a:t>
              </a:r>
              <a:r>
                <a:rPr kumimoji="0" lang="en-US"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/MWh</a:t>
              </a:r>
              <a:endPar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78" name="Rectangle 77"/>
            <p:cNvSpPr/>
            <p:nvPr/>
          </p:nvSpPr>
          <p:spPr>
            <a:xfrm>
              <a:off x="6556214" y="5238309"/>
              <a:ext cx="1144970" cy="318320"/>
            </a:xfrm>
            <a:prstGeom prst="rect">
              <a:avLst/>
            </a:prstGeom>
          </p:spPr>
          <p:txBody>
            <a:bodyPr>
              <a:spAutoFit/>
            </a:bodyPr>
            <a:lstStyle/>
            <a:p>
              <a:pPr marL="0" marR="0" lvl="0" indent="0" algn="l" defTabSz="1043056"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-£20/MWh</a:t>
              </a:r>
              <a:endPar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79" name="Rectangle 78"/>
            <p:cNvSpPr/>
            <p:nvPr/>
          </p:nvSpPr>
          <p:spPr>
            <a:xfrm>
              <a:off x="7150587" y="4007774"/>
              <a:ext cx="944601" cy="318320"/>
            </a:xfrm>
            <a:prstGeom prst="rect">
              <a:avLst/>
            </a:prstGeom>
          </p:spPr>
          <p:txBody>
            <a:bodyPr>
              <a:spAutoFit/>
            </a:bodyPr>
            <a:lstStyle/>
            <a:p>
              <a:pPr marL="0" marR="0" lvl="0" indent="0" algn="ctr" defTabSz="1043056" rtl="0" eaLnBrk="0"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FPN</a:t>
              </a:r>
            </a:p>
          </p:txBody>
        </p:sp>
        <p:sp>
          <p:nvSpPr>
            <p:cNvPr id="80" name="Rectangle 79"/>
            <p:cNvSpPr/>
            <p:nvPr/>
          </p:nvSpPr>
          <p:spPr>
            <a:xfrm>
              <a:off x="7667508" y="3156460"/>
              <a:ext cx="1293143" cy="318320"/>
            </a:xfrm>
            <a:prstGeom prst="rect">
              <a:avLst/>
            </a:prstGeom>
          </p:spPr>
          <p:txBody>
            <a:bodyPr>
              <a:spAutoFit/>
            </a:bodyPr>
            <a:lstStyle/>
            <a:p>
              <a:pPr marL="0" marR="0" lvl="0" indent="0" algn="l" defTabSz="1043056" rtl="0" eaLnBrk="0"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Offers</a:t>
              </a:r>
            </a:p>
          </p:txBody>
        </p:sp>
        <p:sp>
          <p:nvSpPr>
            <p:cNvPr id="81" name="Rectangle 80"/>
            <p:cNvSpPr/>
            <p:nvPr/>
          </p:nvSpPr>
          <p:spPr>
            <a:xfrm>
              <a:off x="7677611" y="4936480"/>
              <a:ext cx="990062" cy="318320"/>
            </a:xfrm>
            <a:prstGeom prst="rect">
              <a:avLst/>
            </a:prstGeom>
          </p:spPr>
          <p:txBody>
            <a:bodyPr>
              <a:spAutoFit/>
            </a:bodyPr>
            <a:lstStyle/>
            <a:p>
              <a:pPr marL="0" marR="0" lvl="0" indent="0" algn="l" defTabSz="1043056" rtl="0" eaLnBrk="0"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Bids</a:t>
              </a:r>
            </a:p>
          </p:txBody>
        </p:sp>
        <p:cxnSp>
          <p:nvCxnSpPr>
            <p:cNvPr id="82" name="Straight Connector 81"/>
            <p:cNvCxnSpPr/>
            <p:nvPr/>
          </p:nvCxnSpPr>
          <p:spPr>
            <a:xfrm rot="5400000">
              <a:off x="6837180" y="3178836"/>
              <a:ext cx="1547843" cy="1683"/>
            </a:xfrm>
            <a:prstGeom prst="line">
              <a:avLst/>
            </a:prstGeom>
            <a:ln w="12700">
              <a:solidFill>
                <a:schemeClr val="tx1">
                  <a:lumMod val="75000"/>
                  <a:lumOff val="25000"/>
                </a:schemeClr>
              </a:solidFill>
              <a:headEnd type="stealth" w="lg" len="lg"/>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rot="5400000">
              <a:off x="6837180" y="5179423"/>
              <a:ext cx="1547843" cy="1683"/>
            </a:xfrm>
            <a:prstGeom prst="line">
              <a:avLst/>
            </a:prstGeom>
            <a:ln w="12700">
              <a:solidFill>
                <a:schemeClr val="tx1">
                  <a:lumMod val="75000"/>
                  <a:lumOff val="25000"/>
                </a:schemeClr>
              </a:solidFill>
              <a:headEnd type="none" w="lg" len="lg"/>
              <a:tailEnd type="stealth" w="lg" len="lg"/>
            </a:ln>
            <a:effectLst/>
          </p:spPr>
          <p:style>
            <a:lnRef idx="2">
              <a:schemeClr val="accent1"/>
            </a:lnRef>
            <a:fillRef idx="0">
              <a:schemeClr val="accent1"/>
            </a:fillRef>
            <a:effectRef idx="1">
              <a:schemeClr val="accent1"/>
            </a:effectRef>
            <a:fontRef idx="minor">
              <a:schemeClr val="tx1"/>
            </a:fontRef>
          </p:style>
        </p:cxnSp>
        <p:sp>
          <p:nvSpPr>
            <p:cNvPr id="84" name="Rectangle 83"/>
            <p:cNvSpPr/>
            <p:nvPr/>
          </p:nvSpPr>
          <p:spPr>
            <a:xfrm>
              <a:off x="3491734" y="6076079"/>
              <a:ext cx="1495196" cy="350151"/>
            </a:xfrm>
            <a:prstGeom prst="rect">
              <a:avLst/>
            </a:prstGeom>
          </p:spPr>
          <p:txBody>
            <a:bodyPr>
              <a:spAutoFit/>
            </a:bodyPr>
            <a:lstStyle/>
            <a:p>
              <a:pPr marL="0" marR="0" lvl="0" indent="0" algn="ctr" defTabSz="1043056" rtl="0" eaLnBrk="0"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Time</a:t>
              </a:r>
            </a:p>
          </p:txBody>
        </p:sp>
        <p:sp>
          <p:nvSpPr>
            <p:cNvPr id="85" name="Rectangle 84"/>
            <p:cNvSpPr/>
            <p:nvPr/>
          </p:nvSpPr>
          <p:spPr>
            <a:xfrm rot="16200000">
              <a:off x="-80428" y="4310099"/>
              <a:ext cx="1739389" cy="338554"/>
            </a:xfrm>
            <a:prstGeom prst="rect">
              <a:avLst/>
            </a:prstGeom>
          </p:spPr>
          <p:txBody>
            <a:bodyPr>
              <a:spAutoFit/>
            </a:bodyPr>
            <a:lstStyle/>
            <a:p>
              <a:pPr marL="0" marR="0" lvl="0" indent="0" algn="ctr" defTabSz="1043056" rtl="0" eaLnBrk="0"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Arial" panose="020B0604020202020204" pitchFamily="34" charset="0"/>
                  <a:cs typeface="Arial" panose="020B0604020202020204" pitchFamily="34" charset="0"/>
                </a:rPr>
                <a:t>Energy</a:t>
              </a:r>
            </a:p>
          </p:txBody>
        </p:sp>
        <p:sp>
          <p:nvSpPr>
            <p:cNvPr id="86" name="Rectangle 37"/>
            <p:cNvSpPr/>
            <p:nvPr/>
          </p:nvSpPr>
          <p:spPr>
            <a:xfrm>
              <a:off x="984586" y="2810130"/>
              <a:ext cx="1000165" cy="318320"/>
            </a:xfrm>
            <a:prstGeom prst="rect">
              <a:avLst/>
            </a:prstGeom>
          </p:spPr>
          <p:txBody>
            <a:bodyPr>
              <a:spAutoFit/>
            </a:bodyPr>
            <a:lstStyle/>
            <a:p>
              <a:pPr marL="0" marR="0" lvl="0" indent="0" algn="r" defTabSz="1043056"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500MW</a:t>
              </a:r>
              <a:endPar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87" name="Rectangle 86"/>
            <p:cNvSpPr/>
            <p:nvPr/>
          </p:nvSpPr>
          <p:spPr>
            <a:xfrm>
              <a:off x="984586" y="3419594"/>
              <a:ext cx="1000165" cy="318320"/>
            </a:xfrm>
            <a:prstGeom prst="rect">
              <a:avLst/>
            </a:prstGeom>
          </p:spPr>
          <p:txBody>
            <a:bodyPr>
              <a:spAutoFit/>
            </a:bodyPr>
            <a:lstStyle/>
            <a:p>
              <a:pPr marL="0" marR="0" lvl="0" indent="0" algn="r" defTabSz="1043056"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400MW</a:t>
              </a:r>
              <a:endPar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88" name="Rectangle 87"/>
            <p:cNvSpPr/>
            <p:nvPr/>
          </p:nvSpPr>
          <p:spPr>
            <a:xfrm>
              <a:off x="984586" y="4030992"/>
              <a:ext cx="1000165" cy="318320"/>
            </a:xfrm>
            <a:prstGeom prst="rect">
              <a:avLst/>
            </a:prstGeom>
          </p:spPr>
          <p:txBody>
            <a:bodyPr>
              <a:spAutoFit/>
            </a:bodyPr>
            <a:lstStyle/>
            <a:p>
              <a:pPr marL="0" marR="0" lvl="0" indent="0" algn="r" defTabSz="1043056"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300MW</a:t>
              </a:r>
              <a:endPar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89" name="Rectangle 88"/>
            <p:cNvSpPr/>
            <p:nvPr/>
          </p:nvSpPr>
          <p:spPr>
            <a:xfrm>
              <a:off x="1090665" y="4640454"/>
              <a:ext cx="894087" cy="318320"/>
            </a:xfrm>
            <a:prstGeom prst="rect">
              <a:avLst/>
            </a:prstGeom>
          </p:spPr>
          <p:txBody>
            <a:bodyPr>
              <a:spAutoFit/>
            </a:bodyPr>
            <a:lstStyle/>
            <a:p>
              <a:pPr marL="0" marR="0" lvl="0" indent="0" algn="r" defTabSz="1043056"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200MW</a:t>
              </a:r>
              <a:endPar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90" name="Rectangle 89"/>
            <p:cNvSpPr/>
            <p:nvPr/>
          </p:nvSpPr>
          <p:spPr>
            <a:xfrm>
              <a:off x="1090665" y="5249918"/>
              <a:ext cx="894087" cy="318320"/>
            </a:xfrm>
            <a:prstGeom prst="rect">
              <a:avLst/>
            </a:prstGeom>
          </p:spPr>
          <p:txBody>
            <a:bodyPr>
              <a:spAutoFit/>
            </a:bodyPr>
            <a:lstStyle/>
            <a:p>
              <a:pPr marL="0" marR="0" lvl="0" indent="0" algn="r" defTabSz="1043056"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100MW</a:t>
              </a:r>
              <a:endPar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sp>
        <p:nvSpPr>
          <p:cNvPr id="62" name="Rectangle 61"/>
          <p:cNvSpPr/>
          <p:nvPr/>
        </p:nvSpPr>
        <p:spPr>
          <a:xfrm>
            <a:off x="4790584" y="2327564"/>
            <a:ext cx="2417025" cy="308393"/>
          </a:xfrm>
          <a:prstGeom prst="rect">
            <a:avLst/>
          </a:prstGeom>
        </p:spPr>
        <p:txBody>
          <a:bodyPr>
            <a:spAutoFit/>
          </a:bodyPr>
          <a:lstStyle/>
          <a:p>
            <a:pPr marL="0" marR="0" lvl="0" indent="0" algn="l" defTabSz="1043056"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50MW @ £50/MWh</a:t>
            </a:r>
            <a:endPar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63" name="Rectangle 62"/>
          <p:cNvSpPr/>
          <p:nvPr/>
        </p:nvSpPr>
        <p:spPr>
          <a:xfrm>
            <a:off x="5676231" y="2577358"/>
            <a:ext cx="2193575" cy="308393"/>
          </a:xfrm>
          <a:prstGeom prst="rect">
            <a:avLst/>
          </a:prstGeom>
        </p:spPr>
        <p:txBody>
          <a:bodyPr>
            <a:spAutoFit/>
          </a:bodyPr>
          <a:lstStyle/>
          <a:p>
            <a:pPr marL="0" marR="0" lvl="0" indent="0" algn="l" defTabSz="1043056"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100MW @ £30/MWh</a:t>
            </a:r>
            <a:endPar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cxnSp>
        <p:nvCxnSpPr>
          <p:cNvPr id="64" name="Straight Connector 63"/>
          <p:cNvCxnSpPr/>
          <p:nvPr/>
        </p:nvCxnSpPr>
        <p:spPr>
          <a:xfrm rot="5400000" flipH="1" flipV="1">
            <a:off x="4577925" y="2828743"/>
            <a:ext cx="789384" cy="404259"/>
          </a:xfrm>
          <a:prstGeom prst="line">
            <a:avLst/>
          </a:prstGeom>
          <a:ln w="19050">
            <a:solidFill>
              <a:schemeClr val="tx1">
                <a:lumMod val="75000"/>
                <a:lumOff val="25000"/>
              </a:schemeClr>
            </a:solidFill>
            <a:prstDash val="sysDot"/>
            <a:headEnd type="stealth" w="lg" len="lg"/>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rot="5400000" flipH="1" flipV="1">
            <a:off x="5017283" y="3132223"/>
            <a:ext cx="1039862" cy="503191"/>
          </a:xfrm>
          <a:prstGeom prst="line">
            <a:avLst/>
          </a:prstGeom>
          <a:ln w="19050">
            <a:solidFill>
              <a:schemeClr val="tx1">
                <a:lumMod val="75000"/>
                <a:lumOff val="25000"/>
              </a:schemeClr>
            </a:solidFill>
            <a:prstDash val="sysDot"/>
            <a:headEnd type="stealth"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485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B1E35B-9E19-4528-891E-8D403E0024C9}"/>
              </a:ext>
            </a:extLst>
          </p:cNvPr>
          <p:cNvSpPr>
            <a:spLocks noGrp="1"/>
          </p:cNvSpPr>
          <p:nvPr>
            <p:ph type="ctrTitle"/>
          </p:nvPr>
        </p:nvSpPr>
        <p:spPr>
          <a:xfrm>
            <a:off x="398897" y="2503626"/>
            <a:ext cx="11468098" cy="687607"/>
          </a:xfrm>
        </p:spPr>
        <p:txBody>
          <a:bodyPr/>
          <a:lstStyle/>
          <a:p>
            <a:r>
              <a:rPr lang="en-GB" dirty="0" smtClean="0"/>
              <a:t>Core Principles of </a:t>
            </a:r>
            <a:br>
              <a:rPr lang="en-GB" dirty="0" smtClean="0"/>
            </a:br>
            <a:r>
              <a:rPr lang="en-GB" dirty="0" smtClean="0"/>
              <a:t>Imbalance Settlement</a:t>
            </a:r>
            <a:endParaRPr lang="en-US" dirty="0"/>
          </a:p>
        </p:txBody>
      </p:sp>
    </p:spTree>
    <p:extLst>
      <p:ext uri="{BB962C8B-B14F-4D97-AF65-F5344CB8AC3E}">
        <p14:creationId xmlns:p14="http://schemas.microsoft.com/office/powerpoint/2010/main" val="19359868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Bid/Offer Submission</a:t>
            </a:r>
          </a:p>
        </p:txBody>
      </p:sp>
      <p:sp>
        <p:nvSpPr>
          <p:cNvPr id="6" name="Rectangle 5"/>
          <p:cNvSpPr>
            <a:spLocks noChangeArrowheads="1"/>
          </p:cNvSpPr>
          <p:nvPr/>
        </p:nvSpPr>
        <p:spPr bwMode="auto">
          <a:xfrm>
            <a:off x="1244774" y="1193053"/>
            <a:ext cx="9899649" cy="369332"/>
          </a:xfrm>
          <a:prstGeom prst="rect">
            <a:avLst/>
          </a:prstGeom>
          <a:noFill/>
          <a:ln w="9525">
            <a:noFill/>
            <a:miter lim="800000"/>
            <a:headEnd/>
            <a:tailEnd/>
          </a:ln>
        </p:spPr>
        <p:txBody>
          <a:bodyPr wrap="square">
            <a:spAutoFit/>
          </a:bodyPr>
          <a:lstStyle/>
          <a:p>
            <a:pPr lvl="0" defTabSz="1043056">
              <a:defRPr/>
            </a:pPr>
            <a:r>
              <a:rPr lang="en-GB" altLang="zh-CN" dirty="0">
                <a:latin typeface="Arial" panose="020B0604020202020204" pitchFamily="34" charset="0"/>
                <a:cs typeface="Arial" panose="020B0604020202020204" pitchFamily="34" charset="0"/>
              </a:rPr>
              <a:t>National Grid accept </a:t>
            </a:r>
            <a:r>
              <a:rPr lang="en-GB" altLang="zh-CN" dirty="0" smtClean="0">
                <a:latin typeface="Arial" panose="020B0604020202020204" pitchFamily="34" charset="0"/>
                <a:cs typeface="Arial" panose="020B0604020202020204" pitchFamily="34" charset="0"/>
              </a:rPr>
              <a:t>a Bid, </a:t>
            </a:r>
            <a:r>
              <a:rPr lang="en-GB" altLang="zh-CN" dirty="0">
                <a:latin typeface="Arial" panose="020B0604020202020204" pitchFamily="34" charset="0"/>
                <a:cs typeface="Arial" panose="020B0604020202020204" pitchFamily="34" charset="0"/>
              </a:rPr>
              <a:t>so the Generator </a:t>
            </a:r>
            <a:r>
              <a:rPr lang="en-GB" altLang="zh-CN" dirty="0" smtClean="0">
                <a:latin typeface="Arial" panose="020B0604020202020204" pitchFamily="34" charset="0"/>
                <a:cs typeface="Arial" panose="020B0604020202020204" pitchFamily="34" charset="0"/>
              </a:rPr>
              <a:t>decreases </a:t>
            </a:r>
            <a:r>
              <a:rPr lang="en-GB" altLang="zh-CN" dirty="0">
                <a:latin typeface="Arial" panose="020B0604020202020204" pitchFamily="34" charset="0"/>
                <a:cs typeface="Arial" panose="020B0604020202020204" pitchFamily="34" charset="0"/>
              </a:rPr>
              <a:t>their generation output to </a:t>
            </a:r>
            <a:r>
              <a:rPr lang="en-GB" altLang="zh-CN" dirty="0" smtClean="0">
                <a:latin typeface="Arial" panose="020B0604020202020204" pitchFamily="34" charset="0"/>
                <a:cs typeface="Arial" panose="020B0604020202020204" pitchFamily="34" charset="0"/>
              </a:rPr>
              <a:t>220MW</a:t>
            </a:r>
            <a:r>
              <a:rPr lang="en-GB" altLang="zh-CN" dirty="0">
                <a:latin typeface="Arial" panose="020B0604020202020204" pitchFamily="34" charset="0"/>
                <a:cs typeface="Arial" panose="020B0604020202020204" pitchFamily="34" charset="0"/>
              </a:rPr>
              <a:t>…</a:t>
            </a:r>
          </a:p>
        </p:txBody>
      </p:sp>
      <p:grpSp>
        <p:nvGrpSpPr>
          <p:cNvPr id="7" name="Group 6"/>
          <p:cNvGrpSpPr/>
          <p:nvPr/>
        </p:nvGrpSpPr>
        <p:grpSpPr>
          <a:xfrm>
            <a:off x="1413277" y="2305470"/>
            <a:ext cx="8583195" cy="3888000"/>
            <a:chOff x="624869" y="2401886"/>
            <a:chExt cx="8335782" cy="3992513"/>
          </a:xfrm>
        </p:grpSpPr>
        <p:sp>
          <p:nvSpPr>
            <p:cNvPr id="8" name="Rectangle 7"/>
            <p:cNvSpPr/>
            <p:nvPr/>
          </p:nvSpPr>
          <p:spPr>
            <a:xfrm>
              <a:off x="1968649" y="4201024"/>
              <a:ext cx="4541395" cy="1857412"/>
            </a:xfrm>
            <a:prstGeom prst="rect">
              <a:avLst/>
            </a:prstGeom>
            <a:gradFill flip="none" rotWithShape="1">
              <a:gsLst>
                <a:gs pos="100000">
                  <a:srgbClr val="167895">
                    <a:alpha val="86000"/>
                  </a:srgbClr>
                </a:gs>
                <a:gs pos="0">
                  <a:srgbClr val="167895">
                    <a:alpha val="30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1043056"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cxnSp>
          <p:nvCxnSpPr>
            <p:cNvPr id="9" name="Straight Connector 8"/>
            <p:cNvCxnSpPr/>
            <p:nvPr/>
          </p:nvCxnSpPr>
          <p:spPr>
            <a:xfrm>
              <a:off x="1459412" y="6050927"/>
              <a:ext cx="5201196" cy="1934"/>
            </a:xfrm>
            <a:prstGeom prst="line">
              <a:avLst/>
            </a:prstGeom>
            <a:ln>
              <a:solidFill>
                <a:schemeClr val="tx1">
                  <a:lumMod val="75000"/>
                  <a:lumOff val="25000"/>
                </a:schemeClr>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969598" y="5441463"/>
              <a:ext cx="4611872" cy="1935"/>
            </a:xfrm>
            <a:prstGeom prst="line">
              <a:avLst/>
            </a:prstGeom>
            <a:ln w="12700">
              <a:solidFill>
                <a:schemeClr val="tx1">
                  <a:lumMod val="75000"/>
                  <a:lumOff val="2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969598" y="4826195"/>
              <a:ext cx="4611872" cy="1935"/>
            </a:xfrm>
            <a:prstGeom prst="line">
              <a:avLst/>
            </a:prstGeom>
            <a:ln w="12700">
              <a:solidFill>
                <a:schemeClr val="tx1">
                  <a:lumMod val="75000"/>
                  <a:lumOff val="2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969598" y="3595660"/>
              <a:ext cx="4611872" cy="1935"/>
            </a:xfrm>
            <a:prstGeom prst="line">
              <a:avLst/>
            </a:prstGeom>
            <a:ln w="12700">
              <a:solidFill>
                <a:schemeClr val="tx1">
                  <a:lumMod val="75000"/>
                  <a:lumOff val="2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969598" y="2978458"/>
              <a:ext cx="4611872" cy="1934"/>
            </a:xfrm>
            <a:prstGeom prst="line">
              <a:avLst/>
            </a:prstGeom>
            <a:ln w="12700">
              <a:solidFill>
                <a:schemeClr val="tx1">
                  <a:lumMod val="75000"/>
                  <a:lumOff val="2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a:off x="4679" y="4366805"/>
              <a:ext cx="3931521" cy="1683"/>
            </a:xfrm>
            <a:prstGeom prst="line">
              <a:avLst/>
            </a:prstGeom>
            <a:ln>
              <a:solidFill>
                <a:schemeClr val="tx1">
                  <a:lumMod val="75000"/>
                  <a:lumOff val="25000"/>
                </a:schemeClr>
              </a:solidFill>
              <a:headEnd type="stealth" w="lg" len="lg"/>
            </a:ln>
            <a:effectLst/>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3200777" y="4878436"/>
              <a:ext cx="2097316" cy="379260"/>
            </a:xfrm>
            <a:prstGeom prst="rect">
              <a:avLst/>
            </a:prstGeom>
          </p:spPr>
          <p:txBody>
            <a:bodyPr wrap="none">
              <a:spAutoFit/>
            </a:bodyPr>
            <a:lstStyle/>
            <a:p>
              <a:pPr marL="0" marR="0" lvl="0" indent="0" algn="ctr" defTabSz="1043056" rtl="0" eaLnBrk="0" fontAlgn="auto" latinLnBrk="0" hangingPunct="0">
                <a:lnSpc>
                  <a:spcPct val="100000"/>
                </a:lnSpc>
                <a:spcBef>
                  <a:spcPts val="0"/>
                </a:spcBef>
                <a:spcAft>
                  <a:spcPts val="0"/>
                </a:spcAft>
                <a:buClrTx/>
                <a:buSzTx/>
                <a:buFontTx/>
                <a:buNone/>
                <a:tabLst/>
                <a:defRPr/>
              </a:pPr>
              <a:r>
                <a:rPr kumimoji="0" lang="en-US" b="0" i="0" u="none" strike="noStrike" kern="1200" cap="none" spc="100" normalizeH="0" baseline="0" noProof="0" dirty="0">
                  <a:ln>
                    <a:noFill/>
                  </a:ln>
                  <a:effectLst/>
                  <a:uLnTx/>
                  <a:uFillTx/>
                  <a:latin typeface="Arial" panose="020B0604020202020204" pitchFamily="34" charset="0"/>
                  <a:ea typeface="Tahoma" pitchFamily="34" charset="0"/>
                  <a:cs typeface="Arial" panose="020B0604020202020204" pitchFamily="34" charset="0"/>
                </a:rPr>
                <a:t>Contracted Sales</a:t>
              </a:r>
              <a:endParaRPr kumimoji="0" lang="en-US" b="0" i="0" u="none" strike="noStrike" kern="1200" cap="none" spc="100" normalizeH="0" baseline="0" noProof="0" dirty="0">
                <a:ln>
                  <a:noFill/>
                </a:ln>
                <a:effectLst/>
                <a:uLnTx/>
                <a:uFillTx/>
                <a:latin typeface="Arial" panose="020B0604020202020204" pitchFamily="34" charset="0"/>
                <a:cs typeface="Arial" panose="020B0604020202020204" pitchFamily="34" charset="0"/>
              </a:endParaRPr>
            </a:p>
          </p:txBody>
        </p:sp>
        <p:sp>
          <p:nvSpPr>
            <p:cNvPr id="17" name="Rectangle 16"/>
            <p:cNvSpPr/>
            <p:nvPr/>
          </p:nvSpPr>
          <p:spPr>
            <a:xfrm>
              <a:off x="6556214" y="2798521"/>
              <a:ext cx="1144970" cy="318320"/>
            </a:xfrm>
            <a:prstGeom prst="rect">
              <a:avLst/>
            </a:prstGeom>
          </p:spPr>
          <p:txBody>
            <a:bodyPr>
              <a:spAutoFit/>
            </a:bodyPr>
            <a:lstStyle/>
            <a:p>
              <a:pPr marL="0" marR="0" lvl="0" indent="0" algn="l" defTabSz="1043056"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£50/MWh</a:t>
              </a:r>
            </a:p>
          </p:txBody>
        </p:sp>
        <p:sp>
          <p:nvSpPr>
            <p:cNvPr id="18" name="Rectangle 17"/>
            <p:cNvSpPr/>
            <p:nvPr/>
          </p:nvSpPr>
          <p:spPr>
            <a:xfrm>
              <a:off x="6556214" y="3407985"/>
              <a:ext cx="1144970" cy="318320"/>
            </a:xfrm>
            <a:prstGeom prst="rect">
              <a:avLst/>
            </a:prstGeom>
          </p:spPr>
          <p:txBody>
            <a:bodyPr>
              <a:spAutoFit/>
            </a:bodyPr>
            <a:lstStyle/>
            <a:p>
              <a:pPr marL="0" marR="0" lvl="0" indent="0" algn="l" defTabSz="1043056"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£30/MWh</a:t>
              </a:r>
            </a:p>
          </p:txBody>
        </p:sp>
        <p:sp>
          <p:nvSpPr>
            <p:cNvPr id="19" name="Rectangle 18"/>
            <p:cNvSpPr/>
            <p:nvPr/>
          </p:nvSpPr>
          <p:spPr>
            <a:xfrm>
              <a:off x="6556214" y="4628845"/>
              <a:ext cx="1144970" cy="318320"/>
            </a:xfrm>
            <a:prstGeom prst="rect">
              <a:avLst/>
            </a:prstGeom>
          </p:spPr>
          <p:txBody>
            <a:bodyPr>
              <a:spAutoFit/>
            </a:bodyPr>
            <a:lstStyle/>
            <a:p>
              <a:pPr marL="0" marR="0" lvl="0" indent="0" algn="l" defTabSz="1043056"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a:t>
              </a:r>
              <a:r>
                <a:rPr lang="en-US" sz="1400" dirty="0" smtClean="0">
                  <a:latin typeface="Arial" panose="020B0604020202020204" pitchFamily="34" charset="0"/>
                  <a:cs typeface="Arial" panose="020B0604020202020204" pitchFamily="34" charset="0"/>
                </a:rPr>
                <a:t>15/</a:t>
              </a:r>
              <a:r>
                <a:rPr kumimoji="0" lang="en-US"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MWh</a:t>
              </a:r>
              <a:endPar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20" name="Rectangle 19"/>
            <p:cNvSpPr/>
            <p:nvPr/>
          </p:nvSpPr>
          <p:spPr>
            <a:xfrm>
              <a:off x="6556214" y="5238309"/>
              <a:ext cx="1144970" cy="318320"/>
            </a:xfrm>
            <a:prstGeom prst="rect">
              <a:avLst/>
            </a:prstGeom>
          </p:spPr>
          <p:txBody>
            <a:bodyPr>
              <a:spAutoFit/>
            </a:bodyPr>
            <a:lstStyle/>
            <a:p>
              <a:pPr marL="0" marR="0" lvl="0" indent="0" algn="l" defTabSz="1043056"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-£20/MWh</a:t>
              </a:r>
              <a:endPar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21" name="Rectangle 20"/>
            <p:cNvSpPr/>
            <p:nvPr/>
          </p:nvSpPr>
          <p:spPr>
            <a:xfrm>
              <a:off x="7150587" y="4007774"/>
              <a:ext cx="944601" cy="318320"/>
            </a:xfrm>
            <a:prstGeom prst="rect">
              <a:avLst/>
            </a:prstGeom>
          </p:spPr>
          <p:txBody>
            <a:bodyPr>
              <a:spAutoFit/>
            </a:bodyPr>
            <a:lstStyle/>
            <a:p>
              <a:pPr marL="0" marR="0" lvl="0" indent="0" algn="ctr" defTabSz="1043056" rtl="0" eaLnBrk="0"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FPN</a:t>
              </a:r>
            </a:p>
          </p:txBody>
        </p:sp>
        <p:sp>
          <p:nvSpPr>
            <p:cNvPr id="22" name="Rectangle 21"/>
            <p:cNvSpPr/>
            <p:nvPr/>
          </p:nvSpPr>
          <p:spPr>
            <a:xfrm>
              <a:off x="7667508" y="3156460"/>
              <a:ext cx="1293143" cy="318320"/>
            </a:xfrm>
            <a:prstGeom prst="rect">
              <a:avLst/>
            </a:prstGeom>
          </p:spPr>
          <p:txBody>
            <a:bodyPr>
              <a:spAutoFit/>
            </a:bodyPr>
            <a:lstStyle/>
            <a:p>
              <a:pPr marL="0" marR="0" lvl="0" indent="0" algn="l" defTabSz="1043056" rtl="0" eaLnBrk="0"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Offers</a:t>
              </a:r>
            </a:p>
          </p:txBody>
        </p:sp>
        <p:sp>
          <p:nvSpPr>
            <p:cNvPr id="23" name="Rectangle 22"/>
            <p:cNvSpPr/>
            <p:nvPr/>
          </p:nvSpPr>
          <p:spPr>
            <a:xfrm>
              <a:off x="7677611" y="4936480"/>
              <a:ext cx="990062" cy="318320"/>
            </a:xfrm>
            <a:prstGeom prst="rect">
              <a:avLst/>
            </a:prstGeom>
          </p:spPr>
          <p:txBody>
            <a:bodyPr>
              <a:spAutoFit/>
            </a:bodyPr>
            <a:lstStyle/>
            <a:p>
              <a:pPr marL="0" marR="0" lvl="0" indent="0" algn="l" defTabSz="1043056" rtl="0" eaLnBrk="0"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Bids</a:t>
              </a:r>
            </a:p>
          </p:txBody>
        </p:sp>
        <p:cxnSp>
          <p:nvCxnSpPr>
            <p:cNvPr id="24" name="Straight Connector 23"/>
            <p:cNvCxnSpPr/>
            <p:nvPr/>
          </p:nvCxnSpPr>
          <p:spPr>
            <a:xfrm rot="5400000">
              <a:off x="6837180" y="3178836"/>
              <a:ext cx="1547843" cy="1683"/>
            </a:xfrm>
            <a:prstGeom prst="line">
              <a:avLst/>
            </a:prstGeom>
            <a:ln w="12700">
              <a:solidFill>
                <a:schemeClr val="tx1">
                  <a:lumMod val="75000"/>
                  <a:lumOff val="25000"/>
                </a:schemeClr>
              </a:solidFill>
              <a:headEnd type="stealth" w="lg" len="lg"/>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a:off x="6837180" y="5179423"/>
              <a:ext cx="1547843" cy="1683"/>
            </a:xfrm>
            <a:prstGeom prst="line">
              <a:avLst/>
            </a:prstGeom>
            <a:ln w="12700">
              <a:solidFill>
                <a:schemeClr val="tx1">
                  <a:lumMod val="75000"/>
                  <a:lumOff val="25000"/>
                </a:schemeClr>
              </a:solidFill>
              <a:headEnd type="none" w="lg" len="lg"/>
              <a:tailEnd type="stealth" w="lg" len="lg"/>
            </a:ln>
            <a:effectLst/>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3491734" y="6076079"/>
              <a:ext cx="1495196" cy="318320"/>
            </a:xfrm>
            <a:prstGeom prst="rect">
              <a:avLst/>
            </a:prstGeom>
          </p:spPr>
          <p:txBody>
            <a:bodyPr>
              <a:spAutoFit/>
            </a:bodyPr>
            <a:lstStyle/>
            <a:p>
              <a:pPr marL="0" marR="0" lvl="0" indent="0" algn="ctr" defTabSz="1043056"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Time</a:t>
              </a:r>
            </a:p>
          </p:txBody>
        </p:sp>
        <p:sp>
          <p:nvSpPr>
            <p:cNvPr id="27" name="Rectangle 26"/>
            <p:cNvSpPr/>
            <p:nvPr/>
          </p:nvSpPr>
          <p:spPr>
            <a:xfrm rot="16200000">
              <a:off x="-80428" y="4314978"/>
              <a:ext cx="1739389" cy="328795"/>
            </a:xfrm>
            <a:prstGeom prst="rect">
              <a:avLst/>
            </a:prstGeom>
          </p:spPr>
          <p:txBody>
            <a:bodyPr>
              <a:spAutoFit/>
            </a:bodyPr>
            <a:lstStyle/>
            <a:p>
              <a:pPr marL="0" marR="0" lvl="0" indent="0" algn="ctr" defTabSz="1043056" rtl="0" eaLnBrk="0"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Arial" panose="020B0604020202020204" pitchFamily="34" charset="0"/>
                  <a:cs typeface="Arial" panose="020B0604020202020204" pitchFamily="34" charset="0"/>
                </a:rPr>
                <a:t>Energy</a:t>
              </a:r>
            </a:p>
          </p:txBody>
        </p:sp>
        <p:sp>
          <p:nvSpPr>
            <p:cNvPr id="28" name="Rectangle 37"/>
            <p:cNvSpPr/>
            <p:nvPr/>
          </p:nvSpPr>
          <p:spPr>
            <a:xfrm>
              <a:off x="984586" y="2810130"/>
              <a:ext cx="1000165" cy="318320"/>
            </a:xfrm>
            <a:prstGeom prst="rect">
              <a:avLst/>
            </a:prstGeom>
          </p:spPr>
          <p:txBody>
            <a:bodyPr>
              <a:spAutoFit/>
            </a:bodyPr>
            <a:lstStyle/>
            <a:p>
              <a:pPr marL="0" marR="0" lvl="0" indent="0" algn="r" defTabSz="1043056"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500MW</a:t>
              </a:r>
              <a:endPar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29" name="Rectangle 28"/>
            <p:cNvSpPr/>
            <p:nvPr/>
          </p:nvSpPr>
          <p:spPr>
            <a:xfrm>
              <a:off x="984586" y="3419594"/>
              <a:ext cx="1000165" cy="318320"/>
            </a:xfrm>
            <a:prstGeom prst="rect">
              <a:avLst/>
            </a:prstGeom>
          </p:spPr>
          <p:txBody>
            <a:bodyPr>
              <a:spAutoFit/>
            </a:bodyPr>
            <a:lstStyle/>
            <a:p>
              <a:pPr marL="0" marR="0" lvl="0" indent="0" algn="r" defTabSz="1043056"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400MW</a:t>
              </a:r>
              <a:endPar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0" name="Rectangle 29"/>
            <p:cNvSpPr/>
            <p:nvPr/>
          </p:nvSpPr>
          <p:spPr>
            <a:xfrm>
              <a:off x="984586" y="4030992"/>
              <a:ext cx="1000165" cy="318320"/>
            </a:xfrm>
            <a:prstGeom prst="rect">
              <a:avLst/>
            </a:prstGeom>
          </p:spPr>
          <p:txBody>
            <a:bodyPr>
              <a:spAutoFit/>
            </a:bodyPr>
            <a:lstStyle/>
            <a:p>
              <a:pPr marL="0" marR="0" lvl="0" indent="0" algn="r" defTabSz="1043056"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300MW</a:t>
              </a:r>
              <a:endPar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1" name="Rectangle 30"/>
            <p:cNvSpPr/>
            <p:nvPr/>
          </p:nvSpPr>
          <p:spPr>
            <a:xfrm>
              <a:off x="1090665" y="4640454"/>
              <a:ext cx="894087" cy="318320"/>
            </a:xfrm>
            <a:prstGeom prst="rect">
              <a:avLst/>
            </a:prstGeom>
          </p:spPr>
          <p:txBody>
            <a:bodyPr>
              <a:spAutoFit/>
            </a:bodyPr>
            <a:lstStyle/>
            <a:p>
              <a:pPr marL="0" marR="0" lvl="0" indent="0" algn="r" defTabSz="1043056"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200MW</a:t>
              </a:r>
              <a:endPar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Rectangle 31"/>
            <p:cNvSpPr/>
            <p:nvPr/>
          </p:nvSpPr>
          <p:spPr>
            <a:xfrm>
              <a:off x="1090665" y="5249918"/>
              <a:ext cx="894087" cy="318320"/>
            </a:xfrm>
            <a:prstGeom prst="rect">
              <a:avLst/>
            </a:prstGeom>
          </p:spPr>
          <p:txBody>
            <a:bodyPr>
              <a:spAutoFit/>
            </a:bodyPr>
            <a:lstStyle/>
            <a:p>
              <a:pPr marL="0" marR="0" lvl="0" indent="0" algn="r" defTabSz="1043056"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100MW</a:t>
              </a:r>
              <a:endPar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cxnSp>
          <p:nvCxnSpPr>
            <p:cNvPr id="14" name="Straight Connector 13"/>
            <p:cNvCxnSpPr/>
            <p:nvPr/>
          </p:nvCxnSpPr>
          <p:spPr>
            <a:xfrm>
              <a:off x="1968649" y="4210008"/>
              <a:ext cx="4611872" cy="1935"/>
            </a:xfrm>
            <a:prstGeom prst="line">
              <a:avLst/>
            </a:prstGeom>
            <a:ln w="41275">
              <a:solidFill>
                <a:srgbClr val="C1D82F"/>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33" name="Trapezoid 32"/>
          <p:cNvSpPr/>
          <p:nvPr/>
        </p:nvSpPr>
        <p:spPr bwMode="auto">
          <a:xfrm flipV="1">
            <a:off x="3731405" y="4066091"/>
            <a:ext cx="2698980" cy="433476"/>
          </a:xfrm>
          <a:prstGeom prst="trapezoid">
            <a:avLst>
              <a:gd name="adj" fmla="val 69706"/>
            </a:avLst>
          </a:prstGeom>
          <a:solidFill>
            <a:srgbClr val="E1ECAD"/>
          </a:solidFill>
          <a:ln w="38100">
            <a:solidFill>
              <a:srgbClr val="167895"/>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1043056"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cxnSp>
        <p:nvCxnSpPr>
          <p:cNvPr id="35" name="Straight Connector 34"/>
          <p:cNvCxnSpPr/>
          <p:nvPr/>
        </p:nvCxnSpPr>
        <p:spPr>
          <a:xfrm>
            <a:off x="2820038" y="4061648"/>
            <a:ext cx="4748756" cy="1884"/>
          </a:xfrm>
          <a:prstGeom prst="line">
            <a:avLst/>
          </a:prstGeom>
          <a:ln w="41275">
            <a:solidFill>
              <a:srgbClr val="C1D82F"/>
            </a:solidFill>
            <a:prstDash val="solid"/>
          </a:ln>
          <a:effectLst/>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5148487" y="3456086"/>
            <a:ext cx="2169305" cy="307777"/>
          </a:xfrm>
          <a:prstGeom prst="rect">
            <a:avLst/>
          </a:prstGeom>
        </p:spPr>
        <p:txBody>
          <a:bodyPr>
            <a:spAutoFit/>
          </a:bodyPr>
          <a:lstStyle/>
          <a:p>
            <a:pPr marL="0" marR="0" lvl="0" indent="0" algn="l" defTabSz="1043056"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8</a:t>
            </a:r>
            <a:r>
              <a:rPr kumimoji="0" lang="en-US"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0MW @ -£15/MWh</a:t>
            </a:r>
            <a:endParaRPr kumimoji="0" lang="en-US" sz="14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cxnSp>
        <p:nvCxnSpPr>
          <p:cNvPr id="37" name="Straight Connector 36"/>
          <p:cNvCxnSpPr/>
          <p:nvPr/>
        </p:nvCxnSpPr>
        <p:spPr>
          <a:xfrm flipV="1">
            <a:off x="4770197" y="3708842"/>
            <a:ext cx="402317" cy="566625"/>
          </a:xfrm>
          <a:prstGeom prst="line">
            <a:avLst/>
          </a:prstGeom>
          <a:ln w="19050">
            <a:solidFill>
              <a:schemeClr val="tx1">
                <a:lumMod val="75000"/>
                <a:lumOff val="25000"/>
              </a:schemeClr>
            </a:solidFill>
            <a:prstDash val="sysDot"/>
            <a:headEnd type="stealth"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78889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Imbalance Volume </a:t>
            </a:r>
            <a:br>
              <a:rPr lang="en-GB" dirty="0"/>
            </a:br>
            <a:r>
              <a:rPr lang="en-GB" dirty="0"/>
              <a:t>and Price</a:t>
            </a:r>
          </a:p>
        </p:txBody>
      </p:sp>
    </p:spTree>
    <p:extLst>
      <p:ext uri="{BB962C8B-B14F-4D97-AF65-F5344CB8AC3E}">
        <p14:creationId xmlns:p14="http://schemas.microsoft.com/office/powerpoint/2010/main" val="11387283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Imbalance Volume</a:t>
            </a:r>
          </a:p>
        </p:txBody>
      </p:sp>
      <p:sp>
        <p:nvSpPr>
          <p:cNvPr id="6" name="Rectangle 5"/>
          <p:cNvSpPr/>
          <p:nvPr/>
        </p:nvSpPr>
        <p:spPr>
          <a:xfrm>
            <a:off x="920579" y="1117206"/>
            <a:ext cx="9899650" cy="809448"/>
          </a:xfrm>
          <a:prstGeom prst="rect">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pc="15" dirty="0">
                <a:solidFill>
                  <a:srgbClr val="00008B"/>
                </a:solidFill>
                <a:latin typeface="Arial"/>
                <a:cs typeface="Arial"/>
              </a:rPr>
              <a:t>Elexon takes the Imbalance Volume and multiplies this by the Imbalance Price </a:t>
            </a:r>
            <a:br>
              <a:rPr lang="en-US" spc="15" dirty="0">
                <a:solidFill>
                  <a:srgbClr val="00008B"/>
                </a:solidFill>
                <a:latin typeface="Arial"/>
                <a:cs typeface="Arial"/>
              </a:rPr>
            </a:br>
            <a:r>
              <a:rPr lang="en-US" spc="15" dirty="0">
                <a:solidFill>
                  <a:srgbClr val="00008B"/>
                </a:solidFill>
                <a:latin typeface="Arial"/>
                <a:cs typeface="Arial"/>
              </a:rPr>
              <a:t>to calculate the Imbalance Charge</a:t>
            </a:r>
          </a:p>
        </p:txBody>
      </p:sp>
      <p:sp>
        <p:nvSpPr>
          <p:cNvPr id="7" name="Rounded Rectangle 6"/>
          <p:cNvSpPr/>
          <p:nvPr/>
        </p:nvSpPr>
        <p:spPr>
          <a:xfrm>
            <a:off x="3736555" y="2388425"/>
            <a:ext cx="3907566" cy="1402815"/>
          </a:xfrm>
          <a:prstGeom prst="roundRect">
            <a:avLst/>
          </a:prstGeom>
          <a:no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Arial" panose="020B0604020202020204" pitchFamily="34" charset="0"/>
                <a:cs typeface="Arial" panose="020B0604020202020204" pitchFamily="34" charset="0"/>
              </a:rPr>
              <a:t>Imbalance Volume</a:t>
            </a:r>
            <a:endParaRPr lang="en-GB" dirty="0">
              <a:solidFill>
                <a:schemeClr val="tx1"/>
              </a:solidFill>
              <a:latin typeface="Arial" panose="020B0604020202020204" pitchFamily="34" charset="0"/>
              <a:cs typeface="Arial" panose="020B0604020202020204" pitchFamily="34" charset="0"/>
            </a:endParaRPr>
          </a:p>
        </p:txBody>
      </p:sp>
      <p:grpSp>
        <p:nvGrpSpPr>
          <p:cNvPr id="8" name="Group 7"/>
          <p:cNvGrpSpPr/>
          <p:nvPr/>
        </p:nvGrpSpPr>
        <p:grpSpPr>
          <a:xfrm>
            <a:off x="1963702" y="3993185"/>
            <a:ext cx="2253044" cy="2144584"/>
            <a:chOff x="1440000" y="4068000"/>
            <a:chExt cx="2253044" cy="2144584"/>
          </a:xfrm>
        </p:grpSpPr>
        <p:sp>
          <p:nvSpPr>
            <p:cNvPr id="9" name="Rounded Rectangle 8"/>
            <p:cNvSpPr/>
            <p:nvPr/>
          </p:nvSpPr>
          <p:spPr>
            <a:xfrm>
              <a:off x="1440000" y="5040000"/>
              <a:ext cx="1968649" cy="1172584"/>
            </a:xfrm>
            <a:prstGeom prst="roundRect">
              <a:avLst/>
            </a:prstGeom>
            <a:no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Arial" panose="020B0604020202020204" pitchFamily="34" charset="0"/>
                  <a:cs typeface="Arial" panose="020B0604020202020204" pitchFamily="34" charset="0"/>
                </a:rPr>
                <a:t>Metered Volumes</a:t>
              </a:r>
              <a:endParaRPr lang="en-GB" dirty="0">
                <a:solidFill>
                  <a:schemeClr val="tx1"/>
                </a:solidFill>
                <a:latin typeface="Arial" panose="020B0604020202020204" pitchFamily="34" charset="0"/>
                <a:cs typeface="Arial" panose="020B0604020202020204" pitchFamily="34" charset="0"/>
              </a:endParaRPr>
            </a:p>
          </p:txBody>
        </p:sp>
        <p:cxnSp>
          <p:nvCxnSpPr>
            <p:cNvPr id="10" name="Straight Arrow Connector 9"/>
            <p:cNvCxnSpPr/>
            <p:nvPr/>
          </p:nvCxnSpPr>
          <p:spPr>
            <a:xfrm flipV="1">
              <a:off x="2575945" y="4068000"/>
              <a:ext cx="1117099" cy="900000"/>
            </a:xfrm>
            <a:prstGeom prst="straightConnector1">
              <a:avLst/>
            </a:prstGeom>
            <a:ln w="635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91702" y="3885185"/>
            <a:ext cx="2112649" cy="2252584"/>
            <a:chOff x="6768000" y="3960000"/>
            <a:chExt cx="2112649" cy="2252584"/>
          </a:xfrm>
        </p:grpSpPr>
        <p:sp>
          <p:nvSpPr>
            <p:cNvPr id="12" name="Rounded Rectangle 11"/>
            <p:cNvSpPr/>
            <p:nvPr/>
          </p:nvSpPr>
          <p:spPr>
            <a:xfrm>
              <a:off x="6912000" y="5040000"/>
              <a:ext cx="1968649" cy="1172584"/>
            </a:xfrm>
            <a:prstGeom prst="roundRect">
              <a:avLst/>
            </a:prstGeom>
            <a:no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Arial" panose="020B0604020202020204" pitchFamily="34" charset="0"/>
                  <a:cs typeface="Arial" panose="020B0604020202020204" pitchFamily="34" charset="0"/>
                </a:rPr>
                <a:t>Accepted Balancing Actions</a:t>
              </a:r>
              <a:endParaRPr lang="en-GB" dirty="0">
                <a:solidFill>
                  <a:schemeClr val="tx1"/>
                </a:solidFill>
                <a:latin typeface="Arial" panose="020B0604020202020204" pitchFamily="34" charset="0"/>
                <a:cs typeface="Arial" panose="020B0604020202020204" pitchFamily="34" charset="0"/>
              </a:endParaRPr>
            </a:p>
          </p:txBody>
        </p:sp>
        <p:cxnSp>
          <p:nvCxnSpPr>
            <p:cNvPr id="13" name="Straight Arrow Connector 12"/>
            <p:cNvCxnSpPr/>
            <p:nvPr/>
          </p:nvCxnSpPr>
          <p:spPr>
            <a:xfrm rot="15600000" flipV="1">
              <a:off x="6660000" y="4068000"/>
              <a:ext cx="1116000" cy="900000"/>
            </a:xfrm>
            <a:prstGeom prst="straightConnector1">
              <a:avLst/>
            </a:prstGeom>
            <a:ln w="635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4696995" y="4001974"/>
            <a:ext cx="1968649" cy="2362553"/>
            <a:chOff x="4173293" y="4076789"/>
            <a:chExt cx="1968649" cy="2362553"/>
          </a:xfrm>
        </p:grpSpPr>
        <p:sp>
          <p:nvSpPr>
            <p:cNvPr id="15" name="Rounded Rectangle 14"/>
            <p:cNvSpPr/>
            <p:nvPr/>
          </p:nvSpPr>
          <p:spPr>
            <a:xfrm>
              <a:off x="4173293" y="5266758"/>
              <a:ext cx="1968649" cy="1172584"/>
            </a:xfrm>
            <a:prstGeom prst="roundRect">
              <a:avLst/>
            </a:prstGeom>
            <a:no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Arial" panose="020B0604020202020204" pitchFamily="34" charset="0"/>
                  <a:cs typeface="Arial" panose="020B0604020202020204" pitchFamily="34" charset="0"/>
                </a:rPr>
                <a:t>Contracted Volumes</a:t>
              </a:r>
              <a:endParaRPr lang="en-GB" dirty="0">
                <a:solidFill>
                  <a:schemeClr val="tx1"/>
                </a:solidFill>
                <a:latin typeface="Arial" panose="020B0604020202020204" pitchFamily="34" charset="0"/>
                <a:cs typeface="Arial" panose="020B0604020202020204" pitchFamily="34" charset="0"/>
              </a:endParaRPr>
            </a:p>
          </p:txBody>
        </p:sp>
        <p:cxnSp>
          <p:nvCxnSpPr>
            <p:cNvPr id="16" name="Straight Arrow Connector 15"/>
            <p:cNvCxnSpPr/>
            <p:nvPr/>
          </p:nvCxnSpPr>
          <p:spPr>
            <a:xfrm flipV="1">
              <a:off x="5163030" y="4076789"/>
              <a:ext cx="0" cy="1116000"/>
            </a:xfrm>
            <a:prstGeom prst="straightConnector1">
              <a:avLst/>
            </a:prstGeom>
            <a:ln w="635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7243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nodeType="withEffect">
                                  <p:stCondLst>
                                    <p:cond delay="20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Imbalance Position</a:t>
            </a:r>
          </a:p>
        </p:txBody>
      </p:sp>
      <p:sp>
        <p:nvSpPr>
          <p:cNvPr id="12" name="Rectangle 11"/>
          <p:cNvSpPr/>
          <p:nvPr/>
        </p:nvSpPr>
        <p:spPr>
          <a:xfrm>
            <a:off x="2198617" y="3807713"/>
            <a:ext cx="6309522" cy="1962323"/>
          </a:xfrm>
          <a:prstGeom prst="rect">
            <a:avLst/>
          </a:prstGeom>
          <a:noFill/>
          <a:ln w="57150">
            <a:solidFill>
              <a:schemeClr val="tx2"/>
            </a:solidFill>
          </a:ln>
          <a:effectLst/>
        </p:spPr>
        <p:style>
          <a:lnRef idx="1">
            <a:schemeClr val="accent1"/>
          </a:lnRef>
          <a:fillRef idx="3">
            <a:schemeClr val="accent1"/>
          </a:fillRef>
          <a:effectRef idx="2">
            <a:schemeClr val="accent1"/>
          </a:effectRef>
          <a:fontRef idx="minor">
            <a:schemeClr val="lt1"/>
          </a:fontRef>
        </p:style>
        <p:txBody>
          <a:bodyPr lIns="108000" tIns="0" rIns="108000" bIns="0" anchor="ctr"/>
          <a:lstStyle/>
          <a:p>
            <a:pPr marL="0" marR="0" lvl="1" indent="0" algn="l" defTabSz="1043056" rtl="0" eaLnBrk="0" fontAlgn="auto" latinLnBrk="0" hangingPunct="0">
              <a:lnSpc>
                <a:spcPct val="100000"/>
              </a:lnSpc>
              <a:spcBef>
                <a:spcPts val="0"/>
              </a:spcBef>
              <a:spcAft>
                <a:spcPts val="0"/>
              </a:spcAft>
              <a:buClrTx/>
              <a:buSzTx/>
              <a:buFontTx/>
              <a:buNone/>
              <a:tabLst/>
              <a:defRPr/>
            </a:pPr>
            <a:endParaRPr kumimoji="0" lang="en-GB" sz="17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13" name="Rectangle 12"/>
          <p:cNvSpPr/>
          <p:nvPr/>
        </p:nvSpPr>
        <p:spPr>
          <a:xfrm>
            <a:off x="2573517" y="2265520"/>
            <a:ext cx="5559723" cy="1190069"/>
          </a:xfrm>
          <a:prstGeom prst="rect">
            <a:avLst/>
          </a:prstGeom>
        </p:spPr>
        <p:txBody>
          <a:bodyPr wrap="square">
            <a:spAutoFit/>
          </a:bodyPr>
          <a:lstStyle/>
          <a:p>
            <a:pPr marL="432900" marR="0" lvl="1" indent="-342900" algn="l" defTabSz="1043056" rtl="0" eaLnBrk="0" fontAlgn="auto" latinLnBrk="0" hangingPunct="0">
              <a:lnSpc>
                <a:spcPct val="100000"/>
              </a:lnSpc>
              <a:spcBef>
                <a:spcPts val="0"/>
              </a:spcBef>
              <a:spcAft>
                <a:spcPts val="200"/>
              </a:spcAft>
              <a:buClr>
                <a:srgbClr val="167895"/>
              </a:buClr>
              <a:buSzTx/>
              <a:buFont typeface="Wingdings" pitchFamily="2" charset="2"/>
              <a:buChar char="§"/>
              <a:tabLst/>
              <a:defRPr/>
            </a:pPr>
            <a:r>
              <a:rPr kumimoji="0" lang="en-GB" sz="17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Is paid </a:t>
            </a:r>
            <a:r>
              <a:rPr kumimoji="0" lang="en-GB" sz="1700" b="0" i="0" u="none" strike="noStrike" kern="1200" cap="none" spc="0" normalizeH="0" baseline="0" noProof="0" dirty="0">
                <a:ln>
                  <a:noFill/>
                </a:ln>
                <a:effectLst/>
                <a:uLnTx/>
                <a:uFillTx/>
                <a:latin typeface="Arial" panose="020B0604020202020204" pitchFamily="34" charset="0"/>
                <a:cs typeface="Arial" panose="020B0604020202020204" pitchFamily="34" charset="0"/>
              </a:rPr>
              <a:t>for the </a:t>
            </a:r>
            <a:r>
              <a:rPr kumimoji="0" lang="en-GB" sz="17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‘surplus’ </a:t>
            </a:r>
            <a:r>
              <a:rPr kumimoji="0" lang="en-GB" sz="1700" b="0" i="0" u="none" strike="noStrike" kern="1200" cap="none" spc="0" normalizeH="0" baseline="0" noProof="0" dirty="0">
                <a:ln>
                  <a:noFill/>
                </a:ln>
                <a:effectLst/>
                <a:uLnTx/>
                <a:uFillTx/>
                <a:latin typeface="Arial" panose="020B0604020202020204" pitchFamily="34" charset="0"/>
                <a:cs typeface="Arial" panose="020B0604020202020204" pitchFamily="34" charset="0"/>
              </a:rPr>
              <a:t>imbalance at </a:t>
            </a:r>
            <a:r>
              <a:rPr kumimoji="0" lang="en-GB" sz="17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System Price</a:t>
            </a:r>
          </a:p>
          <a:p>
            <a:pPr marL="432900" marR="0" lvl="1" indent="-342900" algn="l" defTabSz="1043056" rtl="0" eaLnBrk="0" fontAlgn="auto" latinLnBrk="0" hangingPunct="0">
              <a:lnSpc>
                <a:spcPct val="100000"/>
              </a:lnSpc>
              <a:spcBef>
                <a:spcPts val="0"/>
              </a:spcBef>
              <a:spcAft>
                <a:spcPts val="200"/>
              </a:spcAft>
              <a:buClr>
                <a:srgbClr val="167895"/>
              </a:buClr>
              <a:buSzTx/>
              <a:buFont typeface="Wingdings" pitchFamily="2" charset="2"/>
              <a:buChar char="§"/>
              <a:tabLst/>
              <a:defRPr/>
            </a:pPr>
            <a:r>
              <a:rPr kumimoji="0" lang="en-GB" sz="17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For a Generator: Volume generated &gt; Volume sold</a:t>
            </a:r>
          </a:p>
          <a:p>
            <a:pPr marL="432900" marR="0" lvl="1" indent="-342900" algn="l" defTabSz="1043056" rtl="0" eaLnBrk="0" fontAlgn="auto" latinLnBrk="0" hangingPunct="0">
              <a:lnSpc>
                <a:spcPct val="100000"/>
              </a:lnSpc>
              <a:spcBef>
                <a:spcPts val="0"/>
              </a:spcBef>
              <a:spcAft>
                <a:spcPts val="200"/>
              </a:spcAft>
              <a:buClr>
                <a:srgbClr val="167895"/>
              </a:buClr>
              <a:buSzTx/>
              <a:buFont typeface="Wingdings" pitchFamily="2" charset="2"/>
              <a:buChar char="§"/>
              <a:tabLst/>
              <a:defRPr/>
            </a:pPr>
            <a:r>
              <a:rPr kumimoji="0" lang="en-GB" sz="17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For a Supplier: Volume consumed </a:t>
            </a:r>
            <a:r>
              <a:rPr kumimoji="0" lang="en-GB" sz="1700" b="0" i="0" u="none" strike="noStrike" kern="1200" cap="none" spc="0" normalizeH="0" baseline="0" noProof="0" dirty="0">
                <a:ln>
                  <a:noFill/>
                </a:ln>
                <a:effectLst/>
                <a:uLnTx/>
                <a:uFillTx/>
                <a:latin typeface="Arial" panose="020B0604020202020204" pitchFamily="34" charset="0"/>
                <a:cs typeface="Arial" panose="020B0604020202020204" pitchFamily="34" charset="0"/>
              </a:rPr>
              <a:t>&lt;</a:t>
            </a:r>
            <a:r>
              <a:rPr kumimoji="0" lang="en-GB" sz="17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 Volume bought</a:t>
            </a:r>
            <a:endParaRPr kumimoji="0" lang="en-GB" sz="17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4" name="Rounded Rectangle 13"/>
          <p:cNvSpPr/>
          <p:nvPr/>
        </p:nvSpPr>
        <p:spPr>
          <a:xfrm>
            <a:off x="2239626" y="1552276"/>
            <a:ext cx="6309522" cy="361120"/>
          </a:xfrm>
          <a:prstGeom prst="roundRect">
            <a:avLst>
              <a:gd name="adj" fmla="val 12592"/>
            </a:avLst>
          </a:prstGeom>
          <a:noFill/>
          <a:ln w="31750">
            <a:noFill/>
          </a:ln>
          <a:effectLst/>
        </p:spPr>
        <p:style>
          <a:lnRef idx="1">
            <a:schemeClr val="accent1"/>
          </a:lnRef>
          <a:fillRef idx="3">
            <a:schemeClr val="accent1"/>
          </a:fillRef>
          <a:effectRef idx="2">
            <a:schemeClr val="accent1"/>
          </a:effectRef>
          <a:fontRef idx="minor">
            <a:schemeClr val="lt1"/>
          </a:fontRef>
        </p:style>
        <p:txBody>
          <a:bodyPr lIns="108000" tIns="0" rIns="108000" bIns="0"/>
          <a:lstStyle/>
          <a:p>
            <a:pPr marL="0" marR="0" lvl="0" indent="0" algn="ctr" defTabSz="1043056" rtl="0" eaLnBrk="0" fontAlgn="auto" latinLnBrk="0" hangingPunct="0">
              <a:lnSpc>
                <a:spcPct val="100000"/>
              </a:lnSpc>
              <a:spcBef>
                <a:spcPts val="0"/>
              </a:spcBef>
              <a:spcAft>
                <a:spcPts val="0"/>
              </a:spcAft>
              <a:buClr>
                <a:srgbClr val="008DA8"/>
              </a:buClr>
              <a:buSzTx/>
              <a:buFontTx/>
              <a:buNone/>
              <a:tabLst/>
              <a:defRPr/>
            </a:pPr>
            <a:r>
              <a:rPr kumimoji="0" lang="en-US" sz="2400" b="1" i="0" u="none" strike="noStrike" kern="1200" cap="none" spc="0" normalizeH="0" baseline="0" noProof="0" dirty="0" smtClean="0">
                <a:ln>
                  <a:noFill/>
                </a:ln>
                <a:solidFill>
                  <a:schemeClr val="tx1"/>
                </a:solidFill>
                <a:effectLst/>
                <a:uLnTx/>
                <a:uFillTx/>
                <a:latin typeface="Arial" panose="020B0604020202020204" pitchFamily="34" charset="0"/>
                <a:ea typeface="Tahoma" pitchFamily="34" charset="0"/>
                <a:cs typeface="Arial" panose="020B0604020202020204" pitchFamily="34" charset="0"/>
              </a:rPr>
              <a:t>PARTY IS LONG</a:t>
            </a:r>
            <a:endPar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Tahoma" pitchFamily="34" charset="0"/>
              <a:cs typeface="Arial" panose="020B0604020202020204" pitchFamily="34" charset="0"/>
            </a:endParaRPr>
          </a:p>
        </p:txBody>
      </p:sp>
      <p:sp>
        <p:nvSpPr>
          <p:cNvPr id="15" name="Rectangle 14"/>
          <p:cNvSpPr/>
          <p:nvPr/>
        </p:nvSpPr>
        <p:spPr>
          <a:xfrm>
            <a:off x="2537150" y="4613476"/>
            <a:ext cx="5632458" cy="928459"/>
          </a:xfrm>
          <a:prstGeom prst="rect">
            <a:avLst/>
          </a:prstGeom>
        </p:spPr>
        <p:txBody>
          <a:bodyPr wrap="square">
            <a:spAutoFit/>
          </a:bodyPr>
          <a:lstStyle/>
          <a:p>
            <a:pPr marL="432900" marR="0" lvl="1" indent="-342900" algn="l" defTabSz="1043056" rtl="0" eaLnBrk="0" fontAlgn="auto" latinLnBrk="0" hangingPunct="0">
              <a:lnSpc>
                <a:spcPct val="100000"/>
              </a:lnSpc>
              <a:spcBef>
                <a:spcPts val="0"/>
              </a:spcBef>
              <a:spcAft>
                <a:spcPts val="200"/>
              </a:spcAft>
              <a:buClr>
                <a:srgbClr val="167895"/>
              </a:buClr>
              <a:buSzTx/>
              <a:buFont typeface="Wingdings" pitchFamily="2" charset="2"/>
              <a:buChar char="§"/>
              <a:tabLst/>
              <a:defRPr/>
            </a:pPr>
            <a:r>
              <a:rPr kumimoji="0" lang="en-GB" sz="17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Pays</a:t>
            </a:r>
            <a:r>
              <a:rPr kumimoji="0" lang="en-GB" sz="17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 </a:t>
            </a:r>
            <a:r>
              <a:rPr kumimoji="0" lang="en-GB" sz="1700" b="0" i="0" u="none" strike="noStrike" kern="1200" cap="none" spc="0" normalizeH="0" baseline="0" noProof="0" dirty="0">
                <a:ln>
                  <a:noFill/>
                </a:ln>
                <a:effectLst/>
                <a:uLnTx/>
                <a:uFillTx/>
                <a:latin typeface="Arial" panose="020B0604020202020204" pitchFamily="34" charset="0"/>
                <a:cs typeface="Arial" panose="020B0604020202020204" pitchFamily="34" charset="0"/>
              </a:rPr>
              <a:t>for the </a:t>
            </a:r>
            <a:r>
              <a:rPr kumimoji="0" lang="en-GB" sz="17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‘deficit’ </a:t>
            </a:r>
            <a:r>
              <a:rPr kumimoji="0" lang="en-GB" sz="1700" b="0" i="0" u="none" strike="noStrike" kern="1200" cap="none" spc="0" normalizeH="0" baseline="0" noProof="0" dirty="0">
                <a:ln>
                  <a:noFill/>
                </a:ln>
                <a:effectLst/>
                <a:uLnTx/>
                <a:uFillTx/>
                <a:latin typeface="Arial" panose="020B0604020202020204" pitchFamily="34" charset="0"/>
                <a:cs typeface="Arial" panose="020B0604020202020204" pitchFamily="34" charset="0"/>
              </a:rPr>
              <a:t>imbalance </a:t>
            </a:r>
            <a:r>
              <a:rPr kumimoji="0" lang="en-GB" sz="17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at System Price</a:t>
            </a:r>
          </a:p>
          <a:p>
            <a:pPr marL="432900" marR="0" lvl="1" indent="-342900" algn="l" defTabSz="1043056" rtl="0" eaLnBrk="0" fontAlgn="auto" latinLnBrk="0" hangingPunct="0">
              <a:lnSpc>
                <a:spcPct val="100000"/>
              </a:lnSpc>
              <a:spcBef>
                <a:spcPts val="0"/>
              </a:spcBef>
              <a:spcAft>
                <a:spcPts val="200"/>
              </a:spcAft>
              <a:buClr>
                <a:srgbClr val="167895"/>
              </a:buClr>
              <a:buSzTx/>
              <a:buFont typeface="Wingdings" pitchFamily="2" charset="2"/>
              <a:buChar char="§"/>
              <a:tabLst/>
              <a:defRPr/>
            </a:pPr>
            <a:r>
              <a:rPr kumimoji="0" lang="en-GB" sz="17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For a Generator: Volume generated &lt; Volume sold</a:t>
            </a:r>
          </a:p>
          <a:p>
            <a:pPr marL="432900" marR="0" lvl="1" indent="-342900" algn="l" defTabSz="1043056" rtl="0" eaLnBrk="0" fontAlgn="auto" latinLnBrk="0" hangingPunct="0">
              <a:lnSpc>
                <a:spcPct val="100000"/>
              </a:lnSpc>
              <a:spcBef>
                <a:spcPts val="0"/>
              </a:spcBef>
              <a:spcAft>
                <a:spcPts val="200"/>
              </a:spcAft>
              <a:buClr>
                <a:srgbClr val="167895"/>
              </a:buClr>
              <a:buSzTx/>
              <a:buFont typeface="Wingdings" pitchFamily="2" charset="2"/>
              <a:buChar char="§"/>
              <a:tabLst/>
              <a:defRPr/>
            </a:pPr>
            <a:r>
              <a:rPr kumimoji="0" lang="en-GB" sz="17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For a Supplier: Volume consumed &gt; Volume bought</a:t>
            </a:r>
            <a:endParaRPr kumimoji="0" lang="en-GB" sz="17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6" name="Rectangle 15"/>
          <p:cNvSpPr/>
          <p:nvPr/>
        </p:nvSpPr>
        <p:spPr>
          <a:xfrm>
            <a:off x="2239626" y="1413164"/>
            <a:ext cx="6309522" cy="2049101"/>
          </a:xfrm>
          <a:prstGeom prst="rect">
            <a:avLst/>
          </a:prstGeom>
          <a:noFill/>
          <a:ln w="57150">
            <a:solidFill>
              <a:schemeClr val="tx2"/>
            </a:solidFill>
          </a:ln>
          <a:effectLst/>
        </p:spPr>
        <p:style>
          <a:lnRef idx="1">
            <a:schemeClr val="accent1"/>
          </a:lnRef>
          <a:fillRef idx="3">
            <a:schemeClr val="accent1"/>
          </a:fillRef>
          <a:effectRef idx="2">
            <a:schemeClr val="accent1"/>
          </a:effectRef>
          <a:fontRef idx="minor">
            <a:schemeClr val="lt1"/>
          </a:fontRef>
        </p:style>
        <p:txBody>
          <a:bodyPr lIns="108000" tIns="0" rIns="108000" bIns="0" anchor="ctr"/>
          <a:lstStyle/>
          <a:p>
            <a:pPr marL="0" marR="0" lvl="1" indent="0" algn="l" defTabSz="1043056" rtl="0" eaLnBrk="0" fontAlgn="auto" latinLnBrk="0" hangingPunct="0">
              <a:lnSpc>
                <a:spcPct val="100000"/>
              </a:lnSpc>
              <a:spcBef>
                <a:spcPts val="0"/>
              </a:spcBef>
              <a:spcAft>
                <a:spcPts val="0"/>
              </a:spcAft>
              <a:buClrTx/>
              <a:buSzTx/>
              <a:buFontTx/>
              <a:buNone/>
              <a:tabLst/>
              <a:defRPr/>
            </a:pPr>
            <a:endParaRPr kumimoji="0" lang="en-GB" sz="17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17" name="Rounded Rectangle 16"/>
          <p:cNvSpPr/>
          <p:nvPr/>
        </p:nvSpPr>
        <p:spPr>
          <a:xfrm>
            <a:off x="2239626" y="3941212"/>
            <a:ext cx="6309522" cy="361120"/>
          </a:xfrm>
          <a:prstGeom prst="roundRect">
            <a:avLst>
              <a:gd name="adj" fmla="val 12592"/>
            </a:avLst>
          </a:prstGeom>
          <a:noFill/>
          <a:ln w="31750">
            <a:noFill/>
          </a:ln>
          <a:effectLst/>
        </p:spPr>
        <p:style>
          <a:lnRef idx="1">
            <a:schemeClr val="accent1"/>
          </a:lnRef>
          <a:fillRef idx="3">
            <a:schemeClr val="accent1"/>
          </a:fillRef>
          <a:effectRef idx="2">
            <a:schemeClr val="accent1"/>
          </a:effectRef>
          <a:fontRef idx="minor">
            <a:schemeClr val="lt1"/>
          </a:fontRef>
        </p:style>
        <p:txBody>
          <a:bodyPr lIns="108000" tIns="0" rIns="108000" bIns="0"/>
          <a:lstStyle/>
          <a:p>
            <a:pPr marL="0" marR="0" lvl="0" indent="0" algn="ctr" defTabSz="1043056" rtl="0" eaLnBrk="0" fontAlgn="auto" latinLnBrk="0" hangingPunct="0">
              <a:lnSpc>
                <a:spcPct val="100000"/>
              </a:lnSpc>
              <a:spcBef>
                <a:spcPts val="0"/>
              </a:spcBef>
              <a:spcAft>
                <a:spcPts val="0"/>
              </a:spcAft>
              <a:buClr>
                <a:srgbClr val="008DA8"/>
              </a:buClr>
              <a:buSzTx/>
              <a:buFontTx/>
              <a:buNone/>
              <a:tabLst/>
              <a:defRPr/>
            </a:pPr>
            <a:r>
              <a:rPr kumimoji="0" lang="en-US" sz="2400" b="1" i="0" u="none" strike="noStrike" kern="1200" cap="none" spc="0" normalizeH="0" baseline="0" noProof="0" dirty="0" smtClean="0">
                <a:ln>
                  <a:noFill/>
                </a:ln>
                <a:solidFill>
                  <a:schemeClr val="tx1"/>
                </a:solidFill>
                <a:effectLst/>
                <a:uLnTx/>
                <a:uFillTx/>
                <a:latin typeface="Arial" panose="020B0604020202020204" pitchFamily="34" charset="0"/>
                <a:ea typeface="Tahoma" pitchFamily="34" charset="0"/>
                <a:cs typeface="Arial" panose="020B0604020202020204" pitchFamily="34" charset="0"/>
              </a:rPr>
              <a:t>PARTY IS SHORT</a:t>
            </a:r>
            <a:endParaRPr kumimoji="0" lang="en-US" sz="2000" b="1" i="0" u="none" strike="noStrike" kern="1200" cap="none" spc="0" normalizeH="0" baseline="0" noProof="0" dirty="0">
              <a:ln>
                <a:noFill/>
              </a:ln>
              <a:solidFill>
                <a:schemeClr val="tx1"/>
              </a:solidFill>
              <a:effectLst/>
              <a:uLnTx/>
              <a:uFillTx/>
              <a:latin typeface="Arial" panose="020B0604020202020204" pitchFamily="34" charset="0"/>
              <a:ea typeface="Tahoma" pitchFamily="34" charset="0"/>
              <a:cs typeface="Arial" panose="020B0604020202020204" pitchFamily="34" charset="0"/>
            </a:endParaRPr>
          </a:p>
        </p:txBody>
      </p:sp>
    </p:spTree>
    <p:extLst>
      <p:ext uri="{BB962C8B-B14F-4D97-AF65-F5344CB8AC3E}">
        <p14:creationId xmlns:p14="http://schemas.microsoft.com/office/powerpoint/2010/main" val="32310616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2466815" y="6045591"/>
            <a:ext cx="720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lstStyle/>
          <a:p>
            <a:r>
              <a:rPr lang="en-GB" dirty="0"/>
              <a:t>Imbalance Position Example</a:t>
            </a:r>
          </a:p>
        </p:txBody>
      </p:sp>
      <p:cxnSp>
        <p:nvCxnSpPr>
          <p:cNvPr id="6" name="Straight Connector 5"/>
          <p:cNvCxnSpPr/>
          <p:nvPr/>
        </p:nvCxnSpPr>
        <p:spPr>
          <a:xfrm>
            <a:off x="3780384" y="2288816"/>
            <a:ext cx="0" cy="658812"/>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452800" y="2942803"/>
            <a:ext cx="1332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780384" y="2942803"/>
            <a:ext cx="1332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1126354" y="2246394"/>
            <a:ext cx="1325562" cy="1325562"/>
          </a:xfrm>
          <a:prstGeom prst="rect">
            <a:avLst/>
          </a:prstGeom>
          <a:noFill/>
          <a:ln w="31750">
            <a:solidFill>
              <a:schemeClr val="accent4"/>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1042504" rtl="0" eaLnBrk="0" fontAlgn="auto" latinLnBrk="0" hangingPunct="0">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13" name="Rectangle 12"/>
          <p:cNvSpPr/>
          <p:nvPr/>
        </p:nvSpPr>
        <p:spPr bwMode="auto">
          <a:xfrm>
            <a:off x="5112559" y="2280022"/>
            <a:ext cx="1325562" cy="1325562"/>
          </a:xfrm>
          <a:prstGeom prst="rect">
            <a:avLst/>
          </a:prstGeom>
          <a:noFill/>
          <a:ln w="31750">
            <a:solidFill>
              <a:schemeClr val="accent4"/>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1042504" rtl="0" eaLnBrk="0" fontAlgn="auto" latinLnBrk="0" hangingPunct="0">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14" name="Rectangle 17"/>
          <p:cNvSpPr>
            <a:spLocks noChangeArrowheads="1"/>
          </p:cNvSpPr>
          <p:nvPr/>
        </p:nvSpPr>
        <p:spPr bwMode="auto">
          <a:xfrm>
            <a:off x="1162507" y="2503583"/>
            <a:ext cx="1249012" cy="830997"/>
          </a:xfrm>
          <a:prstGeom prst="rect">
            <a:avLst/>
          </a:prstGeom>
          <a:noFill/>
          <a:ln w="9525">
            <a:noFill/>
            <a:miter lim="800000"/>
            <a:headEnd/>
            <a:tailEnd/>
          </a:ln>
        </p:spPr>
        <p:txBody>
          <a:bodyPr>
            <a:spAutoFit/>
          </a:bodyPr>
          <a:lstStyle/>
          <a:p>
            <a:pPr marL="0" marR="0" lvl="0" indent="0" algn="ctr" defTabSz="1042504" rtl="0" eaLnBrk="0" fontAlgn="auto" latinLnBrk="0" hangingPunct="0">
              <a:lnSpc>
                <a:spcPct val="100000"/>
              </a:lnSpc>
              <a:spcBef>
                <a:spcPts val="0"/>
              </a:spcBef>
              <a:spcAft>
                <a:spcPts val="0"/>
              </a:spcAft>
              <a:buClrTx/>
              <a:buSzTx/>
              <a:buFontTx/>
              <a:buNone/>
              <a:tabLst/>
              <a:defRPr/>
            </a:pPr>
            <a:r>
              <a:rPr kumimoji="0" lang="en-GB" altLang="zh-CN" sz="16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Contract to sell </a:t>
            </a:r>
            <a:r>
              <a:rPr kumimoji="0" lang="en-GB" altLang="zh-CN" sz="16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100MWh</a:t>
            </a:r>
            <a:endParaRPr kumimoji="0" lang="en-GB" altLang="zh-CN" sz="16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5" name="Rectangle 18"/>
          <p:cNvSpPr>
            <a:spLocks noChangeArrowheads="1"/>
          </p:cNvSpPr>
          <p:nvPr/>
        </p:nvSpPr>
        <p:spPr bwMode="auto">
          <a:xfrm>
            <a:off x="5147347" y="2547895"/>
            <a:ext cx="1256647" cy="830996"/>
          </a:xfrm>
          <a:prstGeom prst="rect">
            <a:avLst/>
          </a:prstGeom>
          <a:noFill/>
          <a:ln w="9525">
            <a:noFill/>
            <a:miter lim="800000"/>
            <a:headEnd/>
            <a:tailEnd/>
          </a:ln>
        </p:spPr>
        <p:txBody>
          <a:bodyPr wrap="square">
            <a:spAutoFit/>
          </a:bodyPr>
          <a:lstStyle/>
          <a:p>
            <a:pPr marL="0" marR="0" lvl="0" indent="0" algn="ctr" defTabSz="1042504" rtl="0" eaLnBrk="0" fontAlgn="auto" latinLnBrk="0" hangingPunct="0">
              <a:lnSpc>
                <a:spcPct val="100000"/>
              </a:lnSpc>
              <a:spcBef>
                <a:spcPts val="0"/>
              </a:spcBef>
              <a:spcAft>
                <a:spcPts val="0"/>
              </a:spcAft>
              <a:buClrTx/>
              <a:buSzTx/>
              <a:buFontTx/>
              <a:buNone/>
              <a:tabLst/>
              <a:defRPr/>
            </a:pPr>
            <a:r>
              <a:rPr kumimoji="0" lang="en-GB" altLang="zh-CN" sz="16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Contract to buy </a:t>
            </a:r>
          </a:p>
          <a:p>
            <a:pPr marL="0" marR="0" lvl="0" indent="0" algn="ctr" defTabSz="1042504" rtl="0" eaLnBrk="0" fontAlgn="auto" latinLnBrk="0" hangingPunct="0">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200MWh</a:t>
            </a:r>
            <a:endParaRPr kumimoji="0" lang="en-GB" altLang="zh-CN" sz="16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6" name="Rectangle 35"/>
          <p:cNvSpPr>
            <a:spLocks noChangeArrowheads="1"/>
          </p:cNvSpPr>
          <p:nvPr/>
        </p:nvSpPr>
        <p:spPr bwMode="auto">
          <a:xfrm>
            <a:off x="1179528" y="3868542"/>
            <a:ext cx="1249012" cy="1323438"/>
          </a:xfrm>
          <a:prstGeom prst="rect">
            <a:avLst/>
          </a:prstGeom>
          <a:noFill/>
          <a:ln w="9525">
            <a:noFill/>
            <a:miter lim="800000"/>
            <a:headEnd/>
            <a:tailEnd/>
          </a:ln>
        </p:spPr>
        <p:txBody>
          <a:bodyPr>
            <a:spAutoFit/>
          </a:bodyPr>
          <a:lstStyle/>
          <a:p>
            <a:pPr marL="0" marR="0" lvl="0" indent="0" algn="ctr" defTabSz="1042504" rtl="0" eaLnBrk="0" fontAlgn="auto" latinLnBrk="0" hangingPunct="0">
              <a:lnSpc>
                <a:spcPct val="100000"/>
              </a:lnSpc>
              <a:spcBef>
                <a:spcPts val="0"/>
              </a:spcBef>
              <a:spcAft>
                <a:spcPts val="0"/>
              </a:spcAft>
              <a:buClrTx/>
              <a:buSzTx/>
              <a:buFontTx/>
              <a:buNone/>
              <a:tabLst/>
              <a:defRPr/>
            </a:pPr>
            <a:r>
              <a:rPr kumimoji="0" lang="en-GB" altLang="zh-CN" sz="16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Power stations generated </a:t>
            </a:r>
            <a:r>
              <a:rPr kumimoji="0" lang="en-GB" altLang="zh-CN" sz="16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90MWh</a:t>
            </a:r>
            <a:r>
              <a:rPr kumimoji="0" lang="en-GB" altLang="zh-CN" sz="16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 in total</a:t>
            </a:r>
            <a:endParaRPr kumimoji="0" lang="en-US" sz="16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7" name="Rectangle 36"/>
          <p:cNvSpPr>
            <a:spLocks noChangeArrowheads="1"/>
          </p:cNvSpPr>
          <p:nvPr/>
        </p:nvSpPr>
        <p:spPr bwMode="auto">
          <a:xfrm>
            <a:off x="5030671" y="3983193"/>
            <a:ext cx="1484723" cy="1077217"/>
          </a:xfrm>
          <a:prstGeom prst="rect">
            <a:avLst/>
          </a:prstGeom>
          <a:noFill/>
          <a:ln w="9525">
            <a:noFill/>
            <a:miter lim="800000"/>
            <a:headEnd/>
            <a:tailEnd/>
          </a:ln>
        </p:spPr>
        <p:txBody>
          <a:bodyPr wrap="square">
            <a:spAutoFit/>
          </a:bodyPr>
          <a:lstStyle/>
          <a:p>
            <a:pPr marL="0" marR="0" lvl="0" indent="0" algn="ctr" defTabSz="1042504" rtl="0" eaLnBrk="0" fontAlgn="auto" latinLnBrk="0" hangingPunct="0">
              <a:lnSpc>
                <a:spcPct val="100000"/>
              </a:lnSpc>
              <a:spcBef>
                <a:spcPts val="0"/>
              </a:spcBef>
              <a:spcAft>
                <a:spcPts val="0"/>
              </a:spcAft>
              <a:buClrTx/>
              <a:buSzTx/>
              <a:buFontTx/>
              <a:buNone/>
              <a:tabLst/>
              <a:defRPr/>
            </a:pPr>
            <a:r>
              <a:rPr kumimoji="0" lang="en-GB" altLang="zh-CN" sz="16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Total customers consumption </a:t>
            </a:r>
            <a:r>
              <a:rPr kumimoji="0" lang="en-GB" altLang="zh-CN" sz="16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180 MWh</a:t>
            </a:r>
            <a:endParaRPr kumimoji="0" lang="en-GB" altLang="zh-CN" sz="16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8" name="Rectangle 17"/>
          <p:cNvSpPr/>
          <p:nvPr/>
        </p:nvSpPr>
        <p:spPr>
          <a:xfrm>
            <a:off x="2712456" y="848816"/>
            <a:ext cx="2160000" cy="14400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chemeClr val="tx2"/>
                </a:solidFill>
                <a:effectLst/>
                <a:uLnTx/>
                <a:uFillTx/>
                <a:latin typeface="Arial" panose="020B0604020202020204" pitchFamily="34" charset="0"/>
                <a:cs typeface="Arial" panose="020B0604020202020204" pitchFamily="34" charset="0"/>
              </a:rPr>
              <a:t>BSC Party</a:t>
            </a:r>
            <a:endParaRPr kumimoji="0" lang="en-GB" sz="2000" b="1"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19" name="Rectangle 18"/>
          <p:cNvSpPr/>
          <p:nvPr/>
        </p:nvSpPr>
        <p:spPr>
          <a:xfrm>
            <a:off x="7401789" y="2676296"/>
            <a:ext cx="2659895" cy="400110"/>
          </a:xfrm>
          <a:prstGeom prst="rect">
            <a:avLst/>
          </a:prstGeom>
          <a:ln>
            <a:noFill/>
          </a:ln>
        </p:spPr>
        <p:txBody>
          <a:bodyPr wrap="none">
            <a:spAutoFit/>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chemeClr val="accent4"/>
                </a:solidFill>
                <a:effectLst/>
                <a:uLnTx/>
                <a:uFillTx/>
                <a:latin typeface="Arial" panose="020B0604020202020204" pitchFamily="34" charset="0"/>
                <a:cs typeface="Arial" panose="020B0604020202020204" pitchFamily="34" charset="0"/>
              </a:rPr>
              <a:t>Contracted Volumes</a:t>
            </a:r>
            <a:endParaRPr kumimoji="0" lang="en-GB" sz="2000" b="1" i="0" u="none" strike="noStrike" kern="1200" cap="none" spc="0" normalizeH="0" baseline="0" noProof="0" dirty="0">
              <a:ln>
                <a:noFill/>
              </a:ln>
              <a:solidFill>
                <a:schemeClr val="accent4"/>
              </a:solidFill>
              <a:effectLst/>
              <a:uLnTx/>
              <a:uFillTx/>
              <a:latin typeface="Arial" panose="020B0604020202020204" pitchFamily="34" charset="0"/>
              <a:cs typeface="Arial" panose="020B0604020202020204" pitchFamily="34" charset="0"/>
            </a:endParaRPr>
          </a:p>
        </p:txBody>
      </p:sp>
      <p:sp>
        <p:nvSpPr>
          <p:cNvPr id="20" name="Rectangle 19"/>
          <p:cNvSpPr/>
          <p:nvPr/>
        </p:nvSpPr>
        <p:spPr bwMode="auto">
          <a:xfrm>
            <a:off x="1126800" y="3859021"/>
            <a:ext cx="1325562" cy="1325562"/>
          </a:xfrm>
          <a:prstGeom prst="rect">
            <a:avLst/>
          </a:prstGeom>
          <a:noFill/>
          <a:ln w="31750">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1042504" rtl="0" eaLnBrk="0" fontAlgn="auto" latinLnBrk="0" hangingPunct="0">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21" name="Rectangle 20"/>
          <p:cNvSpPr/>
          <p:nvPr/>
        </p:nvSpPr>
        <p:spPr bwMode="auto">
          <a:xfrm>
            <a:off x="5112000" y="3866418"/>
            <a:ext cx="1325562" cy="1325562"/>
          </a:xfrm>
          <a:prstGeom prst="rect">
            <a:avLst/>
          </a:prstGeom>
          <a:noFill/>
          <a:ln w="31750">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1042504" rtl="0" eaLnBrk="0" fontAlgn="auto" latinLnBrk="0" hangingPunct="0">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22" name="Rectangle 21"/>
          <p:cNvSpPr/>
          <p:nvPr/>
        </p:nvSpPr>
        <p:spPr>
          <a:xfrm>
            <a:off x="7401789" y="4220864"/>
            <a:ext cx="2287999" cy="400110"/>
          </a:xfrm>
          <a:prstGeom prst="rect">
            <a:avLst/>
          </a:prstGeom>
          <a:ln>
            <a:noFill/>
          </a:ln>
        </p:spPr>
        <p:txBody>
          <a:bodyPr wrap="none">
            <a:spAutoFit/>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chemeClr val="accent1"/>
                </a:solidFill>
                <a:effectLst/>
                <a:uLnTx/>
                <a:uFillTx/>
                <a:latin typeface="Arial" panose="020B0604020202020204" pitchFamily="34" charset="0"/>
                <a:cs typeface="Arial" panose="020B0604020202020204" pitchFamily="34" charset="0"/>
              </a:rPr>
              <a:t>Metered Volumes</a:t>
            </a:r>
            <a:endParaRPr kumimoji="0" lang="en-GB" sz="2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23" name="Rectangle 22"/>
          <p:cNvSpPr/>
          <p:nvPr/>
        </p:nvSpPr>
        <p:spPr>
          <a:xfrm>
            <a:off x="7347345" y="5765432"/>
            <a:ext cx="2558906" cy="400110"/>
          </a:xfrm>
          <a:prstGeom prst="rect">
            <a:avLst/>
          </a:prstGeom>
          <a:ln>
            <a:noFill/>
          </a:ln>
        </p:spPr>
        <p:txBody>
          <a:bodyPr wrap="none">
            <a:spAutoFit/>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chemeClr val="accent3"/>
                </a:solidFill>
                <a:effectLst/>
                <a:uLnTx/>
                <a:uFillTx/>
                <a:latin typeface="Arial" panose="020B0604020202020204" pitchFamily="34" charset="0"/>
                <a:cs typeface="Arial" panose="020B0604020202020204" pitchFamily="34" charset="0"/>
              </a:rPr>
              <a:t>Imbalance Volumes</a:t>
            </a:r>
            <a:endParaRPr kumimoji="0" lang="en-GB" sz="2000" b="1" i="0" u="none" strike="noStrike" kern="1200" cap="none" spc="0" normalizeH="0" baseline="0" noProof="0" dirty="0">
              <a:ln>
                <a:noFill/>
              </a:ln>
              <a:solidFill>
                <a:schemeClr val="accent3"/>
              </a:solidFill>
              <a:effectLst/>
              <a:uLnTx/>
              <a:uFillTx/>
              <a:latin typeface="Arial" panose="020B0604020202020204" pitchFamily="34" charset="0"/>
              <a:cs typeface="Arial" panose="020B0604020202020204" pitchFamily="34" charset="0"/>
            </a:endParaRPr>
          </a:p>
        </p:txBody>
      </p:sp>
      <p:sp>
        <p:nvSpPr>
          <p:cNvPr id="26" name="Rectangle 25"/>
          <p:cNvSpPr/>
          <p:nvPr/>
        </p:nvSpPr>
        <p:spPr>
          <a:xfrm>
            <a:off x="2695855" y="3024572"/>
            <a:ext cx="2160000" cy="338554"/>
          </a:xfrm>
          <a:prstGeom prst="rect">
            <a:avLst/>
          </a:prstGeom>
          <a:ln>
            <a:noFill/>
          </a:ln>
        </p:spPr>
        <p:txBody>
          <a:bodyPr wrap="square">
            <a:spAutoFit/>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Account Level</a:t>
            </a:r>
            <a:endParaRPr kumimoji="0" lang="en-GB" sz="16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27" name="Rectangle 26"/>
          <p:cNvSpPr/>
          <p:nvPr/>
        </p:nvSpPr>
        <p:spPr>
          <a:xfrm>
            <a:off x="2764984" y="4337276"/>
            <a:ext cx="2160000" cy="338554"/>
          </a:xfrm>
          <a:prstGeom prst="rect">
            <a:avLst/>
          </a:prstGeom>
          <a:ln>
            <a:noFill/>
          </a:ln>
        </p:spPr>
        <p:txBody>
          <a:bodyPr wrap="square">
            <a:spAutoFit/>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BM Unit Level</a:t>
            </a:r>
            <a:endParaRPr kumimoji="0" lang="en-GB" sz="16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28" name="Oval 27"/>
          <p:cNvSpPr/>
          <p:nvPr/>
        </p:nvSpPr>
        <p:spPr bwMode="auto">
          <a:xfrm>
            <a:off x="3066394" y="5411586"/>
            <a:ext cx="1443213" cy="1296786"/>
          </a:xfrm>
          <a:prstGeom prst="ellipse">
            <a:avLst/>
          </a:prstGeom>
          <a:solidFill>
            <a:srgbClr val="FF3737"/>
          </a:solidFill>
          <a:ln w="31750">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1042504" rtl="0" eaLnBrk="0" fontAlgn="auto"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Tahoma"/>
                <a:ea typeface="+mn-ea"/>
                <a:cs typeface="+mn-cs"/>
              </a:rPr>
              <a:t>+10 MWh</a:t>
            </a:r>
            <a:endParaRPr kumimoji="0" lang="en-US" sz="2400" b="1" i="0" u="none" strike="noStrike" kern="1200" cap="none" spc="0" normalizeH="0" baseline="0" noProof="0" dirty="0">
              <a:ln>
                <a:noFill/>
              </a:ln>
              <a:solidFill>
                <a:schemeClr val="tx1"/>
              </a:solidFill>
              <a:effectLst/>
              <a:uLnTx/>
              <a:uFillTx/>
              <a:latin typeface="Tahoma"/>
              <a:ea typeface="+mn-ea"/>
              <a:cs typeface="+mn-cs"/>
            </a:endParaRPr>
          </a:p>
        </p:txBody>
      </p:sp>
      <p:sp>
        <p:nvSpPr>
          <p:cNvPr id="29" name="Rectangle 28"/>
          <p:cNvSpPr/>
          <p:nvPr/>
        </p:nvSpPr>
        <p:spPr bwMode="auto">
          <a:xfrm>
            <a:off x="1141253" y="5382810"/>
            <a:ext cx="1325562" cy="1325562"/>
          </a:xfrm>
          <a:prstGeom prst="rect">
            <a:avLst/>
          </a:prstGeom>
          <a:noFill/>
          <a:ln w="31750">
            <a:solidFill>
              <a:schemeClr val="accent3"/>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1042504" rtl="0" eaLnBrk="0" fontAlgn="auto" latinLnBrk="0" hangingPunct="0">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cxnSp>
        <p:nvCxnSpPr>
          <p:cNvPr id="30" name="Straight Connector 29"/>
          <p:cNvCxnSpPr/>
          <p:nvPr/>
        </p:nvCxnSpPr>
        <p:spPr>
          <a:xfrm>
            <a:off x="4399718" y="6072239"/>
            <a:ext cx="720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bwMode="auto">
          <a:xfrm>
            <a:off x="5119987" y="5382810"/>
            <a:ext cx="1325562" cy="1325562"/>
          </a:xfrm>
          <a:prstGeom prst="rect">
            <a:avLst/>
          </a:prstGeom>
          <a:noFill/>
          <a:ln w="31750">
            <a:solidFill>
              <a:schemeClr val="accent3"/>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1042504" rtl="0" eaLnBrk="0" fontAlgn="auto" latinLnBrk="0" hangingPunct="0">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33" name="Rectangle 35"/>
          <p:cNvSpPr>
            <a:spLocks noChangeArrowheads="1"/>
          </p:cNvSpPr>
          <p:nvPr/>
        </p:nvSpPr>
        <p:spPr bwMode="auto">
          <a:xfrm>
            <a:off x="1191502" y="5876314"/>
            <a:ext cx="1249012" cy="338554"/>
          </a:xfrm>
          <a:prstGeom prst="rect">
            <a:avLst/>
          </a:prstGeom>
          <a:noFill/>
          <a:ln w="9525">
            <a:noFill/>
            <a:miter lim="800000"/>
            <a:headEnd/>
            <a:tailEnd/>
          </a:ln>
        </p:spPr>
        <p:txBody>
          <a:bodyPr>
            <a:spAutoFit/>
          </a:bodyPr>
          <a:lstStyle/>
          <a:p>
            <a:pPr marL="0" marR="0" lvl="0" indent="0" algn="ctr" defTabSz="1042504" rtl="0" eaLnBrk="0" fontAlgn="auto" latinLnBrk="0" hangingPunct="0">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- 10MWh</a:t>
            </a:r>
            <a:endParaRPr kumimoji="0" lang="en-US" sz="16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4" name="Rectangle 35"/>
          <p:cNvSpPr>
            <a:spLocks noChangeArrowheads="1"/>
          </p:cNvSpPr>
          <p:nvPr/>
        </p:nvSpPr>
        <p:spPr bwMode="auto">
          <a:xfrm>
            <a:off x="5168760" y="5890702"/>
            <a:ext cx="1249012" cy="338554"/>
          </a:xfrm>
          <a:prstGeom prst="rect">
            <a:avLst/>
          </a:prstGeom>
          <a:noFill/>
          <a:ln w="9525">
            <a:noFill/>
            <a:miter lim="800000"/>
            <a:headEnd/>
            <a:tailEnd/>
          </a:ln>
        </p:spPr>
        <p:txBody>
          <a:bodyPr>
            <a:spAutoFit/>
          </a:bodyPr>
          <a:lstStyle/>
          <a:p>
            <a:pPr marL="0" marR="0" lvl="0" indent="0" algn="ctr" defTabSz="1042504" rtl="0" eaLnBrk="0" fontAlgn="auto" latinLnBrk="0" hangingPunct="0">
              <a:lnSpc>
                <a:spcPct val="100000"/>
              </a:lnSpc>
              <a:spcBef>
                <a:spcPts val="0"/>
              </a:spcBef>
              <a:spcAft>
                <a:spcPts val="0"/>
              </a:spcAft>
              <a:buClrTx/>
              <a:buSzTx/>
              <a:buFontTx/>
              <a:buNone/>
              <a:tabLst/>
              <a:defRPr/>
            </a:pPr>
            <a:r>
              <a:rPr lang="en-GB" altLang="zh-CN" sz="1600" b="1" dirty="0" smtClean="0">
                <a:latin typeface="Arial" panose="020B0604020202020204" pitchFamily="34" charset="0"/>
                <a:cs typeface="Arial" panose="020B0604020202020204" pitchFamily="34" charset="0"/>
              </a:rPr>
              <a:t>+ 2</a:t>
            </a:r>
            <a:r>
              <a:rPr kumimoji="0" lang="en-GB" altLang="zh-CN" sz="16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0MWh</a:t>
            </a:r>
            <a:endParaRPr kumimoji="0" lang="en-US" sz="16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918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right)">
                                      <p:cBhvr>
                                        <p:cTn id="13" dur="500"/>
                                        <p:tgtEl>
                                          <p:spTgt spid="11"/>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par>
                                <p:cTn id="16" presetID="22" presetClass="entr" presetSubtype="2"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right)">
                                      <p:cBhvr>
                                        <p:cTn id="18" dur="500"/>
                                        <p:tgtEl>
                                          <p:spTgt spid="14"/>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right)">
                                      <p:cBhvr>
                                        <p:cTn id="25" dur="500"/>
                                        <p:tgtEl>
                                          <p:spTgt spid="16"/>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right)">
                                      <p:cBhvr>
                                        <p:cTn id="28" dur="500"/>
                                        <p:tgtEl>
                                          <p:spTgt spid="20"/>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right)">
                                      <p:cBhvr>
                                        <p:cTn id="37" dur="500"/>
                                        <p:tgtEl>
                                          <p:spTgt spid="29"/>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right)">
                                      <p:cBhvr>
                                        <p:cTn id="40" dur="500"/>
                                        <p:tgtEl>
                                          <p:spTgt spid="33"/>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left)">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right)">
                                      <p:cBhvr>
                                        <p:cTn id="58" dur="500"/>
                                        <p:tgtEl>
                                          <p:spTgt spid="21"/>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right)">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2"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right)">
                                      <p:cBhvr>
                                        <p:cTn id="66" dur="500"/>
                                        <p:tgtEl>
                                          <p:spTgt spid="31"/>
                                        </p:tgtEl>
                                      </p:cBhvr>
                                    </p:animEffect>
                                  </p:childTnLst>
                                </p:cTn>
                              </p:par>
                              <p:par>
                                <p:cTn id="67" presetID="22" presetClass="entr" presetSubtype="2"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wipe(right)">
                                      <p:cBhvr>
                                        <p:cTn id="69" dur="500"/>
                                        <p:tgtEl>
                                          <p:spTgt spid="34"/>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nodeType="click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circle(in)">
                                      <p:cBhvr>
                                        <p:cTn id="74" dur="1000"/>
                                        <p:tgtEl>
                                          <p:spTgt spid="10"/>
                                        </p:tgtEl>
                                      </p:cBhvr>
                                    </p:animEffect>
                                  </p:childTnLst>
                                </p:cTn>
                              </p:par>
                              <p:par>
                                <p:cTn id="75" presetID="6" presetClass="entr" presetSubtype="16" fill="hold"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circle(in)">
                                      <p:cBhvr>
                                        <p:cTn id="77" dur="1000"/>
                                        <p:tgtEl>
                                          <p:spTgt spid="30"/>
                                        </p:tgtEl>
                                      </p:cBhvr>
                                    </p:animEffect>
                                  </p:childTnLst>
                                </p:cTn>
                              </p:par>
                              <p:par>
                                <p:cTn id="78" presetID="6" presetClass="entr" presetSubtype="16" fill="hold" grpId="0" nodeType="with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circle(in)">
                                      <p:cBhvr>
                                        <p:cTn id="80" dur="1000"/>
                                        <p:tgtEl>
                                          <p:spTgt spid="28"/>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p:bldP spid="15" grpId="0"/>
      <p:bldP spid="16" grpId="0"/>
      <p:bldP spid="17" grpId="0"/>
      <p:bldP spid="19" grpId="0"/>
      <p:bldP spid="20" grpId="0" animBg="1"/>
      <p:bldP spid="21" grpId="0" animBg="1"/>
      <p:bldP spid="22" grpId="0"/>
      <p:bldP spid="23" grpId="0"/>
      <p:bldP spid="26" grpId="0"/>
      <p:bldP spid="27" grpId="0"/>
      <p:bldP spid="28" grpId="0" animBg="1"/>
      <p:bldP spid="29" grpId="0" animBg="1"/>
      <p:bldP spid="31" grpId="0" animBg="1"/>
      <p:bldP spid="33" grpId="0"/>
      <p:bldP spid="3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Single Imbalance Price</a:t>
            </a:r>
          </a:p>
        </p:txBody>
      </p:sp>
      <p:grpSp>
        <p:nvGrpSpPr>
          <p:cNvPr id="6" name="Group 5"/>
          <p:cNvGrpSpPr/>
          <p:nvPr/>
        </p:nvGrpSpPr>
        <p:grpSpPr>
          <a:xfrm>
            <a:off x="836322" y="1087558"/>
            <a:ext cx="1803472" cy="638023"/>
            <a:chOff x="1009650" y="1543050"/>
            <a:chExt cx="2286000" cy="781050"/>
          </a:xfrm>
          <a:solidFill>
            <a:schemeClr val="accent1">
              <a:lumMod val="20000"/>
              <a:lumOff val="80000"/>
            </a:schemeClr>
          </a:solidFill>
        </p:grpSpPr>
        <p:sp>
          <p:nvSpPr>
            <p:cNvPr id="7" name="Rectangle 6"/>
            <p:cNvSpPr/>
            <p:nvPr/>
          </p:nvSpPr>
          <p:spPr>
            <a:xfrm>
              <a:off x="1009650" y="1543050"/>
              <a:ext cx="2286000" cy="78105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t>1</a:t>
              </a:r>
              <a:endParaRPr lang="en-GB" sz="1200" b="1" dirty="0"/>
            </a:p>
          </p:txBody>
        </p:sp>
        <p:sp>
          <p:nvSpPr>
            <p:cNvPr id="8" name="TextBox 7"/>
            <p:cNvSpPr txBox="1"/>
            <p:nvPr/>
          </p:nvSpPr>
          <p:spPr>
            <a:xfrm>
              <a:off x="1142999" y="1617574"/>
              <a:ext cx="2026469" cy="619868"/>
            </a:xfrm>
            <a:prstGeom prst="rect">
              <a:avLst/>
            </a:prstGeom>
            <a:grpFill/>
          </p:spPr>
          <p:txBody>
            <a:bodyPr wrap="square" lIns="0" tIns="0" rIns="0" bIns="0" rtlCol="0">
              <a:spAutoFit/>
            </a:bodyPr>
            <a:lstStyle/>
            <a:p>
              <a:pPr>
                <a:lnSpc>
                  <a:spcPts val="2100"/>
                </a:lnSpc>
                <a:spcAft>
                  <a:spcPts val="560"/>
                </a:spcAft>
              </a:pPr>
              <a:r>
                <a:rPr lang="en-GB" sz="1200" b="1" dirty="0" smtClean="0"/>
                <a:t>OFFER</a:t>
              </a:r>
              <a:br>
                <a:rPr lang="en-GB" sz="1200" b="1" dirty="0" smtClean="0"/>
              </a:br>
              <a:r>
                <a:rPr lang="en-GB" sz="1200" b="1" dirty="0" smtClean="0"/>
                <a:t>250 MWh at £45/MWh</a:t>
              </a:r>
            </a:p>
          </p:txBody>
        </p:sp>
      </p:grpSp>
      <p:sp>
        <p:nvSpPr>
          <p:cNvPr id="9" name="Rectangle 8"/>
          <p:cNvSpPr/>
          <p:nvPr/>
        </p:nvSpPr>
        <p:spPr>
          <a:xfrm>
            <a:off x="836322" y="1792184"/>
            <a:ext cx="1803472" cy="63802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t>1</a:t>
            </a:r>
            <a:endParaRPr lang="en-GB" sz="1200" b="1" dirty="0"/>
          </a:p>
        </p:txBody>
      </p:sp>
      <p:sp>
        <p:nvSpPr>
          <p:cNvPr id="10" name="TextBox 9"/>
          <p:cNvSpPr txBox="1"/>
          <p:nvPr/>
        </p:nvSpPr>
        <p:spPr>
          <a:xfrm>
            <a:off x="941524" y="1841890"/>
            <a:ext cx="1598723" cy="538609"/>
          </a:xfrm>
          <a:prstGeom prst="rect">
            <a:avLst/>
          </a:prstGeom>
          <a:solidFill>
            <a:schemeClr val="accent1">
              <a:lumMod val="20000"/>
              <a:lumOff val="80000"/>
            </a:schemeClr>
          </a:solidFill>
        </p:spPr>
        <p:txBody>
          <a:bodyPr wrap="square" lIns="0" tIns="0" rIns="0" bIns="0" rtlCol="0">
            <a:spAutoFit/>
          </a:bodyPr>
          <a:lstStyle/>
          <a:p>
            <a:pPr>
              <a:lnSpc>
                <a:spcPts val="2100"/>
              </a:lnSpc>
              <a:spcAft>
                <a:spcPts val="560"/>
              </a:spcAft>
            </a:pPr>
            <a:r>
              <a:rPr lang="en-GB" sz="1200" b="1" dirty="0" smtClean="0"/>
              <a:t>OFFER</a:t>
            </a:r>
            <a:br>
              <a:rPr lang="en-GB" sz="1200" b="1" dirty="0" smtClean="0"/>
            </a:br>
            <a:r>
              <a:rPr lang="en-GB" sz="1200" b="1" dirty="0" smtClean="0"/>
              <a:t>250 MWh at £55/MWh</a:t>
            </a:r>
          </a:p>
        </p:txBody>
      </p:sp>
      <p:sp>
        <p:nvSpPr>
          <p:cNvPr id="11" name="Rectangle 10"/>
          <p:cNvSpPr/>
          <p:nvPr/>
        </p:nvSpPr>
        <p:spPr>
          <a:xfrm>
            <a:off x="833494" y="2483191"/>
            <a:ext cx="1803472" cy="63802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t>1</a:t>
            </a:r>
            <a:endParaRPr lang="en-GB" sz="1200" b="1" dirty="0"/>
          </a:p>
        </p:txBody>
      </p:sp>
      <p:sp>
        <p:nvSpPr>
          <p:cNvPr id="12" name="TextBox 11"/>
          <p:cNvSpPr txBox="1"/>
          <p:nvPr/>
        </p:nvSpPr>
        <p:spPr>
          <a:xfrm>
            <a:off x="938696" y="2532899"/>
            <a:ext cx="1598723" cy="538609"/>
          </a:xfrm>
          <a:prstGeom prst="rect">
            <a:avLst/>
          </a:prstGeom>
          <a:solidFill>
            <a:schemeClr val="accent1">
              <a:lumMod val="20000"/>
              <a:lumOff val="80000"/>
            </a:schemeClr>
          </a:solidFill>
        </p:spPr>
        <p:txBody>
          <a:bodyPr wrap="square" lIns="0" tIns="0" rIns="0" bIns="0" rtlCol="0">
            <a:spAutoFit/>
          </a:bodyPr>
          <a:lstStyle/>
          <a:p>
            <a:pPr>
              <a:lnSpc>
                <a:spcPts val="2100"/>
              </a:lnSpc>
              <a:spcAft>
                <a:spcPts val="560"/>
              </a:spcAft>
            </a:pPr>
            <a:r>
              <a:rPr lang="en-GB" sz="1200" b="1" dirty="0" smtClean="0"/>
              <a:t>OFFER</a:t>
            </a:r>
            <a:br>
              <a:rPr lang="en-GB" sz="1200" b="1" dirty="0" smtClean="0"/>
            </a:br>
            <a:r>
              <a:rPr lang="en-GB" sz="1200" b="1" dirty="0" smtClean="0"/>
              <a:t>50 MWh at £100/MWh</a:t>
            </a:r>
          </a:p>
        </p:txBody>
      </p:sp>
      <p:sp>
        <p:nvSpPr>
          <p:cNvPr id="13" name="Rectangle 12"/>
          <p:cNvSpPr/>
          <p:nvPr/>
        </p:nvSpPr>
        <p:spPr>
          <a:xfrm>
            <a:off x="833494" y="3223908"/>
            <a:ext cx="1803472" cy="63802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t>1</a:t>
            </a:r>
            <a:endParaRPr lang="en-GB" sz="1200" b="1" dirty="0"/>
          </a:p>
        </p:txBody>
      </p:sp>
      <p:sp>
        <p:nvSpPr>
          <p:cNvPr id="14" name="TextBox 13"/>
          <p:cNvSpPr txBox="1"/>
          <p:nvPr/>
        </p:nvSpPr>
        <p:spPr>
          <a:xfrm>
            <a:off x="938696" y="3273616"/>
            <a:ext cx="1598723" cy="506357"/>
          </a:xfrm>
          <a:prstGeom prst="rect">
            <a:avLst/>
          </a:prstGeom>
          <a:solidFill>
            <a:schemeClr val="accent1">
              <a:lumMod val="20000"/>
              <a:lumOff val="80000"/>
            </a:schemeClr>
          </a:solidFill>
        </p:spPr>
        <p:txBody>
          <a:bodyPr wrap="square" lIns="0" tIns="0" rIns="0" bIns="0" rtlCol="0">
            <a:spAutoFit/>
          </a:bodyPr>
          <a:lstStyle/>
          <a:p>
            <a:pPr>
              <a:lnSpc>
                <a:spcPts val="2100"/>
              </a:lnSpc>
              <a:spcAft>
                <a:spcPts val="560"/>
              </a:spcAft>
            </a:pPr>
            <a:r>
              <a:rPr lang="en-GB" sz="1200" b="1" dirty="0" smtClean="0"/>
              <a:t>OFFER</a:t>
            </a:r>
            <a:br>
              <a:rPr lang="en-GB" sz="1200" b="1" dirty="0" smtClean="0"/>
            </a:br>
            <a:r>
              <a:rPr lang="en-GB" sz="1200" b="1" dirty="0" smtClean="0"/>
              <a:t>20 MWh at £95/MWh</a:t>
            </a:r>
          </a:p>
        </p:txBody>
      </p:sp>
      <p:grpSp>
        <p:nvGrpSpPr>
          <p:cNvPr id="15" name="Group 14"/>
          <p:cNvGrpSpPr/>
          <p:nvPr/>
        </p:nvGrpSpPr>
        <p:grpSpPr>
          <a:xfrm>
            <a:off x="2812094" y="1087557"/>
            <a:ext cx="1803472" cy="638023"/>
            <a:chOff x="1009650" y="1543050"/>
            <a:chExt cx="2286000" cy="781050"/>
          </a:xfrm>
          <a:solidFill>
            <a:schemeClr val="accent1">
              <a:lumMod val="20000"/>
              <a:lumOff val="80000"/>
            </a:schemeClr>
          </a:solidFill>
        </p:grpSpPr>
        <p:sp>
          <p:nvSpPr>
            <p:cNvPr id="16" name="Rectangle 15"/>
            <p:cNvSpPr/>
            <p:nvPr/>
          </p:nvSpPr>
          <p:spPr>
            <a:xfrm>
              <a:off x="1009650" y="1543050"/>
              <a:ext cx="2286000" cy="78105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t>1</a:t>
              </a:r>
              <a:endParaRPr lang="en-GB" sz="1200" b="1" dirty="0"/>
            </a:p>
          </p:txBody>
        </p:sp>
        <p:sp>
          <p:nvSpPr>
            <p:cNvPr id="17" name="TextBox 16"/>
            <p:cNvSpPr txBox="1"/>
            <p:nvPr/>
          </p:nvSpPr>
          <p:spPr>
            <a:xfrm>
              <a:off x="1142999" y="1617574"/>
              <a:ext cx="2026469" cy="659350"/>
            </a:xfrm>
            <a:prstGeom prst="rect">
              <a:avLst/>
            </a:prstGeom>
            <a:grpFill/>
          </p:spPr>
          <p:txBody>
            <a:bodyPr wrap="square" lIns="0" tIns="0" rIns="0" bIns="0" rtlCol="0">
              <a:spAutoFit/>
            </a:bodyPr>
            <a:lstStyle/>
            <a:p>
              <a:pPr>
                <a:lnSpc>
                  <a:spcPts val="2100"/>
                </a:lnSpc>
                <a:spcAft>
                  <a:spcPts val="560"/>
                </a:spcAft>
              </a:pPr>
              <a:r>
                <a:rPr lang="en-GB" sz="1200" b="1" dirty="0" smtClean="0"/>
                <a:t>BID</a:t>
              </a:r>
              <a:br>
                <a:rPr lang="en-GB" sz="1200" b="1" dirty="0" smtClean="0"/>
              </a:br>
              <a:r>
                <a:rPr lang="en-GB" sz="1200" b="1" dirty="0" smtClean="0"/>
                <a:t>300 MWh at £35/MWh</a:t>
              </a:r>
            </a:p>
          </p:txBody>
        </p:sp>
      </p:grpSp>
      <p:grpSp>
        <p:nvGrpSpPr>
          <p:cNvPr id="18" name="Group 17"/>
          <p:cNvGrpSpPr/>
          <p:nvPr/>
        </p:nvGrpSpPr>
        <p:grpSpPr>
          <a:xfrm>
            <a:off x="2812094" y="1792182"/>
            <a:ext cx="1803472" cy="638023"/>
            <a:chOff x="1009650" y="1543050"/>
            <a:chExt cx="2286000" cy="781050"/>
          </a:xfrm>
          <a:solidFill>
            <a:schemeClr val="accent1">
              <a:lumMod val="20000"/>
              <a:lumOff val="80000"/>
            </a:schemeClr>
          </a:solidFill>
        </p:grpSpPr>
        <p:sp>
          <p:nvSpPr>
            <p:cNvPr id="19" name="Rectangle 18"/>
            <p:cNvSpPr/>
            <p:nvPr/>
          </p:nvSpPr>
          <p:spPr>
            <a:xfrm>
              <a:off x="1009650" y="1543050"/>
              <a:ext cx="2286000" cy="78105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t>1</a:t>
              </a:r>
              <a:endParaRPr lang="en-GB" sz="1200" b="1" dirty="0"/>
            </a:p>
          </p:txBody>
        </p:sp>
        <p:sp>
          <p:nvSpPr>
            <p:cNvPr id="20" name="TextBox 19"/>
            <p:cNvSpPr txBox="1"/>
            <p:nvPr/>
          </p:nvSpPr>
          <p:spPr>
            <a:xfrm>
              <a:off x="1142999" y="1617574"/>
              <a:ext cx="2026469" cy="659350"/>
            </a:xfrm>
            <a:prstGeom prst="rect">
              <a:avLst/>
            </a:prstGeom>
            <a:grpFill/>
          </p:spPr>
          <p:txBody>
            <a:bodyPr wrap="square" lIns="0" tIns="0" rIns="0" bIns="0" rtlCol="0">
              <a:spAutoFit/>
            </a:bodyPr>
            <a:lstStyle/>
            <a:p>
              <a:pPr>
                <a:lnSpc>
                  <a:spcPts val="2100"/>
                </a:lnSpc>
                <a:spcAft>
                  <a:spcPts val="560"/>
                </a:spcAft>
              </a:pPr>
              <a:r>
                <a:rPr lang="en-GB" sz="1200" b="1" dirty="0" smtClean="0"/>
                <a:t>BID</a:t>
              </a:r>
              <a:br>
                <a:rPr lang="en-GB" sz="1200" b="1" dirty="0" smtClean="0"/>
              </a:br>
              <a:r>
                <a:rPr lang="en-GB" sz="1200" b="1" dirty="0" smtClean="0"/>
                <a:t>30 MWh at £20/MWh</a:t>
              </a:r>
            </a:p>
          </p:txBody>
        </p:sp>
      </p:grpSp>
      <p:grpSp>
        <p:nvGrpSpPr>
          <p:cNvPr id="21" name="Group 20"/>
          <p:cNvGrpSpPr/>
          <p:nvPr/>
        </p:nvGrpSpPr>
        <p:grpSpPr>
          <a:xfrm>
            <a:off x="2817748" y="2483191"/>
            <a:ext cx="1803472" cy="638023"/>
            <a:chOff x="1009650" y="1543050"/>
            <a:chExt cx="2286000" cy="781050"/>
          </a:xfrm>
          <a:solidFill>
            <a:schemeClr val="accent1">
              <a:lumMod val="20000"/>
              <a:lumOff val="80000"/>
            </a:schemeClr>
          </a:solidFill>
        </p:grpSpPr>
        <p:sp>
          <p:nvSpPr>
            <p:cNvPr id="22" name="Rectangle 21"/>
            <p:cNvSpPr/>
            <p:nvPr/>
          </p:nvSpPr>
          <p:spPr>
            <a:xfrm>
              <a:off x="1009650" y="1543050"/>
              <a:ext cx="2286000" cy="78105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t>1</a:t>
              </a:r>
              <a:endParaRPr lang="en-GB" sz="1200" b="1" dirty="0"/>
            </a:p>
          </p:txBody>
        </p:sp>
        <p:sp>
          <p:nvSpPr>
            <p:cNvPr id="23" name="TextBox 22"/>
            <p:cNvSpPr txBox="1"/>
            <p:nvPr/>
          </p:nvSpPr>
          <p:spPr>
            <a:xfrm>
              <a:off x="1142999" y="1617574"/>
              <a:ext cx="2026469" cy="659350"/>
            </a:xfrm>
            <a:prstGeom prst="rect">
              <a:avLst/>
            </a:prstGeom>
            <a:grpFill/>
          </p:spPr>
          <p:txBody>
            <a:bodyPr wrap="square" lIns="0" tIns="0" rIns="0" bIns="0" rtlCol="0">
              <a:spAutoFit/>
            </a:bodyPr>
            <a:lstStyle/>
            <a:p>
              <a:pPr>
                <a:lnSpc>
                  <a:spcPts val="2100"/>
                </a:lnSpc>
                <a:spcAft>
                  <a:spcPts val="560"/>
                </a:spcAft>
              </a:pPr>
              <a:r>
                <a:rPr lang="en-GB" sz="1200" b="1" dirty="0" smtClean="0"/>
                <a:t>BID</a:t>
              </a:r>
              <a:br>
                <a:rPr lang="en-GB" sz="1200" b="1" dirty="0" smtClean="0"/>
              </a:br>
              <a:r>
                <a:rPr lang="en-GB" sz="1200" b="1" dirty="0" smtClean="0"/>
                <a:t>0.5 MWh at £40/MWh</a:t>
              </a:r>
            </a:p>
          </p:txBody>
        </p:sp>
      </p:grpSp>
      <p:sp>
        <p:nvSpPr>
          <p:cNvPr id="24" name="Rectangle 23"/>
          <p:cNvSpPr/>
          <p:nvPr/>
        </p:nvSpPr>
        <p:spPr>
          <a:xfrm>
            <a:off x="737697" y="964276"/>
            <a:ext cx="4112779" cy="3035069"/>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5" name="Right Arrow 24"/>
          <p:cNvSpPr/>
          <p:nvPr/>
        </p:nvSpPr>
        <p:spPr>
          <a:xfrm>
            <a:off x="4949859" y="2483191"/>
            <a:ext cx="1822934" cy="264517"/>
          </a:xfrm>
          <a:prstGeom prst="right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prstClr val="white"/>
              </a:solidFill>
            </a:endParaRPr>
          </a:p>
        </p:txBody>
      </p:sp>
      <p:pic>
        <p:nvPicPr>
          <p:cNvPr id="2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5192" y="964276"/>
            <a:ext cx="3702154" cy="4010025"/>
          </a:xfrm>
          <a:prstGeom prst="rect">
            <a:avLst/>
          </a:prstGeom>
          <a:noFill/>
          <a:ln w="57150">
            <a:solidFill>
              <a:schemeClr val="accent5"/>
            </a:solidFill>
          </a:ln>
          <a:extLst>
            <a:ext uri="{909E8E84-426E-40DD-AFC4-6F175D3DCCD1}">
              <a14:hiddenFill xmlns:a14="http://schemas.microsoft.com/office/drawing/2010/main">
                <a:solidFill>
                  <a:schemeClr val="accent1"/>
                </a:solidFill>
              </a14:hiddenFill>
            </a:ext>
          </a:extLst>
        </p:spPr>
      </p:pic>
      <p:sp>
        <p:nvSpPr>
          <p:cNvPr id="27" name="Right Arrow 26"/>
          <p:cNvSpPr/>
          <p:nvPr/>
        </p:nvSpPr>
        <p:spPr>
          <a:xfrm rot="9076517">
            <a:off x="4674052" y="4886062"/>
            <a:ext cx="2188166" cy="278622"/>
          </a:xfrm>
          <a:prstGeom prst="right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prstClr val="white"/>
              </a:solidFill>
            </a:endParaRPr>
          </a:p>
        </p:txBody>
      </p:sp>
      <p:sp>
        <p:nvSpPr>
          <p:cNvPr id="28" name="Rectangle 27"/>
          <p:cNvSpPr/>
          <p:nvPr/>
        </p:nvSpPr>
        <p:spPr>
          <a:xfrm>
            <a:off x="1813428" y="4803367"/>
            <a:ext cx="2847109" cy="1527464"/>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£/MWh</a:t>
            </a:r>
            <a:endParaRPr lang="en-GB" b="1" dirty="0">
              <a:solidFill>
                <a:schemeClr val="tx1"/>
              </a:solidFill>
            </a:endParaRPr>
          </a:p>
        </p:txBody>
      </p:sp>
    </p:spTree>
    <p:extLst>
      <p:ext uri="{BB962C8B-B14F-4D97-AF65-F5344CB8AC3E}">
        <p14:creationId xmlns:p14="http://schemas.microsoft.com/office/powerpoint/2010/main" val="133706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Imbalance Charge</a:t>
            </a:r>
          </a:p>
        </p:txBody>
      </p:sp>
      <p:sp>
        <p:nvSpPr>
          <p:cNvPr id="6" name="Rectangle 5"/>
          <p:cNvSpPr/>
          <p:nvPr/>
        </p:nvSpPr>
        <p:spPr>
          <a:xfrm>
            <a:off x="1956254" y="2062681"/>
            <a:ext cx="8295164" cy="707886"/>
          </a:xfrm>
          <a:prstGeom prst="rect">
            <a:avLst/>
          </a:prstGeom>
        </p:spPr>
        <p:txBody>
          <a:bodyPr wrap="square">
            <a:spAutoFit/>
          </a:bodyPr>
          <a:lstStyle/>
          <a:p>
            <a:pPr algn="ctr"/>
            <a:r>
              <a:rPr lang="en-GB" sz="2000" dirty="0" smtClean="0"/>
              <a:t>Balancing Actions taken by National Grid are included in the calculation of the imbalance price</a:t>
            </a:r>
            <a:endParaRPr lang="en-GB" sz="2000" dirty="0"/>
          </a:p>
        </p:txBody>
      </p:sp>
      <p:sp>
        <p:nvSpPr>
          <p:cNvPr id="7" name="Rectangle 6"/>
          <p:cNvSpPr/>
          <p:nvPr/>
        </p:nvSpPr>
        <p:spPr>
          <a:xfrm>
            <a:off x="1262753" y="1294504"/>
            <a:ext cx="9682167" cy="400110"/>
          </a:xfrm>
          <a:prstGeom prst="rect">
            <a:avLst/>
          </a:prstGeom>
        </p:spPr>
        <p:txBody>
          <a:bodyPr wrap="square">
            <a:spAutoFit/>
          </a:bodyPr>
          <a:lstStyle/>
          <a:p>
            <a:pPr algn="ctr"/>
            <a:r>
              <a:rPr lang="en-GB" sz="2000" dirty="0" smtClean="0"/>
              <a:t>Elexon calculate a single imbalance price for a given half hour</a:t>
            </a:r>
            <a:endParaRPr lang="en-GB" sz="2000" dirty="0"/>
          </a:p>
        </p:txBody>
      </p:sp>
      <p:sp>
        <p:nvSpPr>
          <p:cNvPr id="8" name="Freeform 7"/>
          <p:cNvSpPr/>
          <p:nvPr/>
        </p:nvSpPr>
        <p:spPr>
          <a:xfrm>
            <a:off x="1924300" y="3420000"/>
            <a:ext cx="1836000" cy="1836000"/>
          </a:xfrm>
          <a:custGeom>
            <a:avLst/>
            <a:gdLst>
              <a:gd name="connsiteX0" fmla="*/ 0 w 1646112"/>
              <a:gd name="connsiteY0" fmla="*/ 823056 h 1646112"/>
              <a:gd name="connsiteX1" fmla="*/ 823056 w 1646112"/>
              <a:gd name="connsiteY1" fmla="*/ 0 h 1646112"/>
              <a:gd name="connsiteX2" fmla="*/ 1646112 w 1646112"/>
              <a:gd name="connsiteY2" fmla="*/ 823056 h 1646112"/>
              <a:gd name="connsiteX3" fmla="*/ 823056 w 1646112"/>
              <a:gd name="connsiteY3" fmla="*/ 1646112 h 1646112"/>
              <a:gd name="connsiteX4" fmla="*/ 0 w 1646112"/>
              <a:gd name="connsiteY4" fmla="*/ 823056 h 1646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6112" h="1646112">
                <a:moveTo>
                  <a:pt x="0" y="823056"/>
                </a:moveTo>
                <a:cubicBezTo>
                  <a:pt x="0" y="368495"/>
                  <a:pt x="368495" y="0"/>
                  <a:pt x="823056" y="0"/>
                </a:cubicBezTo>
                <a:cubicBezTo>
                  <a:pt x="1277617" y="0"/>
                  <a:pt x="1646112" y="368495"/>
                  <a:pt x="1646112" y="823056"/>
                </a:cubicBezTo>
                <a:cubicBezTo>
                  <a:pt x="1646112" y="1277617"/>
                  <a:pt x="1277617" y="1646112"/>
                  <a:pt x="823056" y="1646112"/>
                </a:cubicBezTo>
                <a:cubicBezTo>
                  <a:pt x="368495" y="1646112"/>
                  <a:pt x="0" y="1277617"/>
                  <a:pt x="0" y="823056"/>
                </a:cubicBez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3768" tIns="253768" rIns="253768" bIns="253768" numCol="1" spcCol="1270" anchor="ctr" anchorCtr="0">
            <a:noAutofit/>
          </a:bodyPr>
          <a:lstStyle/>
          <a:p>
            <a:pPr algn="ctr" defTabSz="889000">
              <a:lnSpc>
                <a:spcPct val="90000"/>
              </a:lnSpc>
              <a:spcBef>
                <a:spcPct val="0"/>
              </a:spcBef>
              <a:spcAft>
                <a:spcPct val="35000"/>
              </a:spcAft>
            </a:pPr>
            <a:r>
              <a:rPr lang="en-GB" sz="2000" b="1" dirty="0" smtClean="0">
                <a:solidFill>
                  <a:schemeClr val="tx1"/>
                </a:solidFill>
              </a:rPr>
              <a:t>Imbalance Volume</a:t>
            </a:r>
            <a:endParaRPr lang="en-GB" sz="2000" b="1" dirty="0">
              <a:solidFill>
                <a:schemeClr val="tx1"/>
              </a:solidFill>
            </a:endParaRPr>
          </a:p>
        </p:txBody>
      </p:sp>
      <p:sp>
        <p:nvSpPr>
          <p:cNvPr id="9" name="Freeform 8"/>
          <p:cNvSpPr/>
          <p:nvPr/>
        </p:nvSpPr>
        <p:spPr>
          <a:xfrm>
            <a:off x="4913366" y="3420000"/>
            <a:ext cx="1836000" cy="1836000"/>
          </a:xfrm>
          <a:custGeom>
            <a:avLst/>
            <a:gdLst>
              <a:gd name="connsiteX0" fmla="*/ 0 w 1646112"/>
              <a:gd name="connsiteY0" fmla="*/ 823056 h 1646112"/>
              <a:gd name="connsiteX1" fmla="*/ 823056 w 1646112"/>
              <a:gd name="connsiteY1" fmla="*/ 0 h 1646112"/>
              <a:gd name="connsiteX2" fmla="*/ 1646112 w 1646112"/>
              <a:gd name="connsiteY2" fmla="*/ 823056 h 1646112"/>
              <a:gd name="connsiteX3" fmla="*/ 823056 w 1646112"/>
              <a:gd name="connsiteY3" fmla="*/ 1646112 h 1646112"/>
              <a:gd name="connsiteX4" fmla="*/ 0 w 1646112"/>
              <a:gd name="connsiteY4" fmla="*/ 823056 h 1646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6112" h="1646112">
                <a:moveTo>
                  <a:pt x="0" y="823056"/>
                </a:moveTo>
                <a:cubicBezTo>
                  <a:pt x="0" y="368495"/>
                  <a:pt x="368495" y="0"/>
                  <a:pt x="823056" y="0"/>
                </a:cubicBezTo>
                <a:cubicBezTo>
                  <a:pt x="1277617" y="0"/>
                  <a:pt x="1646112" y="368495"/>
                  <a:pt x="1646112" y="823056"/>
                </a:cubicBezTo>
                <a:cubicBezTo>
                  <a:pt x="1646112" y="1277617"/>
                  <a:pt x="1277617" y="1646112"/>
                  <a:pt x="823056" y="1646112"/>
                </a:cubicBezTo>
                <a:cubicBezTo>
                  <a:pt x="368495" y="1646112"/>
                  <a:pt x="0" y="1277617"/>
                  <a:pt x="0" y="823056"/>
                </a:cubicBez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3768" tIns="253768" rIns="253768" bIns="253768" numCol="1" spcCol="1270" anchor="ctr" anchorCtr="0">
            <a:noAutofit/>
          </a:bodyPr>
          <a:lstStyle/>
          <a:p>
            <a:pPr algn="ctr" defTabSz="889000">
              <a:lnSpc>
                <a:spcPct val="90000"/>
              </a:lnSpc>
              <a:spcBef>
                <a:spcPct val="0"/>
              </a:spcBef>
              <a:spcAft>
                <a:spcPct val="35000"/>
              </a:spcAft>
            </a:pPr>
            <a:r>
              <a:rPr lang="en-GB" sz="2000" b="1" dirty="0" smtClean="0">
                <a:solidFill>
                  <a:schemeClr val="tx1"/>
                </a:solidFill>
              </a:rPr>
              <a:t>Imbalance Price</a:t>
            </a:r>
            <a:endParaRPr lang="en-GB" sz="2000" b="1" dirty="0">
              <a:solidFill>
                <a:schemeClr val="tx1"/>
              </a:solidFill>
            </a:endParaRPr>
          </a:p>
        </p:txBody>
      </p:sp>
      <p:sp>
        <p:nvSpPr>
          <p:cNvPr id="10" name="Freeform 9"/>
          <p:cNvSpPr/>
          <p:nvPr/>
        </p:nvSpPr>
        <p:spPr>
          <a:xfrm>
            <a:off x="8007848" y="3420000"/>
            <a:ext cx="1836000" cy="1836000"/>
          </a:xfrm>
          <a:custGeom>
            <a:avLst/>
            <a:gdLst>
              <a:gd name="connsiteX0" fmla="*/ 0 w 1646112"/>
              <a:gd name="connsiteY0" fmla="*/ 823056 h 1646112"/>
              <a:gd name="connsiteX1" fmla="*/ 823056 w 1646112"/>
              <a:gd name="connsiteY1" fmla="*/ 0 h 1646112"/>
              <a:gd name="connsiteX2" fmla="*/ 1646112 w 1646112"/>
              <a:gd name="connsiteY2" fmla="*/ 823056 h 1646112"/>
              <a:gd name="connsiteX3" fmla="*/ 823056 w 1646112"/>
              <a:gd name="connsiteY3" fmla="*/ 1646112 h 1646112"/>
              <a:gd name="connsiteX4" fmla="*/ 0 w 1646112"/>
              <a:gd name="connsiteY4" fmla="*/ 823056 h 1646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6112" h="1646112">
                <a:moveTo>
                  <a:pt x="0" y="823056"/>
                </a:moveTo>
                <a:cubicBezTo>
                  <a:pt x="0" y="368495"/>
                  <a:pt x="368495" y="0"/>
                  <a:pt x="823056" y="0"/>
                </a:cubicBezTo>
                <a:cubicBezTo>
                  <a:pt x="1277617" y="0"/>
                  <a:pt x="1646112" y="368495"/>
                  <a:pt x="1646112" y="823056"/>
                </a:cubicBezTo>
                <a:cubicBezTo>
                  <a:pt x="1646112" y="1277617"/>
                  <a:pt x="1277617" y="1646112"/>
                  <a:pt x="823056" y="1646112"/>
                </a:cubicBezTo>
                <a:cubicBezTo>
                  <a:pt x="368495" y="1646112"/>
                  <a:pt x="0" y="1277617"/>
                  <a:pt x="0" y="823056"/>
                </a:cubicBezTo>
                <a:close/>
              </a:path>
            </a:pathLst>
          </a:cu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3768" tIns="253768" rIns="253768" bIns="253768" numCol="1" spcCol="1270" anchor="ctr" anchorCtr="0">
            <a:noAutofit/>
          </a:bodyPr>
          <a:lstStyle/>
          <a:p>
            <a:pPr algn="ctr" defTabSz="889000">
              <a:lnSpc>
                <a:spcPct val="90000"/>
              </a:lnSpc>
              <a:spcBef>
                <a:spcPct val="0"/>
              </a:spcBef>
              <a:spcAft>
                <a:spcPct val="35000"/>
              </a:spcAft>
            </a:pPr>
            <a:r>
              <a:rPr lang="en-GB" sz="1600" dirty="0" smtClean="0">
                <a:solidFill>
                  <a:schemeClr val="tx1"/>
                </a:solidFill>
              </a:rPr>
              <a:t>Imbalance Charge</a:t>
            </a:r>
            <a:endParaRPr lang="en-GB" sz="1600" dirty="0">
              <a:solidFill>
                <a:schemeClr val="tx1"/>
              </a:solidFill>
            </a:endParaRPr>
          </a:p>
        </p:txBody>
      </p:sp>
      <p:sp>
        <p:nvSpPr>
          <p:cNvPr id="11" name="Rectangle 10"/>
          <p:cNvSpPr/>
          <p:nvPr/>
        </p:nvSpPr>
        <p:spPr>
          <a:xfrm>
            <a:off x="3699488" y="4142010"/>
            <a:ext cx="1274691" cy="338554"/>
          </a:xfrm>
          <a:prstGeom prst="rect">
            <a:avLst/>
          </a:prstGeom>
        </p:spPr>
        <p:txBody>
          <a:bodyPr wrap="square">
            <a:spAutoFit/>
          </a:bodyPr>
          <a:lstStyle/>
          <a:p>
            <a:pPr algn="ctr"/>
            <a:r>
              <a:rPr lang="en-GB" sz="1600" b="1" dirty="0" smtClean="0"/>
              <a:t>X</a:t>
            </a:r>
            <a:endParaRPr lang="en-GB" sz="1600" b="1" dirty="0"/>
          </a:p>
        </p:txBody>
      </p:sp>
      <p:sp>
        <p:nvSpPr>
          <p:cNvPr id="13" name="Rectangle 12"/>
          <p:cNvSpPr/>
          <p:nvPr/>
        </p:nvSpPr>
        <p:spPr>
          <a:xfrm>
            <a:off x="6741261" y="4142010"/>
            <a:ext cx="1274691" cy="338554"/>
          </a:xfrm>
          <a:prstGeom prst="rect">
            <a:avLst/>
          </a:prstGeom>
        </p:spPr>
        <p:txBody>
          <a:bodyPr wrap="square">
            <a:spAutoFit/>
          </a:bodyPr>
          <a:lstStyle/>
          <a:p>
            <a:pPr algn="ctr"/>
            <a:r>
              <a:rPr lang="en-GB" sz="1600" b="1" dirty="0"/>
              <a:t>=</a:t>
            </a:r>
          </a:p>
        </p:txBody>
      </p:sp>
      <p:sp>
        <p:nvSpPr>
          <p:cNvPr id="14" name="Freeform 13"/>
          <p:cNvSpPr/>
          <p:nvPr/>
        </p:nvSpPr>
        <p:spPr>
          <a:xfrm>
            <a:off x="7988245" y="3420000"/>
            <a:ext cx="1836000" cy="1836000"/>
          </a:xfrm>
          <a:custGeom>
            <a:avLst/>
            <a:gdLst>
              <a:gd name="connsiteX0" fmla="*/ 0 w 1646112"/>
              <a:gd name="connsiteY0" fmla="*/ 823056 h 1646112"/>
              <a:gd name="connsiteX1" fmla="*/ 823056 w 1646112"/>
              <a:gd name="connsiteY1" fmla="*/ 0 h 1646112"/>
              <a:gd name="connsiteX2" fmla="*/ 1646112 w 1646112"/>
              <a:gd name="connsiteY2" fmla="*/ 823056 h 1646112"/>
              <a:gd name="connsiteX3" fmla="*/ 823056 w 1646112"/>
              <a:gd name="connsiteY3" fmla="*/ 1646112 h 1646112"/>
              <a:gd name="connsiteX4" fmla="*/ 0 w 1646112"/>
              <a:gd name="connsiteY4" fmla="*/ 823056 h 1646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6112" h="1646112">
                <a:moveTo>
                  <a:pt x="0" y="823056"/>
                </a:moveTo>
                <a:cubicBezTo>
                  <a:pt x="0" y="368495"/>
                  <a:pt x="368495" y="0"/>
                  <a:pt x="823056" y="0"/>
                </a:cubicBezTo>
                <a:cubicBezTo>
                  <a:pt x="1277617" y="0"/>
                  <a:pt x="1646112" y="368495"/>
                  <a:pt x="1646112" y="823056"/>
                </a:cubicBezTo>
                <a:cubicBezTo>
                  <a:pt x="1646112" y="1277617"/>
                  <a:pt x="1277617" y="1646112"/>
                  <a:pt x="823056" y="1646112"/>
                </a:cubicBezTo>
                <a:cubicBezTo>
                  <a:pt x="368495" y="1646112"/>
                  <a:pt x="0" y="1277617"/>
                  <a:pt x="0" y="823056"/>
                </a:cubicBezTo>
                <a:close/>
              </a:path>
            </a:pathLst>
          </a:cu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3768" tIns="253768" rIns="253768" bIns="253768" numCol="1" spcCol="1270" anchor="ctr" anchorCtr="0">
            <a:noAutofit/>
          </a:bodyPr>
          <a:lstStyle/>
          <a:p>
            <a:pPr algn="ctr" defTabSz="889000">
              <a:lnSpc>
                <a:spcPct val="90000"/>
              </a:lnSpc>
              <a:spcBef>
                <a:spcPct val="0"/>
              </a:spcBef>
              <a:spcAft>
                <a:spcPct val="35000"/>
              </a:spcAft>
            </a:pPr>
            <a:r>
              <a:rPr lang="en-GB" sz="2000" b="1" dirty="0" smtClean="0">
                <a:solidFill>
                  <a:schemeClr val="tx1"/>
                </a:solidFill>
              </a:rPr>
              <a:t>Imbalance Charge</a:t>
            </a:r>
            <a:endParaRPr lang="en-GB" sz="2000" b="1" dirty="0">
              <a:solidFill>
                <a:schemeClr val="tx1"/>
              </a:solidFill>
            </a:endParaRPr>
          </a:p>
        </p:txBody>
      </p:sp>
    </p:spTree>
    <p:extLst>
      <p:ext uri="{BB962C8B-B14F-4D97-AF65-F5344CB8AC3E}">
        <p14:creationId xmlns:p14="http://schemas.microsoft.com/office/powerpoint/2010/main" val="18813308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Trading Charges </a:t>
            </a:r>
            <a:br>
              <a:rPr lang="en-GB" dirty="0"/>
            </a:br>
            <a:r>
              <a:rPr lang="en-GB" dirty="0"/>
              <a:t>and Credit Cover</a:t>
            </a:r>
          </a:p>
        </p:txBody>
      </p:sp>
    </p:spTree>
    <p:extLst>
      <p:ext uri="{BB962C8B-B14F-4D97-AF65-F5344CB8AC3E}">
        <p14:creationId xmlns:p14="http://schemas.microsoft.com/office/powerpoint/2010/main" val="8290768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Your Invoice – Trading Charges</a:t>
            </a:r>
          </a:p>
        </p:txBody>
      </p:sp>
      <p:sp>
        <p:nvSpPr>
          <p:cNvPr id="6" name="Rounded Rectangle 5"/>
          <p:cNvSpPr/>
          <p:nvPr/>
        </p:nvSpPr>
        <p:spPr>
          <a:xfrm>
            <a:off x="4402018" y="1496313"/>
            <a:ext cx="2713877" cy="417260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7" name="Rounded Rectangle 6"/>
          <p:cNvSpPr/>
          <p:nvPr/>
        </p:nvSpPr>
        <p:spPr>
          <a:xfrm>
            <a:off x="7416000" y="3780000"/>
            <a:ext cx="2340000" cy="144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400" dirty="0">
                <a:solidFill>
                  <a:schemeClr val="tx1"/>
                </a:solidFill>
              </a:rPr>
              <a:t>Residual Cashflow Reallocation Cashflow (RCRC)</a:t>
            </a:r>
          </a:p>
        </p:txBody>
      </p:sp>
      <p:sp>
        <p:nvSpPr>
          <p:cNvPr id="8" name="Rounded Rectangle 7"/>
          <p:cNvSpPr/>
          <p:nvPr/>
        </p:nvSpPr>
        <p:spPr>
          <a:xfrm>
            <a:off x="1692000" y="1800000"/>
            <a:ext cx="2340000" cy="144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400" dirty="0">
                <a:solidFill>
                  <a:schemeClr val="tx1"/>
                </a:solidFill>
              </a:rPr>
              <a:t>Energy Imbalance Cashflow</a:t>
            </a:r>
          </a:p>
        </p:txBody>
      </p:sp>
      <p:sp>
        <p:nvSpPr>
          <p:cNvPr id="9" name="Rounded Rectangle 8"/>
          <p:cNvSpPr/>
          <p:nvPr/>
        </p:nvSpPr>
        <p:spPr>
          <a:xfrm>
            <a:off x="7416000" y="1800000"/>
            <a:ext cx="2340000" cy="144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400" dirty="0">
                <a:solidFill>
                  <a:schemeClr val="tx1"/>
                </a:solidFill>
              </a:rPr>
              <a:t>BM </a:t>
            </a:r>
            <a:r>
              <a:rPr lang="en-GB" sz="1400" dirty="0" smtClean="0">
                <a:solidFill>
                  <a:schemeClr val="tx1"/>
                </a:solidFill>
              </a:rPr>
              <a:t>Unit Cashflow</a:t>
            </a:r>
            <a:endParaRPr lang="en-GB" sz="1400" dirty="0">
              <a:solidFill>
                <a:schemeClr val="tx1"/>
              </a:solidFill>
            </a:endParaRPr>
          </a:p>
        </p:txBody>
      </p:sp>
      <p:sp>
        <p:nvSpPr>
          <p:cNvPr id="10" name="Rounded Rectangle 9"/>
          <p:cNvSpPr/>
          <p:nvPr/>
        </p:nvSpPr>
        <p:spPr>
          <a:xfrm>
            <a:off x="1692000" y="3780000"/>
            <a:ext cx="2340000" cy="144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BM </a:t>
            </a:r>
            <a:r>
              <a:rPr lang="en-GB" sz="1400" dirty="0">
                <a:solidFill>
                  <a:schemeClr val="tx1"/>
                </a:solidFill>
              </a:rPr>
              <a:t>Unit </a:t>
            </a:r>
            <a:br>
              <a:rPr lang="en-GB" sz="1400" dirty="0">
                <a:solidFill>
                  <a:schemeClr val="tx1"/>
                </a:solidFill>
              </a:rPr>
            </a:br>
            <a:r>
              <a:rPr lang="en-GB" sz="1400" dirty="0">
                <a:solidFill>
                  <a:schemeClr val="tx1"/>
                </a:solidFill>
              </a:rPr>
              <a:t>Non-Delivery Charge</a:t>
            </a:r>
          </a:p>
          <a:p>
            <a:pPr lvl="0" algn="ctr"/>
            <a:endParaRPr lang="en-GB" sz="1400" dirty="0">
              <a:solidFill>
                <a:schemeClr val="tx1"/>
              </a:solidFill>
            </a:endParaRPr>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0195" y="2727233"/>
            <a:ext cx="1283067" cy="1704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Straight Arrow Connector 16"/>
          <p:cNvCxnSpPr>
            <a:stCxn id="8" idx="3"/>
          </p:cNvCxnSpPr>
          <p:nvPr/>
        </p:nvCxnSpPr>
        <p:spPr>
          <a:xfrm>
            <a:off x="4032000" y="2520000"/>
            <a:ext cx="1098195" cy="7200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 idx="3"/>
          </p:cNvCxnSpPr>
          <p:nvPr/>
        </p:nvCxnSpPr>
        <p:spPr>
          <a:xfrm flipV="1">
            <a:off x="4032000" y="3860800"/>
            <a:ext cx="1098195" cy="6392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7" idx="1"/>
          </p:cNvCxnSpPr>
          <p:nvPr/>
        </p:nvCxnSpPr>
        <p:spPr>
          <a:xfrm flipH="1" flipV="1">
            <a:off x="6413262" y="3854822"/>
            <a:ext cx="1002738" cy="64517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9" idx="1"/>
          </p:cNvCxnSpPr>
          <p:nvPr/>
        </p:nvCxnSpPr>
        <p:spPr>
          <a:xfrm flipH="1">
            <a:off x="6413262" y="2520000"/>
            <a:ext cx="1002738" cy="75319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56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charRg st="4294967295" end="4294967295"/>
                                            </p:txEl>
                                          </p:spTgt>
                                        </p:tgtEl>
                                        <p:attrNameLst>
                                          <p:attrName>style.visibility</p:attrName>
                                        </p:attrNameLst>
                                      </p:cBhvr>
                                      <p:to>
                                        <p:strVal val="visible"/>
                                      </p:to>
                                    </p:set>
                                    <p:animEffect transition="in" filter="fade">
                                      <p:cBhvr>
                                        <p:cTn id="7" dur="500"/>
                                        <p:tgtEl>
                                          <p:spTgt spid="8">
                                            <p:txEl>
                                              <p:char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charRg st="4294967295" end="4294967295"/>
                                            </p:txEl>
                                          </p:spTgt>
                                        </p:tgtEl>
                                        <p:attrNameLst>
                                          <p:attrName>style.visibility</p:attrName>
                                        </p:attrNameLst>
                                      </p:cBhvr>
                                      <p:to>
                                        <p:strVal val="visible"/>
                                      </p:to>
                                    </p:set>
                                    <p:animEffect transition="in" filter="fade">
                                      <p:cBhvr>
                                        <p:cTn id="12" dur="500"/>
                                        <p:tgtEl>
                                          <p:spTgt spid="9">
                                            <p:txEl>
                                              <p:charRg st="4294967295" end="429496729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charRg st="4294967295" end="4294967295"/>
                                            </p:txEl>
                                          </p:spTgt>
                                        </p:tgtEl>
                                        <p:attrNameLst>
                                          <p:attrName>style.visibility</p:attrName>
                                        </p:attrNameLst>
                                      </p:cBhvr>
                                      <p:to>
                                        <p:strVal val="visible"/>
                                      </p:to>
                                    </p:set>
                                    <p:animEffect transition="in" filter="fade">
                                      <p:cBhvr>
                                        <p:cTn id="17" dur="500"/>
                                        <p:tgtEl>
                                          <p:spTgt spid="10">
                                            <p:txEl>
                                              <p:charRg st="4294967295" end="429496729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charRg st="4294967295" end="4294967295"/>
                                            </p:txEl>
                                          </p:spTgt>
                                        </p:tgtEl>
                                        <p:attrNameLst>
                                          <p:attrName>style.visibility</p:attrName>
                                        </p:attrNameLst>
                                      </p:cBhvr>
                                      <p:to>
                                        <p:strVal val="visible"/>
                                      </p:to>
                                    </p:set>
                                    <p:animEffect transition="in" filter="fade">
                                      <p:cBhvr>
                                        <p:cTn id="22" dur="500"/>
                                        <p:tgtEl>
                                          <p:spTgt spid="7">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utoUpdateAnimBg="0"/>
      <p:bldP spid="9" grpId="0" autoUpdateAnimBg="0"/>
      <p:bldP spid="10"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Data Reconciliation</a:t>
            </a: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99812" y="4540467"/>
            <a:ext cx="972812" cy="790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Blur radius="95"/>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977049" y="3146682"/>
            <a:ext cx="1911028" cy="663318"/>
          </a:xfrm>
          <a:prstGeom prst="rect">
            <a:avLst/>
          </a:prstGeom>
          <a:ln w="28575">
            <a:solidFill>
              <a:schemeClr val="tx2"/>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grpSp>
        <p:nvGrpSpPr>
          <p:cNvPr id="8" name="Group 7"/>
          <p:cNvGrpSpPr/>
          <p:nvPr/>
        </p:nvGrpSpPr>
        <p:grpSpPr>
          <a:xfrm>
            <a:off x="578086" y="3146682"/>
            <a:ext cx="1911028" cy="663318"/>
            <a:chOff x="578086" y="3146682"/>
            <a:chExt cx="1911028" cy="663318"/>
          </a:xfrm>
        </p:grpSpPr>
        <p:pic>
          <p:nvPicPr>
            <p:cNvPr id="9" name="Picture 4"/>
            <p:cNvPicPr>
              <a:picLocks noChangeAspect="1" noChangeArrowheads="1"/>
            </p:cNvPicPr>
            <p:nvPr/>
          </p:nvPicPr>
          <p:blipFill>
            <a:blip r:embed="rId5" cstate="print">
              <a:biLevel thresh="25000"/>
              <a:extLst>
                <a:ext uri="{BEBA8EAE-BF5A-486C-A8C5-ECC9F3942E4B}">
                  <a14:imgProps xmlns:a14="http://schemas.microsoft.com/office/drawing/2010/main">
                    <a14:imgLayer r:embed="rId4">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578086" y="3146682"/>
              <a:ext cx="1911028" cy="663318"/>
            </a:xfrm>
            <a:prstGeom prst="rect">
              <a:avLst/>
            </a:prstGeom>
            <a:ln w="28575">
              <a:solidFill>
                <a:schemeClr val="tx2"/>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
          <p:nvSpPr>
            <p:cNvPr id="10" name="TextBox 9"/>
            <p:cNvSpPr txBox="1"/>
            <p:nvPr/>
          </p:nvSpPr>
          <p:spPr>
            <a:xfrm>
              <a:off x="1430901" y="3430716"/>
              <a:ext cx="425938" cy="269304"/>
            </a:xfrm>
            <a:prstGeom prst="rect">
              <a:avLst/>
            </a:prstGeom>
            <a:noFill/>
            <a:ln w="28575">
              <a:noFill/>
            </a:ln>
          </p:spPr>
          <p:txBody>
            <a:bodyPr wrap="square" lIns="0" tIns="0" rIns="0" bIns="0" rtlCol="0">
              <a:spAutoFit/>
            </a:bodyPr>
            <a:lstStyle/>
            <a:p>
              <a:pPr>
                <a:lnSpc>
                  <a:spcPts val="2100"/>
                </a:lnSpc>
                <a:spcAft>
                  <a:spcPts val="560"/>
                </a:spcAft>
              </a:pPr>
              <a:r>
                <a:rPr lang="en-GB" sz="3000" dirty="0" smtClean="0"/>
                <a:t>?</a:t>
              </a:r>
            </a:p>
          </p:txBody>
        </p:sp>
      </p:grpSp>
      <p:pic>
        <p:nvPicPr>
          <p:cNvPr id="11" name="Picture 4"/>
          <p:cNvPicPr>
            <a:picLocks noChangeAspect="1" noChangeArrowheads="1"/>
          </p:cNvPicPr>
          <p:nvPr/>
        </p:nvPicPr>
        <p:blipFill>
          <a:blip r:embed="rId6" cstate="print">
            <a:extLst>
              <a:ext uri="{BEBA8EAE-BF5A-486C-A8C5-ECC9F3942E4B}">
                <a14:imgProps xmlns:a14="http://schemas.microsoft.com/office/drawing/2010/main">
                  <a14:imgLayer r:embed="rId4">
                    <a14:imgEffect>
                      <a14:artisticBlur radius="35"/>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5367824" y="3146682"/>
            <a:ext cx="1911028" cy="663318"/>
          </a:xfrm>
          <a:prstGeom prst="rect">
            <a:avLst/>
          </a:prstGeom>
          <a:ln w="28575">
            <a:solidFill>
              <a:schemeClr val="tx2"/>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12" name="Picture 4"/>
          <p:cNvPicPr>
            <a:picLocks noChangeAspect="1" noChangeArrowheads="1"/>
          </p:cNvPicPr>
          <p:nvPr/>
        </p:nvPicPr>
        <p:blipFill>
          <a:blip r:embed="rId7" cstate="print">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8178252" y="3146682"/>
            <a:ext cx="1911028" cy="663318"/>
          </a:xfrm>
          <a:prstGeom prst="rect">
            <a:avLst/>
          </a:prstGeom>
          <a:ln w="28575">
            <a:solidFill>
              <a:schemeClr val="tx2"/>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13" name="Picture 4"/>
          <p:cNvPicPr>
            <a:picLocks noChangeAspect="1" noChangeArrowheads="1"/>
          </p:cNvPicPr>
          <p:nvPr/>
        </p:nvPicPr>
        <p:blipFill>
          <a:blip r:embed="rId9" cstate="print">
            <a:extLst>
              <a:ext uri="{BEBA8EAE-BF5A-486C-A8C5-ECC9F3942E4B}">
                <a14:imgProps xmlns:a14="http://schemas.microsoft.com/office/drawing/2010/main">
                  <a14:imgLayer r:embed="rId10">
                    <a14:imgEffect>
                      <a14:artisticBlur radius="35"/>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5520224" y="3299082"/>
            <a:ext cx="1911028" cy="663318"/>
          </a:xfrm>
          <a:prstGeom prst="rect">
            <a:avLst/>
          </a:prstGeom>
          <a:ln w="28575">
            <a:solidFill>
              <a:schemeClr val="tx2"/>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14" name="Picture 4"/>
          <p:cNvPicPr>
            <a:picLocks noChangeAspect="1" noChangeArrowheads="1"/>
          </p:cNvPicPr>
          <p:nvPr/>
        </p:nvPicPr>
        <p:blipFill>
          <a:blip r:embed="rId9" cstate="print">
            <a:extLst>
              <a:ext uri="{BEBA8EAE-BF5A-486C-A8C5-ECC9F3942E4B}">
                <a14:imgProps xmlns:a14="http://schemas.microsoft.com/office/drawing/2010/main">
                  <a14:imgLayer r:embed="rId10">
                    <a14:imgEffect>
                      <a14:artisticBlur radius="35"/>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5672624" y="3451482"/>
            <a:ext cx="1911028" cy="663318"/>
          </a:xfrm>
          <a:prstGeom prst="rect">
            <a:avLst/>
          </a:prstGeom>
          <a:ln w="28575">
            <a:solidFill>
              <a:schemeClr val="tx2"/>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15" name="Picture 4"/>
          <p:cNvPicPr>
            <a:picLocks noChangeAspect="1" noChangeArrowheads="1"/>
          </p:cNvPicPr>
          <p:nvPr/>
        </p:nvPicPr>
        <p:blipFill>
          <a:blip r:embed="rId9" cstate="print">
            <a:extLst>
              <a:ext uri="{BEBA8EAE-BF5A-486C-A8C5-ECC9F3942E4B}">
                <a14:imgProps xmlns:a14="http://schemas.microsoft.com/office/drawing/2010/main">
                  <a14:imgLayer r:embed="rId10">
                    <a14:imgEffect>
                      <a14:artisticBlur radius="35"/>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5825024" y="3603882"/>
            <a:ext cx="1911028" cy="663318"/>
          </a:xfrm>
          <a:prstGeom prst="rect">
            <a:avLst/>
          </a:prstGeom>
          <a:ln w="28575">
            <a:solidFill>
              <a:schemeClr val="tx2"/>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
        <p:nvSpPr>
          <p:cNvPr id="16" name="TextBox 15"/>
          <p:cNvSpPr txBox="1"/>
          <p:nvPr/>
        </p:nvSpPr>
        <p:spPr>
          <a:xfrm>
            <a:off x="3566276" y="3997896"/>
            <a:ext cx="732573" cy="269304"/>
          </a:xfrm>
          <a:prstGeom prst="rect">
            <a:avLst/>
          </a:prstGeom>
          <a:noFill/>
        </p:spPr>
        <p:txBody>
          <a:bodyPr wrap="none" lIns="0" tIns="0" rIns="0" bIns="0" rtlCol="0">
            <a:spAutoFit/>
          </a:bodyPr>
          <a:lstStyle/>
          <a:p>
            <a:pPr>
              <a:lnSpc>
                <a:spcPts val="2100"/>
              </a:lnSpc>
              <a:spcAft>
                <a:spcPts val="560"/>
              </a:spcAft>
            </a:pPr>
            <a:r>
              <a:rPr lang="en-GB" sz="1800" dirty="0" smtClean="0"/>
              <a:t>+5 WD</a:t>
            </a:r>
          </a:p>
        </p:txBody>
      </p:sp>
      <p:sp>
        <p:nvSpPr>
          <p:cNvPr id="17" name="TextBox 16"/>
          <p:cNvSpPr txBox="1"/>
          <p:nvPr/>
        </p:nvSpPr>
        <p:spPr>
          <a:xfrm>
            <a:off x="6143114" y="4526979"/>
            <a:ext cx="1065484" cy="269304"/>
          </a:xfrm>
          <a:prstGeom prst="rect">
            <a:avLst/>
          </a:prstGeom>
          <a:noFill/>
        </p:spPr>
        <p:txBody>
          <a:bodyPr wrap="none" lIns="0" tIns="0" rIns="0" bIns="0" rtlCol="0">
            <a:spAutoFit/>
          </a:bodyPr>
          <a:lstStyle/>
          <a:p>
            <a:pPr>
              <a:lnSpc>
                <a:spcPts val="2100"/>
              </a:lnSpc>
              <a:spcAft>
                <a:spcPts val="560"/>
              </a:spcAft>
            </a:pPr>
            <a:r>
              <a:rPr lang="en-GB" sz="1800" dirty="0" smtClean="0"/>
              <a:t>+18 WD...</a:t>
            </a:r>
          </a:p>
        </p:txBody>
      </p:sp>
      <p:sp>
        <p:nvSpPr>
          <p:cNvPr id="18" name="TextBox 17"/>
          <p:cNvSpPr txBox="1"/>
          <p:nvPr/>
        </p:nvSpPr>
        <p:spPr>
          <a:xfrm>
            <a:off x="8523651" y="4096692"/>
            <a:ext cx="1425070" cy="538609"/>
          </a:xfrm>
          <a:prstGeom prst="rect">
            <a:avLst/>
          </a:prstGeom>
          <a:noFill/>
        </p:spPr>
        <p:txBody>
          <a:bodyPr wrap="none" lIns="0" tIns="0" rIns="0" bIns="0" rtlCol="0">
            <a:spAutoFit/>
          </a:bodyPr>
          <a:lstStyle/>
          <a:p>
            <a:pPr>
              <a:lnSpc>
                <a:spcPts val="2100"/>
              </a:lnSpc>
            </a:pPr>
            <a:r>
              <a:rPr lang="en-GB" sz="1800" dirty="0" smtClean="0"/>
              <a:t>+290 WD</a:t>
            </a:r>
          </a:p>
          <a:p>
            <a:pPr>
              <a:lnSpc>
                <a:spcPts val="2100"/>
              </a:lnSpc>
            </a:pPr>
            <a:r>
              <a:rPr lang="en-GB" sz="1800" dirty="0" smtClean="0"/>
              <a:t>(≈14 months)</a:t>
            </a:r>
          </a:p>
        </p:txBody>
      </p:sp>
      <p:sp>
        <p:nvSpPr>
          <p:cNvPr id="19" name="TextBox 18"/>
          <p:cNvSpPr txBox="1"/>
          <p:nvPr/>
        </p:nvSpPr>
        <p:spPr>
          <a:xfrm>
            <a:off x="578086" y="3962400"/>
            <a:ext cx="1911028" cy="269304"/>
          </a:xfrm>
          <a:prstGeom prst="rect">
            <a:avLst/>
          </a:prstGeom>
          <a:noFill/>
        </p:spPr>
        <p:txBody>
          <a:bodyPr wrap="square" lIns="0" tIns="0" rIns="0" bIns="0" rtlCol="0">
            <a:spAutoFit/>
          </a:bodyPr>
          <a:lstStyle/>
          <a:p>
            <a:pPr algn="ctr">
              <a:lnSpc>
                <a:spcPts val="2100"/>
              </a:lnSpc>
              <a:spcAft>
                <a:spcPts val="560"/>
              </a:spcAft>
            </a:pPr>
            <a:r>
              <a:rPr lang="en-GB" sz="1800" dirty="0" smtClean="0"/>
              <a:t>Settlement Day</a:t>
            </a:r>
          </a:p>
        </p:txBody>
      </p:sp>
      <p:sp>
        <p:nvSpPr>
          <p:cNvPr id="20" name="Rectangle 19"/>
          <p:cNvSpPr/>
          <p:nvPr/>
        </p:nvSpPr>
        <p:spPr>
          <a:xfrm>
            <a:off x="239061" y="910038"/>
            <a:ext cx="7798514" cy="1338828"/>
          </a:xfrm>
          <a:prstGeom prst="rect">
            <a:avLst/>
          </a:prstGeom>
        </p:spPr>
        <p:txBody>
          <a:bodyPr wrap="square">
            <a:spAutoFit/>
          </a:bodyPr>
          <a:lstStyle/>
          <a:p>
            <a:pPr>
              <a:lnSpc>
                <a:spcPct val="150000"/>
              </a:lnSpc>
              <a:buClrTx/>
            </a:pPr>
            <a:r>
              <a:rPr lang="en-GB" b="1" dirty="0" smtClean="0"/>
              <a:t>What’s </a:t>
            </a:r>
            <a:r>
              <a:rPr lang="en-GB" b="1" dirty="0"/>
              <a:t>a Settlement Run?</a:t>
            </a:r>
          </a:p>
          <a:p>
            <a:pPr marL="285750" indent="-285750">
              <a:lnSpc>
                <a:spcPct val="150000"/>
              </a:lnSpc>
              <a:buFont typeface="Arial" panose="020B0604020202020204" pitchFamily="34" charset="0"/>
              <a:buChar char="•"/>
            </a:pPr>
            <a:r>
              <a:rPr lang="en-GB" dirty="0" smtClean="0"/>
              <a:t>A </a:t>
            </a:r>
            <a:r>
              <a:rPr lang="en-GB" dirty="0"/>
              <a:t>‘snapshot’ of available data for a day after the event</a:t>
            </a:r>
          </a:p>
          <a:p>
            <a:pPr marL="285750" indent="-285750">
              <a:lnSpc>
                <a:spcPct val="150000"/>
              </a:lnSpc>
              <a:buFont typeface="Arial" panose="020B0604020202020204" pitchFamily="34" charset="0"/>
              <a:buChar char="•"/>
            </a:pPr>
            <a:r>
              <a:rPr lang="en-GB" dirty="0" smtClean="0"/>
              <a:t>With </a:t>
            </a:r>
            <a:r>
              <a:rPr lang="en-GB" dirty="0"/>
              <a:t>each Settlement Run, the accuracy of the data should </a:t>
            </a:r>
            <a:r>
              <a:rPr lang="en-GB" dirty="0" smtClean="0"/>
              <a:t>improve</a:t>
            </a:r>
            <a:endParaRPr lang="en-GB" dirty="0"/>
          </a:p>
        </p:txBody>
      </p:sp>
    </p:spTree>
    <p:extLst>
      <p:ext uri="{BB962C8B-B14F-4D97-AF65-F5344CB8AC3E}">
        <p14:creationId xmlns:p14="http://schemas.microsoft.com/office/powerpoint/2010/main" val="279145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par>
                          <p:cTn id="23" fill="hold">
                            <p:stCondLst>
                              <p:cond delay="500"/>
                            </p:stCondLst>
                            <p:childTnLst>
                              <p:par>
                                <p:cTn id="24" presetID="26" presetClass="emph" presetSubtype="0" fill="hold" nodeType="afterEffect">
                                  <p:stCondLst>
                                    <p:cond delay="0"/>
                                  </p:stCondLst>
                                  <p:childTnLst>
                                    <p:animEffect transition="out" filter="fade">
                                      <p:cBhvr>
                                        <p:cTn id="25" dur="500" tmFilter="0, 0; .2, .5; .8, .5; 1, 0"/>
                                        <p:tgtEl>
                                          <p:spTgt spid="6"/>
                                        </p:tgtEl>
                                      </p:cBhvr>
                                    </p:animEffect>
                                    <p:animScale>
                                      <p:cBhvr>
                                        <p:cTn id="26" dur="250" autoRev="1" fill="hold"/>
                                        <p:tgtEl>
                                          <p:spTgt spid="6"/>
                                        </p:tgtEl>
                                      </p:cBhvr>
                                      <p:by x="105000" y="105000"/>
                                    </p:animScale>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p:stCondLst>
                              <p:cond delay="500"/>
                            </p:stCondLst>
                            <p:childTnLst>
                              <p:par>
                                <p:cTn id="37" presetID="26" presetClass="emph" presetSubtype="0" fill="hold" nodeType="afterEffect">
                                  <p:stCondLst>
                                    <p:cond delay="0"/>
                                  </p:stCondLst>
                                  <p:childTnLst>
                                    <p:animEffect transition="out" filter="fade">
                                      <p:cBhvr>
                                        <p:cTn id="38" dur="500" tmFilter="0, 0; .2, .5; .8, .5; 1, 0"/>
                                        <p:tgtEl>
                                          <p:spTgt spid="6"/>
                                        </p:tgtEl>
                                      </p:cBhvr>
                                    </p:animEffect>
                                    <p:animScale>
                                      <p:cBhvr>
                                        <p:cTn id="39" dur="250" autoRev="1" fill="hold"/>
                                        <p:tgtEl>
                                          <p:spTgt spid="6"/>
                                        </p:tgtEl>
                                      </p:cBhvr>
                                      <p:by x="105000" y="105000"/>
                                    </p:animScale>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6" presetClass="emph" presetSubtype="0" fill="hold" nodeType="clickEffect">
                                  <p:stCondLst>
                                    <p:cond delay="0"/>
                                  </p:stCondLst>
                                  <p:childTnLst>
                                    <p:animEffect transition="out" filter="fade">
                                      <p:cBhvr>
                                        <p:cTn id="47" dur="500" tmFilter="0, 0; .2, .5; .8, .5; 1, 0"/>
                                        <p:tgtEl>
                                          <p:spTgt spid="6"/>
                                        </p:tgtEl>
                                      </p:cBhvr>
                                    </p:animEffect>
                                    <p:animScale>
                                      <p:cBhvr>
                                        <p:cTn id="48" dur="250" autoRev="1" fill="hold"/>
                                        <p:tgtEl>
                                          <p:spTgt spid="6"/>
                                        </p:tgtEl>
                                      </p:cBhvr>
                                      <p:by x="105000" y="105000"/>
                                    </p:animScale>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par>
                          <p:cTn id="53" fill="hold">
                            <p:stCondLst>
                              <p:cond delay="1000"/>
                            </p:stCondLst>
                            <p:childTnLst>
                              <p:par>
                                <p:cTn id="54" presetID="26" presetClass="emph" presetSubtype="0" fill="hold" nodeType="afterEffect">
                                  <p:stCondLst>
                                    <p:cond delay="0"/>
                                  </p:stCondLst>
                                  <p:childTnLst>
                                    <p:animEffect transition="out" filter="fade">
                                      <p:cBhvr>
                                        <p:cTn id="55" dur="500" tmFilter="0, 0; .2, .5; .8, .5; 1, 0"/>
                                        <p:tgtEl>
                                          <p:spTgt spid="6"/>
                                        </p:tgtEl>
                                      </p:cBhvr>
                                    </p:animEffect>
                                    <p:animScale>
                                      <p:cBhvr>
                                        <p:cTn id="56" dur="250" autoRev="1" fill="hold"/>
                                        <p:tgtEl>
                                          <p:spTgt spid="6"/>
                                        </p:tgtEl>
                                      </p:cBhvr>
                                      <p:by x="105000" y="105000"/>
                                    </p:animScale>
                                  </p:childTnLst>
                                </p:cTn>
                              </p:par>
                            </p:childTnLst>
                          </p:cTn>
                        </p:par>
                        <p:par>
                          <p:cTn id="57" fill="hold">
                            <p:stCondLst>
                              <p:cond delay="1500"/>
                            </p:stCondLst>
                            <p:childTnLst>
                              <p:par>
                                <p:cTn id="58" presetID="10" presetClass="entr" presetSubtype="0" fill="hold"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childTnLst>
                          </p:cTn>
                        </p:par>
                        <p:par>
                          <p:cTn id="61" fill="hold">
                            <p:stCondLst>
                              <p:cond delay="2000"/>
                            </p:stCondLst>
                            <p:childTnLst>
                              <p:par>
                                <p:cTn id="62" presetID="26" presetClass="emph" presetSubtype="0" fill="hold" nodeType="afterEffect">
                                  <p:stCondLst>
                                    <p:cond delay="0"/>
                                  </p:stCondLst>
                                  <p:childTnLst>
                                    <p:animEffect transition="out" filter="fade">
                                      <p:cBhvr>
                                        <p:cTn id="63" dur="500" tmFilter="0, 0; .2, .5; .8, .5; 1, 0"/>
                                        <p:tgtEl>
                                          <p:spTgt spid="6"/>
                                        </p:tgtEl>
                                      </p:cBhvr>
                                    </p:animEffect>
                                    <p:animScale>
                                      <p:cBhvr>
                                        <p:cTn id="64" dur="250" autoRev="1" fill="hold"/>
                                        <p:tgtEl>
                                          <p:spTgt spid="6"/>
                                        </p:tgtEl>
                                      </p:cBhvr>
                                      <p:by x="105000" y="105000"/>
                                    </p:animScale>
                                  </p:childTnLst>
                                </p:cTn>
                              </p:par>
                            </p:childTnLst>
                          </p:cTn>
                        </p:par>
                        <p:par>
                          <p:cTn id="65" fill="hold">
                            <p:stCondLst>
                              <p:cond delay="2500"/>
                            </p:stCondLst>
                            <p:childTnLst>
                              <p:par>
                                <p:cTn id="66" presetID="10" presetClass="entr" presetSubtype="0" fill="hold"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500"/>
                                        <p:tgtEl>
                                          <p:spTgt spid="15"/>
                                        </p:tgtEl>
                                      </p:cBhvr>
                                    </p:animEffect>
                                  </p:childTnLst>
                                </p:cTn>
                              </p:par>
                            </p:childTnLst>
                          </p:cTn>
                        </p:par>
                        <p:par>
                          <p:cTn id="69" fill="hold">
                            <p:stCondLst>
                              <p:cond delay="3000"/>
                            </p:stCondLst>
                            <p:childTnLst>
                              <p:par>
                                <p:cTn id="70" presetID="10"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26" presetClass="emph" presetSubtype="0" fill="hold" nodeType="clickEffect">
                                  <p:stCondLst>
                                    <p:cond delay="0"/>
                                  </p:stCondLst>
                                  <p:childTnLst>
                                    <p:animEffect transition="out" filter="fade">
                                      <p:cBhvr>
                                        <p:cTn id="76" dur="500" tmFilter="0, 0; .2, .5; .8, .5; 1, 0"/>
                                        <p:tgtEl>
                                          <p:spTgt spid="6"/>
                                        </p:tgtEl>
                                      </p:cBhvr>
                                    </p:animEffect>
                                    <p:animScale>
                                      <p:cBhvr>
                                        <p:cTn id="77" dur="250" autoRev="1" fill="hold"/>
                                        <p:tgtEl>
                                          <p:spTgt spid="6"/>
                                        </p:tgtEl>
                                      </p:cBhvr>
                                      <p:by x="105000" y="105000"/>
                                    </p:animScale>
                                  </p:childTnLst>
                                </p:cTn>
                              </p:par>
                              <p:par>
                                <p:cTn id="78" presetID="10" presetClass="entr" presetSubtype="0" fill="hold" nodeType="withEffect">
                                  <p:stCondLst>
                                    <p:cond delay="50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500"/>
                                        <p:tgtEl>
                                          <p:spTgt spid="12"/>
                                        </p:tgtEl>
                                      </p:cBhvr>
                                    </p:animEffect>
                                  </p:childTnLst>
                                </p:cTn>
                              </p:par>
                            </p:childTnLst>
                          </p:cTn>
                        </p:par>
                        <p:par>
                          <p:cTn id="81" fill="hold">
                            <p:stCondLst>
                              <p:cond delay="1000"/>
                            </p:stCondLst>
                            <p:childTnLst>
                              <p:par>
                                <p:cTn id="82" presetID="42" presetClass="exit" presetSubtype="0" fill="hold" nodeType="afterEffect">
                                  <p:stCondLst>
                                    <p:cond delay="0"/>
                                  </p:stCondLst>
                                  <p:childTnLst>
                                    <p:animEffect transition="out" filter="fade">
                                      <p:cBhvr>
                                        <p:cTn id="83" dur="1000"/>
                                        <p:tgtEl>
                                          <p:spTgt spid="6"/>
                                        </p:tgtEl>
                                      </p:cBhvr>
                                    </p:animEffect>
                                    <p:anim calcmode="lin" valueType="num">
                                      <p:cBhvr>
                                        <p:cTn id="84" dur="1000"/>
                                        <p:tgtEl>
                                          <p:spTgt spid="6"/>
                                        </p:tgtEl>
                                        <p:attrNameLst>
                                          <p:attrName>ppt_x</p:attrName>
                                        </p:attrNameLst>
                                      </p:cBhvr>
                                      <p:tavLst>
                                        <p:tav tm="0">
                                          <p:val>
                                            <p:strVal val="ppt_x"/>
                                          </p:val>
                                        </p:tav>
                                        <p:tav tm="100000">
                                          <p:val>
                                            <p:strVal val="ppt_x"/>
                                          </p:val>
                                        </p:tav>
                                      </p:tavLst>
                                    </p:anim>
                                    <p:anim calcmode="lin" valueType="num">
                                      <p:cBhvr>
                                        <p:cTn id="85" dur="1000"/>
                                        <p:tgtEl>
                                          <p:spTgt spid="6"/>
                                        </p:tgtEl>
                                        <p:attrNameLst>
                                          <p:attrName>ppt_y</p:attrName>
                                        </p:attrNameLst>
                                      </p:cBhvr>
                                      <p:tavLst>
                                        <p:tav tm="0">
                                          <p:val>
                                            <p:strVal val="ppt_y"/>
                                          </p:val>
                                        </p:tav>
                                        <p:tav tm="100000">
                                          <p:val>
                                            <p:strVal val="ppt_y+.1"/>
                                          </p:val>
                                        </p:tav>
                                      </p:tavLst>
                                    </p:anim>
                                    <p:set>
                                      <p:cBhvr>
                                        <p:cTn id="86"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National Grid and Elexon</a:t>
            </a:r>
            <a:endParaRPr lang="en-GB" dirty="0"/>
          </a:p>
        </p:txBody>
      </p:sp>
      <p:sp>
        <p:nvSpPr>
          <p:cNvPr id="6" name="Text Placeholder 5"/>
          <p:cNvSpPr>
            <a:spLocks noGrp="1"/>
          </p:cNvSpPr>
          <p:nvPr>
            <p:ph type="body" sz="quarter" idx="10"/>
          </p:nvPr>
        </p:nvSpPr>
        <p:spPr>
          <a:xfrm>
            <a:off x="1389876" y="1390205"/>
            <a:ext cx="3797265" cy="3163322"/>
          </a:xfrm>
          <a:ln w="76200">
            <a:solidFill>
              <a:srgbClr val="FF0000"/>
            </a:solidFill>
          </a:ln>
        </p:spPr>
        <p:txBody>
          <a:bodyPr>
            <a:normAutofit/>
          </a:bodyPr>
          <a:lstStyle/>
          <a:p>
            <a:pPr algn="ctr">
              <a:lnSpc>
                <a:spcPct val="250000"/>
              </a:lnSpc>
            </a:pPr>
            <a:endParaRPr lang="en-GB" dirty="0" smtClean="0"/>
          </a:p>
          <a:p>
            <a:pPr algn="ctr">
              <a:lnSpc>
                <a:spcPct val="250000"/>
              </a:lnSpc>
            </a:pPr>
            <a:endParaRPr lang="en-GB" dirty="0"/>
          </a:p>
          <a:p>
            <a:pPr algn="ctr">
              <a:lnSpc>
                <a:spcPct val="210000"/>
              </a:lnSpc>
            </a:pPr>
            <a:r>
              <a:rPr lang="en-GB" dirty="0" smtClean="0"/>
              <a:t>Grid Code (GC)</a:t>
            </a:r>
          </a:p>
          <a:p>
            <a:pPr algn="ctr">
              <a:lnSpc>
                <a:spcPct val="210000"/>
              </a:lnSpc>
            </a:pPr>
            <a:r>
              <a:rPr lang="en-GB" dirty="0" smtClean="0"/>
              <a:t>Physical </a:t>
            </a:r>
            <a:r>
              <a:rPr lang="en-GB" b="1" dirty="0" smtClean="0"/>
              <a:t>Balancing</a:t>
            </a:r>
          </a:p>
          <a:p>
            <a:pPr algn="ctr">
              <a:lnSpc>
                <a:spcPct val="210000"/>
              </a:lnSpc>
            </a:pPr>
            <a:r>
              <a:rPr lang="en-GB" dirty="0" smtClean="0"/>
              <a:t>Balancing physical Generation and </a:t>
            </a:r>
            <a:br>
              <a:rPr lang="en-GB" dirty="0" smtClean="0"/>
            </a:br>
            <a:r>
              <a:rPr lang="en-GB" dirty="0" smtClean="0"/>
              <a:t>Demand on the Network</a:t>
            </a:r>
          </a:p>
          <a:p>
            <a:pPr algn="ctr">
              <a:lnSpc>
                <a:spcPct val="250000"/>
              </a:lnSpc>
            </a:pPr>
            <a:endParaRPr lang="en-GB" dirty="0"/>
          </a:p>
        </p:txBody>
      </p:sp>
      <p:sp>
        <p:nvSpPr>
          <p:cNvPr id="7" name="Text Placeholder 6"/>
          <p:cNvSpPr>
            <a:spLocks noGrp="1"/>
          </p:cNvSpPr>
          <p:nvPr>
            <p:ph type="body" sz="quarter" idx="15"/>
          </p:nvPr>
        </p:nvSpPr>
        <p:spPr>
          <a:xfrm>
            <a:off x="6720263" y="1390205"/>
            <a:ext cx="3798000" cy="3163322"/>
          </a:xfrm>
          <a:ln w="76200">
            <a:solidFill>
              <a:schemeClr val="tx1"/>
            </a:solidFill>
          </a:ln>
        </p:spPr>
        <p:txBody>
          <a:bodyPr>
            <a:normAutofit/>
          </a:bodyPr>
          <a:lstStyle/>
          <a:p>
            <a:pPr algn="ctr">
              <a:lnSpc>
                <a:spcPct val="250000"/>
              </a:lnSpc>
            </a:pPr>
            <a:endParaRPr lang="en-US" dirty="0" smtClean="0"/>
          </a:p>
          <a:p>
            <a:pPr algn="ctr">
              <a:lnSpc>
                <a:spcPct val="250000"/>
              </a:lnSpc>
            </a:pPr>
            <a:endParaRPr lang="en-US" dirty="0"/>
          </a:p>
          <a:p>
            <a:pPr algn="ctr">
              <a:lnSpc>
                <a:spcPct val="210000"/>
              </a:lnSpc>
            </a:pPr>
            <a:r>
              <a:rPr lang="en-US" dirty="0" smtClean="0"/>
              <a:t>Balancing </a:t>
            </a:r>
            <a:r>
              <a:rPr lang="en-US" dirty="0"/>
              <a:t>and Settlement Code (BSC)</a:t>
            </a:r>
          </a:p>
          <a:p>
            <a:pPr algn="ctr">
              <a:lnSpc>
                <a:spcPct val="210000"/>
              </a:lnSpc>
            </a:pPr>
            <a:r>
              <a:rPr lang="en-GB" dirty="0"/>
              <a:t>Imbalance </a:t>
            </a:r>
            <a:r>
              <a:rPr lang="en-GB" b="1" dirty="0"/>
              <a:t>Settlement</a:t>
            </a:r>
          </a:p>
          <a:p>
            <a:pPr algn="ctr">
              <a:lnSpc>
                <a:spcPct val="210000"/>
              </a:lnSpc>
            </a:pPr>
            <a:r>
              <a:rPr lang="en-GB" dirty="0"/>
              <a:t>Calculates imbalances </a:t>
            </a:r>
            <a:r>
              <a:rPr lang="en-GB" dirty="0" smtClean="0"/>
              <a:t>and </a:t>
            </a:r>
            <a:r>
              <a:rPr lang="en-GB" dirty="0"/>
              <a:t>charges/pays </a:t>
            </a:r>
            <a:r>
              <a:rPr lang="en-GB" dirty="0" smtClean="0"/>
              <a:t/>
            </a:r>
            <a:br>
              <a:rPr lang="en-GB" dirty="0" smtClean="0"/>
            </a:br>
            <a:r>
              <a:rPr lang="en-GB" dirty="0" smtClean="0"/>
              <a:t>Parties </a:t>
            </a:r>
            <a:r>
              <a:rPr lang="en-GB" dirty="0"/>
              <a:t>accordingly</a:t>
            </a:r>
          </a:p>
          <a:p>
            <a:pPr algn="ctr"/>
            <a:endParaRPr lang="en-GB" dirty="0"/>
          </a:p>
        </p:txBody>
      </p:sp>
      <p:pic>
        <p:nvPicPr>
          <p:cNvPr id="9" name="Picture 8"/>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382095" y="1638716"/>
            <a:ext cx="2622951" cy="651902"/>
          </a:xfrm>
          <a:prstGeom prst="rect">
            <a:avLst/>
          </a:prstGeom>
        </p:spPr>
      </p:pic>
      <p:pic>
        <p:nvPicPr>
          <p:cNvPr id="8" name="Picture 7"/>
          <p:cNvPicPr/>
          <p:nvPr/>
        </p:nvPicPr>
        <p:blipFill rotWithShape="1">
          <a:blip r:embed="rId3"/>
          <a:srcRect l="18903" t="22753" r="71422" b="74166"/>
          <a:stretch/>
        </p:blipFill>
        <p:spPr bwMode="auto">
          <a:xfrm>
            <a:off x="2028508" y="1712667"/>
            <a:ext cx="2520000" cy="504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391429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Settlement Timetable</a:t>
            </a:r>
          </a:p>
        </p:txBody>
      </p:sp>
      <p:sp>
        <p:nvSpPr>
          <p:cNvPr id="6" name="Text Placeholder 4"/>
          <p:cNvSpPr txBox="1">
            <a:spLocks/>
          </p:cNvSpPr>
          <p:nvPr/>
        </p:nvSpPr>
        <p:spPr>
          <a:xfrm>
            <a:off x="196500" y="788963"/>
            <a:ext cx="9900000" cy="5543549"/>
          </a:xfrm>
          <a:prstGeom prst="rect">
            <a:avLst/>
          </a:prstGeom>
        </p:spPr>
        <p:txBody>
          <a:bodyPr/>
          <a:lstStyle>
            <a:lvl1pPr marL="7701" algn="l" defTabSz="914400" rtl="0" eaLnBrk="1" latinLnBrk="0" hangingPunct="1">
              <a:spcBef>
                <a:spcPts val="73"/>
              </a:spcBef>
              <a:defRPr lang="en-US" sz="1400" b="0" kern="1200" spc="15" dirty="0" smtClean="0">
                <a:solidFill>
                  <a:srgbClr val="00008B"/>
                </a:solidFill>
                <a:latin typeface="Arial"/>
                <a:ea typeface="+mn-ea"/>
                <a:cs typeface="Arial"/>
              </a:defRPr>
            </a:lvl1pPr>
            <a:lvl2pPr marL="0" indent="0" eaLnBrk="1" hangingPunct="1">
              <a:defRPr sz="1400" b="1">
                <a:latin typeface="+mn-lt"/>
                <a:ea typeface="+mn-ea"/>
                <a:cs typeface="+mn-cs"/>
              </a:defRPr>
            </a:lvl2pPr>
            <a:lvl3pPr marL="139700" indent="-139700" eaLnBrk="1" hangingPunct="1">
              <a:buFont typeface="Arial" panose="020B0604020202020204" pitchFamily="34" charset="0"/>
              <a:buChar char="•"/>
              <a:defRPr sz="1400">
                <a:latin typeface="+mn-lt"/>
                <a:ea typeface="+mn-ea"/>
                <a:cs typeface="+mn-cs"/>
              </a:defRPr>
            </a:lvl3pPr>
            <a:lvl4pPr marL="358775" indent="-206375" eaLnBrk="1" hangingPunct="1">
              <a:buFont typeface="Arial" panose="020B0604020202020204" pitchFamily="34" charset="0"/>
              <a:buChar char="•"/>
              <a:defRPr sz="1400">
                <a:latin typeface="+mn-lt"/>
                <a:ea typeface="+mn-ea"/>
                <a:cs typeface="+mn-cs"/>
              </a:defRPr>
            </a:lvl4pPr>
            <a:lvl5pPr marL="539750" indent="-180975" eaLnBrk="1" hangingPunct="1">
              <a:buFont typeface="Arial" panose="020B0604020202020204" pitchFamily="34" charset="0"/>
              <a:buChar char="•"/>
              <a:defRPr sz="1400">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pPr>
              <a:lnSpc>
                <a:spcPct val="150000"/>
              </a:lnSpc>
            </a:pPr>
            <a:r>
              <a:rPr lang="en-GB" sz="1800" b="1" dirty="0" smtClean="0">
                <a:solidFill>
                  <a:schemeClr val="tx1"/>
                </a:solidFill>
                <a:latin typeface="Arial" panose="020B0604020202020204" pitchFamily="34" charset="0"/>
                <a:cs typeface="Arial" panose="020B0604020202020204" pitchFamily="34" charset="0"/>
              </a:rPr>
              <a:t>Settlement Calendar</a:t>
            </a:r>
          </a:p>
          <a:p>
            <a:pPr marL="293451" indent="-285750">
              <a:lnSpc>
                <a:spcPct val="150000"/>
              </a:lnSpc>
              <a:buFont typeface="Arial" panose="020B0604020202020204" pitchFamily="34" charset="0"/>
              <a:buChar char="•"/>
            </a:pPr>
            <a:r>
              <a:rPr lang="en-GB" sz="1800" b="0" kern="0" dirty="0" smtClean="0">
                <a:latin typeface="Arial" panose="020B0604020202020204" pitchFamily="34" charset="0"/>
                <a:cs typeface="Arial" panose="020B0604020202020204" pitchFamily="34" charset="0"/>
              </a:rPr>
              <a:t>Available on the ELEXON Portal (www.elexonportal.co.uk</a:t>
            </a:r>
            <a:r>
              <a:rPr lang="en-GB" sz="1800" kern="0" dirty="0" smtClean="0">
                <a:latin typeface="Arial" panose="020B0604020202020204" pitchFamily="34" charset="0"/>
                <a:cs typeface="Arial" panose="020B0604020202020204" pitchFamily="34" charset="0"/>
              </a:rPr>
              <a:t>)</a:t>
            </a:r>
          </a:p>
        </p:txBody>
      </p:sp>
      <p:graphicFrame>
        <p:nvGraphicFramePr>
          <p:cNvPr id="7" name="Table 6"/>
          <p:cNvGraphicFramePr>
            <a:graphicFrameLocks noGrp="1"/>
          </p:cNvGraphicFramePr>
          <p:nvPr>
            <p:extLst>
              <p:ext uri="{D42A27DB-BD31-4B8C-83A1-F6EECF244321}">
                <p14:modId xmlns:p14="http://schemas.microsoft.com/office/powerpoint/2010/main" val="3100991551"/>
              </p:ext>
            </p:extLst>
          </p:nvPr>
        </p:nvGraphicFramePr>
        <p:xfrm>
          <a:off x="520699" y="1855032"/>
          <a:ext cx="7010402" cy="4127500"/>
        </p:xfrm>
        <a:graphic>
          <a:graphicData uri="http://schemas.openxmlformats.org/drawingml/2006/table">
            <a:tbl>
              <a:tblPr firstRow="1">
                <a:tableStyleId>{69012ECD-51FC-41F1-AA8D-1B2483CD663E}</a:tableStyleId>
              </a:tblPr>
              <a:tblGrid>
                <a:gridCol w="2471883">
                  <a:extLst>
                    <a:ext uri="{9D8B030D-6E8A-4147-A177-3AD203B41FA5}">
                      <a16:colId xmlns:a16="http://schemas.microsoft.com/office/drawing/2014/main" val="20000"/>
                    </a:ext>
                  </a:extLst>
                </a:gridCol>
                <a:gridCol w="563418">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487006">
                  <a:extLst>
                    <a:ext uri="{9D8B030D-6E8A-4147-A177-3AD203B41FA5}">
                      <a16:colId xmlns:a16="http://schemas.microsoft.com/office/drawing/2014/main" val="20003"/>
                    </a:ext>
                  </a:extLst>
                </a:gridCol>
                <a:gridCol w="1472095">
                  <a:extLst>
                    <a:ext uri="{9D8B030D-6E8A-4147-A177-3AD203B41FA5}">
                      <a16:colId xmlns:a16="http://schemas.microsoft.com/office/drawing/2014/main" val="20004"/>
                    </a:ext>
                  </a:extLst>
                </a:gridCol>
              </a:tblGrid>
              <a:tr h="786995">
                <a:tc>
                  <a:txBody>
                    <a:bodyPr/>
                    <a:lstStyle/>
                    <a:p>
                      <a:pPr algn="l" fontAlgn="b"/>
                      <a:r>
                        <a:rPr lang="en-GB" sz="1500" u="none" strike="noStrike" dirty="0">
                          <a:effectLst/>
                        </a:rPr>
                        <a:t>Settlement Run</a:t>
                      </a:r>
                      <a:endParaRPr lang="en-GB" sz="15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1500" b="1" u="none" strike="noStrike" dirty="0">
                          <a:effectLst/>
                        </a:rPr>
                        <a:t>ID</a:t>
                      </a:r>
                      <a:endParaRPr lang="en-GB" sz="15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1500" u="none" strike="noStrike" dirty="0">
                          <a:effectLst/>
                        </a:rPr>
                        <a:t>Working Days</a:t>
                      </a:r>
                      <a:endParaRPr lang="en-GB" sz="15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1500" u="none" strike="noStrike" dirty="0">
                          <a:effectLst/>
                        </a:rPr>
                        <a:t>NHH Performance</a:t>
                      </a:r>
                      <a:endParaRPr lang="en-GB" sz="15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en-GB" sz="1500" u="none" strike="noStrike" dirty="0">
                          <a:effectLst/>
                        </a:rPr>
                        <a:t>HH Performance</a:t>
                      </a:r>
                      <a:endParaRPr lang="en-GB" sz="15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0"/>
                  </a:ext>
                </a:extLst>
              </a:tr>
              <a:tr h="477215">
                <a:tc>
                  <a:txBody>
                    <a:bodyPr/>
                    <a:lstStyle/>
                    <a:p>
                      <a:pPr algn="l" fontAlgn="b"/>
                      <a:r>
                        <a:rPr lang="en-GB" sz="1500" u="none" strike="noStrike" dirty="0" smtClean="0">
                          <a:effectLst/>
                        </a:rPr>
                        <a:t> Interim </a:t>
                      </a:r>
                      <a:r>
                        <a:rPr lang="en-GB" sz="1500" u="none" strike="noStrike" dirty="0">
                          <a:effectLst/>
                        </a:rPr>
                        <a:t>Information Run</a:t>
                      </a:r>
                      <a:endParaRPr lang="en-GB" sz="15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500" b="1" u="none" strike="noStrike" dirty="0">
                          <a:effectLst/>
                        </a:rPr>
                        <a:t>II</a:t>
                      </a:r>
                      <a:endParaRPr lang="en-GB" sz="15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500" u="none" strike="noStrike" dirty="0">
                          <a:effectLst/>
                        </a:rPr>
                        <a:t>5</a:t>
                      </a:r>
                      <a:endParaRPr lang="en-GB" sz="15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500" u="none" strike="noStrike" dirty="0">
                          <a:effectLst/>
                        </a:rPr>
                        <a:t> </a:t>
                      </a:r>
                      <a:r>
                        <a:rPr lang="en-GB" sz="1500" u="none" strike="noStrike" dirty="0" smtClean="0">
                          <a:effectLst/>
                        </a:rPr>
                        <a:t>N/A</a:t>
                      </a:r>
                      <a:endParaRPr lang="en-GB" sz="15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500" u="none" strike="noStrike" dirty="0">
                          <a:effectLst/>
                        </a:rPr>
                        <a:t>99%</a:t>
                      </a:r>
                      <a:endParaRPr lang="en-GB" sz="15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77215">
                <a:tc>
                  <a:txBody>
                    <a:bodyPr/>
                    <a:lstStyle/>
                    <a:p>
                      <a:pPr algn="l" fontAlgn="b"/>
                      <a:r>
                        <a:rPr lang="en-GB" sz="1500" u="none" strike="noStrike" dirty="0" smtClean="0">
                          <a:effectLst/>
                        </a:rPr>
                        <a:t> Initial </a:t>
                      </a:r>
                      <a:r>
                        <a:rPr lang="en-GB" sz="1500" u="none" strike="noStrike" dirty="0">
                          <a:effectLst/>
                        </a:rPr>
                        <a:t>Settlement Run</a:t>
                      </a:r>
                      <a:endParaRPr lang="en-GB" sz="15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500" b="1" u="none" strike="noStrike" dirty="0">
                          <a:effectLst/>
                        </a:rPr>
                        <a:t>SF</a:t>
                      </a:r>
                      <a:endParaRPr lang="en-GB" sz="15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500" u="none" strike="noStrike" dirty="0">
                          <a:effectLst/>
                        </a:rPr>
                        <a:t>18</a:t>
                      </a:r>
                      <a:endParaRPr lang="en-GB" sz="15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500" u="none" strike="noStrike" dirty="0">
                          <a:effectLst/>
                        </a:rPr>
                        <a:t>N/A</a:t>
                      </a:r>
                      <a:endParaRPr lang="en-GB" sz="15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500" u="none" strike="noStrike">
                          <a:effectLst/>
                        </a:rPr>
                        <a:t>99%</a:t>
                      </a:r>
                      <a:endParaRPr lang="en-GB" sz="15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77215">
                <a:tc>
                  <a:txBody>
                    <a:bodyPr/>
                    <a:lstStyle/>
                    <a:p>
                      <a:pPr algn="l" fontAlgn="b"/>
                      <a:r>
                        <a:rPr lang="en-GB" sz="1500" u="none" strike="noStrike" dirty="0" smtClean="0">
                          <a:effectLst/>
                        </a:rPr>
                        <a:t> 1st </a:t>
                      </a:r>
                      <a:r>
                        <a:rPr lang="en-GB" sz="1500" u="none" strike="noStrike" dirty="0">
                          <a:effectLst/>
                        </a:rPr>
                        <a:t>Reconciliation Run</a:t>
                      </a:r>
                      <a:endParaRPr lang="en-GB" sz="15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500" b="1" u="none" strike="noStrike">
                          <a:effectLst/>
                        </a:rPr>
                        <a:t>R1</a:t>
                      </a:r>
                      <a:endParaRPr lang="en-GB" sz="15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500" u="none" strike="noStrike" dirty="0">
                          <a:effectLst/>
                        </a:rPr>
                        <a:t>37</a:t>
                      </a:r>
                      <a:endParaRPr lang="en-GB" sz="15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500" u="none" strike="noStrike" dirty="0">
                          <a:effectLst/>
                        </a:rPr>
                        <a:t>30%</a:t>
                      </a:r>
                      <a:endParaRPr lang="en-GB" sz="15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500" u="none" strike="noStrike">
                          <a:effectLst/>
                        </a:rPr>
                        <a:t>99%</a:t>
                      </a:r>
                      <a:endParaRPr lang="en-GB" sz="15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77215">
                <a:tc>
                  <a:txBody>
                    <a:bodyPr/>
                    <a:lstStyle/>
                    <a:p>
                      <a:pPr algn="l" fontAlgn="b"/>
                      <a:r>
                        <a:rPr lang="en-GB" sz="1500" u="none" strike="noStrike" dirty="0" smtClean="0">
                          <a:effectLst/>
                        </a:rPr>
                        <a:t> 2nd </a:t>
                      </a:r>
                      <a:r>
                        <a:rPr lang="en-GB" sz="1500" u="none" strike="noStrike" dirty="0">
                          <a:effectLst/>
                        </a:rPr>
                        <a:t>Reconciliation Run</a:t>
                      </a:r>
                      <a:endParaRPr lang="en-GB" sz="15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500" b="1" u="none" strike="noStrike">
                          <a:effectLst/>
                        </a:rPr>
                        <a:t>R2</a:t>
                      </a:r>
                      <a:endParaRPr lang="en-GB" sz="1500" b="1"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500" u="none" strike="noStrike" dirty="0">
                          <a:effectLst/>
                        </a:rPr>
                        <a:t>82</a:t>
                      </a:r>
                      <a:endParaRPr lang="en-GB" sz="15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500" u="none" strike="noStrike" dirty="0">
                          <a:effectLst/>
                        </a:rPr>
                        <a:t>60%</a:t>
                      </a:r>
                      <a:endParaRPr lang="en-GB" sz="15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500" u="none" strike="noStrike" dirty="0">
                          <a:effectLst/>
                        </a:rPr>
                        <a:t>99%</a:t>
                      </a:r>
                      <a:endParaRPr lang="en-GB" sz="15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7215">
                <a:tc>
                  <a:txBody>
                    <a:bodyPr/>
                    <a:lstStyle/>
                    <a:p>
                      <a:pPr algn="l" fontAlgn="b"/>
                      <a:r>
                        <a:rPr lang="en-GB" sz="1500" u="none" strike="noStrike" dirty="0" smtClean="0">
                          <a:effectLst/>
                        </a:rPr>
                        <a:t> 3rd </a:t>
                      </a:r>
                      <a:r>
                        <a:rPr lang="en-GB" sz="1500" u="none" strike="noStrike" dirty="0">
                          <a:effectLst/>
                        </a:rPr>
                        <a:t>Reconciliation Run</a:t>
                      </a:r>
                      <a:endParaRPr lang="en-GB" sz="15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500" b="1" u="none" strike="noStrike" dirty="0">
                          <a:effectLst/>
                        </a:rPr>
                        <a:t>R3</a:t>
                      </a:r>
                      <a:endParaRPr lang="en-GB" sz="15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500" u="none" strike="noStrike" dirty="0">
                          <a:effectLst/>
                        </a:rPr>
                        <a:t>152</a:t>
                      </a:r>
                      <a:endParaRPr lang="en-GB" sz="15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500" u="none" strike="noStrike">
                          <a:effectLst/>
                        </a:rPr>
                        <a:t>80%</a:t>
                      </a:r>
                      <a:endParaRPr lang="en-GB" sz="15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500" u="none" strike="noStrike" dirty="0">
                          <a:effectLst/>
                        </a:rPr>
                        <a:t>99%</a:t>
                      </a:r>
                      <a:endParaRPr lang="en-GB" sz="15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77215">
                <a:tc>
                  <a:txBody>
                    <a:bodyPr/>
                    <a:lstStyle/>
                    <a:p>
                      <a:pPr algn="l" fontAlgn="b"/>
                      <a:r>
                        <a:rPr lang="en-GB" sz="1500" u="none" strike="noStrike" dirty="0" smtClean="0">
                          <a:effectLst/>
                        </a:rPr>
                        <a:t> Final </a:t>
                      </a:r>
                      <a:r>
                        <a:rPr lang="en-GB" sz="1500" u="none" strike="noStrike" dirty="0">
                          <a:effectLst/>
                        </a:rPr>
                        <a:t>Reconciliation Run</a:t>
                      </a:r>
                      <a:endParaRPr lang="en-GB" sz="15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500" b="1" u="none" strike="noStrike" dirty="0">
                          <a:effectLst/>
                        </a:rPr>
                        <a:t>RF</a:t>
                      </a:r>
                      <a:endParaRPr lang="en-GB" sz="15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500" u="none" strike="noStrike">
                          <a:effectLst/>
                        </a:rPr>
                        <a:t>290</a:t>
                      </a:r>
                      <a:endParaRPr lang="en-GB" sz="15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500" u="none" strike="noStrike">
                          <a:effectLst/>
                        </a:rPr>
                        <a:t>97%</a:t>
                      </a:r>
                      <a:endParaRPr lang="en-GB" sz="15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500" u="none" strike="noStrike" dirty="0">
                          <a:effectLst/>
                        </a:rPr>
                        <a:t>99%</a:t>
                      </a:r>
                      <a:endParaRPr lang="en-GB" sz="15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7215">
                <a:tc>
                  <a:txBody>
                    <a:bodyPr/>
                    <a:lstStyle/>
                    <a:p>
                      <a:pPr algn="l" fontAlgn="b"/>
                      <a:r>
                        <a:rPr lang="en-GB" sz="1500" u="none" strike="noStrike" dirty="0" smtClean="0">
                          <a:effectLst/>
                        </a:rPr>
                        <a:t> Dispute </a:t>
                      </a:r>
                      <a:r>
                        <a:rPr lang="en-GB" sz="1500" u="none" strike="noStrike" dirty="0">
                          <a:effectLst/>
                        </a:rPr>
                        <a:t>Reconciliation Run</a:t>
                      </a:r>
                      <a:endParaRPr lang="en-GB" sz="15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500" b="1" u="none" strike="noStrike" dirty="0">
                          <a:effectLst/>
                        </a:rPr>
                        <a:t>DF</a:t>
                      </a:r>
                      <a:endParaRPr lang="en-GB" sz="15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500" u="none" strike="noStrike">
                          <a:effectLst/>
                        </a:rPr>
                        <a:t>595</a:t>
                      </a:r>
                      <a:endParaRPr lang="en-GB" sz="15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500" u="none" strike="noStrike">
                          <a:effectLst/>
                        </a:rPr>
                        <a:t>N/A</a:t>
                      </a:r>
                      <a:endParaRPr lang="en-GB" sz="15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500" u="none" strike="noStrike" dirty="0">
                          <a:effectLst/>
                        </a:rPr>
                        <a:t>N/A</a:t>
                      </a:r>
                      <a:endParaRPr lang="en-GB" sz="15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8" name="Left Arrow 7"/>
          <p:cNvSpPr/>
          <p:nvPr/>
        </p:nvSpPr>
        <p:spPr>
          <a:xfrm>
            <a:off x="7833600" y="2578930"/>
            <a:ext cx="2262900" cy="558800"/>
          </a:xfrm>
          <a:prstGeom prst="leftArrow">
            <a:avLst/>
          </a:prstGeom>
          <a:solidFill>
            <a:schemeClr val="accent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600" dirty="0" smtClean="0">
                <a:solidFill>
                  <a:schemeClr val="bg1"/>
                </a:solidFill>
                <a:latin typeface="Arial" panose="020B0604020202020204" pitchFamily="34" charset="0"/>
                <a:cs typeface="Arial" panose="020B0604020202020204" pitchFamily="34" charset="0"/>
              </a:rPr>
              <a:t>For  information only</a:t>
            </a:r>
            <a:endParaRPr lang="en-GB" sz="1600" dirty="0">
              <a:solidFill>
                <a:schemeClr val="bg1"/>
              </a:solidFill>
              <a:latin typeface="Arial" panose="020B0604020202020204" pitchFamily="34" charset="0"/>
              <a:cs typeface="Arial" panose="020B0604020202020204" pitchFamily="34" charset="0"/>
            </a:endParaRPr>
          </a:p>
        </p:txBody>
      </p:sp>
      <p:sp>
        <p:nvSpPr>
          <p:cNvPr id="9" name="Right Brace 8"/>
          <p:cNvSpPr/>
          <p:nvPr/>
        </p:nvSpPr>
        <p:spPr>
          <a:xfrm>
            <a:off x="7918450" y="3252030"/>
            <a:ext cx="596900" cy="25654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a:latin typeface="Arial" panose="020B0604020202020204" pitchFamily="34" charset="0"/>
              <a:cs typeface="Arial" panose="020B0604020202020204" pitchFamily="34" charset="0"/>
            </a:endParaRPr>
          </a:p>
        </p:txBody>
      </p:sp>
      <p:sp>
        <p:nvSpPr>
          <p:cNvPr id="10" name="TextBox 9"/>
          <p:cNvSpPr txBox="1"/>
          <p:nvPr/>
        </p:nvSpPr>
        <p:spPr>
          <a:xfrm>
            <a:off x="8705598" y="4400078"/>
            <a:ext cx="657231" cy="269304"/>
          </a:xfrm>
          <a:prstGeom prst="rect">
            <a:avLst/>
          </a:prstGeom>
          <a:noFill/>
        </p:spPr>
        <p:txBody>
          <a:bodyPr wrap="none" lIns="0" tIns="0" rIns="0" bIns="0" rtlCol="0">
            <a:spAutoFit/>
          </a:bodyPr>
          <a:lstStyle/>
          <a:p>
            <a:pPr>
              <a:lnSpc>
                <a:spcPts val="2100"/>
              </a:lnSpc>
              <a:spcAft>
                <a:spcPts val="560"/>
              </a:spcAft>
            </a:pPr>
            <a:r>
              <a:rPr lang="en-GB" sz="1600" dirty="0" smtClean="0">
                <a:latin typeface="Arial" panose="020B0604020202020204" pitchFamily="34" charset="0"/>
                <a:cs typeface="Arial" panose="020B0604020202020204" pitchFamily="34" charset="0"/>
              </a:rPr>
              <a:t>Billable</a:t>
            </a:r>
          </a:p>
        </p:txBody>
      </p:sp>
    </p:spTree>
    <p:extLst>
      <p:ext uri="{BB962C8B-B14F-4D97-AF65-F5344CB8AC3E}">
        <p14:creationId xmlns:p14="http://schemas.microsoft.com/office/powerpoint/2010/main" val="132550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Concept of Imbalance</a:t>
            </a:r>
          </a:p>
        </p:txBody>
      </p:sp>
      <p:sp>
        <p:nvSpPr>
          <p:cNvPr id="6" name="TextBox 5"/>
          <p:cNvSpPr txBox="1"/>
          <p:nvPr/>
        </p:nvSpPr>
        <p:spPr>
          <a:xfrm>
            <a:off x="970455" y="1090377"/>
            <a:ext cx="9899649" cy="810000"/>
          </a:xfrm>
          <a:prstGeom prst="rect">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000" b="1">
                <a:solidFill>
                  <a:prstClr val="black"/>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b="0" dirty="0" err="1" smtClean="0"/>
              <a:t>Elexon</a:t>
            </a:r>
            <a:r>
              <a:rPr lang="en-US" b="0" dirty="0" smtClean="0"/>
              <a:t> </a:t>
            </a:r>
            <a:r>
              <a:rPr lang="en-US" b="0" dirty="0"/>
              <a:t>capture the contracted volumes from Generators and Suppliers so we can see what they have bought or sold to try and balance their position</a:t>
            </a:r>
          </a:p>
        </p:txBody>
      </p:sp>
      <p:sp>
        <p:nvSpPr>
          <p:cNvPr id="7" name="Rectangle 6"/>
          <p:cNvSpPr/>
          <p:nvPr/>
        </p:nvSpPr>
        <p:spPr>
          <a:xfrm>
            <a:off x="970455" y="2018010"/>
            <a:ext cx="9899649" cy="810000"/>
          </a:xfrm>
          <a:prstGeom prst="rect">
            <a:avLst/>
          </a:prstGeom>
          <a:solidFill>
            <a:schemeClr val="accent3"/>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prstClr val="black"/>
                </a:solidFill>
              </a:rPr>
              <a:t>Settlement</a:t>
            </a:r>
            <a:r>
              <a:rPr lang="en-GB" sz="2000" b="1" dirty="0" smtClean="0">
                <a:solidFill>
                  <a:prstClr val="black"/>
                </a:solidFill>
              </a:rPr>
              <a:t> </a:t>
            </a:r>
            <a:r>
              <a:rPr lang="en-GB" sz="2000" dirty="0" smtClean="0">
                <a:solidFill>
                  <a:prstClr val="black"/>
                </a:solidFill>
              </a:rPr>
              <a:t>Period takes place</a:t>
            </a:r>
            <a:endParaRPr lang="en-GB" sz="2000" dirty="0">
              <a:solidFill>
                <a:prstClr val="black"/>
              </a:solidFill>
            </a:endParaRPr>
          </a:p>
        </p:txBody>
      </p:sp>
      <p:sp>
        <p:nvSpPr>
          <p:cNvPr id="8" name="Rectangle 7"/>
          <p:cNvSpPr/>
          <p:nvPr/>
        </p:nvSpPr>
        <p:spPr>
          <a:xfrm>
            <a:off x="970446" y="2945643"/>
            <a:ext cx="9899649" cy="810000"/>
          </a:xfrm>
          <a:prstGeom prst="rect">
            <a:avLst/>
          </a:prstGeom>
          <a:solidFill>
            <a:schemeClr val="bg1"/>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hangingPunct="0">
              <a:defRPr/>
            </a:pPr>
            <a:r>
              <a:rPr lang="en-US" sz="2000" dirty="0" err="1" smtClean="0">
                <a:solidFill>
                  <a:prstClr val="black"/>
                </a:solidFill>
              </a:rPr>
              <a:t>Elexon</a:t>
            </a:r>
            <a:r>
              <a:rPr lang="en-US" sz="2000" dirty="0" smtClean="0">
                <a:solidFill>
                  <a:prstClr val="black"/>
                </a:solidFill>
              </a:rPr>
              <a:t> </a:t>
            </a:r>
            <a:r>
              <a:rPr lang="en-US" sz="2000" dirty="0">
                <a:solidFill>
                  <a:prstClr val="black"/>
                </a:solidFill>
              </a:rPr>
              <a:t>systems capture metered data to understand who consumed or generated energy during the Settlement Period</a:t>
            </a:r>
          </a:p>
        </p:txBody>
      </p:sp>
      <p:sp>
        <p:nvSpPr>
          <p:cNvPr id="9" name="Rectangle 8"/>
          <p:cNvSpPr/>
          <p:nvPr/>
        </p:nvSpPr>
        <p:spPr>
          <a:xfrm>
            <a:off x="970445" y="3856558"/>
            <a:ext cx="9899649" cy="810000"/>
          </a:xfrm>
          <a:prstGeom prst="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rPr>
              <a:t>National Grid provides data on actions taken to balance the System</a:t>
            </a:r>
          </a:p>
        </p:txBody>
      </p:sp>
      <p:sp>
        <p:nvSpPr>
          <p:cNvPr id="10" name="Rectangle 9"/>
          <p:cNvSpPr/>
          <p:nvPr/>
        </p:nvSpPr>
        <p:spPr>
          <a:xfrm>
            <a:off x="970455" y="4767473"/>
            <a:ext cx="9899650" cy="809448"/>
          </a:xfrm>
          <a:prstGeom prst="rect">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prstClr val="black"/>
                </a:solidFill>
              </a:rPr>
              <a:t>Elexon</a:t>
            </a:r>
            <a:r>
              <a:rPr lang="en-US" sz="2000" dirty="0" smtClean="0">
                <a:solidFill>
                  <a:prstClr val="black"/>
                </a:solidFill>
              </a:rPr>
              <a:t> </a:t>
            </a:r>
            <a:r>
              <a:rPr lang="en-US" sz="2000" dirty="0">
                <a:solidFill>
                  <a:prstClr val="black"/>
                </a:solidFill>
              </a:rPr>
              <a:t>calculates the Imbalance Volume, multiplies this by the Imbalance Price, </a:t>
            </a:r>
            <a:br>
              <a:rPr lang="en-US" sz="2000" dirty="0">
                <a:solidFill>
                  <a:prstClr val="black"/>
                </a:solidFill>
              </a:rPr>
            </a:br>
            <a:r>
              <a:rPr lang="en-US" sz="2000" dirty="0" smtClean="0">
                <a:solidFill>
                  <a:prstClr val="black"/>
                </a:solidFill>
              </a:rPr>
              <a:t>to calculate the Imbalance Charge</a:t>
            </a:r>
            <a:endParaRPr lang="en-US" sz="2000" dirty="0">
              <a:solidFill>
                <a:prstClr val="black"/>
              </a:solidFill>
            </a:endParaRPr>
          </a:p>
        </p:txBody>
      </p:sp>
      <p:sp>
        <p:nvSpPr>
          <p:cNvPr id="11" name="Rectangle 10"/>
          <p:cNvSpPr/>
          <p:nvPr/>
        </p:nvSpPr>
        <p:spPr>
          <a:xfrm>
            <a:off x="970455" y="5695106"/>
            <a:ext cx="9899650" cy="809448"/>
          </a:xfrm>
          <a:prstGeom prst="rect">
            <a:avLst/>
          </a:prstGeom>
          <a:solidFill>
            <a:schemeClr val="bg1"/>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prstClr val="black"/>
                </a:solidFill>
              </a:rPr>
              <a:t>BSC Parties will receive invoices for their Trading Charges</a:t>
            </a:r>
            <a:endParaRPr lang="en-US" sz="2000" dirty="0">
              <a:solidFill>
                <a:prstClr val="black"/>
              </a:solidFill>
            </a:endParaRPr>
          </a:p>
        </p:txBody>
      </p:sp>
    </p:spTree>
    <p:extLst>
      <p:ext uri="{BB962C8B-B14F-4D97-AF65-F5344CB8AC3E}">
        <p14:creationId xmlns:p14="http://schemas.microsoft.com/office/powerpoint/2010/main" val="324695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BSC Credit Cover</a:t>
            </a:r>
          </a:p>
        </p:txBody>
      </p:sp>
      <p:sp>
        <p:nvSpPr>
          <p:cNvPr id="6" name="TextBox 5"/>
          <p:cNvSpPr txBox="1"/>
          <p:nvPr/>
        </p:nvSpPr>
        <p:spPr>
          <a:xfrm>
            <a:off x="4909296" y="2394839"/>
            <a:ext cx="815995" cy="415498"/>
          </a:xfrm>
          <a:prstGeom prst="rect">
            <a:avLst/>
          </a:prstGeom>
          <a:noFill/>
        </p:spPr>
        <p:txBody>
          <a:bodyPr wrap="square" rtlCol="0">
            <a:spAutoFit/>
          </a:bodyPr>
          <a:lstStyle/>
          <a:p>
            <a:pPr>
              <a:buClr>
                <a:srgbClr val="008DA8"/>
              </a:buClr>
            </a:pPr>
            <a:r>
              <a:rPr lang="en-GB" dirty="0" smtClean="0">
                <a:latin typeface="Tahoma" pitchFamily="34" charset="0"/>
                <a:cs typeface="Tahoma" pitchFamily="34" charset="0"/>
              </a:rPr>
              <a:t>80%</a:t>
            </a:r>
          </a:p>
        </p:txBody>
      </p:sp>
      <p:sp>
        <p:nvSpPr>
          <p:cNvPr id="7" name="TextBox 6"/>
          <p:cNvSpPr txBox="1"/>
          <p:nvPr/>
        </p:nvSpPr>
        <p:spPr>
          <a:xfrm>
            <a:off x="4889705" y="1645773"/>
            <a:ext cx="815995" cy="415498"/>
          </a:xfrm>
          <a:prstGeom prst="rect">
            <a:avLst/>
          </a:prstGeom>
          <a:noFill/>
        </p:spPr>
        <p:txBody>
          <a:bodyPr wrap="square" rtlCol="0">
            <a:spAutoFit/>
          </a:bodyPr>
          <a:lstStyle/>
          <a:p>
            <a:pPr>
              <a:buClr>
                <a:srgbClr val="008DA8"/>
              </a:buClr>
            </a:pPr>
            <a:r>
              <a:rPr lang="en-GB" dirty="0">
                <a:latin typeface="Tahoma" pitchFamily="34" charset="0"/>
                <a:cs typeface="Tahoma" pitchFamily="34" charset="0"/>
              </a:rPr>
              <a:t>9</a:t>
            </a:r>
            <a:r>
              <a:rPr lang="en-GB" dirty="0" smtClean="0">
                <a:latin typeface="Tahoma" pitchFamily="34" charset="0"/>
                <a:cs typeface="Tahoma" pitchFamily="34" charset="0"/>
              </a:rPr>
              <a:t>0%</a:t>
            </a:r>
          </a:p>
        </p:txBody>
      </p:sp>
      <p:sp>
        <p:nvSpPr>
          <p:cNvPr id="8" name="TextBox 7"/>
          <p:cNvSpPr txBox="1"/>
          <p:nvPr/>
        </p:nvSpPr>
        <p:spPr>
          <a:xfrm>
            <a:off x="4833097" y="939264"/>
            <a:ext cx="968395" cy="415498"/>
          </a:xfrm>
          <a:prstGeom prst="rect">
            <a:avLst/>
          </a:prstGeom>
          <a:noFill/>
        </p:spPr>
        <p:txBody>
          <a:bodyPr wrap="square" rtlCol="0">
            <a:spAutoFit/>
          </a:bodyPr>
          <a:lstStyle/>
          <a:p>
            <a:pPr>
              <a:buClr>
                <a:srgbClr val="008DA8"/>
              </a:buClr>
            </a:pPr>
            <a:r>
              <a:rPr lang="en-GB" dirty="0" smtClean="0">
                <a:latin typeface="Tahoma" pitchFamily="34" charset="0"/>
                <a:cs typeface="Tahoma" pitchFamily="34" charset="0"/>
              </a:rPr>
              <a:t>100%</a:t>
            </a:r>
          </a:p>
        </p:txBody>
      </p:sp>
      <p:sp>
        <p:nvSpPr>
          <p:cNvPr id="9" name="TextBox 8"/>
          <p:cNvSpPr txBox="1"/>
          <p:nvPr/>
        </p:nvSpPr>
        <p:spPr>
          <a:xfrm rot="16200000">
            <a:off x="228719" y="3137761"/>
            <a:ext cx="1806429" cy="415498"/>
          </a:xfrm>
          <a:prstGeom prst="rect">
            <a:avLst/>
          </a:prstGeom>
          <a:noFill/>
        </p:spPr>
        <p:txBody>
          <a:bodyPr wrap="square" rtlCol="0">
            <a:spAutoFit/>
          </a:bodyPr>
          <a:lstStyle/>
          <a:p>
            <a:pPr>
              <a:buClr>
                <a:srgbClr val="008DA8"/>
              </a:buClr>
            </a:pPr>
            <a:r>
              <a:rPr lang="en-GB" dirty="0" smtClean="0">
                <a:latin typeface="Tahoma" pitchFamily="34" charset="0"/>
                <a:cs typeface="Tahoma" pitchFamily="34" charset="0"/>
              </a:rPr>
              <a:t>Credit Cover</a:t>
            </a:r>
          </a:p>
        </p:txBody>
      </p:sp>
      <p:grpSp>
        <p:nvGrpSpPr>
          <p:cNvPr id="10" name="Group 9"/>
          <p:cNvGrpSpPr/>
          <p:nvPr/>
        </p:nvGrpSpPr>
        <p:grpSpPr>
          <a:xfrm>
            <a:off x="1672903" y="1153022"/>
            <a:ext cx="3011618" cy="5096898"/>
            <a:chOff x="3141456" y="1483753"/>
            <a:chExt cx="3011618" cy="5096898"/>
          </a:xfrm>
          <a:solidFill>
            <a:schemeClr val="accent4">
              <a:lumMod val="60000"/>
              <a:lumOff val="40000"/>
            </a:schemeClr>
          </a:solidFill>
        </p:grpSpPr>
        <p:cxnSp>
          <p:nvCxnSpPr>
            <p:cNvPr id="11" name="Straight Connector 10"/>
            <p:cNvCxnSpPr/>
            <p:nvPr/>
          </p:nvCxnSpPr>
          <p:spPr>
            <a:xfrm flipV="1">
              <a:off x="3406722" y="2869269"/>
              <a:ext cx="2736304" cy="21046"/>
            </a:xfrm>
            <a:prstGeom prst="line">
              <a:avLst/>
            </a:prstGeom>
            <a:grpFill/>
            <a:ln w="127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406101" y="2201100"/>
              <a:ext cx="2736304" cy="1"/>
            </a:xfrm>
            <a:prstGeom prst="line">
              <a:avLst/>
            </a:prstGeom>
            <a:grpFill/>
            <a:ln w="1270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406101" y="2221197"/>
              <a:ext cx="2746352" cy="648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rPr>
                <a:t>Level 1 Default</a:t>
              </a:r>
              <a:endParaRPr lang="en-GB" b="1" dirty="0">
                <a:solidFill>
                  <a:schemeClr val="bg1"/>
                </a:solidFill>
              </a:endParaRPr>
            </a:p>
          </p:txBody>
        </p:sp>
        <p:cxnSp>
          <p:nvCxnSpPr>
            <p:cNvPr id="14" name="Straight Connector 13"/>
            <p:cNvCxnSpPr/>
            <p:nvPr/>
          </p:nvCxnSpPr>
          <p:spPr>
            <a:xfrm>
              <a:off x="3415958" y="1483753"/>
              <a:ext cx="2735683" cy="0"/>
            </a:xfrm>
            <a:prstGeom prst="line">
              <a:avLst/>
            </a:prstGeom>
            <a:grpFill/>
            <a:ln w="1270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406722" y="1500032"/>
              <a:ext cx="2746352" cy="648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rPr>
                <a:t>Level 2 Default</a:t>
              </a:r>
              <a:endParaRPr lang="en-GB" b="1" dirty="0">
                <a:solidFill>
                  <a:schemeClr val="bg1"/>
                </a:solidFill>
              </a:endParaRPr>
            </a:p>
          </p:txBody>
        </p:sp>
        <p:cxnSp>
          <p:nvCxnSpPr>
            <p:cNvPr id="16" name="Straight Arrow Connector 15"/>
            <p:cNvCxnSpPr/>
            <p:nvPr/>
          </p:nvCxnSpPr>
          <p:spPr>
            <a:xfrm flipV="1">
              <a:off x="3141456" y="1483753"/>
              <a:ext cx="0" cy="5096898"/>
            </a:xfrm>
            <a:prstGeom prst="straightConnector1">
              <a:avLst/>
            </a:prstGeom>
            <a:grpFill/>
            <a:ln w="15875">
              <a:solidFill>
                <a:schemeClr val="tx2"/>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406101" y="2933319"/>
              <a:ext cx="2746973" cy="36372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rPr>
                <a:t>29 days Energy Indebtedness</a:t>
              </a:r>
              <a:endParaRPr lang="en-GB" b="1" dirty="0">
                <a:solidFill>
                  <a:schemeClr val="bg1"/>
                </a:solidFill>
              </a:endParaRPr>
            </a:p>
          </p:txBody>
        </p:sp>
      </p:grpSp>
      <p:sp>
        <p:nvSpPr>
          <p:cNvPr id="30" name="Rectangle 29"/>
          <p:cNvSpPr/>
          <p:nvPr/>
        </p:nvSpPr>
        <p:spPr>
          <a:xfrm>
            <a:off x="7207516" y="1189576"/>
            <a:ext cx="3072557" cy="3139321"/>
          </a:xfrm>
          <a:prstGeom prst="rect">
            <a:avLst/>
          </a:prstGeom>
        </p:spPr>
        <p:txBody>
          <a:bodyPr wrap="square">
            <a:spAutoFit/>
          </a:bodyPr>
          <a:lstStyle/>
          <a:p>
            <a:pPr marL="342900" indent="-342900">
              <a:buFont typeface="Wingdings" panose="05000000000000000000" pitchFamily="2" charset="2"/>
              <a:buChar char="§"/>
            </a:pPr>
            <a:r>
              <a:rPr lang="en-GB" dirty="0" smtClean="0"/>
              <a:t>Due to the settlement run timetable, an invoice for a settlement day is paid, on average, 29 calendar days after it occurs</a:t>
            </a:r>
          </a:p>
          <a:p>
            <a:pPr marL="342900" indent="-342900">
              <a:buFont typeface="Arial" panose="020B0604020202020204" pitchFamily="34" charset="0"/>
              <a:buChar char="•"/>
            </a:pPr>
            <a:endParaRPr lang="en-GB" dirty="0"/>
          </a:p>
          <a:p>
            <a:pPr marL="342900" indent="-342900">
              <a:buFont typeface="Wingdings" panose="05000000000000000000" pitchFamily="2" charset="2"/>
              <a:buChar char="§"/>
            </a:pPr>
            <a:r>
              <a:rPr lang="en-GB" dirty="0" smtClean="0"/>
              <a:t>Elexon therefore </a:t>
            </a:r>
            <a:r>
              <a:rPr lang="en-GB" dirty="0"/>
              <a:t>ask parties to lodge collateral to cover </a:t>
            </a:r>
            <a:r>
              <a:rPr lang="en-GB" b="1" dirty="0" smtClean="0"/>
              <a:t>29 calendar days of indebtedness</a:t>
            </a:r>
          </a:p>
        </p:txBody>
      </p:sp>
    </p:spTree>
    <p:extLst>
      <p:ext uri="{BB962C8B-B14F-4D97-AF65-F5344CB8AC3E}">
        <p14:creationId xmlns:p14="http://schemas.microsoft.com/office/powerpoint/2010/main" val="139413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42" presetClass="entr" presetSubtype="0" fill="hold" grpId="0"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10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15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David.Thomas@elexon.co.uk</a:t>
            </a:r>
            <a:endParaRPr lang="en-GB" dirty="0"/>
          </a:p>
        </p:txBody>
      </p:sp>
      <p:sp>
        <p:nvSpPr>
          <p:cNvPr id="4" name="Subtitle 3"/>
          <p:cNvSpPr>
            <a:spLocks noGrp="1"/>
          </p:cNvSpPr>
          <p:nvPr>
            <p:ph type="subTitle" idx="1"/>
          </p:nvPr>
        </p:nvSpPr>
        <p:spPr/>
        <p:txBody>
          <a:bodyPr/>
          <a:lstStyle/>
          <a:p>
            <a:r>
              <a:rPr lang="en-GB" dirty="0" smtClean="0"/>
              <a:t>Elexon</a:t>
            </a:r>
            <a:endParaRPr lang="en-GB" dirty="0"/>
          </a:p>
        </p:txBody>
      </p:sp>
      <p:sp>
        <p:nvSpPr>
          <p:cNvPr id="5" name="Text Placeholder 4"/>
          <p:cNvSpPr>
            <a:spLocks noGrp="1"/>
          </p:cNvSpPr>
          <p:nvPr>
            <p:ph type="body" sz="quarter" idx="11"/>
          </p:nvPr>
        </p:nvSpPr>
        <p:spPr/>
        <p:txBody>
          <a:bodyPr/>
          <a:lstStyle/>
          <a:p>
            <a:r>
              <a:rPr lang="en-GB" dirty="0"/>
              <a:t>7</a:t>
            </a:r>
            <a:r>
              <a:rPr lang="en-GB" dirty="0" smtClean="0"/>
              <a:t> October 2020</a:t>
            </a:r>
            <a:endParaRPr lang="en-GB" dirty="0"/>
          </a:p>
        </p:txBody>
      </p:sp>
    </p:spTree>
    <p:extLst>
      <p:ext uri="{BB962C8B-B14F-4D97-AF65-F5344CB8AC3E}">
        <p14:creationId xmlns:p14="http://schemas.microsoft.com/office/powerpoint/2010/main" val="32773673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sz="1633" dirty="0"/>
              <a:t>Angus Fairbairn</a:t>
            </a:r>
          </a:p>
          <a:p>
            <a:r>
              <a:rPr lang="en-GB" sz="1633" dirty="0"/>
              <a:t>Market Analyst</a:t>
            </a:r>
          </a:p>
        </p:txBody>
      </p:sp>
      <p:sp>
        <p:nvSpPr>
          <p:cNvPr id="2" name="Title 1"/>
          <p:cNvSpPr>
            <a:spLocks noGrp="1"/>
          </p:cNvSpPr>
          <p:nvPr>
            <p:ph type="ctrTitle"/>
          </p:nvPr>
        </p:nvSpPr>
        <p:spPr>
          <a:xfrm>
            <a:off x="8106692" y="4447692"/>
            <a:ext cx="3105796" cy="625518"/>
          </a:xfrm>
        </p:spPr>
        <p:txBody>
          <a:bodyPr/>
          <a:lstStyle/>
          <a:p>
            <a:r>
              <a:rPr lang="en-GB" sz="2000" dirty="0"/>
              <a:t>Imbalance Prices</a:t>
            </a:r>
          </a:p>
        </p:txBody>
      </p:sp>
      <p:sp>
        <p:nvSpPr>
          <p:cNvPr id="4" name="Text Placeholder 3"/>
          <p:cNvSpPr>
            <a:spLocks noGrp="1"/>
          </p:cNvSpPr>
          <p:nvPr>
            <p:ph type="body" sz="quarter" idx="11"/>
          </p:nvPr>
        </p:nvSpPr>
        <p:spPr/>
        <p:txBody>
          <a:bodyPr/>
          <a:lstStyle/>
          <a:p>
            <a:r>
              <a:rPr lang="en-GB" dirty="0"/>
              <a:t>7</a:t>
            </a:r>
            <a:r>
              <a:rPr lang="en-GB" dirty="0" smtClean="0"/>
              <a:t> October 2020</a:t>
            </a:r>
            <a:endParaRPr lang="en-GB" dirty="0"/>
          </a:p>
        </p:txBody>
      </p:sp>
      <p:sp>
        <p:nvSpPr>
          <p:cNvPr id="5" name="Text Placeholder 4"/>
          <p:cNvSpPr>
            <a:spLocks noGrp="1"/>
          </p:cNvSpPr>
          <p:nvPr>
            <p:ph type="body" sz="quarter" idx="4294967295"/>
          </p:nvPr>
        </p:nvSpPr>
        <p:spPr>
          <a:xfrm>
            <a:off x="7354428" y="3778164"/>
            <a:ext cx="3590983" cy="587458"/>
          </a:xfrm>
          <a:prstGeom prst="rect">
            <a:avLst/>
          </a:prstGeom>
        </p:spPr>
        <p:txBody>
          <a:bodyPr/>
          <a:lstStyle/>
          <a:p>
            <a:r>
              <a:rPr lang="en-GB" dirty="0" smtClean="0"/>
              <a:t>Angus Fairbairn</a:t>
            </a:r>
          </a:p>
          <a:p>
            <a:r>
              <a:rPr lang="en-GB" dirty="0" smtClean="0"/>
              <a:t>Market Analyst</a:t>
            </a:r>
          </a:p>
        </p:txBody>
      </p:sp>
    </p:spTree>
    <p:extLst>
      <p:ext uri="{BB962C8B-B14F-4D97-AF65-F5344CB8AC3E}">
        <p14:creationId xmlns:p14="http://schemas.microsoft.com/office/powerpoint/2010/main" val="5374333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540" dirty="0"/>
              <a:t>What you’ll take away</a:t>
            </a:r>
          </a:p>
        </p:txBody>
      </p:sp>
      <p:sp>
        <p:nvSpPr>
          <p:cNvPr id="5" name="Content Placeholder 4"/>
          <p:cNvSpPr>
            <a:spLocks noGrp="1"/>
          </p:cNvSpPr>
          <p:nvPr>
            <p:ph sz="quarter" idx="4294967295"/>
          </p:nvPr>
        </p:nvSpPr>
        <p:spPr>
          <a:xfrm>
            <a:off x="1923167" y="1099714"/>
            <a:ext cx="4544163" cy="5027952"/>
          </a:xfrm>
        </p:spPr>
        <p:txBody>
          <a:bodyPr/>
          <a:lstStyle/>
          <a:p>
            <a:endParaRPr lang="en-GB" sz="2177" dirty="0"/>
          </a:p>
          <a:p>
            <a:r>
              <a:rPr lang="en-GB" sz="2177" dirty="0"/>
              <a:t>Imbalance Prices:</a:t>
            </a:r>
          </a:p>
          <a:p>
            <a:pPr marL="327075" lvl="1"/>
            <a:endParaRPr lang="en-GB" sz="1995" dirty="0"/>
          </a:p>
          <a:p>
            <a:pPr marL="311010" lvl="1" indent="-311010">
              <a:buFont typeface="Arial" panose="020B0604020202020204" pitchFamily="34" charset="0"/>
              <a:buChar char="•"/>
            </a:pPr>
            <a:r>
              <a:rPr lang="en-GB" sz="1995" dirty="0"/>
              <a:t> When are Imbalance Prices used?</a:t>
            </a:r>
          </a:p>
          <a:p>
            <a:pPr marL="311010" lvl="1" indent="-311010">
              <a:buFont typeface="Arial" panose="020B0604020202020204" pitchFamily="34" charset="0"/>
              <a:buChar char="•"/>
            </a:pPr>
            <a:endParaRPr lang="en-GB" sz="1995" dirty="0"/>
          </a:p>
          <a:p>
            <a:pPr marL="311010" lvl="1" indent="-311010">
              <a:buFont typeface="Arial" panose="020B0604020202020204" pitchFamily="34" charset="0"/>
              <a:buChar char="•"/>
            </a:pPr>
            <a:r>
              <a:rPr lang="en-GB" sz="1995" dirty="0"/>
              <a:t> What does Short and Long mean?</a:t>
            </a:r>
          </a:p>
          <a:p>
            <a:pPr marL="638085" lvl="1" indent="-311010">
              <a:buFont typeface="Arial" panose="020B0604020202020204" pitchFamily="34" charset="0"/>
              <a:buChar char="•"/>
            </a:pPr>
            <a:endParaRPr lang="en-GB" sz="1995" dirty="0"/>
          </a:p>
          <a:p>
            <a:pPr marL="311010" lvl="1" indent="-311010">
              <a:buFont typeface="Arial" panose="020B0604020202020204" pitchFamily="34" charset="0"/>
              <a:buChar char="•"/>
            </a:pPr>
            <a:r>
              <a:rPr lang="en-GB" sz="1995" dirty="0"/>
              <a:t> Why are they so important?</a:t>
            </a:r>
          </a:p>
          <a:p>
            <a:pPr marL="317137" indent="-311010">
              <a:buFont typeface="Arial" panose="020B0604020202020204" pitchFamily="34" charset="0"/>
              <a:buChar char="•"/>
            </a:pPr>
            <a:endParaRPr lang="en-GB" sz="2177" dirty="0"/>
          </a:p>
          <a:p>
            <a:pPr marL="311010" lvl="1" indent="-311010">
              <a:buFont typeface="Arial" panose="020B0604020202020204" pitchFamily="34" charset="0"/>
              <a:buChar char="•"/>
            </a:pPr>
            <a:r>
              <a:rPr lang="en-GB" sz="1995" dirty="0"/>
              <a:t> How are they calculated?</a:t>
            </a:r>
          </a:p>
          <a:p>
            <a:pPr marL="311010" lvl="1" indent="-311010">
              <a:buFont typeface="Arial" panose="020B0604020202020204" pitchFamily="34" charset="0"/>
              <a:buChar char="•"/>
            </a:pPr>
            <a:endParaRPr lang="en-GB" sz="1995" dirty="0"/>
          </a:p>
          <a:p>
            <a:pPr marL="311010" lvl="1" indent="-311010">
              <a:buFont typeface="Arial" panose="020B0604020202020204" pitchFamily="34" charset="0"/>
              <a:buChar char="•"/>
            </a:pPr>
            <a:r>
              <a:rPr lang="en-GB" sz="1995" dirty="0"/>
              <a:t> Price calculation example.</a:t>
            </a:r>
          </a:p>
        </p:txBody>
      </p:sp>
    </p:spTree>
    <p:extLst>
      <p:ext uri="{BB962C8B-B14F-4D97-AF65-F5344CB8AC3E}">
        <p14:creationId xmlns:p14="http://schemas.microsoft.com/office/powerpoint/2010/main" val="21517011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flipH="1">
            <a:off x="6134849" y="2395050"/>
            <a:ext cx="1440" cy="2880021"/>
          </a:xfrm>
          <a:prstGeom prst="line">
            <a:avLst/>
          </a:prstGeom>
          <a:ln w="31750">
            <a:solidFill>
              <a:srgbClr val="167895"/>
            </a:solidFill>
            <a:prstDash val="sysDot"/>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GB" dirty="0" smtClean="0"/>
              <a:t>Energy </a:t>
            </a:r>
            <a:r>
              <a:rPr lang="en-GB" dirty="0"/>
              <a:t>I</a:t>
            </a:r>
            <a:r>
              <a:rPr lang="en-GB" dirty="0" smtClean="0"/>
              <a:t>mbalance Settlement</a:t>
            </a:r>
            <a:endParaRPr lang="en-GB" dirty="0"/>
          </a:p>
        </p:txBody>
      </p:sp>
      <p:sp>
        <p:nvSpPr>
          <p:cNvPr id="6" name="Rounded Rectangle 5"/>
          <p:cNvSpPr/>
          <p:nvPr/>
        </p:nvSpPr>
        <p:spPr>
          <a:xfrm>
            <a:off x="1819649" y="1356338"/>
            <a:ext cx="8765800" cy="1038709"/>
          </a:xfrm>
          <a:prstGeom prst="roundRect">
            <a:avLst>
              <a:gd name="adj" fmla="val 0"/>
            </a:avLst>
          </a:prstGeom>
          <a:ln/>
        </p:spPr>
        <p:style>
          <a:lnRef idx="2">
            <a:schemeClr val="accent1"/>
          </a:lnRef>
          <a:fillRef idx="1">
            <a:schemeClr val="lt1"/>
          </a:fillRef>
          <a:effectRef idx="0">
            <a:schemeClr val="accent1"/>
          </a:effectRef>
          <a:fontRef idx="minor">
            <a:schemeClr val="dk1"/>
          </a:fontRef>
        </p:style>
        <p:txBody>
          <a:bodyPr lIns="97955" tIns="0" rIns="0" bIns="0" anchor="ctr"/>
          <a:lstStyle/>
          <a:p>
            <a:pPr defTabSz="946052">
              <a:spcBef>
                <a:spcPts val="544"/>
              </a:spcBef>
              <a:spcAft>
                <a:spcPts val="1088"/>
              </a:spcAft>
              <a:defRPr/>
            </a:pPr>
            <a:r>
              <a:rPr lang="en-GB" sz="1905" dirty="0" err="1" smtClean="0">
                <a:solidFill>
                  <a:srgbClr val="00008B"/>
                </a:solidFill>
                <a:latin typeface="Arial" panose="020B0604020202020204"/>
                <a:cs typeface="Tahoma"/>
              </a:rPr>
              <a:t>Elexon</a:t>
            </a:r>
            <a:r>
              <a:rPr lang="en-GB" sz="1905" dirty="0" smtClean="0">
                <a:solidFill>
                  <a:srgbClr val="00008B"/>
                </a:solidFill>
                <a:latin typeface="Arial" panose="020B0604020202020204"/>
                <a:cs typeface="Tahoma"/>
              </a:rPr>
              <a:t> </a:t>
            </a:r>
            <a:r>
              <a:rPr lang="en-GB" sz="1905" dirty="0">
                <a:solidFill>
                  <a:srgbClr val="00008B"/>
                </a:solidFill>
                <a:latin typeface="Arial" panose="020B0604020202020204"/>
                <a:cs typeface="Tahoma"/>
              </a:rPr>
              <a:t>accounts for mismatches between BSC Trading Parties’ contracted and metered positions</a:t>
            </a:r>
          </a:p>
        </p:txBody>
      </p:sp>
      <p:sp>
        <p:nvSpPr>
          <p:cNvPr id="7" name="Rounded Rectangle 6"/>
          <p:cNvSpPr/>
          <p:nvPr/>
        </p:nvSpPr>
        <p:spPr>
          <a:xfrm>
            <a:off x="1819649" y="2648918"/>
            <a:ext cx="8765800" cy="591778"/>
          </a:xfrm>
          <a:prstGeom prst="roundRect">
            <a:avLst>
              <a:gd name="adj" fmla="val 0"/>
            </a:avLst>
          </a:prstGeom>
          <a:solidFill>
            <a:schemeClr val="accent4">
              <a:lumMod val="20000"/>
              <a:lumOff val="80000"/>
            </a:schemeClr>
          </a:solidFill>
          <a:ln w="31750">
            <a:solidFill>
              <a:schemeClr val="accent4"/>
            </a:solidFill>
          </a:ln>
          <a:effectLst/>
        </p:spPr>
        <p:style>
          <a:lnRef idx="1">
            <a:schemeClr val="accent1"/>
          </a:lnRef>
          <a:fillRef idx="3">
            <a:schemeClr val="accent1"/>
          </a:fillRef>
          <a:effectRef idx="2">
            <a:schemeClr val="accent1"/>
          </a:effectRef>
          <a:fontRef idx="minor">
            <a:schemeClr val="lt1"/>
          </a:fontRef>
        </p:style>
        <p:txBody>
          <a:bodyPr lIns="97955" tIns="0" rIns="0" bIns="0" anchor="ctr"/>
          <a:lstStyle/>
          <a:p>
            <a:pPr marL="0" lvl="1" defTabSz="946052">
              <a:defRPr/>
            </a:pPr>
            <a:r>
              <a:rPr lang="en-GB" sz="1905" dirty="0">
                <a:solidFill>
                  <a:srgbClr val="FF3F3F"/>
                </a:solidFill>
                <a:latin typeface="Arial" panose="020B0604020202020204"/>
                <a:cs typeface="Tahoma"/>
              </a:rPr>
              <a:t>Parties notify energy contracts</a:t>
            </a:r>
          </a:p>
        </p:txBody>
      </p:sp>
      <p:sp>
        <p:nvSpPr>
          <p:cNvPr id="8" name="Rounded Rectangle 7"/>
          <p:cNvSpPr/>
          <p:nvPr/>
        </p:nvSpPr>
        <p:spPr>
          <a:xfrm>
            <a:off x="1819649" y="3539171"/>
            <a:ext cx="8765800" cy="591777"/>
          </a:xfrm>
          <a:prstGeom prst="roundRect">
            <a:avLst>
              <a:gd name="adj" fmla="val 0"/>
            </a:avLst>
          </a:prstGeom>
          <a:solidFill>
            <a:schemeClr val="accent4">
              <a:lumMod val="20000"/>
              <a:lumOff val="80000"/>
            </a:schemeClr>
          </a:solidFill>
          <a:ln/>
        </p:spPr>
        <p:style>
          <a:lnRef idx="2">
            <a:schemeClr val="accent4"/>
          </a:lnRef>
          <a:fillRef idx="1">
            <a:schemeClr val="lt1"/>
          </a:fillRef>
          <a:effectRef idx="0">
            <a:schemeClr val="accent4"/>
          </a:effectRef>
          <a:fontRef idx="minor">
            <a:schemeClr val="dk1"/>
          </a:fontRef>
        </p:style>
        <p:txBody>
          <a:bodyPr lIns="97955" tIns="0" rIns="0" bIns="0" anchor="ctr"/>
          <a:lstStyle/>
          <a:p>
            <a:pPr marL="0" lvl="1" defTabSz="946052">
              <a:defRPr/>
            </a:pPr>
            <a:r>
              <a:rPr lang="en-GB" sz="1905" dirty="0">
                <a:solidFill>
                  <a:srgbClr val="FF3F3F"/>
                </a:solidFill>
                <a:latin typeface="Arial" panose="020B0604020202020204"/>
                <a:cs typeface="Tahoma"/>
              </a:rPr>
              <a:t>Metered volumes collected</a:t>
            </a:r>
          </a:p>
        </p:txBody>
      </p:sp>
      <p:sp>
        <p:nvSpPr>
          <p:cNvPr id="9" name="Rounded Rectangle 8"/>
          <p:cNvSpPr/>
          <p:nvPr/>
        </p:nvSpPr>
        <p:spPr>
          <a:xfrm>
            <a:off x="1819649" y="4400899"/>
            <a:ext cx="8765800" cy="593218"/>
          </a:xfrm>
          <a:prstGeom prst="roundRect">
            <a:avLst>
              <a:gd name="adj" fmla="val 0"/>
            </a:avLst>
          </a:prstGeom>
          <a:solidFill>
            <a:schemeClr val="accent4">
              <a:lumMod val="20000"/>
              <a:lumOff val="80000"/>
            </a:schemeClr>
          </a:solidFill>
          <a:ln/>
        </p:spPr>
        <p:style>
          <a:lnRef idx="2">
            <a:schemeClr val="accent4"/>
          </a:lnRef>
          <a:fillRef idx="1">
            <a:schemeClr val="lt1"/>
          </a:fillRef>
          <a:effectRef idx="0">
            <a:schemeClr val="accent4"/>
          </a:effectRef>
          <a:fontRef idx="minor">
            <a:schemeClr val="dk1"/>
          </a:fontRef>
        </p:style>
        <p:txBody>
          <a:bodyPr lIns="97955" tIns="0" rIns="0" bIns="0" anchor="ctr"/>
          <a:lstStyle/>
          <a:p>
            <a:pPr marL="0" lvl="1" defTabSz="946052">
              <a:defRPr/>
            </a:pPr>
            <a:r>
              <a:rPr lang="en-GB" sz="1905" dirty="0">
                <a:solidFill>
                  <a:srgbClr val="FF3F3F"/>
                </a:solidFill>
                <a:latin typeface="Arial" panose="020B0604020202020204"/>
                <a:cs typeface="Tahoma"/>
              </a:rPr>
              <a:t>Difference is the Party’s imbalance volume</a:t>
            </a:r>
          </a:p>
        </p:txBody>
      </p:sp>
      <p:sp>
        <p:nvSpPr>
          <p:cNvPr id="12" name="Rounded Rectangle 11"/>
          <p:cNvSpPr/>
          <p:nvPr/>
        </p:nvSpPr>
        <p:spPr>
          <a:xfrm>
            <a:off x="1819649" y="5274869"/>
            <a:ext cx="8765800" cy="798413"/>
          </a:xfrm>
          <a:prstGeom prst="roundRect">
            <a:avLst>
              <a:gd name="adj" fmla="val 0"/>
            </a:avLst>
          </a:prstGeom>
          <a:ln/>
        </p:spPr>
        <p:style>
          <a:lnRef idx="2">
            <a:schemeClr val="accent1"/>
          </a:lnRef>
          <a:fillRef idx="1">
            <a:schemeClr val="lt1"/>
          </a:fillRef>
          <a:effectRef idx="0">
            <a:schemeClr val="accent1"/>
          </a:effectRef>
          <a:fontRef idx="minor">
            <a:schemeClr val="dk1"/>
          </a:fontRef>
        </p:style>
        <p:txBody>
          <a:bodyPr lIns="97955" tIns="0" rIns="0" bIns="0" anchor="ctr"/>
          <a:lstStyle/>
          <a:p>
            <a:pPr defTabSz="946052">
              <a:spcBef>
                <a:spcPts val="544"/>
              </a:spcBef>
              <a:spcAft>
                <a:spcPts val="1088"/>
              </a:spcAft>
              <a:defRPr/>
            </a:pPr>
            <a:r>
              <a:rPr lang="en-GB" sz="1905" dirty="0">
                <a:solidFill>
                  <a:srgbClr val="00008B"/>
                </a:solidFill>
                <a:latin typeface="Arial" panose="020B0604020202020204"/>
                <a:cs typeface="Tahoma"/>
              </a:rPr>
              <a:t>Imbalance volumes settled at ‘cash-out’ prices, ‘imbalance’ prices or ‘system’ prices </a:t>
            </a:r>
          </a:p>
        </p:txBody>
      </p:sp>
    </p:spTree>
    <p:extLst>
      <p:ext uri="{BB962C8B-B14F-4D97-AF65-F5344CB8AC3E}">
        <p14:creationId xmlns:p14="http://schemas.microsoft.com/office/powerpoint/2010/main" val="20340609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426391" y="6003731"/>
            <a:ext cx="2485397" cy="832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542">
              <a:solidFill>
                <a:srgbClr val="FFFFFF"/>
              </a:solidFill>
              <a:latin typeface="Arial" panose="020B0604020202020204"/>
            </a:endParaRPr>
          </a:p>
        </p:txBody>
      </p:sp>
      <p:sp>
        <p:nvSpPr>
          <p:cNvPr id="3" name="Title 2"/>
          <p:cNvSpPr>
            <a:spLocks noGrp="1"/>
          </p:cNvSpPr>
          <p:nvPr>
            <p:ph type="title"/>
          </p:nvPr>
        </p:nvSpPr>
        <p:spPr/>
        <p:txBody>
          <a:bodyPr/>
          <a:lstStyle/>
          <a:p>
            <a:r>
              <a:rPr lang="en-GB" dirty="0" smtClean="0"/>
              <a:t>‘Long’ or ‘Short’ terminology</a:t>
            </a:r>
            <a:endParaRPr lang="en-GB" dirty="0"/>
          </a:p>
        </p:txBody>
      </p:sp>
      <p:sp>
        <p:nvSpPr>
          <p:cNvPr id="9" name="Text Placeholder 8"/>
          <p:cNvSpPr>
            <a:spLocks noGrp="1"/>
          </p:cNvSpPr>
          <p:nvPr>
            <p:ph type="body" sz="quarter" idx="10"/>
          </p:nvPr>
        </p:nvSpPr>
        <p:spPr>
          <a:xfrm>
            <a:off x="1499191" y="1112837"/>
            <a:ext cx="9193323" cy="4659896"/>
          </a:xfrm>
        </p:spPr>
        <p:txBody>
          <a:bodyPr/>
          <a:lstStyle/>
          <a:p>
            <a:endParaRPr lang="en-GB" dirty="0"/>
          </a:p>
        </p:txBody>
      </p:sp>
      <p:sp>
        <p:nvSpPr>
          <p:cNvPr id="20" name="Rectangle 19"/>
          <p:cNvSpPr/>
          <p:nvPr/>
        </p:nvSpPr>
        <p:spPr>
          <a:xfrm>
            <a:off x="2169099" y="2448915"/>
            <a:ext cx="3212973" cy="2466894"/>
          </a:xfrm>
          <a:prstGeom prst="rect">
            <a:avLst/>
          </a:prstGeom>
        </p:spPr>
        <p:txBody>
          <a:bodyPr wrap="square">
            <a:spAutoFit/>
          </a:bodyPr>
          <a:lstStyle/>
          <a:p>
            <a:pPr marL="392640" lvl="1" indent="-311010" defTabSz="946052" eaLnBrk="0" hangingPunct="0">
              <a:spcBef>
                <a:spcPts val="2177"/>
              </a:spcBef>
              <a:spcAft>
                <a:spcPts val="181"/>
              </a:spcAft>
              <a:buClr>
                <a:srgbClr val="167895"/>
              </a:buClr>
              <a:buFont typeface="Wingdings" pitchFamily="2" charset="2"/>
              <a:buChar char="§"/>
              <a:defRPr/>
            </a:pPr>
            <a:r>
              <a:rPr lang="en-GB" sz="1633" b="1" dirty="0">
                <a:solidFill>
                  <a:srgbClr val="00008B"/>
                </a:solidFill>
                <a:latin typeface="Tahoma"/>
                <a:cs typeface="Tahoma"/>
              </a:rPr>
              <a:t>Is paid </a:t>
            </a:r>
            <a:r>
              <a:rPr lang="en-GB" sz="1633" dirty="0">
                <a:solidFill>
                  <a:srgbClr val="00008B"/>
                </a:solidFill>
                <a:latin typeface="Tahoma"/>
                <a:cs typeface="Tahoma"/>
              </a:rPr>
              <a:t>for the ‘surplus’ imbalance at Imbalance P</a:t>
            </a:r>
            <a:r>
              <a:rPr lang="en-GB" sz="1633" dirty="0">
                <a:solidFill>
                  <a:srgbClr val="00008B"/>
                </a:solidFill>
                <a:latin typeface="Arial" panose="020B0604020202020204"/>
                <a:cs typeface="Tahoma"/>
              </a:rPr>
              <a:t>rice</a:t>
            </a:r>
          </a:p>
          <a:p>
            <a:pPr marL="392640" lvl="1" indent="-311010" defTabSz="946052" eaLnBrk="0" hangingPunct="0">
              <a:spcBef>
                <a:spcPts val="2177"/>
              </a:spcBef>
              <a:spcAft>
                <a:spcPts val="181"/>
              </a:spcAft>
              <a:buClr>
                <a:srgbClr val="167895"/>
              </a:buClr>
              <a:buFont typeface="Wingdings" pitchFamily="2" charset="2"/>
              <a:buChar char="§"/>
              <a:defRPr/>
            </a:pPr>
            <a:r>
              <a:rPr lang="en-GB" sz="1633" dirty="0">
                <a:solidFill>
                  <a:srgbClr val="00008B"/>
                </a:solidFill>
                <a:latin typeface="Arial" panose="020B0604020202020204"/>
                <a:cs typeface="Tahoma"/>
              </a:rPr>
              <a:t>For a </a:t>
            </a:r>
            <a:r>
              <a:rPr lang="en-GB" sz="1633" b="1" dirty="0">
                <a:solidFill>
                  <a:srgbClr val="00008B"/>
                </a:solidFill>
                <a:latin typeface="Arial" panose="020B0604020202020204"/>
                <a:cs typeface="Tahoma"/>
              </a:rPr>
              <a:t>Generator</a:t>
            </a:r>
            <a:r>
              <a:rPr lang="en-GB" sz="1633" dirty="0">
                <a:solidFill>
                  <a:srgbClr val="00008B"/>
                </a:solidFill>
                <a:latin typeface="Arial" panose="020B0604020202020204"/>
                <a:cs typeface="Tahoma"/>
              </a:rPr>
              <a:t>: Volume generated &gt; Volume sold</a:t>
            </a:r>
          </a:p>
          <a:p>
            <a:pPr marL="392640" lvl="1" indent="-311010" defTabSz="946052" eaLnBrk="0" hangingPunct="0">
              <a:spcBef>
                <a:spcPts val="2177"/>
              </a:spcBef>
              <a:spcAft>
                <a:spcPts val="181"/>
              </a:spcAft>
              <a:buClr>
                <a:srgbClr val="167895"/>
              </a:buClr>
              <a:buFont typeface="Wingdings" pitchFamily="2" charset="2"/>
              <a:buChar char="§"/>
              <a:defRPr/>
            </a:pPr>
            <a:r>
              <a:rPr lang="en-GB" sz="1633" dirty="0">
                <a:solidFill>
                  <a:srgbClr val="00008B"/>
                </a:solidFill>
                <a:latin typeface="Tahoma"/>
                <a:cs typeface="Tahoma"/>
              </a:rPr>
              <a:t>For a </a:t>
            </a:r>
            <a:r>
              <a:rPr lang="en-GB" sz="1633" b="1" dirty="0">
                <a:solidFill>
                  <a:srgbClr val="00008B"/>
                </a:solidFill>
                <a:latin typeface="Tahoma"/>
                <a:cs typeface="Tahoma"/>
              </a:rPr>
              <a:t>Supplier</a:t>
            </a:r>
            <a:r>
              <a:rPr lang="en-GB" sz="1633" dirty="0">
                <a:solidFill>
                  <a:srgbClr val="00008B"/>
                </a:solidFill>
                <a:latin typeface="Tahoma"/>
                <a:cs typeface="Tahoma"/>
              </a:rPr>
              <a:t>: Volume consumed &lt; Volume bought</a:t>
            </a:r>
          </a:p>
        </p:txBody>
      </p:sp>
      <p:sp>
        <p:nvSpPr>
          <p:cNvPr id="22" name="Rectangle 21"/>
          <p:cNvSpPr/>
          <p:nvPr/>
        </p:nvSpPr>
        <p:spPr>
          <a:xfrm>
            <a:off x="6595022" y="2489447"/>
            <a:ext cx="3236043" cy="2494786"/>
          </a:xfrm>
          <a:prstGeom prst="rect">
            <a:avLst/>
          </a:prstGeom>
        </p:spPr>
        <p:txBody>
          <a:bodyPr wrap="square">
            <a:spAutoFit/>
          </a:bodyPr>
          <a:lstStyle/>
          <a:p>
            <a:pPr marL="392640" lvl="1" indent="-311010" defTabSz="946052" eaLnBrk="0" hangingPunct="0">
              <a:spcBef>
                <a:spcPts val="2177"/>
              </a:spcBef>
              <a:spcAft>
                <a:spcPts val="181"/>
              </a:spcAft>
              <a:buClr>
                <a:srgbClr val="167895"/>
              </a:buClr>
              <a:buFont typeface="Wingdings" pitchFamily="2" charset="2"/>
              <a:buChar char="§"/>
              <a:defRPr/>
            </a:pPr>
            <a:r>
              <a:rPr lang="en-GB" sz="1633" b="1" dirty="0">
                <a:solidFill>
                  <a:srgbClr val="00008B"/>
                </a:solidFill>
                <a:latin typeface="Tahoma"/>
                <a:cs typeface="Tahoma"/>
              </a:rPr>
              <a:t>Pays</a:t>
            </a:r>
            <a:r>
              <a:rPr lang="en-GB" sz="1633" dirty="0">
                <a:solidFill>
                  <a:srgbClr val="00008B"/>
                </a:solidFill>
                <a:latin typeface="Tahoma"/>
                <a:cs typeface="Tahoma"/>
              </a:rPr>
              <a:t> for the ‘deficit’ imbalance at Imbalance Price</a:t>
            </a:r>
          </a:p>
          <a:p>
            <a:pPr marL="392640" lvl="1" indent="-311010" defTabSz="946052" eaLnBrk="0" hangingPunct="0">
              <a:spcBef>
                <a:spcPts val="2177"/>
              </a:spcBef>
              <a:spcAft>
                <a:spcPts val="181"/>
              </a:spcAft>
              <a:buClr>
                <a:srgbClr val="167895"/>
              </a:buClr>
              <a:buFont typeface="Wingdings" pitchFamily="2" charset="2"/>
              <a:buChar char="§"/>
              <a:defRPr/>
            </a:pPr>
            <a:r>
              <a:rPr lang="en-GB" sz="1633" dirty="0">
                <a:solidFill>
                  <a:srgbClr val="00008B"/>
                </a:solidFill>
                <a:latin typeface="Arial" panose="020B0604020202020204"/>
                <a:cs typeface="Tahoma"/>
              </a:rPr>
              <a:t>For a </a:t>
            </a:r>
            <a:r>
              <a:rPr lang="en-GB" sz="1633" b="1" dirty="0">
                <a:solidFill>
                  <a:srgbClr val="00008B"/>
                </a:solidFill>
                <a:latin typeface="Arial" panose="020B0604020202020204"/>
                <a:cs typeface="Tahoma"/>
              </a:rPr>
              <a:t>Generator</a:t>
            </a:r>
            <a:r>
              <a:rPr lang="en-GB" sz="1633" dirty="0">
                <a:solidFill>
                  <a:srgbClr val="00008B"/>
                </a:solidFill>
                <a:latin typeface="Arial" panose="020B0604020202020204"/>
                <a:cs typeface="Tahoma"/>
              </a:rPr>
              <a:t>: Volume generated &lt; Volume sold</a:t>
            </a:r>
          </a:p>
          <a:p>
            <a:pPr marL="392640" lvl="1" indent="-311010" defTabSz="946052" eaLnBrk="0" hangingPunct="0">
              <a:spcBef>
                <a:spcPts val="2177"/>
              </a:spcBef>
              <a:spcAft>
                <a:spcPts val="181"/>
              </a:spcAft>
              <a:buClr>
                <a:srgbClr val="167895"/>
              </a:buClr>
              <a:buFont typeface="Wingdings" pitchFamily="2" charset="2"/>
              <a:buChar char="§"/>
              <a:defRPr/>
            </a:pPr>
            <a:r>
              <a:rPr lang="en-GB" sz="1633" dirty="0">
                <a:solidFill>
                  <a:srgbClr val="00008B"/>
                </a:solidFill>
                <a:latin typeface="Tahoma"/>
                <a:cs typeface="Tahoma"/>
              </a:rPr>
              <a:t>For a </a:t>
            </a:r>
            <a:r>
              <a:rPr lang="en-GB" sz="1633" b="1" dirty="0">
                <a:solidFill>
                  <a:srgbClr val="00008B"/>
                </a:solidFill>
                <a:latin typeface="Tahoma"/>
                <a:cs typeface="Tahoma"/>
              </a:rPr>
              <a:t>Supplier</a:t>
            </a:r>
            <a:r>
              <a:rPr lang="en-GB" sz="1633" dirty="0">
                <a:solidFill>
                  <a:srgbClr val="00008B"/>
                </a:solidFill>
                <a:latin typeface="Tahoma"/>
                <a:cs typeface="Tahoma"/>
              </a:rPr>
              <a:t>: </a:t>
            </a:r>
            <a:r>
              <a:rPr lang="en-GB" sz="1814" dirty="0">
                <a:solidFill>
                  <a:srgbClr val="00008B"/>
                </a:solidFill>
                <a:latin typeface="Tahoma"/>
                <a:cs typeface="Tahoma"/>
              </a:rPr>
              <a:t>Volume</a:t>
            </a:r>
            <a:r>
              <a:rPr lang="en-GB" sz="1633" dirty="0">
                <a:solidFill>
                  <a:srgbClr val="00008B"/>
                </a:solidFill>
                <a:latin typeface="Tahoma"/>
                <a:cs typeface="Tahoma"/>
              </a:rPr>
              <a:t> consumed &gt; Volume bought</a:t>
            </a:r>
          </a:p>
        </p:txBody>
      </p:sp>
      <p:sp>
        <p:nvSpPr>
          <p:cNvPr id="23" name="Rounded Rectangle 22"/>
          <p:cNvSpPr/>
          <p:nvPr/>
        </p:nvSpPr>
        <p:spPr>
          <a:xfrm>
            <a:off x="6893961" y="1653718"/>
            <a:ext cx="2638162" cy="327533"/>
          </a:xfrm>
          <a:prstGeom prst="roundRect">
            <a:avLst>
              <a:gd name="adj" fmla="val 0"/>
            </a:avLst>
          </a:prstGeom>
          <a:noFill/>
          <a:ln w="31750">
            <a:noFill/>
          </a:ln>
          <a:effectLst/>
        </p:spPr>
        <p:style>
          <a:lnRef idx="1">
            <a:schemeClr val="accent1"/>
          </a:lnRef>
          <a:fillRef idx="3">
            <a:schemeClr val="accent1"/>
          </a:fillRef>
          <a:effectRef idx="2">
            <a:schemeClr val="accent1"/>
          </a:effectRef>
          <a:fontRef idx="minor">
            <a:schemeClr val="lt1"/>
          </a:fontRef>
        </p:style>
        <p:txBody>
          <a:bodyPr lIns="97955" tIns="0" rIns="97955" bIns="0"/>
          <a:lstStyle/>
          <a:p>
            <a:pPr algn="ctr" defTabSz="946052" eaLnBrk="0" hangingPunct="0">
              <a:buClr>
                <a:srgbClr val="008DA8"/>
              </a:buClr>
              <a:defRPr/>
            </a:pPr>
            <a:r>
              <a:rPr lang="en-US" sz="2177" b="1" dirty="0">
                <a:solidFill>
                  <a:srgbClr val="FF3F3F"/>
                </a:solidFill>
                <a:latin typeface="Tahoma" pitchFamily="34" charset="0"/>
                <a:ea typeface="Tahoma" pitchFamily="34" charset="0"/>
                <a:cs typeface="Tahoma" pitchFamily="34" charset="0"/>
              </a:rPr>
              <a:t>Short</a:t>
            </a:r>
            <a:r>
              <a:rPr lang="en-US" sz="2177" b="1" dirty="0">
                <a:solidFill>
                  <a:srgbClr val="00008B"/>
                </a:solidFill>
                <a:latin typeface="Tahoma" pitchFamily="34" charset="0"/>
                <a:ea typeface="Tahoma" pitchFamily="34" charset="0"/>
                <a:cs typeface="Tahoma" pitchFamily="34" charset="0"/>
              </a:rPr>
              <a:t> Party</a:t>
            </a:r>
            <a:endParaRPr lang="en-US" sz="2177" b="1" dirty="0">
              <a:solidFill>
                <a:srgbClr val="231F20"/>
              </a:solidFill>
              <a:latin typeface="Tahoma" pitchFamily="34" charset="0"/>
              <a:ea typeface="Tahoma" pitchFamily="34" charset="0"/>
              <a:cs typeface="Tahoma" pitchFamily="34" charset="0"/>
            </a:endParaRPr>
          </a:p>
        </p:txBody>
      </p:sp>
      <p:sp>
        <p:nvSpPr>
          <p:cNvPr id="25" name="Rectangle 24"/>
          <p:cNvSpPr/>
          <p:nvPr/>
        </p:nvSpPr>
        <p:spPr>
          <a:xfrm>
            <a:off x="1948338" y="2192971"/>
            <a:ext cx="3654495" cy="2963113"/>
          </a:xfrm>
          <a:prstGeom prst="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defTabSz="946052"/>
            <a:endParaRPr lang="en-GB" sz="1905">
              <a:solidFill>
                <a:srgbClr val="00008B"/>
              </a:solidFill>
              <a:latin typeface="Arial" panose="020B0604020202020204"/>
            </a:endParaRPr>
          </a:p>
        </p:txBody>
      </p:sp>
      <p:sp>
        <p:nvSpPr>
          <p:cNvPr id="27" name="Rectangle 26"/>
          <p:cNvSpPr/>
          <p:nvPr/>
        </p:nvSpPr>
        <p:spPr>
          <a:xfrm>
            <a:off x="6433616" y="2192969"/>
            <a:ext cx="3558855" cy="2963114"/>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Arial" panose="020B0604020202020204"/>
            </a:endParaRPr>
          </a:p>
        </p:txBody>
      </p:sp>
      <p:sp>
        <p:nvSpPr>
          <p:cNvPr id="28" name="Rounded Rectangle 27"/>
          <p:cNvSpPr/>
          <p:nvPr/>
        </p:nvSpPr>
        <p:spPr>
          <a:xfrm>
            <a:off x="2456505" y="1679296"/>
            <a:ext cx="2638162" cy="327533"/>
          </a:xfrm>
          <a:prstGeom prst="roundRect">
            <a:avLst>
              <a:gd name="adj" fmla="val 0"/>
            </a:avLst>
          </a:prstGeom>
          <a:noFill/>
          <a:ln w="31750">
            <a:noFill/>
          </a:ln>
          <a:effectLst/>
        </p:spPr>
        <p:style>
          <a:lnRef idx="1">
            <a:schemeClr val="accent1"/>
          </a:lnRef>
          <a:fillRef idx="3">
            <a:schemeClr val="accent1"/>
          </a:fillRef>
          <a:effectRef idx="2">
            <a:schemeClr val="accent1"/>
          </a:effectRef>
          <a:fontRef idx="minor">
            <a:schemeClr val="lt1"/>
          </a:fontRef>
        </p:style>
        <p:txBody>
          <a:bodyPr lIns="97955" tIns="0" rIns="97955" bIns="0"/>
          <a:lstStyle/>
          <a:p>
            <a:pPr algn="ctr" defTabSz="946052" eaLnBrk="0" hangingPunct="0">
              <a:buClr>
                <a:srgbClr val="008DA8"/>
              </a:buClr>
              <a:defRPr/>
            </a:pPr>
            <a:r>
              <a:rPr lang="en-US" sz="2177" b="1" dirty="0">
                <a:solidFill>
                  <a:srgbClr val="21DBAD"/>
                </a:solidFill>
                <a:latin typeface="Tahoma" pitchFamily="34" charset="0"/>
                <a:ea typeface="Tahoma" pitchFamily="34" charset="0"/>
                <a:cs typeface="Tahoma" pitchFamily="34" charset="0"/>
              </a:rPr>
              <a:t>Long</a:t>
            </a:r>
            <a:r>
              <a:rPr lang="en-US" sz="2177" b="1" dirty="0">
                <a:solidFill>
                  <a:srgbClr val="00008B"/>
                </a:solidFill>
                <a:latin typeface="Tahoma" pitchFamily="34" charset="0"/>
                <a:ea typeface="Tahoma" pitchFamily="34" charset="0"/>
                <a:cs typeface="Tahoma" pitchFamily="34" charset="0"/>
              </a:rPr>
              <a:t> Party</a:t>
            </a:r>
            <a:endParaRPr lang="en-US" sz="2177" b="1" dirty="0">
              <a:solidFill>
                <a:srgbClr val="231F2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319995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542009" y="2792286"/>
            <a:ext cx="3342068" cy="1796004"/>
          </a:xfrm>
          <a:prstGeom prst="rect">
            <a:avLst/>
          </a:prstGeom>
        </p:spPr>
        <p:txBody>
          <a:bodyPr wrap="square">
            <a:spAutoFit/>
          </a:bodyPr>
          <a:lstStyle/>
          <a:p>
            <a:pPr marL="392640" lvl="1" indent="-311010" defTabSz="946052" eaLnBrk="0" hangingPunct="0">
              <a:spcBef>
                <a:spcPts val="2177"/>
              </a:spcBef>
              <a:spcAft>
                <a:spcPts val="181"/>
              </a:spcAft>
              <a:buClr>
                <a:srgbClr val="167895"/>
              </a:buClr>
              <a:buFont typeface="Wingdings" pitchFamily="2" charset="2"/>
              <a:buChar char="§"/>
              <a:defRPr/>
            </a:pPr>
            <a:r>
              <a:rPr lang="en-GB" sz="1814" dirty="0">
                <a:solidFill>
                  <a:srgbClr val="00008B"/>
                </a:solidFill>
                <a:latin typeface="Tahoma"/>
                <a:cs typeface="Tahoma"/>
              </a:rPr>
              <a:t>Consumption &gt; generation</a:t>
            </a:r>
          </a:p>
          <a:p>
            <a:pPr marL="392640" lvl="1" indent="-311010" defTabSz="946052" eaLnBrk="0" hangingPunct="0">
              <a:spcBef>
                <a:spcPts val="2177"/>
              </a:spcBef>
              <a:spcAft>
                <a:spcPts val="181"/>
              </a:spcAft>
              <a:buClr>
                <a:srgbClr val="167895"/>
              </a:buClr>
              <a:buFont typeface="Wingdings" pitchFamily="2" charset="2"/>
              <a:buChar char="§"/>
              <a:defRPr/>
            </a:pPr>
            <a:r>
              <a:rPr lang="en-GB" sz="1814" dirty="0">
                <a:solidFill>
                  <a:srgbClr val="00008B"/>
                </a:solidFill>
                <a:latin typeface="Arial" panose="020B0604020202020204"/>
                <a:cs typeface="Tahoma"/>
              </a:rPr>
              <a:t>National Grid takes actions to </a:t>
            </a:r>
            <a:r>
              <a:rPr lang="en-GB" sz="1814" b="1" dirty="0">
                <a:solidFill>
                  <a:srgbClr val="00008B"/>
                </a:solidFill>
                <a:latin typeface="Arial" panose="020B0604020202020204"/>
                <a:cs typeface="Tahoma"/>
              </a:rPr>
              <a:t>increase</a:t>
            </a:r>
            <a:r>
              <a:rPr lang="en-GB" sz="1814" dirty="0">
                <a:solidFill>
                  <a:srgbClr val="00008B"/>
                </a:solidFill>
                <a:latin typeface="Arial" panose="020B0604020202020204"/>
                <a:cs typeface="Tahoma"/>
              </a:rPr>
              <a:t> the level of energy on the system (Offers)</a:t>
            </a:r>
          </a:p>
        </p:txBody>
      </p:sp>
      <p:sp>
        <p:nvSpPr>
          <p:cNvPr id="14" name="Rectangle 13"/>
          <p:cNvSpPr/>
          <p:nvPr/>
        </p:nvSpPr>
        <p:spPr>
          <a:xfrm>
            <a:off x="2092110" y="2792286"/>
            <a:ext cx="3366952" cy="1796004"/>
          </a:xfrm>
          <a:prstGeom prst="rect">
            <a:avLst/>
          </a:prstGeom>
        </p:spPr>
        <p:txBody>
          <a:bodyPr wrap="square">
            <a:spAutoFit/>
          </a:bodyPr>
          <a:lstStyle/>
          <a:p>
            <a:pPr marL="392640" lvl="1" indent="-311010" defTabSz="946052" eaLnBrk="0" hangingPunct="0">
              <a:spcBef>
                <a:spcPts val="2177"/>
              </a:spcBef>
              <a:spcAft>
                <a:spcPts val="181"/>
              </a:spcAft>
              <a:buClr>
                <a:srgbClr val="167895"/>
              </a:buClr>
              <a:buFont typeface="Wingdings" pitchFamily="2" charset="2"/>
              <a:buChar char="§"/>
              <a:defRPr/>
            </a:pPr>
            <a:r>
              <a:rPr lang="en-GB" sz="1814" dirty="0">
                <a:solidFill>
                  <a:srgbClr val="00008B"/>
                </a:solidFill>
                <a:latin typeface="Tahoma"/>
                <a:cs typeface="Tahoma"/>
              </a:rPr>
              <a:t>Generation &gt; consumption </a:t>
            </a:r>
          </a:p>
          <a:p>
            <a:pPr marL="392640" lvl="1" indent="-311010" defTabSz="946052" eaLnBrk="0" hangingPunct="0">
              <a:spcBef>
                <a:spcPts val="2177"/>
              </a:spcBef>
              <a:spcAft>
                <a:spcPts val="181"/>
              </a:spcAft>
              <a:buClr>
                <a:srgbClr val="167895"/>
              </a:buClr>
              <a:buFont typeface="Wingdings" pitchFamily="2" charset="2"/>
              <a:buChar char="§"/>
              <a:defRPr/>
            </a:pPr>
            <a:r>
              <a:rPr lang="en-GB" sz="1814" dirty="0">
                <a:solidFill>
                  <a:srgbClr val="00008B"/>
                </a:solidFill>
                <a:latin typeface="Tahoma"/>
                <a:cs typeface="Tahoma"/>
              </a:rPr>
              <a:t>National Grid takes actions to </a:t>
            </a:r>
            <a:r>
              <a:rPr lang="en-GB" sz="1814" b="1" dirty="0">
                <a:solidFill>
                  <a:srgbClr val="00008B"/>
                </a:solidFill>
                <a:latin typeface="Tahoma"/>
                <a:cs typeface="Tahoma"/>
              </a:rPr>
              <a:t>reduce</a:t>
            </a:r>
            <a:r>
              <a:rPr lang="en-GB" sz="1814" dirty="0">
                <a:solidFill>
                  <a:srgbClr val="00008B"/>
                </a:solidFill>
                <a:latin typeface="Tahoma"/>
                <a:cs typeface="Tahoma"/>
              </a:rPr>
              <a:t> the level of energy on the system (Bids)</a:t>
            </a:r>
          </a:p>
        </p:txBody>
      </p:sp>
      <p:sp>
        <p:nvSpPr>
          <p:cNvPr id="5" name="Rectangle 4"/>
          <p:cNvSpPr/>
          <p:nvPr/>
        </p:nvSpPr>
        <p:spPr>
          <a:xfrm>
            <a:off x="8426391" y="6003731"/>
            <a:ext cx="2485397" cy="832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542">
              <a:solidFill>
                <a:srgbClr val="FFFFFF"/>
              </a:solidFill>
              <a:latin typeface="Arial" panose="020B0604020202020204"/>
            </a:endParaRPr>
          </a:p>
        </p:txBody>
      </p:sp>
      <p:sp>
        <p:nvSpPr>
          <p:cNvPr id="3" name="Title 2"/>
          <p:cNvSpPr>
            <a:spLocks noGrp="1"/>
          </p:cNvSpPr>
          <p:nvPr>
            <p:ph type="title"/>
          </p:nvPr>
        </p:nvSpPr>
        <p:spPr/>
        <p:txBody>
          <a:bodyPr/>
          <a:lstStyle/>
          <a:p>
            <a:r>
              <a:rPr lang="en-GB" dirty="0" smtClean="0"/>
              <a:t>‘Long’ or ‘Short’ terminology</a:t>
            </a:r>
            <a:endParaRPr lang="en-GB" dirty="0"/>
          </a:p>
        </p:txBody>
      </p:sp>
      <p:sp>
        <p:nvSpPr>
          <p:cNvPr id="24" name="Slide Number Placeholder 6"/>
          <p:cNvSpPr txBox="1">
            <a:spLocks/>
          </p:cNvSpPr>
          <p:nvPr/>
        </p:nvSpPr>
        <p:spPr>
          <a:xfrm>
            <a:off x="1606552" y="4560427"/>
            <a:ext cx="894656" cy="163258"/>
          </a:xfrm>
          <a:prstGeom prst="rect">
            <a:avLst/>
          </a:prstGeom>
        </p:spPr>
        <p:txBody>
          <a:bodyPr vert="horz" lIns="0" tIns="0" rIns="0" bIns="0" rtlCol="0" anchor="t" anchorCtr="0"/>
          <a:lstStyle>
            <a:defPPr>
              <a:defRPr lang="en-US"/>
            </a:defPPr>
            <a:lvl1pPr marL="0" algn="l" defTabSz="1043056" rtl="0" eaLnBrk="1" latinLnBrk="0" hangingPunct="1">
              <a:defRPr sz="900" kern="1200">
                <a:solidFill>
                  <a:schemeClr val="tx1">
                    <a:lumMod val="65000"/>
                    <a:lumOff val="35000"/>
                  </a:schemeClr>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defTabSz="946052"/>
            <a:fld id="{183C6C5D-E533-49CA-B0EE-FC3E24E254C3}" type="slidenum">
              <a:rPr lang="en-GB" sz="816">
                <a:solidFill>
                  <a:srgbClr val="00008B">
                    <a:lumMod val="65000"/>
                    <a:lumOff val="35000"/>
                  </a:srgbClr>
                </a:solidFill>
                <a:latin typeface="Arial" panose="020B0604020202020204"/>
              </a:rPr>
              <a:pPr defTabSz="946052"/>
              <a:t>48</a:t>
            </a:fld>
            <a:endParaRPr lang="en-GB" sz="816" dirty="0">
              <a:solidFill>
                <a:srgbClr val="00008B">
                  <a:lumMod val="65000"/>
                  <a:lumOff val="35000"/>
                </a:srgbClr>
              </a:solidFill>
              <a:latin typeface="Arial" panose="020B0604020202020204"/>
            </a:endParaRPr>
          </a:p>
        </p:txBody>
      </p:sp>
      <p:sp>
        <p:nvSpPr>
          <p:cNvPr id="25" name="Rectangle 24"/>
          <p:cNvSpPr/>
          <p:nvPr/>
        </p:nvSpPr>
        <p:spPr>
          <a:xfrm>
            <a:off x="2053880" y="2192971"/>
            <a:ext cx="3654495" cy="2963113"/>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Arial" panose="020B0604020202020204"/>
            </a:endParaRPr>
          </a:p>
        </p:txBody>
      </p:sp>
      <p:sp>
        <p:nvSpPr>
          <p:cNvPr id="26" name="Rectangle 25"/>
          <p:cNvSpPr/>
          <p:nvPr/>
        </p:nvSpPr>
        <p:spPr>
          <a:xfrm>
            <a:off x="6433616" y="2151676"/>
            <a:ext cx="3558855" cy="2963114"/>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Arial" panose="020B0604020202020204"/>
            </a:endParaRPr>
          </a:p>
        </p:txBody>
      </p:sp>
      <p:sp>
        <p:nvSpPr>
          <p:cNvPr id="27" name="Rounded Rectangle 26"/>
          <p:cNvSpPr/>
          <p:nvPr/>
        </p:nvSpPr>
        <p:spPr>
          <a:xfrm>
            <a:off x="6893961" y="1648053"/>
            <a:ext cx="2638162" cy="327533"/>
          </a:xfrm>
          <a:prstGeom prst="roundRect">
            <a:avLst>
              <a:gd name="adj" fmla="val 0"/>
            </a:avLst>
          </a:prstGeom>
          <a:noFill/>
          <a:ln w="31750">
            <a:noFill/>
          </a:ln>
          <a:effectLst/>
        </p:spPr>
        <p:style>
          <a:lnRef idx="1">
            <a:schemeClr val="accent1"/>
          </a:lnRef>
          <a:fillRef idx="3">
            <a:schemeClr val="accent1"/>
          </a:fillRef>
          <a:effectRef idx="2">
            <a:schemeClr val="accent1"/>
          </a:effectRef>
          <a:fontRef idx="minor">
            <a:schemeClr val="lt1"/>
          </a:fontRef>
        </p:style>
        <p:txBody>
          <a:bodyPr lIns="97955" tIns="0" rIns="97955" bIns="0"/>
          <a:lstStyle/>
          <a:p>
            <a:pPr algn="ctr" defTabSz="946052" eaLnBrk="0" hangingPunct="0">
              <a:buClr>
                <a:srgbClr val="008DA8"/>
              </a:buClr>
              <a:defRPr/>
            </a:pPr>
            <a:r>
              <a:rPr lang="en-US" sz="2177" b="1" dirty="0">
                <a:solidFill>
                  <a:srgbClr val="FF3F3F"/>
                </a:solidFill>
                <a:latin typeface="Tahoma" pitchFamily="34" charset="0"/>
                <a:ea typeface="Tahoma" pitchFamily="34" charset="0"/>
                <a:cs typeface="Tahoma" pitchFamily="34" charset="0"/>
              </a:rPr>
              <a:t>Short</a:t>
            </a:r>
            <a:r>
              <a:rPr lang="en-US" sz="2177" b="1" dirty="0">
                <a:solidFill>
                  <a:srgbClr val="00008B"/>
                </a:solidFill>
                <a:latin typeface="Tahoma" pitchFamily="34" charset="0"/>
                <a:ea typeface="Tahoma" pitchFamily="34" charset="0"/>
                <a:cs typeface="Tahoma" pitchFamily="34" charset="0"/>
              </a:rPr>
              <a:t> System</a:t>
            </a:r>
            <a:endParaRPr lang="en-US" sz="2177" b="1" dirty="0">
              <a:solidFill>
                <a:srgbClr val="231F20"/>
              </a:solidFill>
              <a:latin typeface="Tahoma" pitchFamily="34" charset="0"/>
              <a:ea typeface="Tahoma" pitchFamily="34" charset="0"/>
              <a:cs typeface="Tahoma" pitchFamily="34" charset="0"/>
            </a:endParaRPr>
          </a:p>
        </p:txBody>
      </p:sp>
      <p:sp>
        <p:nvSpPr>
          <p:cNvPr id="28" name="Rounded Rectangle 27"/>
          <p:cNvSpPr/>
          <p:nvPr/>
        </p:nvSpPr>
        <p:spPr>
          <a:xfrm>
            <a:off x="2456505" y="1642077"/>
            <a:ext cx="2638162" cy="327533"/>
          </a:xfrm>
          <a:prstGeom prst="roundRect">
            <a:avLst>
              <a:gd name="adj" fmla="val 0"/>
            </a:avLst>
          </a:prstGeom>
          <a:noFill/>
          <a:ln w="31750">
            <a:noFill/>
          </a:ln>
          <a:effectLst/>
        </p:spPr>
        <p:style>
          <a:lnRef idx="1">
            <a:schemeClr val="accent1"/>
          </a:lnRef>
          <a:fillRef idx="3">
            <a:schemeClr val="accent1"/>
          </a:fillRef>
          <a:effectRef idx="2">
            <a:schemeClr val="accent1"/>
          </a:effectRef>
          <a:fontRef idx="minor">
            <a:schemeClr val="lt1"/>
          </a:fontRef>
        </p:style>
        <p:txBody>
          <a:bodyPr lIns="97955" tIns="0" rIns="97955" bIns="0"/>
          <a:lstStyle/>
          <a:p>
            <a:pPr algn="ctr" defTabSz="946052" eaLnBrk="0" hangingPunct="0">
              <a:buClr>
                <a:srgbClr val="008DA8"/>
              </a:buClr>
              <a:defRPr/>
            </a:pPr>
            <a:r>
              <a:rPr lang="en-US" sz="2177" b="1" dirty="0">
                <a:solidFill>
                  <a:srgbClr val="21DBAD"/>
                </a:solidFill>
                <a:latin typeface="Tahoma" pitchFamily="34" charset="0"/>
                <a:ea typeface="Tahoma" pitchFamily="34" charset="0"/>
                <a:cs typeface="Tahoma" pitchFamily="34" charset="0"/>
              </a:rPr>
              <a:t>Long</a:t>
            </a:r>
            <a:r>
              <a:rPr lang="en-US" sz="2177" b="1" dirty="0">
                <a:solidFill>
                  <a:srgbClr val="00008B"/>
                </a:solidFill>
                <a:latin typeface="Tahoma" pitchFamily="34" charset="0"/>
                <a:ea typeface="Tahoma" pitchFamily="34" charset="0"/>
                <a:cs typeface="Tahoma" pitchFamily="34" charset="0"/>
              </a:rPr>
              <a:t> System</a:t>
            </a:r>
            <a:endParaRPr lang="en-US" sz="2177" b="1" dirty="0">
              <a:solidFill>
                <a:srgbClr val="231F2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6363793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Table 42"/>
          <p:cNvGraphicFramePr>
            <a:graphicFrameLocks noGrp="1"/>
          </p:cNvGraphicFramePr>
          <p:nvPr>
            <p:extLst/>
          </p:nvPr>
        </p:nvGraphicFramePr>
        <p:xfrm>
          <a:off x="7538298" y="2016065"/>
          <a:ext cx="2595122" cy="1412013"/>
        </p:xfrm>
        <a:graphic>
          <a:graphicData uri="http://schemas.openxmlformats.org/drawingml/2006/table">
            <a:tbl>
              <a:tblPr firstRow="1" bandRow="1">
                <a:tableStyleId>{5C22544A-7EE6-4342-B048-85BDC9FD1C3A}</a:tableStyleId>
              </a:tblPr>
              <a:tblGrid>
                <a:gridCol w="1297835">
                  <a:extLst>
                    <a:ext uri="{9D8B030D-6E8A-4147-A177-3AD203B41FA5}">
                      <a16:colId xmlns:a16="http://schemas.microsoft.com/office/drawing/2014/main" val="20000"/>
                    </a:ext>
                  </a:extLst>
                </a:gridCol>
                <a:gridCol w="1297287">
                  <a:extLst>
                    <a:ext uri="{9D8B030D-6E8A-4147-A177-3AD203B41FA5}">
                      <a16:colId xmlns:a16="http://schemas.microsoft.com/office/drawing/2014/main" val="20001"/>
                    </a:ext>
                  </a:extLst>
                </a:gridCol>
              </a:tblGrid>
              <a:tr h="331741">
                <a:tc>
                  <a:txBody>
                    <a:bodyPr/>
                    <a:lstStyle/>
                    <a:p>
                      <a:endParaRPr lang="en-GB" sz="1600" dirty="0"/>
                    </a:p>
                  </a:txBody>
                  <a:tcPr marL="82935" marR="82935" marT="41468" marB="41468">
                    <a:solidFill>
                      <a:schemeClr val="tx2"/>
                    </a:solidFill>
                  </a:tcPr>
                </a:tc>
                <a:tc>
                  <a:txBody>
                    <a:bodyPr/>
                    <a:lstStyle/>
                    <a:p>
                      <a:endParaRPr lang="en-GB" sz="1600" dirty="0"/>
                    </a:p>
                  </a:txBody>
                  <a:tcPr marL="82935" marR="82935" marT="41468" marB="41468">
                    <a:solidFill>
                      <a:schemeClr val="tx2"/>
                    </a:solidFill>
                  </a:tcPr>
                </a:tc>
                <a:extLst>
                  <a:ext uri="{0D108BD9-81ED-4DB2-BD59-A6C34878D82A}">
                    <a16:rowId xmlns:a16="http://schemas.microsoft.com/office/drawing/2014/main" val="10000"/>
                  </a:ext>
                </a:extLst>
              </a:tr>
              <a:tr h="525257">
                <a:tc>
                  <a:txBody>
                    <a:bodyPr/>
                    <a:lstStyle/>
                    <a:p>
                      <a:r>
                        <a:rPr lang="en-GB" sz="1500" dirty="0" smtClean="0"/>
                        <a:t>Bilateral</a:t>
                      </a:r>
                      <a:r>
                        <a:rPr lang="en-GB" sz="1500" baseline="0" dirty="0" smtClean="0"/>
                        <a:t> Contract</a:t>
                      </a:r>
                      <a:endParaRPr lang="en-GB" sz="1500" dirty="0"/>
                    </a:p>
                  </a:txBody>
                  <a:tcPr marL="82935" marR="82935" marT="41468" marB="41468"/>
                </a:tc>
                <a:tc>
                  <a:txBody>
                    <a:bodyPr/>
                    <a:lstStyle/>
                    <a:p>
                      <a:r>
                        <a:rPr lang="en-GB" sz="1500" dirty="0" smtClean="0"/>
                        <a:t>75 </a:t>
                      </a:r>
                      <a:r>
                        <a:rPr lang="en-GB" sz="1500" dirty="0" err="1" smtClean="0"/>
                        <a:t>MWh</a:t>
                      </a:r>
                      <a:endParaRPr lang="en-GB" sz="1500" dirty="0"/>
                    </a:p>
                  </a:txBody>
                  <a:tcPr marL="82935" marR="82935" marT="41468" marB="41468"/>
                </a:tc>
                <a:extLst>
                  <a:ext uri="{0D108BD9-81ED-4DB2-BD59-A6C34878D82A}">
                    <a16:rowId xmlns:a16="http://schemas.microsoft.com/office/drawing/2014/main" val="10001"/>
                  </a:ext>
                </a:extLst>
              </a:tr>
              <a:tr h="525257">
                <a:tc>
                  <a:txBody>
                    <a:bodyPr/>
                    <a:lstStyle/>
                    <a:p>
                      <a:r>
                        <a:rPr lang="en-GB" sz="1500" dirty="0" smtClean="0"/>
                        <a:t>Generation</a:t>
                      </a:r>
                      <a:r>
                        <a:rPr lang="en-GB" sz="1500" baseline="0" dirty="0" smtClean="0"/>
                        <a:t> volume</a:t>
                      </a:r>
                      <a:endParaRPr lang="en-GB" sz="1500" dirty="0"/>
                    </a:p>
                  </a:txBody>
                  <a:tcPr marL="82935" marR="82935" marT="41468" marB="41468"/>
                </a:tc>
                <a:tc>
                  <a:txBody>
                    <a:bodyPr/>
                    <a:lstStyle/>
                    <a:p>
                      <a:r>
                        <a:rPr lang="en-GB" sz="1500" dirty="0" smtClean="0"/>
                        <a:t>100</a:t>
                      </a:r>
                      <a:r>
                        <a:rPr lang="en-GB" sz="1600" dirty="0" smtClean="0"/>
                        <a:t> </a:t>
                      </a:r>
                      <a:r>
                        <a:rPr lang="en-GB" sz="1500" dirty="0" err="1" smtClean="0"/>
                        <a:t>MWh</a:t>
                      </a:r>
                      <a:endParaRPr lang="en-GB" sz="1600" dirty="0"/>
                    </a:p>
                  </a:txBody>
                  <a:tcPr marL="82935" marR="82935" marT="41468" marB="41468"/>
                </a:tc>
                <a:extLst>
                  <a:ext uri="{0D108BD9-81ED-4DB2-BD59-A6C34878D82A}">
                    <a16:rowId xmlns:a16="http://schemas.microsoft.com/office/drawing/2014/main" val="10002"/>
                  </a:ext>
                </a:extLst>
              </a:tr>
            </a:tbl>
          </a:graphicData>
        </a:graphic>
      </p:graphicFrame>
      <p:sp>
        <p:nvSpPr>
          <p:cNvPr id="3" name="Title 2"/>
          <p:cNvSpPr>
            <a:spLocks noGrp="1"/>
          </p:cNvSpPr>
          <p:nvPr>
            <p:ph type="title"/>
          </p:nvPr>
        </p:nvSpPr>
        <p:spPr/>
        <p:txBody>
          <a:bodyPr/>
          <a:lstStyle/>
          <a:p>
            <a:r>
              <a:rPr lang="en-GB" dirty="0" smtClean="0"/>
              <a:t>When </a:t>
            </a:r>
            <a:r>
              <a:rPr lang="en-GB" dirty="0"/>
              <a:t>are they applied </a:t>
            </a:r>
            <a:r>
              <a:rPr lang="en-GB" dirty="0" smtClean="0"/>
              <a:t>- Long Party example</a:t>
            </a:r>
            <a:endParaRPr lang="en-GB" dirty="0"/>
          </a:p>
        </p:txBody>
      </p:sp>
      <p:sp>
        <p:nvSpPr>
          <p:cNvPr id="4" name="Text Placeholder 3"/>
          <p:cNvSpPr>
            <a:spLocks noGrp="1"/>
          </p:cNvSpPr>
          <p:nvPr>
            <p:ph type="body" sz="quarter" idx="10"/>
          </p:nvPr>
        </p:nvSpPr>
        <p:spPr/>
        <p:txBody>
          <a:bodyPr/>
          <a:lstStyle/>
          <a:p>
            <a:endParaRPr lang="en-GB" dirty="0"/>
          </a:p>
        </p:txBody>
      </p:sp>
      <p:sp>
        <p:nvSpPr>
          <p:cNvPr id="17" name="Rectangle 10"/>
          <p:cNvSpPr>
            <a:spLocks noChangeArrowheads="1"/>
          </p:cNvSpPr>
          <p:nvPr/>
        </p:nvSpPr>
        <p:spPr bwMode="auto">
          <a:xfrm>
            <a:off x="1717506" y="1286666"/>
            <a:ext cx="6311996" cy="385490"/>
          </a:xfrm>
          <a:prstGeom prst="rect">
            <a:avLst/>
          </a:prstGeom>
          <a:noFill/>
          <a:ln w="9525">
            <a:noFill/>
            <a:miter lim="800000"/>
            <a:headEnd/>
            <a:tailEnd/>
          </a:ln>
        </p:spPr>
        <p:txBody>
          <a:bodyPr wrap="square">
            <a:spAutoFit/>
          </a:bodyPr>
          <a:lstStyle/>
          <a:p>
            <a:pPr defTabSz="946052"/>
            <a:r>
              <a:rPr lang="en-GB" altLang="zh-CN" sz="1905" dirty="0">
                <a:solidFill>
                  <a:srgbClr val="231F20"/>
                </a:solidFill>
                <a:latin typeface="Tahoma" pitchFamily="34" charset="0"/>
                <a:cs typeface="Tahoma" pitchFamily="34" charset="0"/>
              </a:rPr>
              <a:t>Generating more than the contracted volume…</a:t>
            </a:r>
          </a:p>
        </p:txBody>
      </p:sp>
      <p:sp>
        <p:nvSpPr>
          <p:cNvPr id="18" name="TextBox 17"/>
          <p:cNvSpPr txBox="1"/>
          <p:nvPr/>
        </p:nvSpPr>
        <p:spPr>
          <a:xfrm>
            <a:off x="1490686" y="2162609"/>
            <a:ext cx="1119984" cy="371512"/>
          </a:xfrm>
          <a:prstGeom prst="rect">
            <a:avLst/>
          </a:prstGeom>
          <a:noFill/>
        </p:spPr>
        <p:txBody>
          <a:bodyPr wrap="square" rtlCol="0">
            <a:spAutoFit/>
          </a:bodyPr>
          <a:lstStyle/>
          <a:p>
            <a:pPr algn="ctr" defTabSz="946052"/>
            <a:r>
              <a:rPr lang="en-US" sz="1814" dirty="0">
                <a:solidFill>
                  <a:srgbClr val="00008B"/>
                </a:solidFill>
                <a:latin typeface="Tahoma"/>
                <a:cs typeface="Tahoma"/>
              </a:rPr>
              <a:t>MWh</a:t>
            </a:r>
            <a:endParaRPr lang="en-US" sz="1814" dirty="0">
              <a:solidFill>
                <a:srgbClr val="00008B"/>
              </a:solidFill>
              <a:latin typeface="Arial" panose="020B0604020202020204"/>
            </a:endParaRPr>
          </a:p>
        </p:txBody>
      </p:sp>
      <p:cxnSp>
        <p:nvCxnSpPr>
          <p:cNvPr id="20" name="Straight Connector 19"/>
          <p:cNvCxnSpPr/>
          <p:nvPr/>
        </p:nvCxnSpPr>
        <p:spPr>
          <a:xfrm flipH="1">
            <a:off x="2042482" y="2497590"/>
            <a:ext cx="8198" cy="2933036"/>
          </a:xfrm>
          <a:prstGeom prst="line">
            <a:avLst/>
          </a:prstGeom>
          <a:ln w="31750">
            <a:solidFill>
              <a:schemeClr val="tx1"/>
            </a:solidFill>
            <a:prstDash val="sysDot"/>
            <a:headEnd type="stealth" w="med" len="lg"/>
            <a:tailEnd type="none"/>
          </a:ln>
          <a:effectLst/>
        </p:spPr>
        <p:style>
          <a:lnRef idx="2">
            <a:schemeClr val="accent1"/>
          </a:lnRef>
          <a:fillRef idx="0">
            <a:schemeClr val="accent1"/>
          </a:fillRef>
          <a:effectRef idx="1">
            <a:schemeClr val="accent1"/>
          </a:effectRef>
          <a:fontRef idx="minor">
            <a:schemeClr val="tx1"/>
          </a:fontRef>
        </p:style>
      </p:cxnSp>
      <p:sp>
        <p:nvSpPr>
          <p:cNvPr id="39" name="Can 38"/>
          <p:cNvSpPr/>
          <p:nvPr/>
        </p:nvSpPr>
        <p:spPr>
          <a:xfrm>
            <a:off x="3127099" y="3246980"/>
            <a:ext cx="1630386" cy="2135715"/>
          </a:xfrm>
          <a:prstGeom prst="can">
            <a:avLst/>
          </a:prstGeom>
          <a:ln/>
        </p:spPr>
        <p:style>
          <a:lnRef idx="2">
            <a:schemeClr val="accent6"/>
          </a:lnRef>
          <a:fillRef idx="1">
            <a:schemeClr val="lt1"/>
          </a:fillRef>
          <a:effectRef idx="0">
            <a:schemeClr val="accent6"/>
          </a:effectRef>
          <a:fontRef idx="minor">
            <a:schemeClr val="dk1"/>
          </a:fontRef>
        </p:style>
        <p:txBody>
          <a:bodyPr rtlCol="0" anchor="ctr"/>
          <a:lstStyle/>
          <a:p>
            <a:pPr algn="ctr" defTabSz="946052"/>
            <a:r>
              <a:rPr lang="en-GB" sz="1451" b="1" dirty="0">
                <a:solidFill>
                  <a:srgbClr val="00008B"/>
                </a:solidFill>
                <a:latin typeface="Arial" panose="020B0604020202020204"/>
              </a:rPr>
              <a:t>Bilaterally contracted</a:t>
            </a:r>
          </a:p>
        </p:txBody>
      </p:sp>
      <p:sp>
        <p:nvSpPr>
          <p:cNvPr id="40" name="Can 39"/>
          <p:cNvSpPr/>
          <p:nvPr/>
        </p:nvSpPr>
        <p:spPr>
          <a:xfrm>
            <a:off x="5125151" y="2727927"/>
            <a:ext cx="1680231" cy="2654768"/>
          </a:xfrm>
          <a:prstGeom prst="can">
            <a:avLst/>
          </a:prstGeom>
          <a:ln/>
        </p:spPr>
        <p:style>
          <a:lnRef idx="2">
            <a:schemeClr val="accent1"/>
          </a:lnRef>
          <a:fillRef idx="1">
            <a:schemeClr val="lt1"/>
          </a:fillRef>
          <a:effectRef idx="0">
            <a:schemeClr val="accent1"/>
          </a:effectRef>
          <a:fontRef idx="minor">
            <a:schemeClr val="dk1"/>
          </a:fontRef>
        </p:style>
        <p:txBody>
          <a:bodyPr rtlCol="0" anchor="ctr"/>
          <a:lstStyle/>
          <a:p>
            <a:pPr algn="ctr" defTabSz="946052"/>
            <a:r>
              <a:rPr lang="en-GB" sz="1451" b="1" dirty="0">
                <a:solidFill>
                  <a:srgbClr val="00008B"/>
                </a:solidFill>
                <a:latin typeface="Arial" panose="020B0604020202020204"/>
              </a:rPr>
              <a:t>Actually generated</a:t>
            </a:r>
          </a:p>
        </p:txBody>
      </p:sp>
      <p:graphicFrame>
        <p:nvGraphicFramePr>
          <p:cNvPr id="9" name="Table 8"/>
          <p:cNvGraphicFramePr>
            <a:graphicFrameLocks noGrp="1"/>
          </p:cNvGraphicFramePr>
          <p:nvPr>
            <p:extLst/>
          </p:nvPr>
        </p:nvGraphicFramePr>
        <p:xfrm>
          <a:off x="7538298" y="2016065"/>
          <a:ext cx="2595122" cy="871877"/>
        </p:xfrm>
        <a:graphic>
          <a:graphicData uri="http://schemas.openxmlformats.org/drawingml/2006/table">
            <a:tbl>
              <a:tblPr firstRow="1" bandRow="1">
                <a:tableStyleId>{5C22544A-7EE6-4342-B048-85BDC9FD1C3A}</a:tableStyleId>
              </a:tblPr>
              <a:tblGrid>
                <a:gridCol w="1297835">
                  <a:extLst>
                    <a:ext uri="{9D8B030D-6E8A-4147-A177-3AD203B41FA5}">
                      <a16:colId xmlns:a16="http://schemas.microsoft.com/office/drawing/2014/main" val="20000"/>
                    </a:ext>
                  </a:extLst>
                </a:gridCol>
                <a:gridCol w="1297287">
                  <a:extLst>
                    <a:ext uri="{9D8B030D-6E8A-4147-A177-3AD203B41FA5}">
                      <a16:colId xmlns:a16="http://schemas.microsoft.com/office/drawing/2014/main" val="20001"/>
                    </a:ext>
                  </a:extLst>
                </a:gridCol>
              </a:tblGrid>
              <a:tr h="331741">
                <a:tc>
                  <a:txBody>
                    <a:bodyPr/>
                    <a:lstStyle/>
                    <a:p>
                      <a:endParaRPr lang="en-GB" sz="1600" dirty="0"/>
                    </a:p>
                  </a:txBody>
                  <a:tcPr marL="82935" marR="82935" marT="41468" marB="41468">
                    <a:solidFill>
                      <a:schemeClr val="bg2"/>
                    </a:solidFill>
                  </a:tcPr>
                </a:tc>
                <a:tc>
                  <a:txBody>
                    <a:bodyPr/>
                    <a:lstStyle/>
                    <a:p>
                      <a:endParaRPr lang="en-GB" sz="1600" dirty="0"/>
                    </a:p>
                  </a:txBody>
                  <a:tcPr marL="82935" marR="82935" marT="41468" marB="41468">
                    <a:solidFill>
                      <a:schemeClr val="bg2"/>
                    </a:solidFill>
                  </a:tcPr>
                </a:tc>
                <a:extLst>
                  <a:ext uri="{0D108BD9-81ED-4DB2-BD59-A6C34878D82A}">
                    <a16:rowId xmlns:a16="http://schemas.microsoft.com/office/drawing/2014/main" val="10000"/>
                  </a:ext>
                </a:extLst>
              </a:tr>
              <a:tr h="525257">
                <a:tc>
                  <a:txBody>
                    <a:bodyPr/>
                    <a:lstStyle/>
                    <a:p>
                      <a:r>
                        <a:rPr lang="en-GB" sz="1500" dirty="0" smtClean="0"/>
                        <a:t>Bilateral</a:t>
                      </a:r>
                      <a:r>
                        <a:rPr lang="en-GB" sz="1500" baseline="0" dirty="0" smtClean="0"/>
                        <a:t> contract</a:t>
                      </a:r>
                      <a:endParaRPr lang="en-GB" sz="1500" dirty="0"/>
                    </a:p>
                  </a:txBody>
                  <a:tcPr marL="82935" marR="82935" marT="41468" marB="41468"/>
                </a:tc>
                <a:tc>
                  <a:txBody>
                    <a:bodyPr/>
                    <a:lstStyle/>
                    <a:p>
                      <a:r>
                        <a:rPr lang="en-GB" sz="1500" dirty="0" smtClean="0"/>
                        <a:t>75 </a:t>
                      </a:r>
                      <a:r>
                        <a:rPr lang="en-GB" sz="1500" dirty="0" err="1" smtClean="0"/>
                        <a:t>MWh</a:t>
                      </a:r>
                      <a:endParaRPr lang="en-GB" sz="1500" dirty="0"/>
                    </a:p>
                  </a:txBody>
                  <a:tcPr marL="82935" marR="82935" marT="41468" marB="41468"/>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156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par>
                                <p:cTn id="16" presetID="10" presetClass="entr" presetSubtype="0" fill="hold"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Transmission Network</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9421" y="798022"/>
            <a:ext cx="7273158" cy="5685338"/>
          </a:xfrm>
          <a:prstGeom prst="rect">
            <a:avLst/>
          </a:prstGeom>
        </p:spPr>
      </p:pic>
    </p:spTree>
    <p:extLst>
      <p:ext uri="{BB962C8B-B14F-4D97-AF65-F5344CB8AC3E}">
        <p14:creationId xmlns:p14="http://schemas.microsoft.com/office/powerpoint/2010/main" val="41437941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p:cNvGraphicFramePr>
            <a:graphicFrameLocks noGrp="1"/>
          </p:cNvGraphicFramePr>
          <p:nvPr>
            <p:extLst/>
          </p:nvPr>
        </p:nvGraphicFramePr>
        <p:xfrm>
          <a:off x="7538298" y="3031086"/>
          <a:ext cx="2595122" cy="1869213"/>
        </p:xfrm>
        <a:graphic>
          <a:graphicData uri="http://schemas.openxmlformats.org/drawingml/2006/table">
            <a:tbl>
              <a:tblPr firstRow="1" bandRow="1">
                <a:tableStyleId>{5C22544A-7EE6-4342-B048-85BDC9FD1C3A}</a:tableStyleId>
              </a:tblPr>
              <a:tblGrid>
                <a:gridCol w="1297561">
                  <a:extLst>
                    <a:ext uri="{9D8B030D-6E8A-4147-A177-3AD203B41FA5}">
                      <a16:colId xmlns:a16="http://schemas.microsoft.com/office/drawing/2014/main" val="20000"/>
                    </a:ext>
                  </a:extLst>
                </a:gridCol>
                <a:gridCol w="1297561">
                  <a:extLst>
                    <a:ext uri="{9D8B030D-6E8A-4147-A177-3AD203B41FA5}">
                      <a16:colId xmlns:a16="http://schemas.microsoft.com/office/drawing/2014/main" val="20001"/>
                    </a:ext>
                  </a:extLst>
                </a:gridCol>
              </a:tblGrid>
              <a:tr h="331741">
                <a:tc>
                  <a:txBody>
                    <a:bodyPr/>
                    <a:lstStyle/>
                    <a:p>
                      <a:endParaRPr lang="en-GB" sz="1600" dirty="0"/>
                    </a:p>
                  </a:txBody>
                  <a:tcPr marL="82935" marR="82935" marT="41468" marB="41468">
                    <a:solidFill>
                      <a:schemeClr val="tx2"/>
                    </a:solidFill>
                  </a:tcPr>
                </a:tc>
                <a:tc>
                  <a:txBody>
                    <a:bodyPr/>
                    <a:lstStyle/>
                    <a:p>
                      <a:endParaRPr lang="en-GB" sz="1600" dirty="0"/>
                    </a:p>
                  </a:txBody>
                  <a:tcPr marL="82935" marR="82935" marT="41468" marB="41468">
                    <a:solidFill>
                      <a:schemeClr val="tx2"/>
                    </a:solidFill>
                  </a:tcPr>
                </a:tc>
                <a:extLst>
                  <a:ext uri="{0D108BD9-81ED-4DB2-BD59-A6C34878D82A}">
                    <a16:rowId xmlns:a16="http://schemas.microsoft.com/office/drawing/2014/main" val="10000"/>
                  </a:ext>
                </a:extLst>
              </a:tr>
              <a:tr h="746418">
                <a:tc>
                  <a:txBody>
                    <a:bodyPr/>
                    <a:lstStyle/>
                    <a:p>
                      <a:r>
                        <a:rPr lang="en-GB" sz="1500" dirty="0" smtClean="0"/>
                        <a:t>Long</a:t>
                      </a:r>
                      <a:r>
                        <a:rPr lang="en-GB" sz="1500" baseline="0" dirty="0" smtClean="0"/>
                        <a:t> imbalance position</a:t>
                      </a:r>
                      <a:endParaRPr lang="en-GB" sz="1500" dirty="0"/>
                    </a:p>
                  </a:txBody>
                  <a:tcPr marL="82935" marR="82935" marT="41468" marB="41468"/>
                </a:tc>
                <a:tc>
                  <a:txBody>
                    <a:bodyPr/>
                    <a:lstStyle/>
                    <a:p>
                      <a:r>
                        <a:rPr lang="en-GB" sz="1500" dirty="0" smtClean="0"/>
                        <a:t>25 </a:t>
                      </a:r>
                      <a:r>
                        <a:rPr lang="en-GB" sz="1500" dirty="0" err="1" smtClean="0"/>
                        <a:t>MWh</a:t>
                      </a:r>
                      <a:endParaRPr lang="en-GB" sz="1500" dirty="0"/>
                    </a:p>
                  </a:txBody>
                  <a:tcPr marL="82935" marR="82935" marT="41468" marB="41468"/>
                </a:tc>
                <a:extLst>
                  <a:ext uri="{0D108BD9-81ED-4DB2-BD59-A6C34878D82A}">
                    <a16:rowId xmlns:a16="http://schemas.microsoft.com/office/drawing/2014/main" val="10001"/>
                  </a:ext>
                </a:extLst>
              </a:tr>
              <a:tr h="746418">
                <a:tc>
                  <a:txBody>
                    <a:bodyPr/>
                    <a:lstStyle/>
                    <a:p>
                      <a:r>
                        <a:rPr lang="en-GB" sz="1500" baseline="0" dirty="0" smtClean="0"/>
                        <a:t>Energy  Imbalance </a:t>
                      </a:r>
                      <a:r>
                        <a:rPr lang="en-GB" sz="1500" baseline="0" dirty="0" err="1" smtClean="0"/>
                        <a:t>Cashflow</a:t>
                      </a:r>
                      <a:endParaRPr lang="en-GB" sz="1500" dirty="0"/>
                    </a:p>
                  </a:txBody>
                  <a:tcPr marL="82935" marR="82935" marT="41468" marB="41468"/>
                </a:tc>
                <a:tc>
                  <a:txBody>
                    <a:bodyPr/>
                    <a:lstStyle/>
                    <a:p>
                      <a:r>
                        <a:rPr lang="en-GB" sz="1500" b="1" dirty="0" smtClean="0"/>
                        <a:t>+25 MWh * Imbalance Price</a:t>
                      </a:r>
                      <a:endParaRPr lang="en-GB" sz="1500" b="1" dirty="0"/>
                    </a:p>
                  </a:txBody>
                  <a:tcPr marL="82935" marR="82935" marT="41468" marB="41468"/>
                </a:tc>
                <a:extLst>
                  <a:ext uri="{0D108BD9-81ED-4DB2-BD59-A6C34878D82A}">
                    <a16:rowId xmlns:a16="http://schemas.microsoft.com/office/drawing/2014/main" val="10002"/>
                  </a:ext>
                </a:extLst>
              </a:tr>
            </a:tbl>
          </a:graphicData>
        </a:graphic>
      </p:graphicFrame>
      <p:graphicFrame>
        <p:nvGraphicFramePr>
          <p:cNvPr id="19" name="Table 18"/>
          <p:cNvGraphicFramePr>
            <a:graphicFrameLocks noGrp="1"/>
          </p:cNvGraphicFramePr>
          <p:nvPr>
            <p:extLst/>
          </p:nvPr>
        </p:nvGraphicFramePr>
        <p:xfrm>
          <a:off x="7538298" y="3031086"/>
          <a:ext cx="2595122" cy="1100477"/>
        </p:xfrm>
        <a:graphic>
          <a:graphicData uri="http://schemas.openxmlformats.org/drawingml/2006/table">
            <a:tbl>
              <a:tblPr firstRow="1" bandRow="1">
                <a:tableStyleId>{5C22544A-7EE6-4342-B048-85BDC9FD1C3A}</a:tableStyleId>
              </a:tblPr>
              <a:tblGrid>
                <a:gridCol w="1297561">
                  <a:extLst>
                    <a:ext uri="{9D8B030D-6E8A-4147-A177-3AD203B41FA5}">
                      <a16:colId xmlns:a16="http://schemas.microsoft.com/office/drawing/2014/main" val="20000"/>
                    </a:ext>
                  </a:extLst>
                </a:gridCol>
                <a:gridCol w="1297561">
                  <a:extLst>
                    <a:ext uri="{9D8B030D-6E8A-4147-A177-3AD203B41FA5}">
                      <a16:colId xmlns:a16="http://schemas.microsoft.com/office/drawing/2014/main" val="20001"/>
                    </a:ext>
                  </a:extLst>
                </a:gridCol>
              </a:tblGrid>
              <a:tr h="331741">
                <a:tc>
                  <a:txBody>
                    <a:bodyPr/>
                    <a:lstStyle/>
                    <a:p>
                      <a:endParaRPr lang="en-GB" sz="1600" dirty="0"/>
                    </a:p>
                  </a:txBody>
                  <a:tcPr marL="82935" marR="82935" marT="41468" marB="41468">
                    <a:solidFill>
                      <a:schemeClr val="tx2"/>
                    </a:solidFill>
                  </a:tcPr>
                </a:tc>
                <a:tc>
                  <a:txBody>
                    <a:bodyPr/>
                    <a:lstStyle/>
                    <a:p>
                      <a:endParaRPr lang="en-GB" sz="1600" dirty="0"/>
                    </a:p>
                  </a:txBody>
                  <a:tcPr marL="82935" marR="82935" marT="41468" marB="41468">
                    <a:solidFill>
                      <a:schemeClr val="tx2"/>
                    </a:solidFill>
                  </a:tcPr>
                </a:tc>
                <a:extLst>
                  <a:ext uri="{0D108BD9-81ED-4DB2-BD59-A6C34878D82A}">
                    <a16:rowId xmlns:a16="http://schemas.microsoft.com/office/drawing/2014/main" val="10000"/>
                  </a:ext>
                </a:extLst>
              </a:tr>
              <a:tr h="746418">
                <a:tc>
                  <a:txBody>
                    <a:bodyPr/>
                    <a:lstStyle/>
                    <a:p>
                      <a:r>
                        <a:rPr lang="en-GB" sz="1500" dirty="0" smtClean="0"/>
                        <a:t>Long</a:t>
                      </a:r>
                      <a:r>
                        <a:rPr lang="en-GB" sz="1500" baseline="0" dirty="0" smtClean="0"/>
                        <a:t> imbalance position</a:t>
                      </a:r>
                      <a:endParaRPr lang="en-GB" sz="1500" dirty="0"/>
                    </a:p>
                  </a:txBody>
                  <a:tcPr marL="82935" marR="82935" marT="41468" marB="41468"/>
                </a:tc>
                <a:tc>
                  <a:txBody>
                    <a:bodyPr/>
                    <a:lstStyle/>
                    <a:p>
                      <a:r>
                        <a:rPr lang="en-GB" sz="1500" dirty="0" smtClean="0"/>
                        <a:t>25 </a:t>
                      </a:r>
                      <a:r>
                        <a:rPr lang="en-GB" sz="1500" dirty="0" err="1" smtClean="0"/>
                        <a:t>MWh</a:t>
                      </a:r>
                      <a:endParaRPr lang="en-GB" sz="1500" dirty="0"/>
                    </a:p>
                  </a:txBody>
                  <a:tcPr marL="82935" marR="82935" marT="41468" marB="41468"/>
                </a:tc>
                <a:extLst>
                  <a:ext uri="{0D108BD9-81ED-4DB2-BD59-A6C34878D82A}">
                    <a16:rowId xmlns:a16="http://schemas.microsoft.com/office/drawing/2014/main" val="10001"/>
                  </a:ext>
                </a:extLst>
              </a:tr>
            </a:tbl>
          </a:graphicData>
        </a:graphic>
      </p:graphicFrame>
      <p:sp>
        <p:nvSpPr>
          <p:cNvPr id="3" name="Title 2"/>
          <p:cNvSpPr>
            <a:spLocks noGrp="1"/>
          </p:cNvSpPr>
          <p:nvPr>
            <p:ph type="title"/>
          </p:nvPr>
        </p:nvSpPr>
        <p:spPr/>
        <p:txBody>
          <a:bodyPr/>
          <a:lstStyle/>
          <a:p>
            <a:r>
              <a:rPr lang="en-GB" dirty="0"/>
              <a:t>When </a:t>
            </a:r>
            <a:r>
              <a:rPr lang="en-GB" dirty="0" smtClean="0"/>
              <a:t>are they  </a:t>
            </a:r>
            <a:r>
              <a:rPr lang="en-GB" dirty="0"/>
              <a:t>applied - Long Party example</a:t>
            </a:r>
          </a:p>
        </p:txBody>
      </p:sp>
      <p:sp>
        <p:nvSpPr>
          <p:cNvPr id="5" name="Text Placeholder 4"/>
          <p:cNvSpPr>
            <a:spLocks noGrp="1"/>
          </p:cNvSpPr>
          <p:nvPr>
            <p:ph type="body" sz="quarter" idx="10"/>
          </p:nvPr>
        </p:nvSpPr>
        <p:spPr/>
        <p:txBody>
          <a:bodyPr/>
          <a:lstStyle/>
          <a:p>
            <a:endParaRPr lang="en-GB"/>
          </a:p>
        </p:txBody>
      </p:sp>
      <p:sp>
        <p:nvSpPr>
          <p:cNvPr id="17" name="Rectangle 10"/>
          <p:cNvSpPr>
            <a:spLocks noChangeArrowheads="1"/>
          </p:cNvSpPr>
          <p:nvPr/>
        </p:nvSpPr>
        <p:spPr bwMode="auto">
          <a:xfrm>
            <a:off x="1717506" y="1286666"/>
            <a:ext cx="6311996" cy="385490"/>
          </a:xfrm>
          <a:prstGeom prst="rect">
            <a:avLst/>
          </a:prstGeom>
          <a:noFill/>
          <a:ln w="9525">
            <a:noFill/>
            <a:miter lim="800000"/>
            <a:headEnd/>
            <a:tailEnd/>
          </a:ln>
        </p:spPr>
        <p:txBody>
          <a:bodyPr wrap="square">
            <a:spAutoFit/>
          </a:bodyPr>
          <a:lstStyle/>
          <a:p>
            <a:pPr defTabSz="946052"/>
            <a:r>
              <a:rPr lang="en-GB" altLang="zh-CN" sz="1905" dirty="0">
                <a:solidFill>
                  <a:srgbClr val="231F20"/>
                </a:solidFill>
                <a:latin typeface="Tahoma" pitchFamily="34" charset="0"/>
                <a:cs typeface="Tahoma" pitchFamily="34" charset="0"/>
              </a:rPr>
              <a:t>Generating more than the contracted volume…</a:t>
            </a:r>
          </a:p>
        </p:txBody>
      </p:sp>
      <p:sp>
        <p:nvSpPr>
          <p:cNvPr id="18" name="TextBox 17"/>
          <p:cNvSpPr txBox="1"/>
          <p:nvPr/>
        </p:nvSpPr>
        <p:spPr>
          <a:xfrm>
            <a:off x="1490686" y="2162609"/>
            <a:ext cx="1119984" cy="371512"/>
          </a:xfrm>
          <a:prstGeom prst="rect">
            <a:avLst/>
          </a:prstGeom>
          <a:noFill/>
        </p:spPr>
        <p:txBody>
          <a:bodyPr wrap="square" rtlCol="0">
            <a:spAutoFit/>
          </a:bodyPr>
          <a:lstStyle/>
          <a:p>
            <a:pPr algn="ctr" defTabSz="946052"/>
            <a:r>
              <a:rPr lang="en-US" sz="1814" dirty="0">
                <a:solidFill>
                  <a:srgbClr val="00008B"/>
                </a:solidFill>
                <a:latin typeface="Tahoma"/>
                <a:cs typeface="Tahoma"/>
              </a:rPr>
              <a:t>MWh</a:t>
            </a:r>
            <a:endParaRPr lang="en-US" sz="1814" dirty="0">
              <a:solidFill>
                <a:srgbClr val="00008B"/>
              </a:solidFill>
              <a:latin typeface="Arial" panose="020B0604020202020204"/>
            </a:endParaRPr>
          </a:p>
        </p:txBody>
      </p:sp>
      <p:cxnSp>
        <p:nvCxnSpPr>
          <p:cNvPr id="20" name="Straight Connector 19"/>
          <p:cNvCxnSpPr/>
          <p:nvPr/>
        </p:nvCxnSpPr>
        <p:spPr>
          <a:xfrm flipH="1">
            <a:off x="2042482" y="2497590"/>
            <a:ext cx="8198" cy="2933036"/>
          </a:xfrm>
          <a:prstGeom prst="line">
            <a:avLst/>
          </a:prstGeom>
          <a:ln w="31750">
            <a:solidFill>
              <a:schemeClr val="tx1"/>
            </a:solidFill>
            <a:prstDash val="sysDot"/>
            <a:headEnd type="stealth" w="med" len="lg"/>
            <a:tailEnd type="none"/>
          </a:ln>
          <a:effectLst/>
        </p:spPr>
        <p:style>
          <a:lnRef idx="2">
            <a:schemeClr val="accent1"/>
          </a:lnRef>
          <a:fillRef idx="0">
            <a:schemeClr val="accent1"/>
          </a:fillRef>
          <a:effectRef idx="1">
            <a:schemeClr val="accent1"/>
          </a:effectRef>
          <a:fontRef idx="minor">
            <a:schemeClr val="tx1"/>
          </a:fontRef>
        </p:style>
      </p:cxnSp>
      <p:sp>
        <p:nvSpPr>
          <p:cNvPr id="39" name="Can 38"/>
          <p:cNvSpPr/>
          <p:nvPr/>
        </p:nvSpPr>
        <p:spPr>
          <a:xfrm>
            <a:off x="3127099" y="3246980"/>
            <a:ext cx="1630386" cy="2135715"/>
          </a:xfrm>
          <a:prstGeom prst="can">
            <a:avLst/>
          </a:prstGeom>
          <a:ln/>
        </p:spPr>
        <p:style>
          <a:lnRef idx="2">
            <a:schemeClr val="accent6"/>
          </a:lnRef>
          <a:fillRef idx="1">
            <a:schemeClr val="lt1"/>
          </a:fillRef>
          <a:effectRef idx="0">
            <a:schemeClr val="accent6"/>
          </a:effectRef>
          <a:fontRef idx="minor">
            <a:schemeClr val="dk1"/>
          </a:fontRef>
        </p:style>
        <p:txBody>
          <a:bodyPr rtlCol="0" anchor="ctr"/>
          <a:lstStyle/>
          <a:p>
            <a:pPr algn="ctr" defTabSz="946052"/>
            <a:endParaRPr lang="en-GB" sz="1451" b="1" dirty="0">
              <a:solidFill>
                <a:srgbClr val="00008B"/>
              </a:solidFill>
              <a:latin typeface="Arial" panose="020B0604020202020204"/>
            </a:endParaRPr>
          </a:p>
        </p:txBody>
      </p:sp>
      <p:sp>
        <p:nvSpPr>
          <p:cNvPr id="8" name="Can 7"/>
          <p:cNvSpPr/>
          <p:nvPr/>
        </p:nvSpPr>
        <p:spPr>
          <a:xfrm>
            <a:off x="5132975" y="2727927"/>
            <a:ext cx="1680231" cy="2654768"/>
          </a:xfrm>
          <a:prstGeom prst="can">
            <a:avLst/>
          </a:prstGeom>
          <a:ln/>
        </p:spPr>
        <p:style>
          <a:lnRef idx="2">
            <a:schemeClr val="accent1"/>
          </a:lnRef>
          <a:fillRef idx="1">
            <a:schemeClr val="lt1"/>
          </a:fillRef>
          <a:effectRef idx="0">
            <a:schemeClr val="accent1"/>
          </a:effectRef>
          <a:fontRef idx="minor">
            <a:schemeClr val="dk1"/>
          </a:fontRef>
        </p:style>
        <p:txBody>
          <a:bodyPr rtlCol="0" anchor="ctr"/>
          <a:lstStyle/>
          <a:p>
            <a:pPr algn="ctr" defTabSz="946052"/>
            <a:endParaRPr lang="en-GB" sz="1451" b="1" dirty="0">
              <a:solidFill>
                <a:srgbClr val="00008B"/>
              </a:solidFill>
              <a:latin typeface="Arial" panose="020B0604020202020204"/>
            </a:endParaRPr>
          </a:p>
        </p:txBody>
      </p:sp>
      <p:sp>
        <p:nvSpPr>
          <p:cNvPr id="2" name="Flowchart: Magnetic Disk 1"/>
          <p:cNvSpPr/>
          <p:nvPr/>
        </p:nvSpPr>
        <p:spPr>
          <a:xfrm>
            <a:off x="4084699" y="2727927"/>
            <a:ext cx="1717945" cy="900493"/>
          </a:xfrm>
          <a:prstGeom prst="flowChartMagneticDisk">
            <a:avLst/>
          </a:prstGeom>
          <a:solidFill>
            <a:schemeClr val="accent1">
              <a:lumMod val="75000"/>
              <a:alpha val="90000"/>
            </a:schemeClr>
          </a:solid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r>
              <a:rPr lang="en-GB" sz="1451" dirty="0">
                <a:solidFill>
                  <a:srgbClr val="FFFFFF"/>
                </a:solidFill>
                <a:latin typeface="Arial" panose="020B0604020202020204"/>
              </a:rPr>
              <a:t>Imbalance Volume</a:t>
            </a:r>
          </a:p>
          <a:p>
            <a:pPr algn="ctr" defTabSz="946052"/>
            <a:r>
              <a:rPr lang="en-GB" sz="1451" dirty="0">
                <a:solidFill>
                  <a:srgbClr val="FFFFFF"/>
                </a:solidFill>
                <a:latin typeface="Arial" panose="020B0604020202020204"/>
              </a:rPr>
              <a:t>‘surplus’</a:t>
            </a:r>
          </a:p>
        </p:txBody>
      </p:sp>
      <p:graphicFrame>
        <p:nvGraphicFramePr>
          <p:cNvPr id="21" name="Table 20"/>
          <p:cNvGraphicFramePr>
            <a:graphicFrameLocks noGrp="1"/>
          </p:cNvGraphicFramePr>
          <p:nvPr>
            <p:extLst/>
          </p:nvPr>
        </p:nvGraphicFramePr>
        <p:xfrm>
          <a:off x="7538298" y="2016065"/>
          <a:ext cx="2595122" cy="1412013"/>
        </p:xfrm>
        <a:graphic>
          <a:graphicData uri="http://schemas.openxmlformats.org/drawingml/2006/table">
            <a:tbl>
              <a:tblPr firstRow="1" bandRow="1">
                <a:tableStyleId>{5C22544A-7EE6-4342-B048-85BDC9FD1C3A}</a:tableStyleId>
              </a:tblPr>
              <a:tblGrid>
                <a:gridCol w="1297835">
                  <a:extLst>
                    <a:ext uri="{9D8B030D-6E8A-4147-A177-3AD203B41FA5}">
                      <a16:colId xmlns:a16="http://schemas.microsoft.com/office/drawing/2014/main" val="20000"/>
                    </a:ext>
                  </a:extLst>
                </a:gridCol>
                <a:gridCol w="1297287">
                  <a:extLst>
                    <a:ext uri="{9D8B030D-6E8A-4147-A177-3AD203B41FA5}">
                      <a16:colId xmlns:a16="http://schemas.microsoft.com/office/drawing/2014/main" val="20001"/>
                    </a:ext>
                  </a:extLst>
                </a:gridCol>
              </a:tblGrid>
              <a:tr h="331741">
                <a:tc>
                  <a:txBody>
                    <a:bodyPr/>
                    <a:lstStyle/>
                    <a:p>
                      <a:endParaRPr lang="en-GB" sz="1600" dirty="0"/>
                    </a:p>
                  </a:txBody>
                  <a:tcPr marL="82935" marR="82935" marT="41468" marB="41468">
                    <a:solidFill>
                      <a:schemeClr val="bg2"/>
                    </a:solidFill>
                  </a:tcPr>
                </a:tc>
                <a:tc>
                  <a:txBody>
                    <a:bodyPr/>
                    <a:lstStyle/>
                    <a:p>
                      <a:endParaRPr lang="en-GB" sz="1600" dirty="0"/>
                    </a:p>
                  </a:txBody>
                  <a:tcPr marL="82935" marR="82935" marT="41468" marB="41468">
                    <a:solidFill>
                      <a:schemeClr val="bg2"/>
                    </a:solidFill>
                  </a:tcPr>
                </a:tc>
                <a:extLst>
                  <a:ext uri="{0D108BD9-81ED-4DB2-BD59-A6C34878D82A}">
                    <a16:rowId xmlns:a16="http://schemas.microsoft.com/office/drawing/2014/main" val="10000"/>
                  </a:ext>
                </a:extLst>
              </a:tr>
              <a:tr h="525257">
                <a:tc>
                  <a:txBody>
                    <a:bodyPr/>
                    <a:lstStyle/>
                    <a:p>
                      <a:r>
                        <a:rPr lang="en-GB" sz="1500" dirty="0" smtClean="0"/>
                        <a:t>Bilateral</a:t>
                      </a:r>
                      <a:r>
                        <a:rPr lang="en-GB" sz="1500" baseline="0" dirty="0" smtClean="0"/>
                        <a:t> contract</a:t>
                      </a:r>
                      <a:endParaRPr lang="en-GB" sz="1500" dirty="0"/>
                    </a:p>
                  </a:txBody>
                  <a:tcPr marL="82935" marR="82935" marT="41468" marB="41468"/>
                </a:tc>
                <a:tc>
                  <a:txBody>
                    <a:bodyPr/>
                    <a:lstStyle/>
                    <a:p>
                      <a:r>
                        <a:rPr lang="en-GB" sz="1500" dirty="0" smtClean="0"/>
                        <a:t>75 </a:t>
                      </a:r>
                      <a:r>
                        <a:rPr lang="en-GB" sz="1500" dirty="0" err="1" smtClean="0"/>
                        <a:t>MWh</a:t>
                      </a:r>
                      <a:endParaRPr lang="en-GB" sz="1500" dirty="0"/>
                    </a:p>
                  </a:txBody>
                  <a:tcPr marL="82935" marR="82935" marT="41468" marB="41468"/>
                </a:tc>
                <a:extLst>
                  <a:ext uri="{0D108BD9-81ED-4DB2-BD59-A6C34878D82A}">
                    <a16:rowId xmlns:a16="http://schemas.microsoft.com/office/drawing/2014/main" val="10001"/>
                  </a:ext>
                </a:extLst>
              </a:tr>
              <a:tr h="525257">
                <a:tc>
                  <a:txBody>
                    <a:bodyPr/>
                    <a:lstStyle/>
                    <a:p>
                      <a:r>
                        <a:rPr lang="en-GB" sz="1500" dirty="0" smtClean="0"/>
                        <a:t>Generation</a:t>
                      </a:r>
                      <a:r>
                        <a:rPr lang="en-GB" sz="1500" baseline="0" dirty="0" smtClean="0"/>
                        <a:t> volume</a:t>
                      </a:r>
                      <a:endParaRPr lang="en-GB" sz="1500" dirty="0"/>
                    </a:p>
                  </a:txBody>
                  <a:tcPr marL="82935" marR="82935" marT="41468" marB="41468"/>
                </a:tc>
                <a:tc>
                  <a:txBody>
                    <a:bodyPr/>
                    <a:lstStyle/>
                    <a:p>
                      <a:r>
                        <a:rPr lang="en-GB" sz="1500" dirty="0" smtClean="0"/>
                        <a:t>100</a:t>
                      </a:r>
                      <a:r>
                        <a:rPr lang="en-GB" sz="1600" dirty="0" smtClean="0"/>
                        <a:t> </a:t>
                      </a:r>
                      <a:r>
                        <a:rPr lang="en-GB" sz="1500" dirty="0" err="1" smtClean="0"/>
                        <a:t>MWh</a:t>
                      </a:r>
                      <a:endParaRPr lang="en-GB" sz="1600" dirty="0"/>
                    </a:p>
                  </a:txBody>
                  <a:tcPr marL="82935" marR="82935" marT="41468" marB="41468"/>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1190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1.84328E-6 1.82696E-6 L -0.10641 1.82696E-6 " pathEditMode="relative" rAng="0" ptsTypes="AA">
                                      <p:cBhvr>
                                        <p:cTn id="6" dur="1800" fill="hold"/>
                                        <p:tgtEl>
                                          <p:spTgt spid="8"/>
                                        </p:tgtEl>
                                        <p:attrNameLst>
                                          <p:attrName>ppt_x</p:attrName>
                                          <p:attrName>ppt_y</p:attrName>
                                        </p:attrNameLst>
                                      </p:cBhvr>
                                      <p:rCtr x="-5328" y="0"/>
                                    </p:animMotion>
                                  </p:childTnLst>
                                </p:cTn>
                              </p:par>
                              <p:par>
                                <p:cTn id="7" presetID="63" presetClass="path" presetSubtype="0" accel="50000" decel="50000" fill="hold" grpId="0" nodeType="withEffect">
                                  <p:stCondLst>
                                    <p:cond delay="0"/>
                                  </p:stCondLst>
                                  <p:childTnLst>
                                    <p:animMotion origin="layout" path="M 2.75156E-6 2.58295E-6 L 0.10285 2.58295E-6 " pathEditMode="relative" rAng="0" ptsTypes="AA">
                                      <p:cBhvr>
                                        <p:cTn id="8" dur="2000" fill="hold"/>
                                        <p:tgtEl>
                                          <p:spTgt spid="39"/>
                                        </p:tgtEl>
                                        <p:attrNameLst>
                                          <p:attrName>ppt_x</p:attrName>
                                          <p:attrName>ppt_y</p:attrName>
                                        </p:attrNameLst>
                                      </p:cBhvr>
                                      <p:rCtr x="5135" y="0"/>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Table 42"/>
          <p:cNvGraphicFramePr>
            <a:graphicFrameLocks noGrp="1"/>
          </p:cNvGraphicFramePr>
          <p:nvPr>
            <p:extLst/>
          </p:nvPr>
        </p:nvGraphicFramePr>
        <p:xfrm>
          <a:off x="7538298" y="2016065"/>
          <a:ext cx="2595122" cy="1412013"/>
        </p:xfrm>
        <a:graphic>
          <a:graphicData uri="http://schemas.openxmlformats.org/drawingml/2006/table">
            <a:tbl>
              <a:tblPr firstRow="1" bandRow="1">
                <a:tableStyleId>{5C22544A-7EE6-4342-B048-85BDC9FD1C3A}</a:tableStyleId>
              </a:tblPr>
              <a:tblGrid>
                <a:gridCol w="1297835">
                  <a:extLst>
                    <a:ext uri="{9D8B030D-6E8A-4147-A177-3AD203B41FA5}">
                      <a16:colId xmlns:a16="http://schemas.microsoft.com/office/drawing/2014/main" val="20000"/>
                    </a:ext>
                  </a:extLst>
                </a:gridCol>
                <a:gridCol w="1297287">
                  <a:extLst>
                    <a:ext uri="{9D8B030D-6E8A-4147-A177-3AD203B41FA5}">
                      <a16:colId xmlns:a16="http://schemas.microsoft.com/office/drawing/2014/main" val="20001"/>
                    </a:ext>
                  </a:extLst>
                </a:gridCol>
              </a:tblGrid>
              <a:tr h="331741">
                <a:tc>
                  <a:txBody>
                    <a:bodyPr/>
                    <a:lstStyle/>
                    <a:p>
                      <a:endParaRPr lang="en-GB" sz="1600" dirty="0"/>
                    </a:p>
                  </a:txBody>
                  <a:tcPr marL="82935" marR="82935" marT="41468" marB="41468">
                    <a:solidFill>
                      <a:schemeClr val="tx2"/>
                    </a:solidFill>
                  </a:tcPr>
                </a:tc>
                <a:tc>
                  <a:txBody>
                    <a:bodyPr/>
                    <a:lstStyle/>
                    <a:p>
                      <a:endParaRPr lang="en-GB" sz="1600" dirty="0"/>
                    </a:p>
                  </a:txBody>
                  <a:tcPr marL="82935" marR="82935" marT="41468" marB="41468">
                    <a:solidFill>
                      <a:schemeClr val="tx2"/>
                    </a:solidFill>
                  </a:tcPr>
                </a:tc>
                <a:extLst>
                  <a:ext uri="{0D108BD9-81ED-4DB2-BD59-A6C34878D82A}">
                    <a16:rowId xmlns:a16="http://schemas.microsoft.com/office/drawing/2014/main" val="10000"/>
                  </a:ext>
                </a:extLst>
              </a:tr>
              <a:tr h="525257">
                <a:tc>
                  <a:txBody>
                    <a:bodyPr/>
                    <a:lstStyle/>
                    <a:p>
                      <a:r>
                        <a:rPr lang="en-GB" sz="1500" dirty="0" smtClean="0"/>
                        <a:t>Bilateral</a:t>
                      </a:r>
                      <a:r>
                        <a:rPr lang="en-GB" sz="1500" baseline="0" dirty="0" smtClean="0"/>
                        <a:t> Contract</a:t>
                      </a:r>
                      <a:endParaRPr lang="en-GB" sz="1500" dirty="0"/>
                    </a:p>
                  </a:txBody>
                  <a:tcPr marL="82935" marR="82935" marT="41468" marB="41468"/>
                </a:tc>
                <a:tc>
                  <a:txBody>
                    <a:bodyPr/>
                    <a:lstStyle/>
                    <a:p>
                      <a:r>
                        <a:rPr lang="en-GB" sz="1500" dirty="0" smtClean="0"/>
                        <a:t>75 </a:t>
                      </a:r>
                      <a:r>
                        <a:rPr lang="en-GB" sz="1500" dirty="0" err="1" smtClean="0"/>
                        <a:t>MWh</a:t>
                      </a:r>
                      <a:endParaRPr lang="en-GB" sz="1500" dirty="0"/>
                    </a:p>
                  </a:txBody>
                  <a:tcPr marL="82935" marR="82935" marT="41468" marB="41468"/>
                </a:tc>
                <a:extLst>
                  <a:ext uri="{0D108BD9-81ED-4DB2-BD59-A6C34878D82A}">
                    <a16:rowId xmlns:a16="http://schemas.microsoft.com/office/drawing/2014/main" val="10001"/>
                  </a:ext>
                </a:extLst>
              </a:tr>
              <a:tr h="525257">
                <a:tc>
                  <a:txBody>
                    <a:bodyPr/>
                    <a:lstStyle/>
                    <a:p>
                      <a:r>
                        <a:rPr lang="en-GB" sz="1500" dirty="0" smtClean="0"/>
                        <a:t>Generation</a:t>
                      </a:r>
                      <a:r>
                        <a:rPr lang="en-GB" sz="1500" baseline="0" dirty="0" smtClean="0"/>
                        <a:t> volume</a:t>
                      </a:r>
                      <a:endParaRPr lang="en-GB" sz="1500" dirty="0"/>
                    </a:p>
                  </a:txBody>
                  <a:tcPr marL="82935" marR="82935" marT="41468" marB="41468"/>
                </a:tc>
                <a:tc>
                  <a:txBody>
                    <a:bodyPr/>
                    <a:lstStyle/>
                    <a:p>
                      <a:r>
                        <a:rPr lang="en-GB" sz="1500" dirty="0" smtClean="0"/>
                        <a:t>75</a:t>
                      </a:r>
                      <a:r>
                        <a:rPr lang="en-GB" sz="1600" dirty="0" smtClean="0"/>
                        <a:t> </a:t>
                      </a:r>
                      <a:r>
                        <a:rPr lang="en-GB" sz="1500" dirty="0" err="1" smtClean="0"/>
                        <a:t>MWh</a:t>
                      </a:r>
                      <a:endParaRPr lang="en-GB" sz="1600" dirty="0"/>
                    </a:p>
                  </a:txBody>
                  <a:tcPr marL="82935" marR="82935" marT="41468" marB="41468"/>
                </a:tc>
                <a:extLst>
                  <a:ext uri="{0D108BD9-81ED-4DB2-BD59-A6C34878D82A}">
                    <a16:rowId xmlns:a16="http://schemas.microsoft.com/office/drawing/2014/main" val="10002"/>
                  </a:ext>
                </a:extLst>
              </a:tr>
            </a:tbl>
          </a:graphicData>
        </a:graphic>
      </p:graphicFrame>
      <p:sp>
        <p:nvSpPr>
          <p:cNvPr id="3" name="Title 2"/>
          <p:cNvSpPr>
            <a:spLocks noGrp="1"/>
          </p:cNvSpPr>
          <p:nvPr>
            <p:ph type="title"/>
          </p:nvPr>
        </p:nvSpPr>
        <p:spPr/>
        <p:txBody>
          <a:bodyPr/>
          <a:lstStyle/>
          <a:p>
            <a:r>
              <a:rPr lang="en-GB" dirty="0"/>
              <a:t>When they are applied - Short </a:t>
            </a:r>
            <a:r>
              <a:rPr lang="en-GB" dirty="0" smtClean="0"/>
              <a:t>Party example</a:t>
            </a:r>
            <a:endParaRPr lang="en-GB" dirty="0"/>
          </a:p>
        </p:txBody>
      </p:sp>
      <p:sp>
        <p:nvSpPr>
          <p:cNvPr id="2" name="Text Placeholder 1"/>
          <p:cNvSpPr>
            <a:spLocks noGrp="1"/>
          </p:cNvSpPr>
          <p:nvPr>
            <p:ph type="body" sz="quarter" idx="10"/>
          </p:nvPr>
        </p:nvSpPr>
        <p:spPr/>
        <p:txBody>
          <a:bodyPr/>
          <a:lstStyle/>
          <a:p>
            <a:endParaRPr lang="en-GB"/>
          </a:p>
        </p:txBody>
      </p:sp>
      <p:sp>
        <p:nvSpPr>
          <p:cNvPr id="17" name="Rectangle 10"/>
          <p:cNvSpPr>
            <a:spLocks noChangeArrowheads="1"/>
          </p:cNvSpPr>
          <p:nvPr/>
        </p:nvSpPr>
        <p:spPr bwMode="auto">
          <a:xfrm>
            <a:off x="1717506" y="1286666"/>
            <a:ext cx="6311996" cy="385490"/>
          </a:xfrm>
          <a:prstGeom prst="rect">
            <a:avLst/>
          </a:prstGeom>
          <a:noFill/>
          <a:ln w="9525">
            <a:noFill/>
            <a:miter lim="800000"/>
            <a:headEnd/>
            <a:tailEnd/>
          </a:ln>
        </p:spPr>
        <p:txBody>
          <a:bodyPr wrap="square">
            <a:spAutoFit/>
          </a:bodyPr>
          <a:lstStyle/>
          <a:p>
            <a:pPr defTabSz="946052"/>
            <a:r>
              <a:rPr lang="en-GB" altLang="zh-CN" sz="1905" dirty="0">
                <a:solidFill>
                  <a:srgbClr val="231F20"/>
                </a:solidFill>
                <a:latin typeface="Tahoma" pitchFamily="34" charset="0"/>
                <a:cs typeface="Tahoma" pitchFamily="34" charset="0"/>
              </a:rPr>
              <a:t>Generating less than the contracted volume…</a:t>
            </a:r>
          </a:p>
        </p:txBody>
      </p:sp>
      <p:sp>
        <p:nvSpPr>
          <p:cNvPr id="18" name="TextBox 17"/>
          <p:cNvSpPr txBox="1"/>
          <p:nvPr/>
        </p:nvSpPr>
        <p:spPr>
          <a:xfrm>
            <a:off x="1490686" y="2162609"/>
            <a:ext cx="1119984" cy="371512"/>
          </a:xfrm>
          <a:prstGeom prst="rect">
            <a:avLst/>
          </a:prstGeom>
          <a:noFill/>
        </p:spPr>
        <p:txBody>
          <a:bodyPr wrap="square" rtlCol="0">
            <a:spAutoFit/>
          </a:bodyPr>
          <a:lstStyle/>
          <a:p>
            <a:pPr algn="ctr" defTabSz="946052"/>
            <a:r>
              <a:rPr lang="en-US" sz="1814" dirty="0">
                <a:solidFill>
                  <a:srgbClr val="00008B"/>
                </a:solidFill>
                <a:latin typeface="Tahoma"/>
                <a:cs typeface="Tahoma"/>
              </a:rPr>
              <a:t>MWh</a:t>
            </a:r>
            <a:endParaRPr lang="en-US" sz="1814" dirty="0">
              <a:solidFill>
                <a:srgbClr val="00008B"/>
              </a:solidFill>
              <a:latin typeface="Arial" panose="020B0604020202020204"/>
            </a:endParaRPr>
          </a:p>
        </p:txBody>
      </p:sp>
      <p:cxnSp>
        <p:nvCxnSpPr>
          <p:cNvPr id="20" name="Straight Connector 19"/>
          <p:cNvCxnSpPr/>
          <p:nvPr/>
        </p:nvCxnSpPr>
        <p:spPr>
          <a:xfrm flipH="1">
            <a:off x="2042482" y="2497590"/>
            <a:ext cx="8198" cy="2933036"/>
          </a:xfrm>
          <a:prstGeom prst="line">
            <a:avLst/>
          </a:prstGeom>
          <a:ln w="31750">
            <a:solidFill>
              <a:schemeClr val="tx1"/>
            </a:solidFill>
            <a:prstDash val="sysDot"/>
            <a:headEnd type="stealth" w="med" len="lg"/>
            <a:tailEnd type="none"/>
          </a:ln>
          <a:effectLst/>
        </p:spPr>
        <p:style>
          <a:lnRef idx="2">
            <a:schemeClr val="accent1"/>
          </a:lnRef>
          <a:fillRef idx="0">
            <a:schemeClr val="accent1"/>
          </a:fillRef>
          <a:effectRef idx="1">
            <a:schemeClr val="accent1"/>
          </a:effectRef>
          <a:fontRef idx="minor">
            <a:schemeClr val="tx1"/>
          </a:fontRef>
        </p:style>
      </p:cxnSp>
      <p:sp>
        <p:nvSpPr>
          <p:cNvPr id="39" name="Can 38"/>
          <p:cNvSpPr/>
          <p:nvPr/>
        </p:nvSpPr>
        <p:spPr>
          <a:xfrm>
            <a:off x="3127099" y="2727927"/>
            <a:ext cx="1630386" cy="2654768"/>
          </a:xfrm>
          <a:prstGeom prst="can">
            <a:avLst/>
          </a:prstGeom>
          <a:ln/>
        </p:spPr>
        <p:style>
          <a:lnRef idx="2">
            <a:schemeClr val="accent6"/>
          </a:lnRef>
          <a:fillRef idx="1">
            <a:schemeClr val="lt1"/>
          </a:fillRef>
          <a:effectRef idx="0">
            <a:schemeClr val="accent6"/>
          </a:effectRef>
          <a:fontRef idx="minor">
            <a:schemeClr val="dk1"/>
          </a:fontRef>
        </p:style>
        <p:txBody>
          <a:bodyPr rtlCol="0" anchor="ctr"/>
          <a:lstStyle/>
          <a:p>
            <a:pPr algn="ctr" defTabSz="946052"/>
            <a:r>
              <a:rPr lang="en-GB" sz="1451" b="1" dirty="0">
                <a:solidFill>
                  <a:srgbClr val="00008B"/>
                </a:solidFill>
                <a:latin typeface="Arial" panose="020B0604020202020204"/>
              </a:rPr>
              <a:t>Bilaterally contracted</a:t>
            </a:r>
          </a:p>
        </p:txBody>
      </p:sp>
      <p:sp>
        <p:nvSpPr>
          <p:cNvPr id="40" name="Can 39"/>
          <p:cNvSpPr/>
          <p:nvPr/>
        </p:nvSpPr>
        <p:spPr>
          <a:xfrm>
            <a:off x="5125151" y="3311445"/>
            <a:ext cx="1680231" cy="2071250"/>
          </a:xfrm>
          <a:prstGeom prst="can">
            <a:avLst/>
          </a:prstGeom>
          <a:ln/>
        </p:spPr>
        <p:style>
          <a:lnRef idx="2">
            <a:schemeClr val="accent3"/>
          </a:lnRef>
          <a:fillRef idx="1">
            <a:schemeClr val="lt1"/>
          </a:fillRef>
          <a:effectRef idx="0">
            <a:schemeClr val="accent3"/>
          </a:effectRef>
          <a:fontRef idx="minor">
            <a:schemeClr val="dk1"/>
          </a:fontRef>
        </p:style>
        <p:txBody>
          <a:bodyPr rtlCol="0" anchor="ctr"/>
          <a:lstStyle/>
          <a:p>
            <a:pPr algn="ctr" defTabSz="946052"/>
            <a:r>
              <a:rPr lang="en-GB" sz="1451" b="1" dirty="0">
                <a:solidFill>
                  <a:srgbClr val="00008B"/>
                </a:solidFill>
                <a:latin typeface="Arial" panose="020B0604020202020204"/>
              </a:rPr>
              <a:t>Actually generated</a:t>
            </a:r>
          </a:p>
        </p:txBody>
      </p:sp>
      <p:graphicFrame>
        <p:nvGraphicFramePr>
          <p:cNvPr id="9" name="Table 8"/>
          <p:cNvGraphicFramePr>
            <a:graphicFrameLocks noGrp="1"/>
          </p:cNvGraphicFramePr>
          <p:nvPr>
            <p:extLst/>
          </p:nvPr>
        </p:nvGraphicFramePr>
        <p:xfrm>
          <a:off x="7538298" y="2016065"/>
          <a:ext cx="2595122" cy="871877"/>
        </p:xfrm>
        <a:graphic>
          <a:graphicData uri="http://schemas.openxmlformats.org/drawingml/2006/table">
            <a:tbl>
              <a:tblPr firstRow="1" bandRow="1">
                <a:tableStyleId>{5C22544A-7EE6-4342-B048-85BDC9FD1C3A}</a:tableStyleId>
              </a:tblPr>
              <a:tblGrid>
                <a:gridCol w="1297835">
                  <a:extLst>
                    <a:ext uri="{9D8B030D-6E8A-4147-A177-3AD203B41FA5}">
                      <a16:colId xmlns:a16="http://schemas.microsoft.com/office/drawing/2014/main" val="20000"/>
                    </a:ext>
                  </a:extLst>
                </a:gridCol>
                <a:gridCol w="1297287">
                  <a:extLst>
                    <a:ext uri="{9D8B030D-6E8A-4147-A177-3AD203B41FA5}">
                      <a16:colId xmlns:a16="http://schemas.microsoft.com/office/drawing/2014/main" val="20001"/>
                    </a:ext>
                  </a:extLst>
                </a:gridCol>
              </a:tblGrid>
              <a:tr h="331741">
                <a:tc>
                  <a:txBody>
                    <a:bodyPr/>
                    <a:lstStyle/>
                    <a:p>
                      <a:endParaRPr lang="en-GB" sz="1600" dirty="0"/>
                    </a:p>
                  </a:txBody>
                  <a:tcPr marL="82935" marR="82935" marT="41468" marB="41468">
                    <a:solidFill>
                      <a:schemeClr val="bg2"/>
                    </a:solidFill>
                  </a:tcPr>
                </a:tc>
                <a:tc>
                  <a:txBody>
                    <a:bodyPr/>
                    <a:lstStyle/>
                    <a:p>
                      <a:endParaRPr lang="en-GB" sz="1600" dirty="0"/>
                    </a:p>
                  </a:txBody>
                  <a:tcPr marL="82935" marR="82935" marT="41468" marB="41468">
                    <a:solidFill>
                      <a:schemeClr val="bg2"/>
                    </a:solidFill>
                  </a:tcPr>
                </a:tc>
                <a:extLst>
                  <a:ext uri="{0D108BD9-81ED-4DB2-BD59-A6C34878D82A}">
                    <a16:rowId xmlns:a16="http://schemas.microsoft.com/office/drawing/2014/main" val="10000"/>
                  </a:ext>
                </a:extLst>
              </a:tr>
              <a:tr h="525257">
                <a:tc>
                  <a:txBody>
                    <a:bodyPr/>
                    <a:lstStyle/>
                    <a:p>
                      <a:r>
                        <a:rPr lang="en-GB" sz="1500" dirty="0" smtClean="0"/>
                        <a:t>Bilateral</a:t>
                      </a:r>
                      <a:r>
                        <a:rPr lang="en-GB" sz="1500" baseline="0" dirty="0" smtClean="0"/>
                        <a:t> contract</a:t>
                      </a:r>
                      <a:endParaRPr lang="en-GB" sz="1500" dirty="0"/>
                    </a:p>
                  </a:txBody>
                  <a:tcPr marL="82935" marR="82935" marT="41468" marB="41468"/>
                </a:tc>
                <a:tc>
                  <a:txBody>
                    <a:bodyPr/>
                    <a:lstStyle/>
                    <a:p>
                      <a:r>
                        <a:rPr lang="en-GB" sz="1500" dirty="0" smtClean="0"/>
                        <a:t>100 </a:t>
                      </a:r>
                      <a:r>
                        <a:rPr lang="en-GB" sz="1500" dirty="0" err="1" smtClean="0"/>
                        <a:t>MWh</a:t>
                      </a:r>
                      <a:endParaRPr lang="en-GB" sz="1500" dirty="0"/>
                    </a:p>
                  </a:txBody>
                  <a:tcPr marL="82935" marR="82935" marT="41468" marB="41468"/>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2526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par>
                                <p:cTn id="16" presetID="10" presetClass="entr" presetSubtype="0" fill="hold"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p:cNvGraphicFramePr>
            <a:graphicFrameLocks noGrp="1"/>
          </p:cNvGraphicFramePr>
          <p:nvPr>
            <p:extLst/>
          </p:nvPr>
        </p:nvGraphicFramePr>
        <p:xfrm>
          <a:off x="7538298" y="3031086"/>
          <a:ext cx="2595122" cy="1869213"/>
        </p:xfrm>
        <a:graphic>
          <a:graphicData uri="http://schemas.openxmlformats.org/drawingml/2006/table">
            <a:tbl>
              <a:tblPr firstRow="1" bandRow="1">
                <a:tableStyleId>{5C22544A-7EE6-4342-B048-85BDC9FD1C3A}</a:tableStyleId>
              </a:tblPr>
              <a:tblGrid>
                <a:gridCol w="1297561">
                  <a:extLst>
                    <a:ext uri="{9D8B030D-6E8A-4147-A177-3AD203B41FA5}">
                      <a16:colId xmlns:a16="http://schemas.microsoft.com/office/drawing/2014/main" val="20000"/>
                    </a:ext>
                  </a:extLst>
                </a:gridCol>
                <a:gridCol w="1297561">
                  <a:extLst>
                    <a:ext uri="{9D8B030D-6E8A-4147-A177-3AD203B41FA5}">
                      <a16:colId xmlns:a16="http://schemas.microsoft.com/office/drawing/2014/main" val="20001"/>
                    </a:ext>
                  </a:extLst>
                </a:gridCol>
              </a:tblGrid>
              <a:tr h="331741">
                <a:tc>
                  <a:txBody>
                    <a:bodyPr/>
                    <a:lstStyle/>
                    <a:p>
                      <a:endParaRPr lang="en-GB" sz="1600" dirty="0"/>
                    </a:p>
                  </a:txBody>
                  <a:tcPr marL="82935" marR="82935" marT="41468" marB="41468">
                    <a:solidFill>
                      <a:schemeClr val="tx2"/>
                    </a:solidFill>
                  </a:tcPr>
                </a:tc>
                <a:tc>
                  <a:txBody>
                    <a:bodyPr/>
                    <a:lstStyle/>
                    <a:p>
                      <a:endParaRPr lang="en-GB" sz="1600" dirty="0"/>
                    </a:p>
                  </a:txBody>
                  <a:tcPr marL="82935" marR="82935" marT="41468" marB="41468">
                    <a:solidFill>
                      <a:schemeClr val="tx2"/>
                    </a:solidFill>
                  </a:tcPr>
                </a:tc>
                <a:extLst>
                  <a:ext uri="{0D108BD9-81ED-4DB2-BD59-A6C34878D82A}">
                    <a16:rowId xmlns:a16="http://schemas.microsoft.com/office/drawing/2014/main" val="10000"/>
                  </a:ext>
                </a:extLst>
              </a:tr>
              <a:tr h="746418">
                <a:tc>
                  <a:txBody>
                    <a:bodyPr/>
                    <a:lstStyle/>
                    <a:p>
                      <a:r>
                        <a:rPr lang="en-GB" sz="1500" dirty="0" smtClean="0"/>
                        <a:t>Long</a:t>
                      </a:r>
                      <a:r>
                        <a:rPr lang="en-GB" sz="1500" baseline="0" dirty="0" smtClean="0"/>
                        <a:t> imbalance position</a:t>
                      </a:r>
                      <a:endParaRPr lang="en-GB" sz="1500" dirty="0"/>
                    </a:p>
                  </a:txBody>
                  <a:tcPr marL="82935" marR="82935" marT="41468" marB="41468"/>
                </a:tc>
                <a:tc>
                  <a:txBody>
                    <a:bodyPr/>
                    <a:lstStyle/>
                    <a:p>
                      <a:r>
                        <a:rPr lang="en-GB" sz="1500" dirty="0" smtClean="0"/>
                        <a:t>25 </a:t>
                      </a:r>
                      <a:r>
                        <a:rPr lang="en-GB" sz="1500" dirty="0" err="1" smtClean="0"/>
                        <a:t>MWh</a:t>
                      </a:r>
                      <a:endParaRPr lang="en-GB" sz="1500" dirty="0"/>
                    </a:p>
                  </a:txBody>
                  <a:tcPr marL="82935" marR="82935" marT="41468" marB="41468"/>
                </a:tc>
                <a:extLst>
                  <a:ext uri="{0D108BD9-81ED-4DB2-BD59-A6C34878D82A}">
                    <a16:rowId xmlns:a16="http://schemas.microsoft.com/office/drawing/2014/main" val="10001"/>
                  </a:ext>
                </a:extLst>
              </a:tr>
              <a:tr h="746418">
                <a:tc>
                  <a:txBody>
                    <a:bodyPr/>
                    <a:lstStyle/>
                    <a:p>
                      <a:r>
                        <a:rPr lang="en-GB" sz="1500" dirty="0" smtClean="0"/>
                        <a:t>Energy</a:t>
                      </a:r>
                      <a:r>
                        <a:rPr lang="en-GB" sz="1500" baseline="0" dirty="0" smtClean="0"/>
                        <a:t> Imbalance </a:t>
                      </a:r>
                      <a:r>
                        <a:rPr lang="en-GB" sz="1500" baseline="0" dirty="0" err="1" smtClean="0"/>
                        <a:t>Cashflow</a:t>
                      </a:r>
                      <a:endParaRPr lang="en-GB" sz="1500" dirty="0"/>
                    </a:p>
                  </a:txBody>
                  <a:tcPr marL="82935" marR="82935" marT="41468" marB="41468"/>
                </a:tc>
                <a:tc>
                  <a:txBody>
                    <a:bodyPr/>
                    <a:lstStyle/>
                    <a:p>
                      <a:r>
                        <a:rPr lang="en-GB" sz="1500" b="1" dirty="0" smtClean="0"/>
                        <a:t>-25 MWh * Imbalance </a:t>
                      </a:r>
                      <a:r>
                        <a:rPr lang="en-GB" sz="1500" b="1" baseline="0" dirty="0" smtClean="0"/>
                        <a:t>Price</a:t>
                      </a:r>
                      <a:endParaRPr lang="en-GB" sz="1500" b="1" dirty="0"/>
                    </a:p>
                  </a:txBody>
                  <a:tcPr marL="82935" marR="82935" marT="41468" marB="41468"/>
                </a:tc>
                <a:extLst>
                  <a:ext uri="{0D108BD9-81ED-4DB2-BD59-A6C34878D82A}">
                    <a16:rowId xmlns:a16="http://schemas.microsoft.com/office/drawing/2014/main" val="10002"/>
                  </a:ext>
                </a:extLst>
              </a:tr>
            </a:tbl>
          </a:graphicData>
        </a:graphic>
      </p:graphicFrame>
      <p:graphicFrame>
        <p:nvGraphicFramePr>
          <p:cNvPr id="19" name="Table 18"/>
          <p:cNvGraphicFramePr>
            <a:graphicFrameLocks noGrp="1"/>
          </p:cNvGraphicFramePr>
          <p:nvPr>
            <p:extLst/>
          </p:nvPr>
        </p:nvGraphicFramePr>
        <p:xfrm>
          <a:off x="7538298" y="3031086"/>
          <a:ext cx="2595122" cy="1100477"/>
        </p:xfrm>
        <a:graphic>
          <a:graphicData uri="http://schemas.openxmlformats.org/drawingml/2006/table">
            <a:tbl>
              <a:tblPr firstRow="1" bandRow="1">
                <a:tableStyleId>{5C22544A-7EE6-4342-B048-85BDC9FD1C3A}</a:tableStyleId>
              </a:tblPr>
              <a:tblGrid>
                <a:gridCol w="1297561">
                  <a:extLst>
                    <a:ext uri="{9D8B030D-6E8A-4147-A177-3AD203B41FA5}">
                      <a16:colId xmlns:a16="http://schemas.microsoft.com/office/drawing/2014/main" val="20000"/>
                    </a:ext>
                  </a:extLst>
                </a:gridCol>
                <a:gridCol w="1297561">
                  <a:extLst>
                    <a:ext uri="{9D8B030D-6E8A-4147-A177-3AD203B41FA5}">
                      <a16:colId xmlns:a16="http://schemas.microsoft.com/office/drawing/2014/main" val="20001"/>
                    </a:ext>
                  </a:extLst>
                </a:gridCol>
              </a:tblGrid>
              <a:tr h="331741">
                <a:tc>
                  <a:txBody>
                    <a:bodyPr/>
                    <a:lstStyle/>
                    <a:p>
                      <a:endParaRPr lang="en-GB" sz="1600" dirty="0"/>
                    </a:p>
                  </a:txBody>
                  <a:tcPr marL="82935" marR="82935" marT="41468" marB="41468">
                    <a:solidFill>
                      <a:schemeClr val="tx2"/>
                    </a:solidFill>
                  </a:tcPr>
                </a:tc>
                <a:tc>
                  <a:txBody>
                    <a:bodyPr/>
                    <a:lstStyle/>
                    <a:p>
                      <a:endParaRPr lang="en-GB" sz="1600" dirty="0"/>
                    </a:p>
                  </a:txBody>
                  <a:tcPr marL="82935" marR="82935" marT="41468" marB="41468">
                    <a:solidFill>
                      <a:schemeClr val="tx2"/>
                    </a:solidFill>
                  </a:tcPr>
                </a:tc>
                <a:extLst>
                  <a:ext uri="{0D108BD9-81ED-4DB2-BD59-A6C34878D82A}">
                    <a16:rowId xmlns:a16="http://schemas.microsoft.com/office/drawing/2014/main" val="10000"/>
                  </a:ext>
                </a:extLst>
              </a:tr>
              <a:tr h="746418">
                <a:tc>
                  <a:txBody>
                    <a:bodyPr/>
                    <a:lstStyle/>
                    <a:p>
                      <a:r>
                        <a:rPr lang="en-GB" sz="1500" baseline="0" dirty="0" smtClean="0"/>
                        <a:t>Short imbalance position</a:t>
                      </a:r>
                      <a:endParaRPr lang="en-GB" sz="1500" dirty="0"/>
                    </a:p>
                  </a:txBody>
                  <a:tcPr marL="82935" marR="82935" marT="41468" marB="41468"/>
                </a:tc>
                <a:tc>
                  <a:txBody>
                    <a:bodyPr/>
                    <a:lstStyle/>
                    <a:p>
                      <a:r>
                        <a:rPr lang="en-GB" sz="1500" dirty="0" smtClean="0"/>
                        <a:t>-25 MWh</a:t>
                      </a:r>
                      <a:endParaRPr lang="en-GB" sz="1500" dirty="0"/>
                    </a:p>
                  </a:txBody>
                  <a:tcPr marL="82935" marR="82935" marT="41468" marB="41468"/>
                </a:tc>
                <a:extLst>
                  <a:ext uri="{0D108BD9-81ED-4DB2-BD59-A6C34878D82A}">
                    <a16:rowId xmlns:a16="http://schemas.microsoft.com/office/drawing/2014/main" val="10001"/>
                  </a:ext>
                </a:extLst>
              </a:tr>
            </a:tbl>
          </a:graphicData>
        </a:graphic>
      </p:graphicFrame>
      <p:sp>
        <p:nvSpPr>
          <p:cNvPr id="3" name="Title 2"/>
          <p:cNvSpPr>
            <a:spLocks noGrp="1"/>
          </p:cNvSpPr>
          <p:nvPr>
            <p:ph type="title"/>
          </p:nvPr>
        </p:nvSpPr>
        <p:spPr/>
        <p:txBody>
          <a:bodyPr/>
          <a:lstStyle/>
          <a:p>
            <a:r>
              <a:rPr lang="en-GB" dirty="0"/>
              <a:t>When they are applied - Short </a:t>
            </a:r>
            <a:r>
              <a:rPr lang="en-GB" dirty="0" smtClean="0"/>
              <a:t>Party example</a:t>
            </a:r>
            <a:endParaRPr lang="en-GB" dirty="0"/>
          </a:p>
        </p:txBody>
      </p:sp>
      <p:sp>
        <p:nvSpPr>
          <p:cNvPr id="4" name="Text Placeholder 3"/>
          <p:cNvSpPr>
            <a:spLocks noGrp="1"/>
          </p:cNvSpPr>
          <p:nvPr>
            <p:ph type="body" sz="quarter" idx="10"/>
          </p:nvPr>
        </p:nvSpPr>
        <p:spPr/>
        <p:txBody>
          <a:bodyPr/>
          <a:lstStyle/>
          <a:p>
            <a:endParaRPr lang="en-GB"/>
          </a:p>
        </p:txBody>
      </p:sp>
      <p:sp>
        <p:nvSpPr>
          <p:cNvPr id="17" name="Rectangle 10"/>
          <p:cNvSpPr>
            <a:spLocks noChangeArrowheads="1"/>
          </p:cNvSpPr>
          <p:nvPr/>
        </p:nvSpPr>
        <p:spPr bwMode="auto">
          <a:xfrm>
            <a:off x="1717506" y="1286666"/>
            <a:ext cx="6311996" cy="385490"/>
          </a:xfrm>
          <a:prstGeom prst="rect">
            <a:avLst/>
          </a:prstGeom>
          <a:noFill/>
          <a:ln w="9525">
            <a:noFill/>
            <a:miter lim="800000"/>
            <a:headEnd/>
            <a:tailEnd/>
          </a:ln>
        </p:spPr>
        <p:txBody>
          <a:bodyPr wrap="square">
            <a:spAutoFit/>
          </a:bodyPr>
          <a:lstStyle/>
          <a:p>
            <a:pPr defTabSz="946052"/>
            <a:r>
              <a:rPr lang="en-GB" altLang="zh-CN" sz="1905" dirty="0">
                <a:solidFill>
                  <a:srgbClr val="231F20"/>
                </a:solidFill>
                <a:latin typeface="Tahoma" pitchFamily="34" charset="0"/>
                <a:cs typeface="Tahoma" pitchFamily="34" charset="0"/>
              </a:rPr>
              <a:t>Generating less than the contracted volume…</a:t>
            </a:r>
          </a:p>
        </p:txBody>
      </p:sp>
      <p:sp>
        <p:nvSpPr>
          <p:cNvPr id="18" name="TextBox 17"/>
          <p:cNvSpPr txBox="1"/>
          <p:nvPr/>
        </p:nvSpPr>
        <p:spPr>
          <a:xfrm>
            <a:off x="1490686" y="2162609"/>
            <a:ext cx="1119984" cy="371512"/>
          </a:xfrm>
          <a:prstGeom prst="rect">
            <a:avLst/>
          </a:prstGeom>
          <a:noFill/>
        </p:spPr>
        <p:txBody>
          <a:bodyPr wrap="square" rtlCol="0">
            <a:spAutoFit/>
          </a:bodyPr>
          <a:lstStyle/>
          <a:p>
            <a:pPr algn="ctr" defTabSz="946052"/>
            <a:r>
              <a:rPr lang="en-US" sz="1814" dirty="0">
                <a:solidFill>
                  <a:srgbClr val="00008B"/>
                </a:solidFill>
                <a:latin typeface="Tahoma"/>
                <a:cs typeface="Tahoma"/>
              </a:rPr>
              <a:t>MWh</a:t>
            </a:r>
            <a:endParaRPr lang="en-US" sz="1814" dirty="0">
              <a:solidFill>
                <a:srgbClr val="00008B"/>
              </a:solidFill>
              <a:latin typeface="Arial" panose="020B0604020202020204"/>
            </a:endParaRPr>
          </a:p>
        </p:txBody>
      </p:sp>
      <p:cxnSp>
        <p:nvCxnSpPr>
          <p:cNvPr id="20" name="Straight Connector 19"/>
          <p:cNvCxnSpPr/>
          <p:nvPr/>
        </p:nvCxnSpPr>
        <p:spPr>
          <a:xfrm flipH="1">
            <a:off x="2042482" y="2497590"/>
            <a:ext cx="8198" cy="2933036"/>
          </a:xfrm>
          <a:prstGeom prst="line">
            <a:avLst/>
          </a:prstGeom>
          <a:ln w="31750">
            <a:solidFill>
              <a:schemeClr val="tx1"/>
            </a:solidFill>
            <a:prstDash val="sysDot"/>
            <a:headEnd type="stealth" w="med" len="lg"/>
            <a:tailEnd type="none"/>
          </a:ln>
          <a:effectLst/>
        </p:spPr>
        <p:style>
          <a:lnRef idx="2">
            <a:schemeClr val="accent1"/>
          </a:lnRef>
          <a:fillRef idx="0">
            <a:schemeClr val="accent1"/>
          </a:fillRef>
          <a:effectRef idx="1">
            <a:schemeClr val="accent1"/>
          </a:effectRef>
          <a:fontRef idx="minor">
            <a:schemeClr val="tx1"/>
          </a:fontRef>
        </p:style>
      </p:cxnSp>
      <p:sp>
        <p:nvSpPr>
          <p:cNvPr id="39" name="Can 38"/>
          <p:cNvSpPr/>
          <p:nvPr/>
        </p:nvSpPr>
        <p:spPr>
          <a:xfrm>
            <a:off x="3127099" y="2727927"/>
            <a:ext cx="1630386" cy="2654768"/>
          </a:xfrm>
          <a:prstGeom prst="can">
            <a:avLst/>
          </a:prstGeom>
          <a:ln/>
        </p:spPr>
        <p:style>
          <a:lnRef idx="2">
            <a:schemeClr val="accent6"/>
          </a:lnRef>
          <a:fillRef idx="1">
            <a:schemeClr val="lt1"/>
          </a:fillRef>
          <a:effectRef idx="0">
            <a:schemeClr val="accent6"/>
          </a:effectRef>
          <a:fontRef idx="minor">
            <a:schemeClr val="dk1"/>
          </a:fontRef>
        </p:style>
        <p:txBody>
          <a:bodyPr rtlCol="0" anchor="ctr"/>
          <a:lstStyle/>
          <a:p>
            <a:pPr algn="ctr" defTabSz="946052"/>
            <a:endParaRPr lang="en-GB" sz="1451" b="1" dirty="0">
              <a:solidFill>
                <a:srgbClr val="00008B"/>
              </a:solidFill>
              <a:latin typeface="Arial" panose="020B0604020202020204"/>
            </a:endParaRPr>
          </a:p>
        </p:txBody>
      </p:sp>
      <p:sp>
        <p:nvSpPr>
          <p:cNvPr id="8" name="Can 7"/>
          <p:cNvSpPr/>
          <p:nvPr/>
        </p:nvSpPr>
        <p:spPr>
          <a:xfrm>
            <a:off x="5132975" y="3307768"/>
            <a:ext cx="1680231" cy="2074927"/>
          </a:xfrm>
          <a:prstGeom prst="can">
            <a:avLst/>
          </a:prstGeom>
          <a:ln/>
        </p:spPr>
        <p:style>
          <a:lnRef idx="2">
            <a:schemeClr val="accent3"/>
          </a:lnRef>
          <a:fillRef idx="1">
            <a:schemeClr val="lt1"/>
          </a:fillRef>
          <a:effectRef idx="0">
            <a:schemeClr val="accent3"/>
          </a:effectRef>
          <a:fontRef idx="minor">
            <a:schemeClr val="dk1"/>
          </a:fontRef>
        </p:style>
        <p:txBody>
          <a:bodyPr rtlCol="0" anchor="ctr"/>
          <a:lstStyle/>
          <a:p>
            <a:pPr algn="ctr" defTabSz="946052"/>
            <a:endParaRPr lang="en-GB" sz="1451" b="1" dirty="0">
              <a:solidFill>
                <a:srgbClr val="00008B"/>
              </a:solidFill>
              <a:latin typeface="Arial" panose="020B0604020202020204"/>
            </a:endParaRPr>
          </a:p>
        </p:txBody>
      </p:sp>
      <p:sp>
        <p:nvSpPr>
          <p:cNvPr id="2" name="Flowchart: Magnetic Disk 1"/>
          <p:cNvSpPr/>
          <p:nvPr/>
        </p:nvSpPr>
        <p:spPr>
          <a:xfrm>
            <a:off x="4084699" y="2710648"/>
            <a:ext cx="1717945" cy="1047357"/>
          </a:xfrm>
          <a:prstGeom prst="flowChartMagneticDisk">
            <a:avLst/>
          </a:prstGeom>
          <a:solidFill>
            <a:schemeClr val="accent3">
              <a:lumMod val="75000"/>
              <a:alpha val="90000"/>
            </a:schemeClr>
          </a:solid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r>
              <a:rPr lang="en-GB" sz="1451" dirty="0">
                <a:solidFill>
                  <a:srgbClr val="FFFFFF"/>
                </a:solidFill>
                <a:latin typeface="Arial" panose="020B0604020202020204"/>
              </a:rPr>
              <a:t>Imbalance Volume</a:t>
            </a:r>
          </a:p>
          <a:p>
            <a:pPr algn="ctr" defTabSz="946052"/>
            <a:r>
              <a:rPr lang="en-GB" sz="1451" dirty="0">
                <a:solidFill>
                  <a:srgbClr val="FFFFFF"/>
                </a:solidFill>
                <a:latin typeface="Arial" panose="020B0604020202020204"/>
              </a:rPr>
              <a:t>‘deficit’</a:t>
            </a:r>
          </a:p>
        </p:txBody>
      </p:sp>
      <p:graphicFrame>
        <p:nvGraphicFramePr>
          <p:cNvPr id="21" name="Table 20"/>
          <p:cNvGraphicFramePr>
            <a:graphicFrameLocks noGrp="1"/>
          </p:cNvGraphicFramePr>
          <p:nvPr>
            <p:extLst/>
          </p:nvPr>
        </p:nvGraphicFramePr>
        <p:xfrm>
          <a:off x="7538298" y="2016065"/>
          <a:ext cx="2595122" cy="1412013"/>
        </p:xfrm>
        <a:graphic>
          <a:graphicData uri="http://schemas.openxmlformats.org/drawingml/2006/table">
            <a:tbl>
              <a:tblPr firstRow="1" bandRow="1">
                <a:tableStyleId>{5C22544A-7EE6-4342-B048-85BDC9FD1C3A}</a:tableStyleId>
              </a:tblPr>
              <a:tblGrid>
                <a:gridCol w="1297835">
                  <a:extLst>
                    <a:ext uri="{9D8B030D-6E8A-4147-A177-3AD203B41FA5}">
                      <a16:colId xmlns:a16="http://schemas.microsoft.com/office/drawing/2014/main" val="20000"/>
                    </a:ext>
                  </a:extLst>
                </a:gridCol>
                <a:gridCol w="1297287">
                  <a:extLst>
                    <a:ext uri="{9D8B030D-6E8A-4147-A177-3AD203B41FA5}">
                      <a16:colId xmlns:a16="http://schemas.microsoft.com/office/drawing/2014/main" val="20001"/>
                    </a:ext>
                  </a:extLst>
                </a:gridCol>
              </a:tblGrid>
              <a:tr h="331741">
                <a:tc>
                  <a:txBody>
                    <a:bodyPr/>
                    <a:lstStyle/>
                    <a:p>
                      <a:endParaRPr lang="en-GB" sz="1600" dirty="0"/>
                    </a:p>
                  </a:txBody>
                  <a:tcPr marL="82935" marR="82935" marT="41468" marB="41468">
                    <a:solidFill>
                      <a:schemeClr val="tx2"/>
                    </a:solidFill>
                  </a:tcPr>
                </a:tc>
                <a:tc>
                  <a:txBody>
                    <a:bodyPr/>
                    <a:lstStyle/>
                    <a:p>
                      <a:endParaRPr lang="en-GB" sz="1600" dirty="0"/>
                    </a:p>
                  </a:txBody>
                  <a:tcPr marL="82935" marR="82935" marT="41468" marB="41468">
                    <a:solidFill>
                      <a:schemeClr val="tx2"/>
                    </a:solidFill>
                  </a:tcPr>
                </a:tc>
                <a:extLst>
                  <a:ext uri="{0D108BD9-81ED-4DB2-BD59-A6C34878D82A}">
                    <a16:rowId xmlns:a16="http://schemas.microsoft.com/office/drawing/2014/main" val="10000"/>
                  </a:ext>
                </a:extLst>
              </a:tr>
              <a:tr h="525257">
                <a:tc>
                  <a:txBody>
                    <a:bodyPr/>
                    <a:lstStyle/>
                    <a:p>
                      <a:r>
                        <a:rPr lang="en-GB" sz="1500" dirty="0" smtClean="0"/>
                        <a:t>Bilateral</a:t>
                      </a:r>
                      <a:r>
                        <a:rPr lang="en-GB" sz="1500" baseline="0" dirty="0" smtClean="0"/>
                        <a:t> contract</a:t>
                      </a:r>
                      <a:endParaRPr lang="en-GB" sz="1500" dirty="0"/>
                    </a:p>
                  </a:txBody>
                  <a:tcPr marL="82935" marR="82935" marT="41468" marB="41468"/>
                </a:tc>
                <a:tc>
                  <a:txBody>
                    <a:bodyPr/>
                    <a:lstStyle/>
                    <a:p>
                      <a:r>
                        <a:rPr lang="en-GB" sz="1500" dirty="0" smtClean="0"/>
                        <a:t>100 </a:t>
                      </a:r>
                      <a:r>
                        <a:rPr lang="en-GB" sz="1500" dirty="0" err="1" smtClean="0"/>
                        <a:t>MWh</a:t>
                      </a:r>
                      <a:endParaRPr lang="en-GB" sz="1500" dirty="0"/>
                    </a:p>
                  </a:txBody>
                  <a:tcPr marL="82935" marR="82935" marT="41468" marB="41468"/>
                </a:tc>
                <a:extLst>
                  <a:ext uri="{0D108BD9-81ED-4DB2-BD59-A6C34878D82A}">
                    <a16:rowId xmlns:a16="http://schemas.microsoft.com/office/drawing/2014/main" val="10001"/>
                  </a:ext>
                </a:extLst>
              </a:tr>
              <a:tr h="525257">
                <a:tc>
                  <a:txBody>
                    <a:bodyPr/>
                    <a:lstStyle/>
                    <a:p>
                      <a:r>
                        <a:rPr lang="en-GB" sz="1500" dirty="0" smtClean="0"/>
                        <a:t>Generation</a:t>
                      </a:r>
                      <a:r>
                        <a:rPr lang="en-GB" sz="1500" baseline="0" dirty="0" smtClean="0"/>
                        <a:t> volume</a:t>
                      </a:r>
                      <a:endParaRPr lang="en-GB" sz="1500" dirty="0"/>
                    </a:p>
                  </a:txBody>
                  <a:tcPr marL="82935" marR="82935" marT="41468" marB="41468"/>
                </a:tc>
                <a:tc>
                  <a:txBody>
                    <a:bodyPr/>
                    <a:lstStyle/>
                    <a:p>
                      <a:r>
                        <a:rPr lang="en-GB" sz="1500" dirty="0" smtClean="0"/>
                        <a:t>75</a:t>
                      </a:r>
                      <a:r>
                        <a:rPr lang="en-GB" sz="1600" dirty="0" smtClean="0"/>
                        <a:t> </a:t>
                      </a:r>
                      <a:r>
                        <a:rPr lang="en-GB" sz="1500" dirty="0" err="1" smtClean="0"/>
                        <a:t>MWh</a:t>
                      </a:r>
                      <a:endParaRPr lang="en-GB" sz="1600" dirty="0"/>
                    </a:p>
                  </a:txBody>
                  <a:tcPr marL="82935" marR="82935" marT="41468" marB="41468"/>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1823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1.84328E-6 1.82696E-6 L -0.10641 1.82696E-6 " pathEditMode="relative" rAng="0" ptsTypes="AA">
                                      <p:cBhvr>
                                        <p:cTn id="6" dur="1800" fill="hold"/>
                                        <p:tgtEl>
                                          <p:spTgt spid="8"/>
                                        </p:tgtEl>
                                        <p:attrNameLst>
                                          <p:attrName>ppt_x</p:attrName>
                                          <p:attrName>ppt_y</p:attrName>
                                        </p:attrNameLst>
                                      </p:cBhvr>
                                      <p:rCtr x="-5328" y="0"/>
                                    </p:animMotion>
                                  </p:childTnLst>
                                </p:cTn>
                              </p:par>
                              <p:par>
                                <p:cTn id="7" presetID="63" presetClass="path" presetSubtype="0" accel="50000" decel="50000" fill="hold" grpId="0" nodeType="withEffect">
                                  <p:stCondLst>
                                    <p:cond delay="0"/>
                                  </p:stCondLst>
                                  <p:childTnLst>
                                    <p:animMotion origin="layout" path="M 2.75156E-6 2.58295E-6 L 0.10285 2.58295E-6 " pathEditMode="relative" rAng="0" ptsTypes="AA">
                                      <p:cBhvr>
                                        <p:cTn id="8" dur="2000" fill="hold"/>
                                        <p:tgtEl>
                                          <p:spTgt spid="39"/>
                                        </p:tgtEl>
                                        <p:attrNameLst>
                                          <p:attrName>ppt_x</p:attrName>
                                          <p:attrName>ppt_y</p:attrName>
                                        </p:attrNameLst>
                                      </p:cBhvr>
                                      <p:rCtr x="5135" y="0"/>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8" grpId="0" animBg="1"/>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do we have Imbalance </a:t>
            </a:r>
            <a:r>
              <a:rPr lang="en-GB" dirty="0" err="1"/>
              <a:t>C</a:t>
            </a:r>
            <a:r>
              <a:rPr lang="en-GB" dirty="0" err="1" smtClean="0"/>
              <a:t>ashflow</a:t>
            </a:r>
            <a:r>
              <a:rPr lang="en-GB" dirty="0" smtClean="0"/>
              <a:t>?</a:t>
            </a:r>
            <a:endParaRPr lang="en-GB" dirty="0"/>
          </a:p>
        </p:txBody>
      </p:sp>
      <p:sp>
        <p:nvSpPr>
          <p:cNvPr id="4" name="Text Placeholder 3"/>
          <p:cNvSpPr>
            <a:spLocks noGrp="1"/>
          </p:cNvSpPr>
          <p:nvPr>
            <p:ph type="body" sz="quarter" idx="10"/>
          </p:nvPr>
        </p:nvSpPr>
        <p:spPr/>
        <p:txBody>
          <a:bodyPr/>
          <a:lstStyle/>
          <a:p>
            <a:endParaRPr lang="en-GB" dirty="0"/>
          </a:p>
        </p:txBody>
      </p:sp>
      <p:sp>
        <p:nvSpPr>
          <p:cNvPr id="5" name="Content Placeholder 4"/>
          <p:cNvSpPr>
            <a:spLocks noGrp="1"/>
          </p:cNvSpPr>
          <p:nvPr>
            <p:ph sz="quarter" idx="4294967295"/>
          </p:nvPr>
        </p:nvSpPr>
        <p:spPr>
          <a:xfrm>
            <a:off x="1246589" y="1089967"/>
            <a:ext cx="8978897" cy="3272776"/>
          </a:xfrm>
        </p:spPr>
        <p:txBody>
          <a:bodyPr/>
          <a:lstStyle/>
          <a:p>
            <a:pPr lvl="1">
              <a:lnSpc>
                <a:spcPct val="100000"/>
              </a:lnSpc>
            </a:pPr>
            <a:endParaRPr lang="en-GB" sz="1995" dirty="0"/>
          </a:p>
          <a:p>
            <a:pPr marL="327075" lvl="1"/>
            <a:r>
              <a:rPr lang="en-GB" sz="1995" dirty="0"/>
              <a:t> </a:t>
            </a:r>
          </a:p>
          <a:p>
            <a:endParaRPr lang="en-GB" sz="2177" dirty="0"/>
          </a:p>
        </p:txBody>
      </p:sp>
      <p:sp>
        <p:nvSpPr>
          <p:cNvPr id="6" name="Content Placeholder 4"/>
          <p:cNvSpPr>
            <a:spLocks noGrp="1"/>
          </p:cNvSpPr>
          <p:nvPr>
            <p:ph sz="quarter" idx="4294967295"/>
          </p:nvPr>
        </p:nvSpPr>
        <p:spPr>
          <a:xfrm>
            <a:off x="1756296" y="2512156"/>
            <a:ext cx="3964434" cy="2188570"/>
          </a:xfrm>
        </p:spPr>
        <p:txBody>
          <a:bodyPr/>
          <a:lstStyle/>
          <a:p>
            <a:pPr marL="317137" indent="-311010">
              <a:lnSpc>
                <a:spcPct val="150000"/>
              </a:lnSpc>
              <a:buFont typeface="Arial" panose="020B0604020202020204" pitchFamily="34" charset="0"/>
              <a:buChar char="•"/>
            </a:pPr>
            <a:r>
              <a:rPr lang="en-GB" sz="1814" dirty="0"/>
              <a:t>The energy deficit is still used by customers</a:t>
            </a:r>
          </a:p>
          <a:p>
            <a:pPr marL="317137" indent="-311010">
              <a:lnSpc>
                <a:spcPct val="150000"/>
              </a:lnSpc>
              <a:buFont typeface="Arial" panose="020B0604020202020204" pitchFamily="34" charset="0"/>
              <a:buChar char="•"/>
            </a:pPr>
            <a:r>
              <a:rPr lang="en-GB" sz="1814" dirty="0"/>
              <a:t>The energy has to be produced from a different source</a:t>
            </a:r>
          </a:p>
          <a:p>
            <a:pPr marL="317137" indent="-311010">
              <a:lnSpc>
                <a:spcPct val="150000"/>
              </a:lnSpc>
              <a:buFont typeface="Arial" panose="020B0604020202020204" pitchFamily="34" charset="0"/>
              <a:buChar char="•"/>
            </a:pPr>
            <a:r>
              <a:rPr lang="en-GB" sz="1814" dirty="0"/>
              <a:t>The Party must pay a fair price</a:t>
            </a:r>
          </a:p>
        </p:txBody>
      </p:sp>
      <p:sp>
        <p:nvSpPr>
          <p:cNvPr id="11" name="Content Placeholder 4"/>
          <p:cNvSpPr>
            <a:spLocks noGrp="1"/>
          </p:cNvSpPr>
          <p:nvPr>
            <p:ph sz="quarter" idx="4294967295"/>
          </p:nvPr>
        </p:nvSpPr>
        <p:spPr>
          <a:xfrm>
            <a:off x="6339593" y="2626385"/>
            <a:ext cx="4284990" cy="2056104"/>
          </a:xfrm>
        </p:spPr>
        <p:txBody>
          <a:bodyPr>
            <a:normAutofit/>
          </a:bodyPr>
          <a:lstStyle/>
          <a:p>
            <a:pPr marL="317137" indent="-311010">
              <a:spcAft>
                <a:spcPts val="454"/>
              </a:spcAft>
              <a:buFont typeface="Arial" panose="020B0604020202020204" pitchFamily="34" charset="0"/>
              <a:buChar char="•"/>
            </a:pPr>
            <a:r>
              <a:rPr lang="en-GB" sz="1814" dirty="0"/>
              <a:t>The energy surplus is still generated </a:t>
            </a:r>
          </a:p>
          <a:p>
            <a:pPr marL="311010" indent="-311010">
              <a:spcAft>
                <a:spcPts val="454"/>
              </a:spcAft>
              <a:buFont typeface="Arial" panose="020B0604020202020204" pitchFamily="34" charset="0"/>
              <a:buChar char="•"/>
            </a:pPr>
            <a:endParaRPr lang="en-GB" sz="1814" dirty="0"/>
          </a:p>
          <a:p>
            <a:pPr marL="317137" indent="-311010">
              <a:spcAft>
                <a:spcPts val="454"/>
              </a:spcAft>
              <a:buFont typeface="Arial" panose="020B0604020202020204" pitchFamily="34" charset="0"/>
              <a:buChar char="•"/>
            </a:pPr>
            <a:r>
              <a:rPr lang="en-GB" sz="1814" dirty="0"/>
              <a:t>The energy is used by end consumers</a:t>
            </a:r>
          </a:p>
          <a:p>
            <a:pPr marL="311010" indent="-311010">
              <a:spcAft>
                <a:spcPts val="454"/>
              </a:spcAft>
              <a:buFont typeface="Arial" panose="020B0604020202020204" pitchFamily="34" charset="0"/>
              <a:buChar char="•"/>
            </a:pPr>
            <a:endParaRPr lang="en-GB" sz="1814" dirty="0"/>
          </a:p>
          <a:p>
            <a:pPr marL="317137" indent="-311010">
              <a:spcAft>
                <a:spcPts val="454"/>
              </a:spcAft>
              <a:buFont typeface="Arial" panose="020B0604020202020204" pitchFamily="34" charset="0"/>
              <a:buChar char="•"/>
            </a:pPr>
            <a:r>
              <a:rPr lang="en-GB" sz="1814" dirty="0"/>
              <a:t>The Party must be paid a fair price</a:t>
            </a:r>
          </a:p>
          <a:p>
            <a:pPr marL="327075" lvl="1"/>
            <a:endParaRPr lang="en-GB" sz="1995" dirty="0"/>
          </a:p>
          <a:p>
            <a:pPr marL="317137" indent="-311010">
              <a:buFont typeface="Arial" panose="020B0604020202020204" pitchFamily="34" charset="0"/>
              <a:buChar char="•"/>
            </a:pPr>
            <a:endParaRPr lang="en-GB" sz="2177" dirty="0"/>
          </a:p>
        </p:txBody>
      </p:sp>
      <p:sp>
        <p:nvSpPr>
          <p:cNvPr id="8" name="Flowchart: Magnetic Disk 7"/>
          <p:cNvSpPr/>
          <p:nvPr/>
        </p:nvSpPr>
        <p:spPr>
          <a:xfrm>
            <a:off x="7527827" y="1383880"/>
            <a:ext cx="1717945" cy="1084601"/>
          </a:xfrm>
          <a:prstGeom prst="flowChartMagneticDisk">
            <a:avLst/>
          </a:prstGeom>
          <a:solidFill>
            <a:schemeClr val="accent1">
              <a:lumMod val="75000"/>
              <a:alpha val="90000"/>
            </a:schemeClr>
          </a:solid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defRPr/>
            </a:pPr>
            <a:r>
              <a:rPr lang="en-GB" sz="1451" dirty="0">
                <a:solidFill>
                  <a:prstClr val="white"/>
                </a:solidFill>
                <a:latin typeface="Tahoma"/>
              </a:rPr>
              <a:t>Imbalance Volume</a:t>
            </a:r>
          </a:p>
          <a:p>
            <a:pPr algn="ctr" defTabSz="946052">
              <a:defRPr/>
            </a:pPr>
            <a:r>
              <a:rPr lang="en-GB" sz="1451" dirty="0">
                <a:solidFill>
                  <a:prstClr val="white"/>
                </a:solidFill>
                <a:latin typeface="Tahoma"/>
              </a:rPr>
              <a:t>‘surplus’</a:t>
            </a:r>
          </a:p>
        </p:txBody>
      </p:sp>
      <p:sp>
        <p:nvSpPr>
          <p:cNvPr id="9" name="Flowchart: Magnetic Disk 8"/>
          <p:cNvSpPr/>
          <p:nvPr/>
        </p:nvSpPr>
        <p:spPr>
          <a:xfrm>
            <a:off x="2817822" y="1383880"/>
            <a:ext cx="1717945" cy="1084036"/>
          </a:xfrm>
          <a:prstGeom prst="flowChartMagneticDisk">
            <a:avLst/>
          </a:prstGeom>
          <a:solidFill>
            <a:schemeClr val="accent3">
              <a:lumMod val="75000"/>
              <a:alpha val="90000"/>
            </a:schemeClr>
          </a:solid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defRPr/>
            </a:pPr>
            <a:r>
              <a:rPr lang="en-GB" sz="1451" dirty="0">
                <a:solidFill>
                  <a:prstClr val="white"/>
                </a:solidFill>
                <a:latin typeface="Tahoma"/>
              </a:rPr>
              <a:t>Imbalance Volume</a:t>
            </a:r>
          </a:p>
          <a:p>
            <a:pPr algn="ctr" defTabSz="946052">
              <a:defRPr/>
            </a:pPr>
            <a:r>
              <a:rPr lang="en-GB" sz="1451" dirty="0">
                <a:solidFill>
                  <a:prstClr val="white"/>
                </a:solidFill>
                <a:latin typeface="Tahoma"/>
              </a:rPr>
              <a:t>‘deficit’</a:t>
            </a:r>
          </a:p>
        </p:txBody>
      </p:sp>
      <p:sp>
        <p:nvSpPr>
          <p:cNvPr id="3" name="TextBox 2"/>
          <p:cNvSpPr txBox="1"/>
          <p:nvPr/>
        </p:nvSpPr>
        <p:spPr>
          <a:xfrm>
            <a:off x="1756296" y="4891350"/>
            <a:ext cx="8829153" cy="893193"/>
          </a:xfrm>
          <a:prstGeom prst="rect">
            <a:avLst/>
          </a:prstGeom>
          <a:noFill/>
        </p:spPr>
        <p:txBody>
          <a:bodyPr wrap="square" lIns="0" tIns="0" rIns="0" bIns="0" rtlCol="0">
            <a:spAutoFit/>
          </a:bodyPr>
          <a:lstStyle/>
          <a:p>
            <a:pPr algn="ctr" defTabSz="946052">
              <a:defRPr/>
            </a:pPr>
            <a:r>
              <a:rPr lang="en-GB" sz="2902" dirty="0">
                <a:solidFill>
                  <a:srgbClr val="00008B"/>
                </a:solidFill>
                <a:latin typeface="Tahoma"/>
              </a:rPr>
              <a:t>The </a:t>
            </a:r>
            <a:r>
              <a:rPr lang="en-GB" sz="2902" b="1" dirty="0">
                <a:solidFill>
                  <a:srgbClr val="00008B"/>
                </a:solidFill>
                <a:latin typeface="Tahoma"/>
              </a:rPr>
              <a:t>Imbalance Price </a:t>
            </a:r>
            <a:r>
              <a:rPr lang="en-GB" sz="2902" dirty="0">
                <a:solidFill>
                  <a:srgbClr val="00008B"/>
                </a:solidFill>
                <a:latin typeface="Tahoma"/>
              </a:rPr>
              <a:t>represents the cost of this energy</a:t>
            </a:r>
          </a:p>
        </p:txBody>
      </p:sp>
    </p:spTree>
    <p:extLst>
      <p:ext uri="{BB962C8B-B14F-4D97-AF65-F5344CB8AC3E}">
        <p14:creationId xmlns:p14="http://schemas.microsoft.com/office/powerpoint/2010/main" val="280145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nvPr>
        </p:nvGraphicFramePr>
        <p:xfrm>
          <a:off x="1606551" y="1178240"/>
          <a:ext cx="8978898" cy="492586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GB" dirty="0" smtClean="0"/>
              <a:t>Why are Imbalance Prices important?</a:t>
            </a:r>
            <a:endParaRPr lang="en-GB" dirty="0"/>
          </a:p>
        </p:txBody>
      </p:sp>
      <p:sp>
        <p:nvSpPr>
          <p:cNvPr id="4" name="TextBox 3"/>
          <p:cNvSpPr txBox="1"/>
          <p:nvPr/>
        </p:nvSpPr>
        <p:spPr>
          <a:xfrm>
            <a:off x="4457975" y="4941960"/>
            <a:ext cx="1181200" cy="243656"/>
          </a:xfrm>
          <a:prstGeom prst="rect">
            <a:avLst/>
          </a:prstGeom>
          <a:noFill/>
        </p:spPr>
        <p:txBody>
          <a:bodyPr wrap="square" lIns="0" tIns="0" rIns="0" bIns="0" rtlCol="0">
            <a:spAutoFit/>
          </a:bodyPr>
          <a:lstStyle/>
          <a:p>
            <a:pPr defTabSz="946052">
              <a:lnSpc>
                <a:spcPts val="1905"/>
              </a:lnSpc>
              <a:spcAft>
                <a:spcPts val="508"/>
              </a:spcAft>
              <a:defRPr/>
            </a:pPr>
            <a:r>
              <a:rPr lang="en-GB" sz="1270" b="1" dirty="0">
                <a:solidFill>
                  <a:srgbClr val="FF3F3F"/>
                </a:solidFill>
                <a:latin typeface="Tahoma"/>
              </a:rPr>
              <a:t>£21/MWh</a:t>
            </a:r>
          </a:p>
        </p:txBody>
      </p:sp>
      <p:sp>
        <p:nvSpPr>
          <p:cNvPr id="7" name="TextBox 6"/>
          <p:cNvSpPr txBox="1"/>
          <p:nvPr/>
        </p:nvSpPr>
        <p:spPr>
          <a:xfrm>
            <a:off x="7849527" y="1668851"/>
            <a:ext cx="1181200" cy="243656"/>
          </a:xfrm>
          <a:prstGeom prst="rect">
            <a:avLst/>
          </a:prstGeom>
          <a:noFill/>
        </p:spPr>
        <p:txBody>
          <a:bodyPr wrap="square" lIns="0" tIns="0" rIns="0" bIns="0" rtlCol="0">
            <a:spAutoFit/>
          </a:bodyPr>
          <a:lstStyle/>
          <a:p>
            <a:pPr defTabSz="946052">
              <a:lnSpc>
                <a:spcPts val="1905"/>
              </a:lnSpc>
              <a:spcAft>
                <a:spcPts val="508"/>
              </a:spcAft>
              <a:defRPr/>
            </a:pPr>
            <a:r>
              <a:rPr lang="en-GB" sz="1270" b="1" dirty="0">
                <a:solidFill>
                  <a:srgbClr val="FF3F3F"/>
                </a:solidFill>
                <a:latin typeface="Tahoma"/>
              </a:rPr>
              <a:t>£2,242/MWh</a:t>
            </a:r>
          </a:p>
        </p:txBody>
      </p:sp>
    </p:spTree>
    <p:extLst>
      <p:ext uri="{BB962C8B-B14F-4D97-AF65-F5344CB8AC3E}">
        <p14:creationId xmlns:p14="http://schemas.microsoft.com/office/powerpoint/2010/main" val="6905677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are </a:t>
            </a:r>
            <a:r>
              <a:rPr lang="en-GB" dirty="0" smtClean="0"/>
              <a:t>Imbalance </a:t>
            </a:r>
            <a:r>
              <a:rPr lang="en-GB" dirty="0"/>
              <a:t>Prices important</a:t>
            </a:r>
            <a:r>
              <a:rPr lang="en-GB" dirty="0" smtClean="0"/>
              <a:t>? </a:t>
            </a:r>
            <a:endParaRPr lang="en-GB" dirty="0"/>
          </a:p>
        </p:txBody>
      </p:sp>
      <p:sp>
        <p:nvSpPr>
          <p:cNvPr id="4" name="Content Placeholder 3"/>
          <p:cNvSpPr>
            <a:spLocks noGrp="1"/>
          </p:cNvSpPr>
          <p:nvPr>
            <p:ph sz="quarter" idx="4294967295"/>
          </p:nvPr>
        </p:nvSpPr>
        <p:spPr>
          <a:xfrm>
            <a:off x="1781303" y="1048210"/>
            <a:ext cx="8564223" cy="5027952"/>
          </a:xfrm>
        </p:spPr>
        <p:txBody>
          <a:bodyPr/>
          <a:lstStyle/>
          <a:p>
            <a:pPr marL="317137" indent="-311010">
              <a:buFont typeface="Arial" panose="020B0604020202020204" pitchFamily="34" charset="0"/>
              <a:buChar char="•"/>
            </a:pPr>
            <a:r>
              <a:rPr lang="en-GB" sz="1814" dirty="0"/>
              <a:t>Applying 4 March 2020 Imbalance Prices to our Short Party example:</a:t>
            </a:r>
          </a:p>
        </p:txBody>
      </p:sp>
      <p:graphicFrame>
        <p:nvGraphicFramePr>
          <p:cNvPr id="5" name="Table 4"/>
          <p:cNvGraphicFramePr>
            <a:graphicFrameLocks noGrp="1"/>
          </p:cNvGraphicFramePr>
          <p:nvPr>
            <p:extLst/>
          </p:nvPr>
        </p:nvGraphicFramePr>
        <p:xfrm>
          <a:off x="2863057" y="2235221"/>
          <a:ext cx="6465885" cy="2653928"/>
        </p:xfrm>
        <a:graphic>
          <a:graphicData uri="http://schemas.openxmlformats.org/drawingml/2006/table">
            <a:tbl>
              <a:tblPr firstRow="1" bandRow="1">
                <a:tableStyleId>{5C22544A-7EE6-4342-B048-85BDC9FD1C3A}</a:tableStyleId>
              </a:tblPr>
              <a:tblGrid>
                <a:gridCol w="2155295">
                  <a:extLst>
                    <a:ext uri="{9D8B030D-6E8A-4147-A177-3AD203B41FA5}">
                      <a16:colId xmlns:a16="http://schemas.microsoft.com/office/drawing/2014/main" val="1102113677"/>
                    </a:ext>
                  </a:extLst>
                </a:gridCol>
                <a:gridCol w="2155295">
                  <a:extLst>
                    <a:ext uri="{9D8B030D-6E8A-4147-A177-3AD203B41FA5}">
                      <a16:colId xmlns:a16="http://schemas.microsoft.com/office/drawing/2014/main" val="3712789614"/>
                    </a:ext>
                  </a:extLst>
                </a:gridCol>
                <a:gridCol w="2155295">
                  <a:extLst>
                    <a:ext uri="{9D8B030D-6E8A-4147-A177-3AD203B41FA5}">
                      <a16:colId xmlns:a16="http://schemas.microsoft.com/office/drawing/2014/main" val="1909222988"/>
                    </a:ext>
                  </a:extLst>
                </a:gridCol>
              </a:tblGrid>
              <a:tr h="663482">
                <a:tc>
                  <a:txBody>
                    <a:bodyPr/>
                    <a:lstStyle/>
                    <a:p>
                      <a:pPr algn="ctr"/>
                      <a:r>
                        <a:rPr lang="en-GB" sz="1600" b="1" dirty="0" smtClean="0"/>
                        <a:t>Settlement Period</a:t>
                      </a:r>
                      <a:endParaRPr lang="en-GB" sz="1600" b="1" dirty="0"/>
                    </a:p>
                  </a:txBody>
                  <a:tcPr marL="82935" marR="82935" marT="41468" marB="41468" anchor="ctr">
                    <a:solidFill>
                      <a:schemeClr val="accent1"/>
                    </a:solidFill>
                  </a:tcPr>
                </a:tc>
                <a:tc>
                  <a:txBody>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lang="en-GB" sz="1600" baseline="0" dirty="0" smtClean="0"/>
                        <a:t>15</a:t>
                      </a:r>
                      <a:endParaRPr lang="en-GB" sz="1600" dirty="0" smtClean="0"/>
                    </a:p>
                  </a:txBody>
                  <a:tcPr marL="82935" marR="82935" marT="41468" marB="41468" anchor="ctr">
                    <a:solidFill>
                      <a:schemeClr val="accent1"/>
                    </a:solidFill>
                  </a:tcPr>
                </a:tc>
                <a:tc>
                  <a:txBody>
                    <a:bodyPr/>
                    <a:lstStyle/>
                    <a:p>
                      <a:pPr algn="ctr"/>
                      <a:r>
                        <a:rPr lang="en-GB" sz="1600" baseline="0" dirty="0" smtClean="0"/>
                        <a:t>37</a:t>
                      </a:r>
                      <a:endParaRPr lang="en-GB" sz="1600" dirty="0"/>
                    </a:p>
                  </a:txBody>
                  <a:tcPr marL="82935" marR="82935" marT="41468" marB="41468" anchor="ctr">
                    <a:solidFill>
                      <a:schemeClr val="accent1"/>
                    </a:solidFill>
                  </a:tcPr>
                </a:tc>
                <a:extLst>
                  <a:ext uri="{0D108BD9-81ED-4DB2-BD59-A6C34878D82A}">
                    <a16:rowId xmlns:a16="http://schemas.microsoft.com/office/drawing/2014/main" val="3501708949"/>
                  </a:ext>
                </a:extLst>
              </a:tr>
              <a:tr h="663482">
                <a:tc>
                  <a:txBody>
                    <a:bodyPr/>
                    <a:lstStyle/>
                    <a:p>
                      <a:pPr algn="ctr"/>
                      <a:r>
                        <a:rPr lang="en-GB" sz="1600" b="1" dirty="0" smtClean="0"/>
                        <a:t>Imbalance Volume</a:t>
                      </a:r>
                      <a:endParaRPr lang="en-GB" sz="1600" b="1" dirty="0"/>
                    </a:p>
                  </a:txBody>
                  <a:tcPr marL="82935" marR="82935" marT="41468" marB="41468" anchor="ctr"/>
                </a:tc>
                <a:tc>
                  <a:txBody>
                    <a:bodyPr/>
                    <a:lstStyle/>
                    <a:p>
                      <a:pPr algn="ctr"/>
                      <a:r>
                        <a:rPr lang="en-GB" sz="1600" dirty="0" smtClean="0"/>
                        <a:t>-25MWh</a:t>
                      </a:r>
                      <a:endParaRPr lang="en-GB" sz="1600" dirty="0"/>
                    </a:p>
                  </a:txBody>
                  <a:tcPr marL="82935" marR="82935" marT="41468" marB="41468" anchor="ctr"/>
                </a:tc>
                <a:tc>
                  <a:txBody>
                    <a:bodyPr/>
                    <a:lstStyle/>
                    <a:p>
                      <a:pPr algn="ctr"/>
                      <a:r>
                        <a:rPr lang="en-GB" sz="1600" smtClean="0"/>
                        <a:t>-25MWh</a:t>
                      </a:r>
                      <a:endParaRPr lang="en-GB" sz="1600" dirty="0"/>
                    </a:p>
                  </a:txBody>
                  <a:tcPr marL="82935" marR="82935" marT="41468" marB="41468" anchor="ctr"/>
                </a:tc>
                <a:extLst>
                  <a:ext uri="{0D108BD9-81ED-4DB2-BD59-A6C34878D82A}">
                    <a16:rowId xmlns:a16="http://schemas.microsoft.com/office/drawing/2014/main" val="4016938947"/>
                  </a:ext>
                </a:extLst>
              </a:tr>
              <a:tr h="663482">
                <a:tc>
                  <a:txBody>
                    <a:bodyPr/>
                    <a:lstStyle/>
                    <a:p>
                      <a:pPr algn="ctr"/>
                      <a:r>
                        <a:rPr lang="en-GB" sz="1600" b="1" dirty="0" smtClean="0"/>
                        <a:t>Imbalance</a:t>
                      </a:r>
                      <a:r>
                        <a:rPr lang="en-GB" sz="1600" b="1" baseline="0" dirty="0" smtClean="0"/>
                        <a:t> Price</a:t>
                      </a:r>
                      <a:endParaRPr lang="en-GB" sz="1600" b="1" dirty="0"/>
                    </a:p>
                  </a:txBody>
                  <a:tcPr marL="82935" marR="82935" marT="41468" marB="41468" anchor="ctr"/>
                </a:tc>
                <a:tc>
                  <a:txBody>
                    <a:bodyPr/>
                    <a:lstStyle/>
                    <a:p>
                      <a:pPr algn="ctr"/>
                      <a:r>
                        <a:rPr lang="en-GB" sz="1600" dirty="0" smtClean="0"/>
                        <a:t>£21/MWh</a:t>
                      </a:r>
                      <a:endParaRPr lang="en-GB" sz="1600" dirty="0"/>
                    </a:p>
                  </a:txBody>
                  <a:tcPr marL="82935" marR="82935" marT="41468" marB="41468" anchor="ctr"/>
                </a:tc>
                <a:tc>
                  <a:txBody>
                    <a:bodyPr/>
                    <a:lstStyle/>
                    <a:p>
                      <a:pPr algn="ctr"/>
                      <a:r>
                        <a:rPr lang="en-GB" sz="1600" dirty="0" smtClean="0"/>
                        <a:t>£2,242/MWh</a:t>
                      </a:r>
                      <a:endParaRPr lang="en-GB" sz="1600" dirty="0"/>
                    </a:p>
                  </a:txBody>
                  <a:tcPr marL="82935" marR="82935" marT="41468" marB="41468" anchor="ctr"/>
                </a:tc>
                <a:extLst>
                  <a:ext uri="{0D108BD9-81ED-4DB2-BD59-A6C34878D82A}">
                    <a16:rowId xmlns:a16="http://schemas.microsoft.com/office/drawing/2014/main" val="3966701414"/>
                  </a:ext>
                </a:extLst>
              </a:tr>
              <a:tr h="663482">
                <a:tc>
                  <a:txBody>
                    <a:bodyPr/>
                    <a:lstStyle/>
                    <a:p>
                      <a:pPr algn="ctr"/>
                      <a:r>
                        <a:rPr lang="en-GB" sz="1600" b="1" dirty="0" smtClean="0"/>
                        <a:t>Imbalance </a:t>
                      </a:r>
                      <a:r>
                        <a:rPr lang="en-GB" sz="1600" b="1" dirty="0" err="1" smtClean="0"/>
                        <a:t>Cashflow</a:t>
                      </a:r>
                      <a:endParaRPr lang="en-GB" sz="1600" b="1" dirty="0"/>
                    </a:p>
                  </a:txBody>
                  <a:tcPr marL="82935" marR="82935" marT="41468" marB="41468" anchor="ctr"/>
                </a:tc>
                <a:tc>
                  <a:txBody>
                    <a:bodyPr/>
                    <a:lstStyle/>
                    <a:p>
                      <a:pPr algn="ctr"/>
                      <a:r>
                        <a:rPr lang="en-GB" sz="1600" b="1" dirty="0" smtClean="0">
                          <a:solidFill>
                            <a:srgbClr val="FF0000"/>
                          </a:solidFill>
                        </a:rPr>
                        <a:t>-£525</a:t>
                      </a:r>
                      <a:endParaRPr lang="en-GB" sz="1600" b="1" dirty="0">
                        <a:solidFill>
                          <a:srgbClr val="FF0000"/>
                        </a:solidFill>
                      </a:endParaRPr>
                    </a:p>
                  </a:txBody>
                  <a:tcPr marL="82935" marR="82935" marT="41468" marB="41468" anchor="ctr"/>
                </a:tc>
                <a:tc>
                  <a:txBody>
                    <a:bodyPr/>
                    <a:lstStyle/>
                    <a:p>
                      <a:pPr algn="ctr"/>
                      <a:r>
                        <a:rPr lang="en-GB" sz="1600" b="1" dirty="0" smtClean="0">
                          <a:solidFill>
                            <a:srgbClr val="FF0000"/>
                          </a:solidFill>
                        </a:rPr>
                        <a:t>-£56,050</a:t>
                      </a:r>
                      <a:endParaRPr lang="en-GB" sz="1600" b="1" dirty="0">
                        <a:solidFill>
                          <a:srgbClr val="FF0000"/>
                        </a:solidFill>
                      </a:endParaRPr>
                    </a:p>
                  </a:txBody>
                  <a:tcPr marL="82935" marR="82935" marT="41468" marB="41468" anchor="ctr"/>
                </a:tc>
                <a:extLst>
                  <a:ext uri="{0D108BD9-81ED-4DB2-BD59-A6C34878D82A}">
                    <a16:rowId xmlns:a16="http://schemas.microsoft.com/office/drawing/2014/main" val="1736190953"/>
                  </a:ext>
                </a:extLst>
              </a:tr>
            </a:tbl>
          </a:graphicData>
        </a:graphic>
      </p:graphicFrame>
    </p:spTree>
    <p:extLst>
      <p:ext uri="{BB962C8B-B14F-4D97-AF65-F5344CB8AC3E}">
        <p14:creationId xmlns:p14="http://schemas.microsoft.com/office/powerpoint/2010/main" val="6845299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an 17"/>
          <p:cNvSpPr/>
          <p:nvPr/>
        </p:nvSpPr>
        <p:spPr>
          <a:xfrm>
            <a:off x="5160643" y="2883293"/>
            <a:ext cx="2260964" cy="1887217"/>
          </a:xfrm>
          <a:prstGeom prst="can">
            <a:avLst/>
          </a:prstGeom>
          <a:ln/>
        </p:spPr>
        <p:style>
          <a:lnRef idx="2">
            <a:schemeClr val="accent1"/>
          </a:lnRef>
          <a:fillRef idx="1">
            <a:schemeClr val="lt1"/>
          </a:fillRef>
          <a:effectRef idx="0">
            <a:schemeClr val="accent1"/>
          </a:effectRef>
          <a:fontRef idx="minor">
            <a:schemeClr val="dk1"/>
          </a:fontRef>
        </p:style>
        <p:txBody>
          <a:bodyPr rtlCol="0" anchor="ctr"/>
          <a:lstStyle/>
          <a:p>
            <a:pPr algn="ctr" defTabSz="946052"/>
            <a:endParaRPr lang="en-GB" sz="1451" b="1" dirty="0">
              <a:solidFill>
                <a:srgbClr val="00008B"/>
              </a:solidFill>
              <a:latin typeface="Arial" panose="020B0604020202020204"/>
            </a:endParaRPr>
          </a:p>
        </p:txBody>
      </p:sp>
      <p:sp>
        <p:nvSpPr>
          <p:cNvPr id="17" name="Can 16"/>
          <p:cNvSpPr/>
          <p:nvPr/>
        </p:nvSpPr>
        <p:spPr>
          <a:xfrm>
            <a:off x="2230200" y="2363589"/>
            <a:ext cx="2276317" cy="2427425"/>
          </a:xfrm>
          <a:prstGeom prst="can">
            <a:avLst/>
          </a:prstGeom>
          <a:ln/>
        </p:spPr>
        <p:style>
          <a:lnRef idx="2">
            <a:schemeClr val="accent3"/>
          </a:lnRef>
          <a:fillRef idx="1">
            <a:schemeClr val="lt1"/>
          </a:fillRef>
          <a:effectRef idx="0">
            <a:schemeClr val="accent3"/>
          </a:effectRef>
          <a:fontRef idx="minor">
            <a:schemeClr val="dk1"/>
          </a:fontRef>
        </p:style>
        <p:txBody>
          <a:bodyPr rtlCol="0" anchor="ctr"/>
          <a:lstStyle/>
          <a:p>
            <a:pPr algn="ctr" defTabSz="946052"/>
            <a:endParaRPr lang="en-GB" sz="1451" b="1" dirty="0">
              <a:solidFill>
                <a:srgbClr val="00008B"/>
              </a:solidFill>
              <a:latin typeface="Arial" panose="020B0604020202020204"/>
            </a:endParaRPr>
          </a:p>
        </p:txBody>
      </p:sp>
      <p:sp>
        <p:nvSpPr>
          <p:cNvPr id="2" name="Title 1"/>
          <p:cNvSpPr>
            <a:spLocks noGrp="1"/>
          </p:cNvSpPr>
          <p:nvPr>
            <p:ph type="title"/>
          </p:nvPr>
        </p:nvSpPr>
        <p:spPr/>
        <p:txBody>
          <a:bodyPr/>
          <a:lstStyle/>
          <a:p>
            <a:r>
              <a:rPr lang="en-GB" dirty="0" smtClean="0"/>
              <a:t>Where does the imbalance </a:t>
            </a:r>
            <a:r>
              <a:rPr lang="en-GB" dirty="0" err="1" smtClean="0"/>
              <a:t>cashflow</a:t>
            </a:r>
            <a:r>
              <a:rPr lang="en-GB" dirty="0" smtClean="0"/>
              <a:t> go?</a:t>
            </a:r>
            <a:endParaRPr lang="en-GB" dirty="0"/>
          </a:p>
        </p:txBody>
      </p:sp>
      <p:sp>
        <p:nvSpPr>
          <p:cNvPr id="8" name="Rectangle 7"/>
          <p:cNvSpPr/>
          <p:nvPr/>
        </p:nvSpPr>
        <p:spPr>
          <a:xfrm>
            <a:off x="2322504" y="1661930"/>
            <a:ext cx="2092240" cy="579646"/>
          </a:xfrm>
          <a:prstGeom prst="rect">
            <a:avLst/>
          </a:prstGeom>
        </p:spPr>
        <p:txBody>
          <a:bodyPr wrap="none">
            <a:spAutoFit/>
          </a:bodyPr>
          <a:lstStyle/>
          <a:p>
            <a:pPr algn="ctr" defTabSz="946052">
              <a:lnSpc>
                <a:spcPts val="1905"/>
              </a:lnSpc>
              <a:spcAft>
                <a:spcPts val="508"/>
              </a:spcAft>
              <a:defRPr/>
            </a:pPr>
            <a:r>
              <a:rPr lang="en-GB" sz="2177" b="1" dirty="0">
                <a:solidFill>
                  <a:srgbClr val="00008B"/>
                </a:solidFill>
                <a:latin typeface="Tahoma"/>
              </a:rPr>
              <a:t>Short Parties </a:t>
            </a:r>
            <a:br>
              <a:rPr lang="en-GB" sz="2177" b="1" dirty="0">
                <a:solidFill>
                  <a:srgbClr val="00008B"/>
                </a:solidFill>
                <a:latin typeface="Tahoma"/>
              </a:rPr>
            </a:br>
            <a:r>
              <a:rPr lang="en-GB" sz="2177" b="1" dirty="0">
                <a:solidFill>
                  <a:srgbClr val="00008B"/>
                </a:solidFill>
                <a:latin typeface="Tahoma"/>
              </a:rPr>
              <a:t>paid</a:t>
            </a:r>
          </a:p>
        </p:txBody>
      </p:sp>
      <p:sp>
        <p:nvSpPr>
          <p:cNvPr id="9" name="Rectangle 8"/>
          <p:cNvSpPr/>
          <p:nvPr/>
        </p:nvSpPr>
        <p:spPr>
          <a:xfrm>
            <a:off x="5224768" y="1661930"/>
            <a:ext cx="2132714" cy="579646"/>
          </a:xfrm>
          <a:prstGeom prst="rect">
            <a:avLst/>
          </a:prstGeom>
        </p:spPr>
        <p:txBody>
          <a:bodyPr wrap="square">
            <a:spAutoFit/>
          </a:bodyPr>
          <a:lstStyle/>
          <a:p>
            <a:pPr algn="ctr" defTabSz="946052">
              <a:lnSpc>
                <a:spcPts val="1905"/>
              </a:lnSpc>
              <a:spcAft>
                <a:spcPts val="508"/>
              </a:spcAft>
              <a:defRPr/>
            </a:pPr>
            <a:r>
              <a:rPr lang="en-GB" sz="2177" b="1" dirty="0">
                <a:solidFill>
                  <a:srgbClr val="00008B"/>
                </a:solidFill>
                <a:latin typeface="Tahoma"/>
              </a:rPr>
              <a:t>Long Parties were paid</a:t>
            </a:r>
          </a:p>
        </p:txBody>
      </p:sp>
      <p:sp>
        <p:nvSpPr>
          <p:cNvPr id="10" name="Rectangle 9"/>
          <p:cNvSpPr/>
          <p:nvPr/>
        </p:nvSpPr>
        <p:spPr>
          <a:xfrm>
            <a:off x="8140349" y="1823056"/>
            <a:ext cx="1435008" cy="335989"/>
          </a:xfrm>
          <a:prstGeom prst="rect">
            <a:avLst/>
          </a:prstGeom>
        </p:spPr>
        <p:txBody>
          <a:bodyPr wrap="none">
            <a:spAutoFit/>
          </a:bodyPr>
          <a:lstStyle/>
          <a:p>
            <a:pPr algn="ctr" defTabSz="946052">
              <a:lnSpc>
                <a:spcPts val="1905"/>
              </a:lnSpc>
              <a:spcAft>
                <a:spcPts val="508"/>
              </a:spcAft>
              <a:defRPr/>
            </a:pPr>
            <a:r>
              <a:rPr lang="en-GB" sz="2177" b="1" dirty="0">
                <a:solidFill>
                  <a:srgbClr val="00008B"/>
                </a:solidFill>
                <a:latin typeface="Tahoma"/>
              </a:rPr>
              <a:t>Left over</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2578" y="2242584"/>
            <a:ext cx="1843986" cy="838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5661505" y="3957741"/>
            <a:ext cx="1594715" cy="243656"/>
          </a:xfrm>
          <a:prstGeom prst="rect">
            <a:avLst/>
          </a:prstGeom>
          <a:noFill/>
        </p:spPr>
        <p:txBody>
          <a:bodyPr wrap="square" lIns="0" tIns="0" rIns="0" bIns="0" rtlCol="0">
            <a:spAutoFit/>
          </a:bodyPr>
          <a:lstStyle/>
          <a:p>
            <a:pPr defTabSz="946052">
              <a:lnSpc>
                <a:spcPts val="1905"/>
              </a:lnSpc>
              <a:spcAft>
                <a:spcPts val="508"/>
              </a:spcAft>
              <a:defRPr/>
            </a:pPr>
            <a:r>
              <a:rPr lang="en-GB" sz="2177" b="1" dirty="0">
                <a:solidFill>
                  <a:srgbClr val="00008B"/>
                </a:solidFill>
                <a:latin typeface="Tahoma"/>
              </a:rPr>
              <a:t> </a:t>
            </a:r>
            <a:r>
              <a:rPr lang="en-GB" sz="2902" b="1" dirty="0">
                <a:solidFill>
                  <a:srgbClr val="00008B"/>
                </a:solidFill>
                <a:latin typeface="Tahoma"/>
              </a:rPr>
              <a:t>£8.9M</a:t>
            </a:r>
            <a:endParaRPr lang="en-GB" sz="2540" b="1" dirty="0">
              <a:solidFill>
                <a:srgbClr val="00008B"/>
              </a:solidFill>
              <a:latin typeface="Tahoma"/>
            </a:endParaRPr>
          </a:p>
        </p:txBody>
      </p:sp>
      <p:sp>
        <p:nvSpPr>
          <p:cNvPr id="14" name="TextBox 13"/>
          <p:cNvSpPr txBox="1"/>
          <p:nvPr/>
        </p:nvSpPr>
        <p:spPr>
          <a:xfrm>
            <a:off x="8361084" y="2639037"/>
            <a:ext cx="993538" cy="243656"/>
          </a:xfrm>
          <a:prstGeom prst="rect">
            <a:avLst/>
          </a:prstGeom>
          <a:noFill/>
        </p:spPr>
        <p:txBody>
          <a:bodyPr wrap="square" lIns="0" tIns="0" rIns="0" bIns="0" rtlCol="0">
            <a:spAutoFit/>
          </a:bodyPr>
          <a:lstStyle/>
          <a:p>
            <a:pPr defTabSz="946052">
              <a:lnSpc>
                <a:spcPts val="1905"/>
              </a:lnSpc>
              <a:spcAft>
                <a:spcPts val="508"/>
              </a:spcAft>
              <a:defRPr/>
            </a:pPr>
            <a:r>
              <a:rPr lang="en-GB" sz="2177" b="1" dirty="0">
                <a:solidFill>
                  <a:srgbClr val="00008B"/>
                </a:solidFill>
                <a:latin typeface="Tahoma"/>
              </a:rPr>
              <a:t>£840K</a:t>
            </a:r>
          </a:p>
        </p:txBody>
      </p:sp>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3969" y="3110760"/>
            <a:ext cx="1185059" cy="205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rot="16200000">
            <a:off x="7730135" y="3748189"/>
            <a:ext cx="2192727" cy="538865"/>
          </a:xfrm>
          <a:prstGeom prst="rect">
            <a:avLst/>
          </a:prstGeom>
        </p:spPr>
        <p:txBody>
          <a:bodyPr wrap="square">
            <a:spAutoFit/>
          </a:bodyPr>
          <a:lstStyle/>
          <a:p>
            <a:pPr defTabSz="946052">
              <a:defRPr/>
            </a:pPr>
            <a:r>
              <a:rPr lang="en-GB" sz="1451" b="1" dirty="0">
                <a:solidFill>
                  <a:srgbClr val="00008B"/>
                </a:solidFill>
                <a:latin typeface="Tahoma"/>
              </a:rPr>
              <a:t>RCRC</a:t>
            </a:r>
            <a:r>
              <a:rPr lang="en-GB" sz="1451" b="1" dirty="0">
                <a:solidFill>
                  <a:prstClr val="black"/>
                </a:solidFill>
                <a:latin typeface="Tahoma"/>
              </a:rPr>
              <a:t> </a:t>
            </a:r>
            <a:r>
              <a:rPr lang="en-GB" sz="1451" b="1" dirty="0">
                <a:solidFill>
                  <a:srgbClr val="00008B"/>
                </a:solidFill>
                <a:latin typeface="Tahoma"/>
              </a:rPr>
              <a:t>REDISTRIBUTED</a:t>
            </a:r>
          </a:p>
        </p:txBody>
      </p:sp>
      <p:sp>
        <p:nvSpPr>
          <p:cNvPr id="3" name="TextBox 2"/>
          <p:cNvSpPr txBox="1"/>
          <p:nvPr/>
        </p:nvSpPr>
        <p:spPr>
          <a:xfrm>
            <a:off x="2795296" y="3401053"/>
            <a:ext cx="2077928" cy="243656"/>
          </a:xfrm>
          <a:prstGeom prst="rect">
            <a:avLst/>
          </a:prstGeom>
          <a:noFill/>
        </p:spPr>
        <p:txBody>
          <a:bodyPr wrap="square" lIns="0" tIns="0" rIns="0" bIns="0" rtlCol="0">
            <a:spAutoFit/>
          </a:bodyPr>
          <a:lstStyle/>
          <a:p>
            <a:pPr defTabSz="946052">
              <a:lnSpc>
                <a:spcPts val="1905"/>
              </a:lnSpc>
              <a:spcAft>
                <a:spcPts val="508"/>
              </a:spcAft>
              <a:defRPr/>
            </a:pPr>
            <a:r>
              <a:rPr lang="en-GB" sz="2902" b="1" dirty="0">
                <a:solidFill>
                  <a:srgbClr val="00008B"/>
                </a:solidFill>
                <a:latin typeface="Tahoma"/>
              </a:rPr>
              <a:t>£9.7M</a:t>
            </a:r>
          </a:p>
        </p:txBody>
      </p:sp>
      <p:sp>
        <p:nvSpPr>
          <p:cNvPr id="7" name="TextBox 6"/>
          <p:cNvSpPr txBox="1"/>
          <p:nvPr/>
        </p:nvSpPr>
        <p:spPr>
          <a:xfrm>
            <a:off x="1991699" y="1122764"/>
            <a:ext cx="7362924" cy="243656"/>
          </a:xfrm>
          <a:prstGeom prst="rect">
            <a:avLst/>
          </a:prstGeom>
          <a:noFill/>
        </p:spPr>
        <p:txBody>
          <a:bodyPr wrap="square" lIns="0" tIns="0" rIns="0" bIns="0" rtlCol="0">
            <a:spAutoFit/>
          </a:bodyPr>
          <a:lstStyle/>
          <a:p>
            <a:pPr defTabSz="946052">
              <a:lnSpc>
                <a:spcPts val="1905"/>
              </a:lnSpc>
              <a:spcAft>
                <a:spcPts val="508"/>
              </a:spcAft>
              <a:defRPr/>
            </a:pPr>
            <a:r>
              <a:rPr lang="en-GB" sz="1814" dirty="0">
                <a:solidFill>
                  <a:srgbClr val="00008B"/>
                </a:solidFill>
                <a:latin typeface="Tahoma"/>
              </a:rPr>
              <a:t>For Settlement Period 37 on 4 March 2020:</a:t>
            </a:r>
          </a:p>
        </p:txBody>
      </p:sp>
      <p:sp>
        <p:nvSpPr>
          <p:cNvPr id="19" name="Rounded Rectangle 18"/>
          <p:cNvSpPr/>
          <p:nvPr/>
        </p:nvSpPr>
        <p:spPr>
          <a:xfrm>
            <a:off x="1784133" y="5482945"/>
            <a:ext cx="8585338" cy="670946"/>
          </a:xfrm>
          <a:prstGeom prst="roundRect">
            <a:avLst/>
          </a:prstGeom>
          <a:ln/>
        </p:spPr>
        <p:style>
          <a:lnRef idx="2">
            <a:schemeClr val="dk1"/>
          </a:lnRef>
          <a:fillRef idx="1">
            <a:schemeClr val="lt1"/>
          </a:fillRef>
          <a:effectRef idx="0">
            <a:schemeClr val="dk1"/>
          </a:effectRef>
          <a:fontRef idx="minor">
            <a:schemeClr val="dk1"/>
          </a:fontRef>
        </p:style>
        <p:txBody>
          <a:bodyPr lIns="97955" tIns="0" rIns="0" bIns="0" anchor="t"/>
          <a:lstStyle/>
          <a:p>
            <a:pPr algn="ctr" defTabSz="946052">
              <a:defRPr/>
            </a:pPr>
            <a:r>
              <a:rPr lang="en-GB" sz="1814" dirty="0">
                <a:solidFill>
                  <a:srgbClr val="00008B"/>
                </a:solidFill>
                <a:latin typeface="Tahoma"/>
              </a:rPr>
              <a:t>Any ‘left over’ money after all the Energy Imbalance </a:t>
            </a:r>
            <a:r>
              <a:rPr lang="en-GB" sz="1814" dirty="0" err="1">
                <a:solidFill>
                  <a:srgbClr val="00008B"/>
                </a:solidFill>
                <a:latin typeface="Tahoma"/>
              </a:rPr>
              <a:t>Cashflow</a:t>
            </a:r>
            <a:r>
              <a:rPr lang="en-GB" sz="1814" dirty="0">
                <a:solidFill>
                  <a:srgbClr val="00008B"/>
                </a:solidFill>
                <a:latin typeface="Tahoma"/>
              </a:rPr>
              <a:t> for a Settlement Period is settled, is either credited or charged to active market participants </a:t>
            </a:r>
            <a:endParaRPr lang="en-GB" sz="1814" b="1" dirty="0">
              <a:solidFill>
                <a:srgbClr val="00008B"/>
              </a:solidFill>
              <a:latin typeface="Tahoma"/>
            </a:endParaRPr>
          </a:p>
        </p:txBody>
      </p:sp>
    </p:spTree>
    <p:extLst>
      <p:ext uri="{BB962C8B-B14F-4D97-AF65-F5344CB8AC3E}">
        <p14:creationId xmlns:p14="http://schemas.microsoft.com/office/powerpoint/2010/main" val="243655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1.84328E-6 1.82696E-6 L -0.10641 1.82696E-6 " pathEditMode="relative" rAng="0" ptsTypes="AA">
                                      <p:cBhvr>
                                        <p:cTn id="6" dur="1800" fill="hold"/>
                                        <p:tgtEl>
                                          <p:spTgt spid="17"/>
                                        </p:tgtEl>
                                        <p:attrNameLst>
                                          <p:attrName>ppt_x</p:attrName>
                                          <p:attrName>ppt_y</p:attrName>
                                        </p:attrNameLst>
                                      </p:cBhvr>
                                      <p:rCtr x="-5328" y="0"/>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grpId="0" nodeType="clickEffect">
                                  <p:stCondLst>
                                    <p:cond delay="0"/>
                                  </p:stCondLst>
                                  <p:childTnLst>
                                    <p:animMotion origin="layout" path="M 1.84328E-6 1.82696E-6 L -0.10641 1.82696E-6 " pathEditMode="relative" rAng="0" ptsTypes="AA">
                                      <p:cBhvr>
                                        <p:cTn id="10" dur="1800" fill="hold"/>
                                        <p:tgtEl>
                                          <p:spTgt spid="18"/>
                                        </p:tgtEl>
                                        <p:attrNameLst>
                                          <p:attrName>ppt_x</p:attrName>
                                          <p:attrName>ppt_y</p:attrName>
                                        </p:attrNameLst>
                                      </p:cBhvr>
                                      <p:rCtr x="-532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dirty="0" smtClean="0"/>
              <a:t>How are they calculated?</a:t>
            </a:r>
            <a:endParaRPr lang="en-GB" dirty="0"/>
          </a:p>
        </p:txBody>
      </p:sp>
    </p:spTree>
    <p:extLst>
      <p:ext uri="{BB962C8B-B14F-4D97-AF65-F5344CB8AC3E}">
        <p14:creationId xmlns:p14="http://schemas.microsoft.com/office/powerpoint/2010/main" val="23348565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are they </a:t>
            </a:r>
            <a:r>
              <a:rPr lang="en-GB" dirty="0" smtClean="0"/>
              <a:t>calculated?</a:t>
            </a:r>
            <a:endParaRPr lang="en-GB" dirty="0"/>
          </a:p>
        </p:txBody>
      </p:sp>
      <p:sp>
        <p:nvSpPr>
          <p:cNvPr id="5" name="Content Placeholder 4"/>
          <p:cNvSpPr>
            <a:spLocks noGrp="1"/>
          </p:cNvSpPr>
          <p:nvPr>
            <p:ph sz="quarter" idx="4294967295"/>
          </p:nvPr>
        </p:nvSpPr>
        <p:spPr>
          <a:xfrm>
            <a:off x="1846778" y="1089967"/>
            <a:ext cx="8378708" cy="3272776"/>
          </a:xfrm>
        </p:spPr>
        <p:txBody>
          <a:bodyPr>
            <a:normAutofit/>
          </a:bodyPr>
          <a:lstStyle/>
          <a:p>
            <a:pPr>
              <a:lnSpc>
                <a:spcPct val="100000"/>
              </a:lnSpc>
            </a:pPr>
            <a:r>
              <a:rPr lang="en-GB" sz="2177" b="1" dirty="0"/>
              <a:t>We will cover:</a:t>
            </a:r>
          </a:p>
          <a:p>
            <a:pPr>
              <a:lnSpc>
                <a:spcPct val="100000"/>
              </a:lnSpc>
            </a:pPr>
            <a:endParaRPr lang="en-GB" sz="2177" dirty="0"/>
          </a:p>
          <a:p>
            <a:pPr marL="311010" lvl="1" indent="-311010">
              <a:buFont typeface="Arial" panose="020B0604020202020204" pitchFamily="34" charset="0"/>
              <a:buChar char="•"/>
            </a:pPr>
            <a:r>
              <a:rPr lang="en-GB" sz="1995" b="0" dirty="0">
                <a:solidFill>
                  <a:schemeClr val="tx1"/>
                </a:solidFill>
              </a:rPr>
              <a:t>Bids &amp; Offers</a:t>
            </a:r>
          </a:p>
          <a:p>
            <a:pPr marL="311010" lvl="1" indent="-311010">
              <a:buFont typeface="Arial" panose="020B0604020202020204" pitchFamily="34" charset="0"/>
              <a:buChar char="•"/>
            </a:pPr>
            <a:endParaRPr lang="en-GB" sz="1995" b="0" dirty="0">
              <a:solidFill>
                <a:schemeClr val="tx1"/>
              </a:solidFill>
            </a:endParaRPr>
          </a:p>
          <a:p>
            <a:pPr marL="311010" lvl="1" indent="-311010">
              <a:buFont typeface="Arial" panose="020B0604020202020204" pitchFamily="34" charset="0"/>
              <a:buChar char="•"/>
            </a:pPr>
            <a:r>
              <a:rPr lang="en-GB" sz="1995" b="0" dirty="0">
                <a:solidFill>
                  <a:schemeClr val="tx1"/>
                </a:solidFill>
              </a:rPr>
              <a:t>System Vs. Energy balancing actions</a:t>
            </a:r>
          </a:p>
          <a:p>
            <a:pPr marL="311010" lvl="1" indent="-311010">
              <a:buFont typeface="Arial" panose="020B0604020202020204" pitchFamily="34" charset="0"/>
              <a:buChar char="•"/>
            </a:pPr>
            <a:endParaRPr lang="en-GB" sz="1995" b="0" dirty="0">
              <a:solidFill>
                <a:schemeClr val="tx1"/>
              </a:solidFill>
            </a:endParaRPr>
          </a:p>
          <a:p>
            <a:pPr marL="311010" lvl="1" indent="-311010">
              <a:buFont typeface="Arial" panose="020B0604020202020204" pitchFamily="34" charset="0"/>
              <a:buChar char="•"/>
            </a:pPr>
            <a:r>
              <a:rPr lang="en-GB" sz="1995" b="0" dirty="0">
                <a:solidFill>
                  <a:schemeClr val="tx1"/>
                </a:solidFill>
              </a:rPr>
              <a:t>Flagging and Tagging processes (these remove or reprice Bids/Offers accepted by National Grid)</a:t>
            </a:r>
          </a:p>
          <a:p>
            <a:pPr marL="311010" lvl="1" indent="-311010">
              <a:buFont typeface="Arial" panose="020B0604020202020204" pitchFamily="34" charset="0"/>
              <a:buChar char="•"/>
            </a:pPr>
            <a:endParaRPr lang="en-GB" sz="1995" b="0" dirty="0">
              <a:solidFill>
                <a:schemeClr val="tx1"/>
              </a:solidFill>
            </a:endParaRPr>
          </a:p>
          <a:p>
            <a:pPr marL="311010" lvl="1" indent="-311010">
              <a:buFont typeface="Arial" panose="020B0604020202020204" pitchFamily="34" charset="0"/>
              <a:buChar char="•"/>
            </a:pPr>
            <a:r>
              <a:rPr lang="en-GB" sz="1995" b="0" dirty="0">
                <a:solidFill>
                  <a:schemeClr val="tx1"/>
                </a:solidFill>
              </a:rPr>
              <a:t>Simplified Working Example</a:t>
            </a:r>
            <a:endParaRPr lang="en-GB" sz="2177" b="0" dirty="0">
              <a:solidFill>
                <a:schemeClr val="tx1"/>
              </a:solidFill>
            </a:endParaRPr>
          </a:p>
        </p:txBody>
      </p:sp>
    </p:spTree>
    <p:extLst>
      <p:ext uri="{BB962C8B-B14F-4D97-AF65-F5344CB8AC3E}">
        <p14:creationId xmlns:p14="http://schemas.microsoft.com/office/powerpoint/2010/main" val="5595937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Balancing </a:t>
            </a:r>
            <a:r>
              <a:rPr lang="en-GB" dirty="0"/>
              <a:t>Mechanism</a:t>
            </a:r>
          </a:p>
        </p:txBody>
      </p:sp>
      <p:pic>
        <p:nvPicPr>
          <p:cNvPr id="5" name="Picture 22"/>
          <p:cNvPicPr>
            <a:picLocks noGrp="1" noChangeAspect="1" noChangeArrowheads="1"/>
          </p:cNvPicPr>
          <p:nvPr>
            <p:ph sz="quarter" idx="4294967295"/>
          </p:nvPr>
        </p:nvPicPr>
        <p:blipFill rotWithShape="1">
          <a:blip r:embed="rId3">
            <a:extLst>
              <a:ext uri="{28A0092B-C50C-407E-A947-70E740481C1C}">
                <a14:useLocalDpi xmlns:a14="http://schemas.microsoft.com/office/drawing/2010/main" val="0"/>
              </a:ext>
            </a:extLst>
          </a:blip>
          <a:srcRect l="5686" t="23589" r="34578" b="11827"/>
          <a:stretch/>
        </p:blipFill>
        <p:spPr bwMode="auto">
          <a:xfrm>
            <a:off x="3265417" y="921504"/>
            <a:ext cx="5085546" cy="3091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1605757" y="4318152"/>
            <a:ext cx="8978896" cy="929097"/>
          </a:xfrm>
          <a:prstGeom prst="roundRect">
            <a:avLst/>
          </a:prstGeom>
          <a:noFill/>
          <a:ln w="57150">
            <a:solidFill>
              <a:schemeClr val="tx1"/>
            </a:solidFill>
          </a:ln>
        </p:spPr>
        <p:style>
          <a:lnRef idx="2">
            <a:schemeClr val="accent1"/>
          </a:lnRef>
          <a:fillRef idx="1">
            <a:schemeClr val="lt1"/>
          </a:fillRef>
          <a:effectRef idx="0">
            <a:schemeClr val="accent1"/>
          </a:effectRef>
          <a:fontRef idx="minor">
            <a:schemeClr val="dk1"/>
          </a:fontRef>
        </p:style>
        <p:txBody>
          <a:bodyPr lIns="97955" tIns="0" rIns="0" bIns="0" anchor="t"/>
          <a:lstStyle/>
          <a:p>
            <a:pPr algn="ctr" defTabSz="946052"/>
            <a:r>
              <a:rPr lang="en-GB" sz="2177" dirty="0">
                <a:solidFill>
                  <a:srgbClr val="00008B"/>
                </a:solidFill>
                <a:latin typeface="Arial" panose="020B0604020202020204"/>
              </a:rPr>
              <a:t>Imbalance Prices are calculated based on the cost incurred by National Grid to balance the system using the Balancing Mechanism</a:t>
            </a:r>
            <a:endParaRPr lang="en-GB" sz="2177" b="1" dirty="0">
              <a:solidFill>
                <a:srgbClr val="00008B"/>
              </a:solidFill>
              <a:latin typeface="Arial" panose="020B0604020202020204"/>
            </a:endParaRPr>
          </a:p>
        </p:txBody>
      </p:sp>
      <p:sp>
        <p:nvSpPr>
          <p:cNvPr id="7" name="Rounded Rectangle 6"/>
          <p:cNvSpPr/>
          <p:nvPr/>
        </p:nvSpPr>
        <p:spPr>
          <a:xfrm>
            <a:off x="1605757" y="5342409"/>
            <a:ext cx="8978896" cy="929097"/>
          </a:xfrm>
          <a:prstGeom prst="roundRect">
            <a:avLst/>
          </a:prstGeom>
          <a:noFill/>
          <a:ln w="57150">
            <a:solidFill>
              <a:schemeClr val="tx1"/>
            </a:solidFill>
          </a:ln>
        </p:spPr>
        <p:style>
          <a:lnRef idx="2">
            <a:schemeClr val="accent1"/>
          </a:lnRef>
          <a:fillRef idx="1">
            <a:schemeClr val="lt1"/>
          </a:fillRef>
          <a:effectRef idx="0">
            <a:schemeClr val="accent1"/>
          </a:effectRef>
          <a:fontRef idx="minor">
            <a:schemeClr val="dk1"/>
          </a:fontRef>
        </p:style>
        <p:txBody>
          <a:bodyPr lIns="97955" tIns="0" rIns="0" bIns="0" anchor="t"/>
          <a:lstStyle/>
          <a:p>
            <a:pPr algn="ctr" defTabSz="946052"/>
            <a:r>
              <a:rPr lang="en-GB" sz="2177" dirty="0">
                <a:solidFill>
                  <a:srgbClr val="00008B"/>
                </a:solidFill>
                <a:latin typeface="Arial" panose="020B0604020202020204"/>
              </a:rPr>
              <a:t>It is based on the </a:t>
            </a:r>
            <a:r>
              <a:rPr lang="en-GB" sz="2177" b="1" dirty="0">
                <a:solidFill>
                  <a:srgbClr val="00008B"/>
                </a:solidFill>
                <a:latin typeface="Arial" panose="020B0604020202020204"/>
              </a:rPr>
              <a:t>price of Bids and Offers</a:t>
            </a:r>
            <a:r>
              <a:rPr lang="en-GB" sz="2177" dirty="0">
                <a:solidFill>
                  <a:srgbClr val="00008B"/>
                </a:solidFill>
                <a:latin typeface="Arial" panose="020B0604020202020204"/>
              </a:rPr>
              <a:t> that National Grid accepts for a Settlement Period</a:t>
            </a:r>
            <a:endParaRPr lang="en-GB" sz="2177" b="1" dirty="0">
              <a:solidFill>
                <a:srgbClr val="00008B"/>
              </a:solidFill>
              <a:latin typeface="Arial" panose="020B0604020202020204"/>
            </a:endParaRPr>
          </a:p>
        </p:txBody>
      </p:sp>
    </p:spTree>
    <p:extLst>
      <p:ext uri="{BB962C8B-B14F-4D97-AF65-F5344CB8AC3E}">
        <p14:creationId xmlns:p14="http://schemas.microsoft.com/office/powerpoint/2010/main" val="1977952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Distribution Network</a:t>
            </a:r>
          </a:p>
        </p:txBody>
      </p:sp>
      <p:grpSp>
        <p:nvGrpSpPr>
          <p:cNvPr id="49" name="Group 48"/>
          <p:cNvGrpSpPr/>
          <p:nvPr/>
        </p:nvGrpSpPr>
        <p:grpSpPr>
          <a:xfrm>
            <a:off x="4217064" y="903517"/>
            <a:ext cx="3404233" cy="5086411"/>
            <a:chOff x="2300531" y="1545991"/>
            <a:chExt cx="2166414" cy="4128377"/>
          </a:xfrm>
        </p:grpSpPr>
        <p:sp>
          <p:nvSpPr>
            <p:cNvPr id="50" name="GSPG_D_R1"/>
            <p:cNvSpPr>
              <a:spLocks noChangeAspect="1" noChangeArrowheads="1"/>
            </p:cNvSpPr>
            <p:nvPr/>
          </p:nvSpPr>
          <p:spPr bwMode="auto">
            <a:xfrm rot="236775">
              <a:off x="2673207" y="3922694"/>
              <a:ext cx="732312" cy="674056"/>
            </a:xfrm>
            <a:custGeom>
              <a:avLst/>
              <a:gdLst>
                <a:gd name="T0" fmla="*/ 107915267 w 2135"/>
                <a:gd name="T1" fmla="*/ 0 h 2002"/>
                <a:gd name="T2" fmla="*/ 110613065 w 2135"/>
                <a:gd name="T3" fmla="*/ 0 h 2002"/>
                <a:gd name="T4" fmla="*/ 132119095 w 2135"/>
                <a:gd name="T5" fmla="*/ 17648950 h 2002"/>
                <a:gd name="T6" fmla="*/ 151004267 w 2135"/>
                <a:gd name="T7" fmla="*/ 29499280 h 2002"/>
                <a:gd name="T8" fmla="*/ 159097937 w 2135"/>
                <a:gd name="T9" fmla="*/ 38323617 h 2002"/>
                <a:gd name="T10" fmla="*/ 164493532 w 2135"/>
                <a:gd name="T11" fmla="*/ 53115288 h 2002"/>
                <a:gd name="T12" fmla="*/ 164493532 w 2135"/>
                <a:gd name="T13" fmla="*/ 61939905 h 2002"/>
                <a:gd name="T14" fmla="*/ 153702065 w 2135"/>
                <a:gd name="T15" fmla="*/ 76647523 h 2002"/>
                <a:gd name="T16" fmla="*/ 148306192 w 2135"/>
                <a:gd name="T17" fmla="*/ 82614577 h 2002"/>
                <a:gd name="T18" fmla="*/ 145608395 w 2135"/>
                <a:gd name="T19" fmla="*/ 82614577 h 2002"/>
                <a:gd name="T20" fmla="*/ 140212765 w 2135"/>
                <a:gd name="T21" fmla="*/ 88497558 h 2002"/>
                <a:gd name="T22" fmla="*/ 140212765 w 2135"/>
                <a:gd name="T23" fmla="*/ 94380540 h 2002"/>
                <a:gd name="T24" fmla="*/ 142910562 w 2135"/>
                <a:gd name="T25" fmla="*/ 97322176 h 2002"/>
                <a:gd name="T26" fmla="*/ 142910562 w 2135"/>
                <a:gd name="T27" fmla="*/ 103205158 h 2002"/>
                <a:gd name="T28" fmla="*/ 137514690 w 2135"/>
                <a:gd name="T29" fmla="*/ 109172211 h 2002"/>
                <a:gd name="T30" fmla="*/ 132119095 w 2135"/>
                <a:gd name="T31" fmla="*/ 109172211 h 2002"/>
                <a:gd name="T32" fmla="*/ 129421019 w 2135"/>
                <a:gd name="T33" fmla="*/ 106146504 h 2002"/>
                <a:gd name="T34" fmla="*/ 121404532 w 2135"/>
                <a:gd name="T35" fmla="*/ 106146504 h 2002"/>
                <a:gd name="T36" fmla="*/ 110613065 w 2135"/>
                <a:gd name="T37" fmla="*/ 117996829 h 2002"/>
                <a:gd name="T38" fmla="*/ 107915267 w 2135"/>
                <a:gd name="T39" fmla="*/ 123879811 h 2002"/>
                <a:gd name="T40" fmla="*/ 105217192 w 2135"/>
                <a:gd name="T41" fmla="*/ 132704139 h 2002"/>
                <a:gd name="T42" fmla="*/ 105217192 w 2135"/>
                <a:gd name="T43" fmla="*/ 144554464 h 2002"/>
                <a:gd name="T44" fmla="*/ 99821597 w 2135"/>
                <a:gd name="T45" fmla="*/ 150437446 h 2002"/>
                <a:gd name="T46" fmla="*/ 86332054 w 2135"/>
                <a:gd name="T47" fmla="*/ 156320464 h 2002"/>
                <a:gd name="T48" fmla="*/ 56655431 w 2135"/>
                <a:gd name="T49" fmla="*/ 162203446 h 2002"/>
                <a:gd name="T50" fmla="*/ 48561761 w 2135"/>
                <a:gd name="T51" fmla="*/ 165145081 h 2002"/>
                <a:gd name="T52" fmla="*/ 45863963 w 2135"/>
                <a:gd name="T53" fmla="*/ 168170499 h 2002"/>
                <a:gd name="T54" fmla="*/ 40468091 w 2135"/>
                <a:gd name="T55" fmla="*/ 168170499 h 2002"/>
                <a:gd name="T56" fmla="*/ 37770293 w 2135"/>
                <a:gd name="T57" fmla="*/ 165145081 h 2002"/>
                <a:gd name="T58" fmla="*/ 37770293 w 2135"/>
                <a:gd name="T59" fmla="*/ 150437446 h 2002"/>
                <a:gd name="T60" fmla="*/ 40468091 w 2135"/>
                <a:gd name="T61" fmla="*/ 144554464 h 2002"/>
                <a:gd name="T62" fmla="*/ 43166166 w 2135"/>
                <a:gd name="T63" fmla="*/ 141612828 h 2002"/>
                <a:gd name="T64" fmla="*/ 43166166 w 2135"/>
                <a:gd name="T65" fmla="*/ 132704139 h 2002"/>
                <a:gd name="T66" fmla="*/ 40468091 w 2135"/>
                <a:gd name="T67" fmla="*/ 112113557 h 2002"/>
                <a:gd name="T68" fmla="*/ 35072487 w 2135"/>
                <a:gd name="T69" fmla="*/ 100263522 h 2002"/>
                <a:gd name="T70" fmla="*/ 32374689 w 2135"/>
                <a:gd name="T71" fmla="*/ 97322176 h 2002"/>
                <a:gd name="T72" fmla="*/ 24281019 w 2135"/>
                <a:gd name="T73" fmla="*/ 97322176 h 2002"/>
                <a:gd name="T74" fmla="*/ 13489270 w 2135"/>
                <a:gd name="T75" fmla="*/ 109172211 h 2002"/>
                <a:gd name="T76" fmla="*/ 5395875 w 2135"/>
                <a:gd name="T77" fmla="*/ 109172211 h 2002"/>
                <a:gd name="T78" fmla="*/ 0 w 2135"/>
                <a:gd name="T79" fmla="*/ 103205158 h 2002"/>
                <a:gd name="T80" fmla="*/ 0 w 2135"/>
                <a:gd name="T81" fmla="*/ 100263522 h 2002"/>
                <a:gd name="T82" fmla="*/ 21582944 w 2135"/>
                <a:gd name="T83" fmla="*/ 76647523 h 2002"/>
                <a:gd name="T84" fmla="*/ 21582944 w 2135"/>
                <a:gd name="T85" fmla="*/ 70764523 h 2002"/>
                <a:gd name="T86" fmla="*/ 16187345 w 2135"/>
                <a:gd name="T87" fmla="*/ 64881251 h 2002"/>
                <a:gd name="T88" fmla="*/ 13489270 w 2135"/>
                <a:gd name="T89" fmla="*/ 64881251 h 2002"/>
                <a:gd name="T90" fmla="*/ 0 w 2135"/>
                <a:gd name="T91" fmla="*/ 50089870 h 2002"/>
                <a:gd name="T92" fmla="*/ 0 w 2135"/>
                <a:gd name="T93" fmla="*/ 44206888 h 2002"/>
                <a:gd name="T94" fmla="*/ 5395875 w 2135"/>
                <a:gd name="T95" fmla="*/ 35382262 h 2002"/>
                <a:gd name="T96" fmla="*/ 13489270 w 2135"/>
                <a:gd name="T97" fmla="*/ 26557644 h 2002"/>
                <a:gd name="T98" fmla="*/ 16187345 w 2135"/>
                <a:gd name="T99" fmla="*/ 26557644 h 2002"/>
                <a:gd name="T100" fmla="*/ 24281019 w 2135"/>
                <a:gd name="T101" fmla="*/ 29499280 h 2002"/>
                <a:gd name="T102" fmla="*/ 45863963 w 2135"/>
                <a:gd name="T103" fmla="*/ 47148234 h 2002"/>
                <a:gd name="T104" fmla="*/ 48561761 w 2135"/>
                <a:gd name="T105" fmla="*/ 47148234 h 2002"/>
                <a:gd name="T106" fmla="*/ 56655431 w 2135"/>
                <a:gd name="T107" fmla="*/ 38323617 h 2002"/>
                <a:gd name="T108" fmla="*/ 62051304 w 2135"/>
                <a:gd name="T109" fmla="*/ 38323617 h 2002"/>
                <a:gd name="T110" fmla="*/ 64749101 w 2135"/>
                <a:gd name="T111" fmla="*/ 41265252 h 2002"/>
                <a:gd name="T112" fmla="*/ 75540586 w 2135"/>
                <a:gd name="T113" fmla="*/ 41265252 h 2002"/>
                <a:gd name="T114" fmla="*/ 91727927 w 2135"/>
                <a:gd name="T115" fmla="*/ 35382262 h 2002"/>
                <a:gd name="T116" fmla="*/ 102519394 w 2135"/>
                <a:gd name="T117" fmla="*/ 23616298 h 2002"/>
                <a:gd name="T118" fmla="*/ 102519394 w 2135"/>
                <a:gd name="T119" fmla="*/ 20590590 h 2002"/>
                <a:gd name="T120" fmla="*/ 99821597 w 2135"/>
                <a:gd name="T121" fmla="*/ 17648950 h 2002"/>
                <a:gd name="T122" fmla="*/ 99821597 w 2135"/>
                <a:gd name="T123" fmla="*/ 8824620 h 2002"/>
                <a:gd name="T124" fmla="*/ 107915267 w 2135"/>
                <a:gd name="T125" fmla="*/ 0 h 20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35"/>
                <a:gd name="T190" fmla="*/ 0 h 2002"/>
                <a:gd name="T191" fmla="*/ 2135 w 2135"/>
                <a:gd name="T192" fmla="*/ 2002 h 20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35" h="2002">
                  <a:moveTo>
                    <a:pt x="1400" y="0"/>
                  </a:moveTo>
                  <a:lnTo>
                    <a:pt x="1435" y="0"/>
                  </a:lnTo>
                  <a:lnTo>
                    <a:pt x="1714" y="210"/>
                  </a:lnTo>
                  <a:lnTo>
                    <a:pt x="1959" y="351"/>
                  </a:lnTo>
                  <a:lnTo>
                    <a:pt x="2064" y="456"/>
                  </a:lnTo>
                  <a:lnTo>
                    <a:pt x="2134" y="632"/>
                  </a:lnTo>
                  <a:lnTo>
                    <a:pt x="2134" y="737"/>
                  </a:lnTo>
                  <a:lnTo>
                    <a:pt x="1994" y="912"/>
                  </a:lnTo>
                  <a:lnTo>
                    <a:pt x="1924" y="983"/>
                  </a:lnTo>
                  <a:lnTo>
                    <a:pt x="1889" y="983"/>
                  </a:lnTo>
                  <a:lnTo>
                    <a:pt x="1819" y="1053"/>
                  </a:lnTo>
                  <a:lnTo>
                    <a:pt x="1819" y="1123"/>
                  </a:lnTo>
                  <a:lnTo>
                    <a:pt x="1854" y="1158"/>
                  </a:lnTo>
                  <a:lnTo>
                    <a:pt x="1854" y="1228"/>
                  </a:lnTo>
                  <a:lnTo>
                    <a:pt x="1784" y="1299"/>
                  </a:lnTo>
                  <a:lnTo>
                    <a:pt x="1714" y="1299"/>
                  </a:lnTo>
                  <a:lnTo>
                    <a:pt x="1679" y="1263"/>
                  </a:lnTo>
                  <a:lnTo>
                    <a:pt x="1575" y="1263"/>
                  </a:lnTo>
                  <a:lnTo>
                    <a:pt x="1435" y="1404"/>
                  </a:lnTo>
                  <a:lnTo>
                    <a:pt x="1400" y="1474"/>
                  </a:lnTo>
                  <a:lnTo>
                    <a:pt x="1365" y="1579"/>
                  </a:lnTo>
                  <a:lnTo>
                    <a:pt x="1365" y="1720"/>
                  </a:lnTo>
                  <a:lnTo>
                    <a:pt x="1295" y="1790"/>
                  </a:lnTo>
                  <a:lnTo>
                    <a:pt x="1120" y="1860"/>
                  </a:lnTo>
                  <a:lnTo>
                    <a:pt x="735" y="1930"/>
                  </a:lnTo>
                  <a:lnTo>
                    <a:pt x="630" y="1965"/>
                  </a:lnTo>
                  <a:lnTo>
                    <a:pt x="595" y="2001"/>
                  </a:lnTo>
                  <a:lnTo>
                    <a:pt x="525" y="2001"/>
                  </a:lnTo>
                  <a:lnTo>
                    <a:pt x="490" y="1965"/>
                  </a:lnTo>
                  <a:lnTo>
                    <a:pt x="490" y="1790"/>
                  </a:lnTo>
                  <a:lnTo>
                    <a:pt x="525" y="1720"/>
                  </a:lnTo>
                  <a:lnTo>
                    <a:pt x="560" y="1685"/>
                  </a:lnTo>
                  <a:lnTo>
                    <a:pt x="560" y="1579"/>
                  </a:lnTo>
                  <a:lnTo>
                    <a:pt x="525" y="1334"/>
                  </a:lnTo>
                  <a:lnTo>
                    <a:pt x="455" y="1193"/>
                  </a:lnTo>
                  <a:lnTo>
                    <a:pt x="420" y="1158"/>
                  </a:lnTo>
                  <a:lnTo>
                    <a:pt x="315" y="1158"/>
                  </a:lnTo>
                  <a:lnTo>
                    <a:pt x="175" y="1299"/>
                  </a:lnTo>
                  <a:lnTo>
                    <a:pt x="70" y="1299"/>
                  </a:lnTo>
                  <a:lnTo>
                    <a:pt x="0" y="1228"/>
                  </a:lnTo>
                  <a:lnTo>
                    <a:pt x="0" y="1193"/>
                  </a:lnTo>
                  <a:lnTo>
                    <a:pt x="280" y="912"/>
                  </a:lnTo>
                  <a:lnTo>
                    <a:pt x="280" y="842"/>
                  </a:lnTo>
                  <a:lnTo>
                    <a:pt x="210" y="772"/>
                  </a:lnTo>
                  <a:lnTo>
                    <a:pt x="175" y="772"/>
                  </a:lnTo>
                  <a:lnTo>
                    <a:pt x="0" y="596"/>
                  </a:lnTo>
                  <a:lnTo>
                    <a:pt x="0" y="526"/>
                  </a:lnTo>
                  <a:lnTo>
                    <a:pt x="70" y="421"/>
                  </a:lnTo>
                  <a:lnTo>
                    <a:pt x="175" y="316"/>
                  </a:lnTo>
                  <a:lnTo>
                    <a:pt x="210" y="316"/>
                  </a:lnTo>
                  <a:lnTo>
                    <a:pt x="315" y="351"/>
                  </a:lnTo>
                  <a:lnTo>
                    <a:pt x="595" y="561"/>
                  </a:lnTo>
                  <a:lnTo>
                    <a:pt x="630" y="561"/>
                  </a:lnTo>
                  <a:lnTo>
                    <a:pt x="735" y="456"/>
                  </a:lnTo>
                  <a:lnTo>
                    <a:pt x="805" y="456"/>
                  </a:lnTo>
                  <a:lnTo>
                    <a:pt x="840" y="491"/>
                  </a:lnTo>
                  <a:lnTo>
                    <a:pt x="980" y="491"/>
                  </a:lnTo>
                  <a:lnTo>
                    <a:pt x="1190" y="421"/>
                  </a:lnTo>
                  <a:lnTo>
                    <a:pt x="1330" y="281"/>
                  </a:lnTo>
                  <a:lnTo>
                    <a:pt x="1330" y="245"/>
                  </a:lnTo>
                  <a:lnTo>
                    <a:pt x="1295" y="210"/>
                  </a:lnTo>
                  <a:lnTo>
                    <a:pt x="1295" y="105"/>
                  </a:lnTo>
                  <a:lnTo>
                    <a:pt x="1400" y="0"/>
                  </a:lnTo>
                </a:path>
              </a:pathLst>
            </a:custGeom>
            <a:solidFill>
              <a:srgbClr val="0090AB"/>
            </a:solidFill>
            <a:ln w="7200">
              <a:solidFill>
                <a:srgbClr val="000000"/>
              </a:solidFill>
              <a:round/>
              <a:headEnd/>
              <a:tailEnd/>
            </a:ln>
          </p:spPr>
          <p:txBody>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smtClean="0">
                <a:ln>
                  <a:noFill/>
                </a:ln>
                <a:solidFill>
                  <a:prstClr val="white"/>
                </a:solidFill>
                <a:effectLst/>
                <a:uLnTx/>
                <a:uFillTx/>
                <a:latin typeface="Tahoma"/>
              </a:endParaRPr>
            </a:p>
          </p:txBody>
        </p:sp>
        <p:sp>
          <p:nvSpPr>
            <p:cNvPr id="51" name="GSPG_N_R1"/>
            <p:cNvSpPr>
              <a:spLocks noChangeAspect="1" noChangeArrowheads="1"/>
            </p:cNvSpPr>
            <p:nvPr/>
          </p:nvSpPr>
          <p:spPr bwMode="auto">
            <a:xfrm rot="236775">
              <a:off x="2603566" y="2607267"/>
              <a:ext cx="838616" cy="839807"/>
            </a:xfrm>
            <a:custGeom>
              <a:avLst/>
              <a:gdLst>
                <a:gd name="T0" fmla="*/ 135491833 w 2415"/>
                <a:gd name="T1" fmla="*/ 0 h 2529"/>
                <a:gd name="T2" fmla="*/ 154847920 w 2415"/>
                <a:gd name="T3" fmla="*/ 14388537 h 2529"/>
                <a:gd name="T4" fmla="*/ 149317740 w 2415"/>
                <a:gd name="T5" fmla="*/ 25833776 h 2529"/>
                <a:gd name="T6" fmla="*/ 141022294 w 2415"/>
                <a:gd name="T7" fmla="*/ 28695013 h 2529"/>
                <a:gd name="T8" fmla="*/ 135491833 w 2415"/>
                <a:gd name="T9" fmla="*/ 25833776 h 2529"/>
                <a:gd name="T10" fmla="*/ 116136063 w 2415"/>
                <a:gd name="T11" fmla="*/ 48806028 h 2529"/>
                <a:gd name="T12" fmla="*/ 118901012 w 2415"/>
                <a:gd name="T13" fmla="*/ 54528789 h 2529"/>
                <a:gd name="T14" fmla="*/ 143787244 w 2415"/>
                <a:gd name="T15" fmla="*/ 43083554 h 2529"/>
                <a:gd name="T16" fmla="*/ 185185630 w 2415"/>
                <a:gd name="T17" fmla="*/ 57390026 h 2529"/>
                <a:gd name="T18" fmla="*/ 190715810 w 2415"/>
                <a:gd name="T19" fmla="*/ 71778558 h 2529"/>
                <a:gd name="T20" fmla="*/ 176890219 w 2415"/>
                <a:gd name="T21" fmla="*/ 91889582 h 2529"/>
                <a:gd name="T22" fmla="*/ 179655169 w 2415"/>
                <a:gd name="T23" fmla="*/ 97612343 h 2529"/>
                <a:gd name="T24" fmla="*/ 182420399 w 2415"/>
                <a:gd name="T25" fmla="*/ 109057578 h 2529"/>
                <a:gd name="T26" fmla="*/ 168594809 w 2415"/>
                <a:gd name="T27" fmla="*/ 120584586 h 2529"/>
                <a:gd name="T28" fmla="*/ 163064348 w 2415"/>
                <a:gd name="T29" fmla="*/ 129168584 h 2529"/>
                <a:gd name="T30" fmla="*/ 129961653 w 2415"/>
                <a:gd name="T31" fmla="*/ 175031905 h 2529"/>
                <a:gd name="T32" fmla="*/ 113370832 w 2415"/>
                <a:gd name="T33" fmla="*/ 175031905 h 2529"/>
                <a:gd name="T34" fmla="*/ 105075422 w 2415"/>
                <a:gd name="T35" fmla="*/ 172170382 h 2529"/>
                <a:gd name="T36" fmla="*/ 102310191 w 2415"/>
                <a:gd name="T37" fmla="*/ 177974916 h 2529"/>
                <a:gd name="T38" fmla="*/ 77423960 w 2415"/>
                <a:gd name="T39" fmla="*/ 198004149 h 2529"/>
                <a:gd name="T40" fmla="*/ 71893762 w 2415"/>
                <a:gd name="T41" fmla="*/ 195142911 h 2529"/>
                <a:gd name="T42" fmla="*/ 58067891 w 2415"/>
                <a:gd name="T43" fmla="*/ 192281674 h 2529"/>
                <a:gd name="T44" fmla="*/ 55302941 w 2415"/>
                <a:gd name="T45" fmla="*/ 200865672 h 2529"/>
                <a:gd name="T46" fmla="*/ 47007531 w 2415"/>
                <a:gd name="T47" fmla="*/ 206669920 h 2529"/>
                <a:gd name="T48" fmla="*/ 27651471 w 2415"/>
                <a:gd name="T49" fmla="*/ 195142911 h 2529"/>
                <a:gd name="T50" fmla="*/ 16590825 w 2415"/>
                <a:gd name="T51" fmla="*/ 203726909 h 2529"/>
                <a:gd name="T52" fmla="*/ 2765232 w 2415"/>
                <a:gd name="T53" fmla="*/ 192281674 h 2529"/>
                <a:gd name="T54" fmla="*/ 0 w 2415"/>
                <a:gd name="T55" fmla="*/ 172170382 h 2529"/>
                <a:gd name="T56" fmla="*/ 22121010 w 2415"/>
                <a:gd name="T57" fmla="*/ 126307347 h 2529"/>
                <a:gd name="T58" fmla="*/ 33181651 w 2415"/>
                <a:gd name="T59" fmla="*/ 111919101 h 2529"/>
                <a:gd name="T60" fmla="*/ 30416420 w 2415"/>
                <a:gd name="T61" fmla="*/ 100473580 h 2529"/>
                <a:gd name="T62" fmla="*/ 16590825 w 2415"/>
                <a:gd name="T63" fmla="*/ 88946571 h 2529"/>
                <a:gd name="T64" fmla="*/ 27651471 w 2415"/>
                <a:gd name="T65" fmla="*/ 54528789 h 2529"/>
                <a:gd name="T66" fmla="*/ 24886240 w 2415"/>
                <a:gd name="T67" fmla="*/ 48806028 h 2529"/>
                <a:gd name="T68" fmla="*/ 30416420 w 2415"/>
                <a:gd name="T69" fmla="*/ 37360785 h 2529"/>
                <a:gd name="T70" fmla="*/ 38712121 w 2415"/>
                <a:gd name="T71" fmla="*/ 43083554 h 2529"/>
                <a:gd name="T72" fmla="*/ 55302941 w 2415"/>
                <a:gd name="T73" fmla="*/ 45944791 h 2529"/>
                <a:gd name="T74" fmla="*/ 63598352 w 2415"/>
                <a:gd name="T75" fmla="*/ 40222031 h 2529"/>
                <a:gd name="T76" fmla="*/ 66363301 w 2415"/>
                <a:gd name="T77" fmla="*/ 31556536 h 2529"/>
                <a:gd name="T78" fmla="*/ 80189190 w 2415"/>
                <a:gd name="T79" fmla="*/ 20111015 h 2529"/>
                <a:gd name="T80" fmla="*/ 110605602 w 2415"/>
                <a:gd name="T81" fmla="*/ 11527013 h 2529"/>
                <a:gd name="T82" fmla="*/ 132726884 w 2415"/>
                <a:gd name="T83" fmla="*/ 0 h 25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15"/>
                <a:gd name="T127" fmla="*/ 0 h 2529"/>
                <a:gd name="T128" fmla="*/ 2415 w 2415"/>
                <a:gd name="T129" fmla="*/ 2529 h 25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15" h="2529">
                  <a:moveTo>
                    <a:pt x="1680" y="0"/>
                  </a:moveTo>
                  <a:lnTo>
                    <a:pt x="1715" y="0"/>
                  </a:lnTo>
                  <a:lnTo>
                    <a:pt x="1890" y="106"/>
                  </a:lnTo>
                  <a:lnTo>
                    <a:pt x="1960" y="176"/>
                  </a:lnTo>
                  <a:lnTo>
                    <a:pt x="1960" y="246"/>
                  </a:lnTo>
                  <a:lnTo>
                    <a:pt x="1890" y="316"/>
                  </a:lnTo>
                  <a:lnTo>
                    <a:pt x="1820" y="351"/>
                  </a:lnTo>
                  <a:lnTo>
                    <a:pt x="1785" y="351"/>
                  </a:lnTo>
                  <a:lnTo>
                    <a:pt x="1750" y="316"/>
                  </a:lnTo>
                  <a:lnTo>
                    <a:pt x="1715" y="316"/>
                  </a:lnTo>
                  <a:lnTo>
                    <a:pt x="1610" y="421"/>
                  </a:lnTo>
                  <a:lnTo>
                    <a:pt x="1470" y="597"/>
                  </a:lnTo>
                  <a:lnTo>
                    <a:pt x="1470" y="632"/>
                  </a:lnTo>
                  <a:lnTo>
                    <a:pt x="1505" y="667"/>
                  </a:lnTo>
                  <a:lnTo>
                    <a:pt x="1680" y="667"/>
                  </a:lnTo>
                  <a:lnTo>
                    <a:pt x="1820" y="527"/>
                  </a:lnTo>
                  <a:lnTo>
                    <a:pt x="1960" y="527"/>
                  </a:lnTo>
                  <a:lnTo>
                    <a:pt x="2344" y="702"/>
                  </a:lnTo>
                  <a:lnTo>
                    <a:pt x="2414" y="772"/>
                  </a:lnTo>
                  <a:lnTo>
                    <a:pt x="2414" y="878"/>
                  </a:lnTo>
                  <a:lnTo>
                    <a:pt x="2309" y="1053"/>
                  </a:lnTo>
                  <a:lnTo>
                    <a:pt x="2239" y="1124"/>
                  </a:lnTo>
                  <a:lnTo>
                    <a:pt x="2239" y="1159"/>
                  </a:lnTo>
                  <a:lnTo>
                    <a:pt x="2274" y="1194"/>
                  </a:lnTo>
                  <a:lnTo>
                    <a:pt x="2309" y="1264"/>
                  </a:lnTo>
                  <a:lnTo>
                    <a:pt x="2309" y="1334"/>
                  </a:lnTo>
                  <a:lnTo>
                    <a:pt x="2169" y="1475"/>
                  </a:lnTo>
                  <a:lnTo>
                    <a:pt x="2134" y="1475"/>
                  </a:lnTo>
                  <a:lnTo>
                    <a:pt x="2064" y="1545"/>
                  </a:lnTo>
                  <a:lnTo>
                    <a:pt x="2064" y="1580"/>
                  </a:lnTo>
                  <a:lnTo>
                    <a:pt x="1995" y="1720"/>
                  </a:lnTo>
                  <a:lnTo>
                    <a:pt x="1645" y="2141"/>
                  </a:lnTo>
                  <a:lnTo>
                    <a:pt x="1540" y="2177"/>
                  </a:lnTo>
                  <a:lnTo>
                    <a:pt x="1435" y="2141"/>
                  </a:lnTo>
                  <a:lnTo>
                    <a:pt x="1365" y="2106"/>
                  </a:lnTo>
                  <a:lnTo>
                    <a:pt x="1330" y="2106"/>
                  </a:lnTo>
                  <a:lnTo>
                    <a:pt x="1295" y="2141"/>
                  </a:lnTo>
                  <a:lnTo>
                    <a:pt x="1295" y="2177"/>
                  </a:lnTo>
                  <a:lnTo>
                    <a:pt x="1190" y="2282"/>
                  </a:lnTo>
                  <a:lnTo>
                    <a:pt x="980" y="2422"/>
                  </a:lnTo>
                  <a:lnTo>
                    <a:pt x="945" y="2422"/>
                  </a:lnTo>
                  <a:lnTo>
                    <a:pt x="910" y="2387"/>
                  </a:lnTo>
                  <a:lnTo>
                    <a:pt x="770" y="2352"/>
                  </a:lnTo>
                  <a:lnTo>
                    <a:pt x="735" y="2352"/>
                  </a:lnTo>
                  <a:lnTo>
                    <a:pt x="700" y="2387"/>
                  </a:lnTo>
                  <a:lnTo>
                    <a:pt x="700" y="2457"/>
                  </a:lnTo>
                  <a:lnTo>
                    <a:pt x="630" y="2528"/>
                  </a:lnTo>
                  <a:lnTo>
                    <a:pt x="595" y="2528"/>
                  </a:lnTo>
                  <a:lnTo>
                    <a:pt x="420" y="2457"/>
                  </a:lnTo>
                  <a:lnTo>
                    <a:pt x="350" y="2387"/>
                  </a:lnTo>
                  <a:lnTo>
                    <a:pt x="315" y="2387"/>
                  </a:lnTo>
                  <a:lnTo>
                    <a:pt x="210" y="2492"/>
                  </a:lnTo>
                  <a:lnTo>
                    <a:pt x="175" y="2492"/>
                  </a:lnTo>
                  <a:lnTo>
                    <a:pt x="35" y="2352"/>
                  </a:lnTo>
                  <a:lnTo>
                    <a:pt x="0" y="2247"/>
                  </a:lnTo>
                  <a:lnTo>
                    <a:pt x="0" y="2106"/>
                  </a:lnTo>
                  <a:lnTo>
                    <a:pt x="175" y="1826"/>
                  </a:lnTo>
                  <a:lnTo>
                    <a:pt x="280" y="1545"/>
                  </a:lnTo>
                  <a:lnTo>
                    <a:pt x="350" y="1439"/>
                  </a:lnTo>
                  <a:lnTo>
                    <a:pt x="420" y="1369"/>
                  </a:lnTo>
                  <a:lnTo>
                    <a:pt x="420" y="1264"/>
                  </a:lnTo>
                  <a:lnTo>
                    <a:pt x="385" y="1229"/>
                  </a:lnTo>
                  <a:lnTo>
                    <a:pt x="350" y="1229"/>
                  </a:lnTo>
                  <a:lnTo>
                    <a:pt x="210" y="1088"/>
                  </a:lnTo>
                  <a:lnTo>
                    <a:pt x="245" y="772"/>
                  </a:lnTo>
                  <a:lnTo>
                    <a:pt x="350" y="667"/>
                  </a:lnTo>
                  <a:lnTo>
                    <a:pt x="350" y="632"/>
                  </a:lnTo>
                  <a:lnTo>
                    <a:pt x="315" y="597"/>
                  </a:lnTo>
                  <a:lnTo>
                    <a:pt x="315" y="527"/>
                  </a:lnTo>
                  <a:lnTo>
                    <a:pt x="385" y="457"/>
                  </a:lnTo>
                  <a:lnTo>
                    <a:pt x="420" y="457"/>
                  </a:lnTo>
                  <a:lnTo>
                    <a:pt x="490" y="527"/>
                  </a:lnTo>
                  <a:lnTo>
                    <a:pt x="560" y="562"/>
                  </a:lnTo>
                  <a:lnTo>
                    <a:pt x="700" y="562"/>
                  </a:lnTo>
                  <a:lnTo>
                    <a:pt x="770" y="527"/>
                  </a:lnTo>
                  <a:lnTo>
                    <a:pt x="805" y="492"/>
                  </a:lnTo>
                  <a:lnTo>
                    <a:pt x="840" y="421"/>
                  </a:lnTo>
                  <a:lnTo>
                    <a:pt x="840" y="386"/>
                  </a:lnTo>
                  <a:lnTo>
                    <a:pt x="980" y="246"/>
                  </a:lnTo>
                  <a:lnTo>
                    <a:pt x="1015" y="246"/>
                  </a:lnTo>
                  <a:lnTo>
                    <a:pt x="1260" y="211"/>
                  </a:lnTo>
                  <a:lnTo>
                    <a:pt x="1400" y="141"/>
                  </a:lnTo>
                  <a:lnTo>
                    <a:pt x="1505" y="35"/>
                  </a:lnTo>
                  <a:lnTo>
                    <a:pt x="1680" y="0"/>
                  </a:lnTo>
                </a:path>
              </a:pathLst>
            </a:custGeom>
            <a:solidFill>
              <a:srgbClr val="C1D82F"/>
            </a:solidFill>
            <a:ln w="7200">
              <a:solidFill>
                <a:srgbClr val="000000"/>
              </a:solidFill>
              <a:round/>
              <a:headEnd/>
              <a:tailEnd/>
            </a:ln>
          </p:spPr>
          <p:txBody>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smtClean="0">
                <a:ln>
                  <a:noFill/>
                </a:ln>
                <a:solidFill>
                  <a:prstClr val="white"/>
                </a:solidFill>
                <a:effectLst/>
                <a:uLnTx/>
                <a:uFillTx/>
                <a:latin typeface="Tahoma"/>
              </a:endParaRPr>
            </a:p>
          </p:txBody>
        </p:sp>
        <p:sp>
          <p:nvSpPr>
            <p:cNvPr id="52" name="GSPG_F_R1"/>
            <p:cNvSpPr>
              <a:spLocks noChangeAspect="1" noChangeArrowheads="1"/>
            </p:cNvSpPr>
            <p:nvPr/>
          </p:nvSpPr>
          <p:spPr bwMode="auto">
            <a:xfrm rot="236775">
              <a:off x="3253198" y="2916670"/>
              <a:ext cx="696878" cy="928208"/>
            </a:xfrm>
            <a:custGeom>
              <a:avLst/>
              <a:gdLst>
                <a:gd name="T0" fmla="*/ 40458491 w 2030"/>
                <a:gd name="T1" fmla="*/ 0 h 2774"/>
                <a:gd name="T2" fmla="*/ 48565580 w 2030"/>
                <a:gd name="T3" fmla="*/ 14526215 h 2774"/>
                <a:gd name="T4" fmla="*/ 56672668 w 2030"/>
                <a:gd name="T5" fmla="*/ 17431515 h 2774"/>
                <a:gd name="T6" fmla="*/ 72887141 w 2030"/>
                <a:gd name="T7" fmla="*/ 55365799 h 2774"/>
                <a:gd name="T8" fmla="*/ 70184575 w 2030"/>
                <a:gd name="T9" fmla="*/ 64081699 h 2774"/>
                <a:gd name="T10" fmla="*/ 78291959 w 2030"/>
                <a:gd name="T11" fmla="*/ 75702627 h 2774"/>
                <a:gd name="T12" fmla="*/ 94506136 w 2030"/>
                <a:gd name="T13" fmla="*/ 128163397 h 2774"/>
                <a:gd name="T14" fmla="*/ 137744127 w 2030"/>
                <a:gd name="T15" fmla="*/ 148583183 h 2774"/>
                <a:gd name="T16" fmla="*/ 148553799 w 2030"/>
                <a:gd name="T17" fmla="*/ 163109429 h 2774"/>
                <a:gd name="T18" fmla="*/ 151256069 w 2030"/>
                <a:gd name="T19" fmla="*/ 177718615 h 2774"/>
                <a:gd name="T20" fmla="*/ 153958617 w 2030"/>
                <a:gd name="T21" fmla="*/ 186434514 h 2774"/>
                <a:gd name="T22" fmla="*/ 137744127 w 2030"/>
                <a:gd name="T23" fmla="*/ 189339814 h 2774"/>
                <a:gd name="T24" fmla="*/ 132339587 w 2030"/>
                <a:gd name="T25" fmla="*/ 203949000 h 2774"/>
                <a:gd name="T26" fmla="*/ 121529950 w 2030"/>
                <a:gd name="T27" fmla="*/ 206854300 h 2774"/>
                <a:gd name="T28" fmla="*/ 116125132 w 2030"/>
                <a:gd name="T29" fmla="*/ 218475210 h 2774"/>
                <a:gd name="T30" fmla="*/ 118827680 w 2030"/>
                <a:gd name="T31" fmla="*/ 224368785 h 2774"/>
                <a:gd name="T32" fmla="*/ 110720313 w 2030"/>
                <a:gd name="T33" fmla="*/ 230179385 h 2774"/>
                <a:gd name="T34" fmla="*/ 102613225 w 2030"/>
                <a:gd name="T35" fmla="*/ 218475210 h 2774"/>
                <a:gd name="T36" fmla="*/ 80994229 w 2030"/>
                <a:gd name="T37" fmla="*/ 215570199 h 2774"/>
                <a:gd name="T38" fmla="*/ 75589411 w 2030"/>
                <a:gd name="T39" fmla="*/ 218475210 h 2774"/>
                <a:gd name="T40" fmla="*/ 44782401 w 2030"/>
                <a:gd name="T41" fmla="*/ 186683441 h 2774"/>
                <a:gd name="T42" fmla="*/ 37138519 w 2030"/>
                <a:gd name="T43" fmla="*/ 193822227 h 2774"/>
                <a:gd name="T44" fmla="*/ 26946575 w 2030"/>
                <a:gd name="T45" fmla="*/ 163109429 h 2774"/>
                <a:gd name="T46" fmla="*/ 35053664 w 2030"/>
                <a:gd name="T47" fmla="*/ 151488518 h 2774"/>
                <a:gd name="T48" fmla="*/ 24244305 w 2030"/>
                <a:gd name="T49" fmla="*/ 125258097 h 2774"/>
                <a:gd name="T50" fmla="*/ 16137212 w 2030"/>
                <a:gd name="T51" fmla="*/ 122352798 h 2774"/>
                <a:gd name="T52" fmla="*/ 8107091 w 2030"/>
                <a:gd name="T53" fmla="*/ 96122413 h 2774"/>
                <a:gd name="T54" fmla="*/ 10732394 w 2030"/>
                <a:gd name="T55" fmla="*/ 90312101 h 2774"/>
                <a:gd name="T56" fmla="*/ 0 w 2030"/>
                <a:gd name="T57" fmla="*/ 75702627 h 2774"/>
                <a:gd name="T58" fmla="*/ 8107091 w 2030"/>
                <a:gd name="T59" fmla="*/ 58271099 h 2774"/>
                <a:gd name="T60" fmla="*/ 18839487 w 2030"/>
                <a:gd name="T61" fmla="*/ 49472512 h 2774"/>
                <a:gd name="T62" fmla="*/ 26946575 w 2030"/>
                <a:gd name="T63" fmla="*/ 34946005 h 2774"/>
                <a:gd name="T64" fmla="*/ 21541757 w 2030"/>
                <a:gd name="T65" fmla="*/ 26230394 h 2774"/>
                <a:gd name="T66" fmla="*/ 29649123 w 2030"/>
                <a:gd name="T67" fmla="*/ 8715901 h 27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30"/>
                <a:gd name="T103" fmla="*/ 0 h 2774"/>
                <a:gd name="T104" fmla="*/ 2030 w 2030"/>
                <a:gd name="T105" fmla="*/ 2774 h 27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30" h="2774">
                  <a:moveTo>
                    <a:pt x="489" y="0"/>
                  </a:moveTo>
                  <a:lnTo>
                    <a:pt x="524" y="0"/>
                  </a:lnTo>
                  <a:lnTo>
                    <a:pt x="629" y="105"/>
                  </a:lnTo>
                  <a:lnTo>
                    <a:pt x="629" y="175"/>
                  </a:lnTo>
                  <a:lnTo>
                    <a:pt x="664" y="210"/>
                  </a:lnTo>
                  <a:lnTo>
                    <a:pt x="734" y="210"/>
                  </a:lnTo>
                  <a:lnTo>
                    <a:pt x="839" y="316"/>
                  </a:lnTo>
                  <a:lnTo>
                    <a:pt x="944" y="667"/>
                  </a:lnTo>
                  <a:lnTo>
                    <a:pt x="944" y="737"/>
                  </a:lnTo>
                  <a:lnTo>
                    <a:pt x="909" y="772"/>
                  </a:lnTo>
                  <a:lnTo>
                    <a:pt x="909" y="807"/>
                  </a:lnTo>
                  <a:lnTo>
                    <a:pt x="1014" y="912"/>
                  </a:lnTo>
                  <a:lnTo>
                    <a:pt x="1189" y="1474"/>
                  </a:lnTo>
                  <a:lnTo>
                    <a:pt x="1224" y="1544"/>
                  </a:lnTo>
                  <a:lnTo>
                    <a:pt x="1329" y="1649"/>
                  </a:lnTo>
                  <a:lnTo>
                    <a:pt x="1784" y="1790"/>
                  </a:lnTo>
                  <a:lnTo>
                    <a:pt x="1854" y="1860"/>
                  </a:lnTo>
                  <a:lnTo>
                    <a:pt x="1924" y="1965"/>
                  </a:lnTo>
                  <a:lnTo>
                    <a:pt x="1924" y="2036"/>
                  </a:lnTo>
                  <a:lnTo>
                    <a:pt x="1959" y="2141"/>
                  </a:lnTo>
                  <a:lnTo>
                    <a:pt x="2029" y="2211"/>
                  </a:lnTo>
                  <a:lnTo>
                    <a:pt x="1994" y="2246"/>
                  </a:lnTo>
                  <a:lnTo>
                    <a:pt x="1819" y="2246"/>
                  </a:lnTo>
                  <a:lnTo>
                    <a:pt x="1784" y="2281"/>
                  </a:lnTo>
                  <a:lnTo>
                    <a:pt x="1784" y="2387"/>
                  </a:lnTo>
                  <a:lnTo>
                    <a:pt x="1714" y="2457"/>
                  </a:lnTo>
                  <a:lnTo>
                    <a:pt x="1644" y="2492"/>
                  </a:lnTo>
                  <a:lnTo>
                    <a:pt x="1574" y="2492"/>
                  </a:lnTo>
                  <a:lnTo>
                    <a:pt x="1504" y="2562"/>
                  </a:lnTo>
                  <a:lnTo>
                    <a:pt x="1504" y="2632"/>
                  </a:lnTo>
                  <a:lnTo>
                    <a:pt x="1539" y="2667"/>
                  </a:lnTo>
                  <a:lnTo>
                    <a:pt x="1539" y="2703"/>
                  </a:lnTo>
                  <a:lnTo>
                    <a:pt x="1469" y="2773"/>
                  </a:lnTo>
                  <a:lnTo>
                    <a:pt x="1434" y="2773"/>
                  </a:lnTo>
                  <a:lnTo>
                    <a:pt x="1329" y="2667"/>
                  </a:lnTo>
                  <a:lnTo>
                    <a:pt x="1329" y="2632"/>
                  </a:lnTo>
                  <a:lnTo>
                    <a:pt x="1294" y="2597"/>
                  </a:lnTo>
                  <a:lnTo>
                    <a:pt x="1049" y="2597"/>
                  </a:lnTo>
                  <a:lnTo>
                    <a:pt x="1014" y="2632"/>
                  </a:lnTo>
                  <a:lnTo>
                    <a:pt x="979" y="2632"/>
                  </a:lnTo>
                  <a:lnTo>
                    <a:pt x="909" y="2597"/>
                  </a:lnTo>
                  <a:lnTo>
                    <a:pt x="580" y="2249"/>
                  </a:lnTo>
                  <a:lnTo>
                    <a:pt x="494" y="2302"/>
                  </a:lnTo>
                  <a:lnTo>
                    <a:pt x="481" y="2335"/>
                  </a:lnTo>
                  <a:lnTo>
                    <a:pt x="349" y="2211"/>
                  </a:lnTo>
                  <a:lnTo>
                    <a:pt x="349" y="1965"/>
                  </a:lnTo>
                  <a:lnTo>
                    <a:pt x="454" y="1860"/>
                  </a:lnTo>
                  <a:lnTo>
                    <a:pt x="454" y="1825"/>
                  </a:lnTo>
                  <a:lnTo>
                    <a:pt x="349" y="1614"/>
                  </a:lnTo>
                  <a:lnTo>
                    <a:pt x="314" y="1509"/>
                  </a:lnTo>
                  <a:lnTo>
                    <a:pt x="279" y="1474"/>
                  </a:lnTo>
                  <a:lnTo>
                    <a:pt x="209" y="1474"/>
                  </a:lnTo>
                  <a:lnTo>
                    <a:pt x="105" y="1369"/>
                  </a:lnTo>
                  <a:lnTo>
                    <a:pt x="105" y="1158"/>
                  </a:lnTo>
                  <a:lnTo>
                    <a:pt x="139" y="1123"/>
                  </a:lnTo>
                  <a:lnTo>
                    <a:pt x="139" y="1088"/>
                  </a:lnTo>
                  <a:lnTo>
                    <a:pt x="0" y="947"/>
                  </a:lnTo>
                  <a:lnTo>
                    <a:pt x="0" y="912"/>
                  </a:lnTo>
                  <a:lnTo>
                    <a:pt x="35" y="807"/>
                  </a:lnTo>
                  <a:lnTo>
                    <a:pt x="105" y="702"/>
                  </a:lnTo>
                  <a:lnTo>
                    <a:pt x="209" y="596"/>
                  </a:lnTo>
                  <a:lnTo>
                    <a:pt x="244" y="596"/>
                  </a:lnTo>
                  <a:lnTo>
                    <a:pt x="349" y="491"/>
                  </a:lnTo>
                  <a:lnTo>
                    <a:pt x="349" y="421"/>
                  </a:lnTo>
                  <a:lnTo>
                    <a:pt x="314" y="351"/>
                  </a:lnTo>
                  <a:lnTo>
                    <a:pt x="279" y="316"/>
                  </a:lnTo>
                  <a:lnTo>
                    <a:pt x="279" y="281"/>
                  </a:lnTo>
                  <a:lnTo>
                    <a:pt x="384" y="105"/>
                  </a:lnTo>
                  <a:lnTo>
                    <a:pt x="489" y="0"/>
                  </a:lnTo>
                </a:path>
              </a:pathLst>
            </a:custGeom>
            <a:solidFill>
              <a:srgbClr val="0090AB"/>
            </a:solidFill>
            <a:ln w="7200">
              <a:solidFill>
                <a:srgbClr val="000000"/>
              </a:solidFill>
              <a:round/>
              <a:headEnd/>
              <a:tailEnd/>
            </a:ln>
          </p:spPr>
          <p:txBody>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smtClean="0">
                <a:ln>
                  <a:noFill/>
                </a:ln>
                <a:solidFill>
                  <a:prstClr val="white"/>
                </a:solidFill>
                <a:effectLst/>
                <a:uLnTx/>
                <a:uFillTx/>
                <a:latin typeface="Tahoma"/>
              </a:endParaRPr>
            </a:p>
          </p:txBody>
        </p:sp>
        <p:sp>
          <p:nvSpPr>
            <p:cNvPr id="53" name="GSPG_L_R1"/>
            <p:cNvSpPr>
              <a:spLocks noChangeAspect="1" noChangeArrowheads="1"/>
            </p:cNvSpPr>
            <p:nvPr/>
          </p:nvSpPr>
          <p:spPr bwMode="auto">
            <a:xfrm rot="236775">
              <a:off x="2300531" y="4856661"/>
              <a:ext cx="1027598" cy="817707"/>
            </a:xfrm>
            <a:custGeom>
              <a:avLst/>
              <a:gdLst>
                <a:gd name="T0" fmla="*/ 213321232 w 2975"/>
                <a:gd name="T1" fmla="*/ 0 h 2423"/>
                <a:gd name="T2" fmla="*/ 232472300 w 2975"/>
                <a:gd name="T3" fmla="*/ 23726616 h 2423"/>
                <a:gd name="T4" fmla="*/ 224264779 w 2975"/>
                <a:gd name="T5" fmla="*/ 56318782 h 2423"/>
                <a:gd name="T6" fmla="*/ 210585206 w 2975"/>
                <a:gd name="T7" fmla="*/ 94821614 h 2423"/>
                <a:gd name="T8" fmla="*/ 213321232 w 2975"/>
                <a:gd name="T9" fmla="*/ 100731981 h 2423"/>
                <a:gd name="T10" fmla="*/ 218793006 w 2975"/>
                <a:gd name="T11" fmla="*/ 109682380 h 2423"/>
                <a:gd name="T12" fmla="*/ 213321232 w 2975"/>
                <a:gd name="T13" fmla="*/ 118547930 h 2423"/>
                <a:gd name="T14" fmla="*/ 199641659 w 2975"/>
                <a:gd name="T15" fmla="*/ 112637563 h 2423"/>
                <a:gd name="T16" fmla="*/ 166889302 w 2975"/>
                <a:gd name="T17" fmla="*/ 124458587 h 2423"/>
                <a:gd name="T18" fmla="*/ 155945755 w 2975"/>
                <a:gd name="T19" fmla="*/ 133408696 h 2423"/>
                <a:gd name="T20" fmla="*/ 136794373 w 2975"/>
                <a:gd name="T21" fmla="*/ 177822204 h 2423"/>
                <a:gd name="T22" fmla="*/ 120379052 w 2975"/>
                <a:gd name="T23" fmla="*/ 166000889 h 2423"/>
                <a:gd name="T24" fmla="*/ 90284438 w 2975"/>
                <a:gd name="T25" fmla="*/ 160090522 h 2423"/>
                <a:gd name="T26" fmla="*/ 82076638 w 2975"/>
                <a:gd name="T27" fmla="*/ 166000889 h 2423"/>
                <a:gd name="T28" fmla="*/ 65661300 w 2975"/>
                <a:gd name="T29" fmla="*/ 168956363 h 2423"/>
                <a:gd name="T30" fmla="*/ 60189526 w 2975"/>
                <a:gd name="T31" fmla="*/ 177822204 h 2423"/>
                <a:gd name="T32" fmla="*/ 51982006 w 2975"/>
                <a:gd name="T33" fmla="*/ 180777387 h 2423"/>
                <a:gd name="T34" fmla="*/ 43774206 w 2975"/>
                <a:gd name="T35" fmla="*/ 198593336 h 2423"/>
                <a:gd name="T36" fmla="*/ 35566676 w 2975"/>
                <a:gd name="T37" fmla="*/ 204503703 h 2423"/>
                <a:gd name="T38" fmla="*/ 16415325 w 2975"/>
                <a:gd name="T39" fmla="*/ 192682679 h 2423"/>
                <a:gd name="T40" fmla="*/ 5471776 w 2975"/>
                <a:gd name="T41" fmla="*/ 201548520 h 2423"/>
                <a:gd name="T42" fmla="*/ 0 w 2975"/>
                <a:gd name="T43" fmla="*/ 183732570 h 2423"/>
                <a:gd name="T44" fmla="*/ 21887103 w 2975"/>
                <a:gd name="T45" fmla="*/ 177822204 h 2423"/>
                <a:gd name="T46" fmla="*/ 46510232 w 2975"/>
                <a:gd name="T47" fmla="*/ 148184903 h 2423"/>
                <a:gd name="T48" fmla="*/ 51982006 w 2975"/>
                <a:gd name="T49" fmla="*/ 136363879 h 2423"/>
                <a:gd name="T50" fmla="*/ 62925553 w 2975"/>
                <a:gd name="T51" fmla="*/ 130453512 h 2423"/>
                <a:gd name="T52" fmla="*/ 79340891 w 2975"/>
                <a:gd name="T53" fmla="*/ 106726906 h 2423"/>
                <a:gd name="T54" fmla="*/ 84812664 w 2975"/>
                <a:gd name="T55" fmla="*/ 80045116 h 2423"/>
                <a:gd name="T56" fmla="*/ 98491958 w 2975"/>
                <a:gd name="T57" fmla="*/ 74134731 h 2423"/>
                <a:gd name="T58" fmla="*/ 103963732 w 2975"/>
                <a:gd name="T59" fmla="*/ 53363598 h 2423"/>
                <a:gd name="T60" fmla="*/ 131322599 w 2975"/>
                <a:gd name="T61" fmla="*/ 47452941 h 2423"/>
                <a:gd name="T62" fmla="*/ 136794373 w 2975"/>
                <a:gd name="T63" fmla="*/ 50408124 h 2423"/>
                <a:gd name="T64" fmla="*/ 158681502 w 2975"/>
                <a:gd name="T65" fmla="*/ 56318782 h 2423"/>
                <a:gd name="T66" fmla="*/ 177832849 w 2975"/>
                <a:gd name="T67" fmla="*/ 53363598 h 2423"/>
                <a:gd name="T68" fmla="*/ 183304622 w 2975"/>
                <a:gd name="T69" fmla="*/ 38502832 h 2423"/>
                <a:gd name="T70" fmla="*/ 210585206 w 2975"/>
                <a:gd name="T71" fmla="*/ 0 h 24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75"/>
                <a:gd name="T109" fmla="*/ 0 h 2423"/>
                <a:gd name="T110" fmla="*/ 2975 w 2975"/>
                <a:gd name="T111" fmla="*/ 2423 h 242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75" h="2423">
                  <a:moveTo>
                    <a:pt x="2694" y="0"/>
                  </a:moveTo>
                  <a:lnTo>
                    <a:pt x="2729" y="0"/>
                  </a:lnTo>
                  <a:lnTo>
                    <a:pt x="2834" y="105"/>
                  </a:lnTo>
                  <a:lnTo>
                    <a:pt x="2974" y="281"/>
                  </a:lnTo>
                  <a:lnTo>
                    <a:pt x="2900" y="535"/>
                  </a:lnTo>
                  <a:lnTo>
                    <a:pt x="2869" y="667"/>
                  </a:lnTo>
                  <a:lnTo>
                    <a:pt x="2729" y="948"/>
                  </a:lnTo>
                  <a:lnTo>
                    <a:pt x="2694" y="1123"/>
                  </a:lnTo>
                  <a:lnTo>
                    <a:pt x="2694" y="1193"/>
                  </a:lnTo>
                  <a:lnTo>
                    <a:pt x="2729" y="1193"/>
                  </a:lnTo>
                  <a:lnTo>
                    <a:pt x="2799" y="1264"/>
                  </a:lnTo>
                  <a:lnTo>
                    <a:pt x="2799" y="1299"/>
                  </a:lnTo>
                  <a:lnTo>
                    <a:pt x="2764" y="1369"/>
                  </a:lnTo>
                  <a:lnTo>
                    <a:pt x="2729" y="1404"/>
                  </a:lnTo>
                  <a:lnTo>
                    <a:pt x="2589" y="1369"/>
                  </a:lnTo>
                  <a:lnTo>
                    <a:pt x="2554" y="1334"/>
                  </a:lnTo>
                  <a:lnTo>
                    <a:pt x="2450" y="1334"/>
                  </a:lnTo>
                  <a:lnTo>
                    <a:pt x="2135" y="1474"/>
                  </a:lnTo>
                  <a:lnTo>
                    <a:pt x="2030" y="1545"/>
                  </a:lnTo>
                  <a:lnTo>
                    <a:pt x="1995" y="1580"/>
                  </a:lnTo>
                  <a:lnTo>
                    <a:pt x="1820" y="2036"/>
                  </a:lnTo>
                  <a:lnTo>
                    <a:pt x="1750" y="2106"/>
                  </a:lnTo>
                  <a:lnTo>
                    <a:pt x="1680" y="2106"/>
                  </a:lnTo>
                  <a:lnTo>
                    <a:pt x="1540" y="1966"/>
                  </a:lnTo>
                  <a:lnTo>
                    <a:pt x="1365" y="1896"/>
                  </a:lnTo>
                  <a:lnTo>
                    <a:pt x="1155" y="1896"/>
                  </a:lnTo>
                  <a:lnTo>
                    <a:pt x="1120" y="1931"/>
                  </a:lnTo>
                  <a:lnTo>
                    <a:pt x="1050" y="1966"/>
                  </a:lnTo>
                  <a:lnTo>
                    <a:pt x="875" y="1966"/>
                  </a:lnTo>
                  <a:lnTo>
                    <a:pt x="840" y="2001"/>
                  </a:lnTo>
                  <a:lnTo>
                    <a:pt x="840" y="2036"/>
                  </a:lnTo>
                  <a:lnTo>
                    <a:pt x="770" y="2106"/>
                  </a:lnTo>
                  <a:lnTo>
                    <a:pt x="735" y="2106"/>
                  </a:lnTo>
                  <a:lnTo>
                    <a:pt x="665" y="2141"/>
                  </a:lnTo>
                  <a:lnTo>
                    <a:pt x="560" y="2247"/>
                  </a:lnTo>
                  <a:lnTo>
                    <a:pt x="560" y="2352"/>
                  </a:lnTo>
                  <a:lnTo>
                    <a:pt x="490" y="2422"/>
                  </a:lnTo>
                  <a:lnTo>
                    <a:pt x="455" y="2422"/>
                  </a:lnTo>
                  <a:lnTo>
                    <a:pt x="315" y="2282"/>
                  </a:lnTo>
                  <a:lnTo>
                    <a:pt x="210" y="2282"/>
                  </a:lnTo>
                  <a:lnTo>
                    <a:pt x="105" y="2387"/>
                  </a:lnTo>
                  <a:lnTo>
                    <a:pt x="70" y="2387"/>
                  </a:lnTo>
                  <a:lnTo>
                    <a:pt x="0" y="2317"/>
                  </a:lnTo>
                  <a:lnTo>
                    <a:pt x="0" y="2176"/>
                  </a:lnTo>
                  <a:lnTo>
                    <a:pt x="70" y="2106"/>
                  </a:lnTo>
                  <a:lnTo>
                    <a:pt x="280" y="2106"/>
                  </a:lnTo>
                  <a:lnTo>
                    <a:pt x="490" y="1896"/>
                  </a:lnTo>
                  <a:lnTo>
                    <a:pt x="595" y="1755"/>
                  </a:lnTo>
                  <a:lnTo>
                    <a:pt x="595" y="1685"/>
                  </a:lnTo>
                  <a:lnTo>
                    <a:pt x="665" y="1615"/>
                  </a:lnTo>
                  <a:lnTo>
                    <a:pt x="700" y="1615"/>
                  </a:lnTo>
                  <a:lnTo>
                    <a:pt x="805" y="1545"/>
                  </a:lnTo>
                  <a:lnTo>
                    <a:pt x="840" y="1509"/>
                  </a:lnTo>
                  <a:lnTo>
                    <a:pt x="1015" y="1264"/>
                  </a:lnTo>
                  <a:lnTo>
                    <a:pt x="1015" y="1018"/>
                  </a:lnTo>
                  <a:lnTo>
                    <a:pt x="1085" y="948"/>
                  </a:lnTo>
                  <a:lnTo>
                    <a:pt x="1190" y="948"/>
                  </a:lnTo>
                  <a:lnTo>
                    <a:pt x="1260" y="878"/>
                  </a:lnTo>
                  <a:lnTo>
                    <a:pt x="1260" y="702"/>
                  </a:lnTo>
                  <a:lnTo>
                    <a:pt x="1330" y="632"/>
                  </a:lnTo>
                  <a:lnTo>
                    <a:pt x="1610" y="597"/>
                  </a:lnTo>
                  <a:lnTo>
                    <a:pt x="1680" y="562"/>
                  </a:lnTo>
                  <a:lnTo>
                    <a:pt x="1715" y="562"/>
                  </a:lnTo>
                  <a:lnTo>
                    <a:pt x="1750" y="597"/>
                  </a:lnTo>
                  <a:lnTo>
                    <a:pt x="1820" y="632"/>
                  </a:lnTo>
                  <a:lnTo>
                    <a:pt x="2030" y="667"/>
                  </a:lnTo>
                  <a:lnTo>
                    <a:pt x="2135" y="667"/>
                  </a:lnTo>
                  <a:lnTo>
                    <a:pt x="2275" y="632"/>
                  </a:lnTo>
                  <a:lnTo>
                    <a:pt x="2310" y="597"/>
                  </a:lnTo>
                  <a:lnTo>
                    <a:pt x="2345" y="456"/>
                  </a:lnTo>
                  <a:lnTo>
                    <a:pt x="2345" y="386"/>
                  </a:lnTo>
                  <a:lnTo>
                    <a:pt x="2694" y="0"/>
                  </a:lnTo>
                </a:path>
              </a:pathLst>
            </a:custGeom>
            <a:solidFill>
              <a:srgbClr val="0090AB"/>
            </a:solidFill>
            <a:ln w="7200">
              <a:solidFill>
                <a:srgbClr val="000000"/>
              </a:solidFill>
              <a:round/>
              <a:headEnd/>
              <a:tailEnd/>
            </a:ln>
          </p:spPr>
          <p:txBody>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smtClean="0">
                <a:ln>
                  <a:noFill/>
                </a:ln>
                <a:solidFill>
                  <a:prstClr val="white"/>
                </a:solidFill>
                <a:effectLst/>
                <a:uLnTx/>
                <a:uFillTx/>
                <a:latin typeface="Tahoma"/>
              </a:endParaRPr>
            </a:p>
          </p:txBody>
        </p:sp>
        <p:sp>
          <p:nvSpPr>
            <p:cNvPr id="54" name="GSPG_G_R1"/>
            <p:cNvSpPr>
              <a:spLocks noChangeAspect="1" noChangeArrowheads="1"/>
            </p:cNvSpPr>
            <p:nvPr/>
          </p:nvSpPr>
          <p:spPr bwMode="auto">
            <a:xfrm rot="236775">
              <a:off x="3010448" y="3198682"/>
              <a:ext cx="519706" cy="950308"/>
            </a:xfrm>
            <a:custGeom>
              <a:avLst/>
              <a:gdLst>
                <a:gd name="T0" fmla="*/ 62602598 w 1540"/>
                <a:gd name="T1" fmla="*/ 14558451 h 2845"/>
                <a:gd name="T2" fmla="*/ 59991198 w 1540"/>
                <a:gd name="T3" fmla="*/ 20348874 h 2845"/>
                <a:gd name="T4" fmla="*/ 65214271 w 1540"/>
                <a:gd name="T5" fmla="*/ 43592814 h 2845"/>
                <a:gd name="T6" fmla="*/ 75660435 w 1540"/>
                <a:gd name="T7" fmla="*/ 49382945 h 2845"/>
                <a:gd name="T8" fmla="*/ 78272108 w 1540"/>
                <a:gd name="T9" fmla="*/ 66836744 h 2845"/>
                <a:gd name="T10" fmla="*/ 86106854 w 1540"/>
                <a:gd name="T11" fmla="*/ 78417312 h 2845"/>
                <a:gd name="T12" fmla="*/ 78272108 w 1540"/>
                <a:gd name="T13" fmla="*/ 107451374 h 2845"/>
                <a:gd name="T14" fmla="*/ 88718255 w 1540"/>
                <a:gd name="T15" fmla="*/ 122009820 h 2845"/>
                <a:gd name="T16" fmla="*/ 91329928 w 1540"/>
                <a:gd name="T17" fmla="*/ 136485723 h 2845"/>
                <a:gd name="T18" fmla="*/ 88718255 w 1540"/>
                <a:gd name="T19" fmla="*/ 148149104 h 2845"/>
                <a:gd name="T20" fmla="*/ 96553001 w 1540"/>
                <a:gd name="T21" fmla="*/ 159729689 h 2845"/>
                <a:gd name="T22" fmla="*/ 91329928 w 1540"/>
                <a:gd name="T23" fmla="*/ 177183201 h 2845"/>
                <a:gd name="T24" fmla="*/ 114833894 w 1540"/>
                <a:gd name="T25" fmla="*/ 217798100 h 2845"/>
                <a:gd name="T26" fmla="*/ 109610821 w 1540"/>
                <a:gd name="T27" fmla="*/ 229378650 h 2845"/>
                <a:gd name="T28" fmla="*/ 96553001 w 1540"/>
                <a:gd name="T29" fmla="*/ 235251612 h 2845"/>
                <a:gd name="T30" fmla="*/ 86106854 w 1540"/>
                <a:gd name="T31" fmla="*/ 229378650 h 2845"/>
                <a:gd name="T32" fmla="*/ 78272108 w 1540"/>
                <a:gd name="T33" fmla="*/ 212007682 h 2845"/>
                <a:gd name="T34" fmla="*/ 70437344 w 1540"/>
                <a:gd name="T35" fmla="*/ 209112616 h 2845"/>
                <a:gd name="T36" fmla="*/ 41784877 w 1540"/>
                <a:gd name="T37" fmla="*/ 182973620 h 2845"/>
                <a:gd name="T38" fmla="*/ 33950122 w 1540"/>
                <a:gd name="T39" fmla="*/ 162624755 h 2845"/>
                <a:gd name="T40" fmla="*/ 39173477 w 1540"/>
                <a:gd name="T41" fmla="*/ 148149104 h 2845"/>
                <a:gd name="T42" fmla="*/ 44396550 w 1540"/>
                <a:gd name="T43" fmla="*/ 145171207 h 2845"/>
                <a:gd name="T44" fmla="*/ 41784877 w 1540"/>
                <a:gd name="T45" fmla="*/ 136485723 h 2845"/>
                <a:gd name="T46" fmla="*/ 44396550 w 1540"/>
                <a:gd name="T47" fmla="*/ 130695304 h 2845"/>
                <a:gd name="T48" fmla="*/ 41784877 w 1540"/>
                <a:gd name="T49" fmla="*/ 124905173 h 2845"/>
                <a:gd name="T50" fmla="*/ 33950122 w 1540"/>
                <a:gd name="T51" fmla="*/ 127800239 h 2845"/>
                <a:gd name="T52" fmla="*/ 28727048 w 1540"/>
                <a:gd name="T53" fmla="*/ 136485723 h 2845"/>
                <a:gd name="T54" fmla="*/ 20892575 w 1540"/>
                <a:gd name="T55" fmla="*/ 130695304 h 2845"/>
                <a:gd name="T56" fmla="*/ 23503975 w 1540"/>
                <a:gd name="T57" fmla="*/ 124905173 h 2845"/>
                <a:gd name="T58" fmla="*/ 20892575 w 1540"/>
                <a:gd name="T59" fmla="*/ 116136858 h 2845"/>
                <a:gd name="T60" fmla="*/ 13057824 w 1540"/>
                <a:gd name="T61" fmla="*/ 110346727 h 2845"/>
                <a:gd name="T62" fmla="*/ 0 w 1540"/>
                <a:gd name="T63" fmla="*/ 69731810 h 2845"/>
                <a:gd name="T64" fmla="*/ 20892575 w 1540"/>
                <a:gd name="T65" fmla="*/ 31929424 h 2845"/>
                <a:gd name="T66" fmla="*/ 28727048 w 1540"/>
                <a:gd name="T67" fmla="*/ 29034358 h 2845"/>
                <a:gd name="T68" fmla="*/ 31338722 w 1540"/>
                <a:gd name="T69" fmla="*/ 20348874 h 28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40"/>
                <a:gd name="T106" fmla="*/ 0 h 2845"/>
                <a:gd name="T107" fmla="*/ 1540 w 1540"/>
                <a:gd name="T108" fmla="*/ 2845 h 28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40" h="2845">
                  <a:moveTo>
                    <a:pt x="665" y="0"/>
                  </a:moveTo>
                  <a:lnTo>
                    <a:pt x="839" y="176"/>
                  </a:lnTo>
                  <a:lnTo>
                    <a:pt x="839" y="211"/>
                  </a:lnTo>
                  <a:lnTo>
                    <a:pt x="804" y="246"/>
                  </a:lnTo>
                  <a:lnTo>
                    <a:pt x="804" y="457"/>
                  </a:lnTo>
                  <a:lnTo>
                    <a:pt x="874" y="527"/>
                  </a:lnTo>
                  <a:lnTo>
                    <a:pt x="944" y="527"/>
                  </a:lnTo>
                  <a:lnTo>
                    <a:pt x="1014" y="597"/>
                  </a:lnTo>
                  <a:lnTo>
                    <a:pt x="1014" y="667"/>
                  </a:lnTo>
                  <a:lnTo>
                    <a:pt x="1049" y="808"/>
                  </a:lnTo>
                  <a:lnTo>
                    <a:pt x="1154" y="913"/>
                  </a:lnTo>
                  <a:lnTo>
                    <a:pt x="1154" y="948"/>
                  </a:lnTo>
                  <a:lnTo>
                    <a:pt x="1049" y="1053"/>
                  </a:lnTo>
                  <a:lnTo>
                    <a:pt x="1049" y="1299"/>
                  </a:lnTo>
                  <a:lnTo>
                    <a:pt x="1119" y="1404"/>
                  </a:lnTo>
                  <a:lnTo>
                    <a:pt x="1189" y="1475"/>
                  </a:lnTo>
                  <a:lnTo>
                    <a:pt x="1224" y="1580"/>
                  </a:lnTo>
                  <a:lnTo>
                    <a:pt x="1224" y="1650"/>
                  </a:lnTo>
                  <a:lnTo>
                    <a:pt x="1189" y="1685"/>
                  </a:lnTo>
                  <a:lnTo>
                    <a:pt x="1189" y="1791"/>
                  </a:lnTo>
                  <a:lnTo>
                    <a:pt x="1294" y="1896"/>
                  </a:lnTo>
                  <a:lnTo>
                    <a:pt x="1294" y="1931"/>
                  </a:lnTo>
                  <a:lnTo>
                    <a:pt x="1224" y="2001"/>
                  </a:lnTo>
                  <a:lnTo>
                    <a:pt x="1224" y="2142"/>
                  </a:lnTo>
                  <a:lnTo>
                    <a:pt x="1504" y="2422"/>
                  </a:lnTo>
                  <a:lnTo>
                    <a:pt x="1539" y="2633"/>
                  </a:lnTo>
                  <a:lnTo>
                    <a:pt x="1539" y="2703"/>
                  </a:lnTo>
                  <a:lnTo>
                    <a:pt x="1469" y="2773"/>
                  </a:lnTo>
                  <a:lnTo>
                    <a:pt x="1399" y="2808"/>
                  </a:lnTo>
                  <a:lnTo>
                    <a:pt x="1294" y="2844"/>
                  </a:lnTo>
                  <a:lnTo>
                    <a:pt x="1224" y="2844"/>
                  </a:lnTo>
                  <a:lnTo>
                    <a:pt x="1154" y="2773"/>
                  </a:lnTo>
                  <a:lnTo>
                    <a:pt x="1154" y="2668"/>
                  </a:lnTo>
                  <a:lnTo>
                    <a:pt x="1049" y="2563"/>
                  </a:lnTo>
                  <a:lnTo>
                    <a:pt x="1014" y="2563"/>
                  </a:lnTo>
                  <a:lnTo>
                    <a:pt x="944" y="2528"/>
                  </a:lnTo>
                  <a:lnTo>
                    <a:pt x="665" y="2317"/>
                  </a:lnTo>
                  <a:lnTo>
                    <a:pt x="560" y="2212"/>
                  </a:lnTo>
                  <a:lnTo>
                    <a:pt x="490" y="2071"/>
                  </a:lnTo>
                  <a:lnTo>
                    <a:pt x="455" y="1966"/>
                  </a:lnTo>
                  <a:lnTo>
                    <a:pt x="455" y="1861"/>
                  </a:lnTo>
                  <a:lnTo>
                    <a:pt x="525" y="1791"/>
                  </a:lnTo>
                  <a:lnTo>
                    <a:pt x="560" y="1791"/>
                  </a:lnTo>
                  <a:lnTo>
                    <a:pt x="595" y="1755"/>
                  </a:lnTo>
                  <a:lnTo>
                    <a:pt x="595" y="1685"/>
                  </a:lnTo>
                  <a:lnTo>
                    <a:pt x="560" y="1650"/>
                  </a:lnTo>
                  <a:lnTo>
                    <a:pt x="560" y="1615"/>
                  </a:lnTo>
                  <a:lnTo>
                    <a:pt x="595" y="1580"/>
                  </a:lnTo>
                  <a:lnTo>
                    <a:pt x="595" y="1545"/>
                  </a:lnTo>
                  <a:lnTo>
                    <a:pt x="560" y="1510"/>
                  </a:lnTo>
                  <a:lnTo>
                    <a:pt x="490" y="1510"/>
                  </a:lnTo>
                  <a:lnTo>
                    <a:pt x="455" y="1545"/>
                  </a:lnTo>
                  <a:lnTo>
                    <a:pt x="455" y="1580"/>
                  </a:lnTo>
                  <a:lnTo>
                    <a:pt x="385" y="1650"/>
                  </a:lnTo>
                  <a:lnTo>
                    <a:pt x="350" y="1650"/>
                  </a:lnTo>
                  <a:lnTo>
                    <a:pt x="280" y="1580"/>
                  </a:lnTo>
                  <a:lnTo>
                    <a:pt x="280" y="1545"/>
                  </a:lnTo>
                  <a:lnTo>
                    <a:pt x="315" y="1510"/>
                  </a:lnTo>
                  <a:lnTo>
                    <a:pt x="315" y="1440"/>
                  </a:lnTo>
                  <a:lnTo>
                    <a:pt x="280" y="1404"/>
                  </a:lnTo>
                  <a:lnTo>
                    <a:pt x="245" y="1404"/>
                  </a:lnTo>
                  <a:lnTo>
                    <a:pt x="175" y="1334"/>
                  </a:lnTo>
                  <a:lnTo>
                    <a:pt x="0" y="1089"/>
                  </a:lnTo>
                  <a:lnTo>
                    <a:pt x="0" y="843"/>
                  </a:lnTo>
                  <a:lnTo>
                    <a:pt x="105" y="562"/>
                  </a:lnTo>
                  <a:lnTo>
                    <a:pt x="280" y="386"/>
                  </a:lnTo>
                  <a:lnTo>
                    <a:pt x="315" y="386"/>
                  </a:lnTo>
                  <a:lnTo>
                    <a:pt x="385" y="351"/>
                  </a:lnTo>
                  <a:lnTo>
                    <a:pt x="420" y="316"/>
                  </a:lnTo>
                  <a:lnTo>
                    <a:pt x="420" y="246"/>
                  </a:lnTo>
                  <a:lnTo>
                    <a:pt x="665" y="0"/>
                  </a:lnTo>
                </a:path>
              </a:pathLst>
            </a:custGeom>
            <a:solidFill>
              <a:srgbClr val="93C6D4"/>
            </a:solidFill>
            <a:ln w="7200">
              <a:solidFill>
                <a:srgbClr val="000000"/>
              </a:solidFill>
              <a:round/>
              <a:headEnd/>
              <a:tailEnd/>
            </a:ln>
          </p:spPr>
          <p:txBody>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smtClean="0">
                <a:ln>
                  <a:noFill/>
                </a:ln>
                <a:solidFill>
                  <a:prstClr val="white"/>
                </a:solidFill>
                <a:effectLst/>
                <a:uLnTx/>
                <a:uFillTx/>
                <a:latin typeface="Tahoma"/>
              </a:endParaRPr>
            </a:p>
          </p:txBody>
        </p:sp>
        <p:sp>
          <p:nvSpPr>
            <p:cNvPr id="55" name="GSPG_E_R1"/>
            <p:cNvSpPr>
              <a:spLocks noChangeAspect="1" noChangeArrowheads="1"/>
            </p:cNvSpPr>
            <p:nvPr/>
          </p:nvSpPr>
          <p:spPr bwMode="auto">
            <a:xfrm rot="236775">
              <a:off x="3082545" y="4133115"/>
              <a:ext cx="578762" cy="850857"/>
            </a:xfrm>
            <a:custGeom>
              <a:avLst/>
              <a:gdLst>
                <a:gd name="T0" fmla="*/ 81567087 w 1680"/>
                <a:gd name="T1" fmla="*/ 0 h 2564"/>
                <a:gd name="T2" fmla="*/ 92453086 w 1680"/>
                <a:gd name="T3" fmla="*/ 17226451 h 2564"/>
                <a:gd name="T4" fmla="*/ 84288656 w 1680"/>
                <a:gd name="T5" fmla="*/ 28656559 h 2564"/>
                <a:gd name="T6" fmla="*/ 100617515 w 1680"/>
                <a:gd name="T7" fmla="*/ 60252150 h 2564"/>
                <a:gd name="T8" fmla="*/ 97895946 w 1680"/>
                <a:gd name="T9" fmla="*/ 68824371 h 2564"/>
                <a:gd name="T10" fmla="*/ 95174655 w 1680"/>
                <a:gd name="T11" fmla="*/ 74539565 h 2564"/>
                <a:gd name="T12" fmla="*/ 100617515 w 1680"/>
                <a:gd name="T13" fmla="*/ 77396895 h 2564"/>
                <a:gd name="T14" fmla="*/ 106060654 w 1680"/>
                <a:gd name="T15" fmla="*/ 85969402 h 2564"/>
                <a:gd name="T16" fmla="*/ 103339085 w 1680"/>
                <a:gd name="T17" fmla="*/ 103195848 h 2564"/>
                <a:gd name="T18" fmla="*/ 97895946 w 1680"/>
                <a:gd name="T19" fmla="*/ 111768355 h 2564"/>
                <a:gd name="T20" fmla="*/ 116946653 w 1680"/>
                <a:gd name="T21" fmla="*/ 126137490 h 2564"/>
                <a:gd name="T22" fmla="*/ 127832373 w 1680"/>
                <a:gd name="T23" fmla="*/ 128994801 h 2564"/>
                <a:gd name="T24" fmla="*/ 122389513 w 1680"/>
                <a:gd name="T25" fmla="*/ 149078845 h 2564"/>
                <a:gd name="T26" fmla="*/ 84288656 w 1680"/>
                <a:gd name="T27" fmla="*/ 160508985 h 2564"/>
                <a:gd name="T28" fmla="*/ 81567087 w 1680"/>
                <a:gd name="T29" fmla="*/ 166223894 h 2564"/>
                <a:gd name="T30" fmla="*/ 87010226 w 1680"/>
                <a:gd name="T31" fmla="*/ 174877834 h 2564"/>
                <a:gd name="T32" fmla="*/ 73402658 w 1680"/>
                <a:gd name="T33" fmla="*/ 192022847 h 2564"/>
                <a:gd name="T34" fmla="*/ 67959502 w 1680"/>
                <a:gd name="T35" fmla="*/ 194880445 h 2564"/>
                <a:gd name="T36" fmla="*/ 51630643 w 1680"/>
                <a:gd name="T37" fmla="*/ 194880445 h 2564"/>
                <a:gd name="T38" fmla="*/ 43466213 w 1680"/>
                <a:gd name="T39" fmla="*/ 189165250 h 2564"/>
                <a:gd name="T40" fmla="*/ 38023075 w 1680"/>
                <a:gd name="T41" fmla="*/ 197737756 h 2564"/>
                <a:gd name="T42" fmla="*/ 27214866 w 1680"/>
                <a:gd name="T43" fmla="*/ 203534385 h 2564"/>
                <a:gd name="T44" fmla="*/ 38023075 w 1680"/>
                <a:gd name="T45" fmla="*/ 189165250 h 2564"/>
                <a:gd name="T46" fmla="*/ 35301775 w 1680"/>
                <a:gd name="T47" fmla="*/ 166223894 h 2564"/>
                <a:gd name="T48" fmla="*/ 24493576 w 1680"/>
                <a:gd name="T49" fmla="*/ 157651388 h 2564"/>
                <a:gd name="T50" fmla="*/ 5442862 w 1680"/>
                <a:gd name="T51" fmla="*/ 140424905 h 2564"/>
                <a:gd name="T52" fmla="*/ 8164432 w 1680"/>
                <a:gd name="T53" fmla="*/ 126137490 h 2564"/>
                <a:gd name="T54" fmla="*/ 16328863 w 1680"/>
                <a:gd name="T55" fmla="*/ 114625952 h 2564"/>
                <a:gd name="T56" fmla="*/ 2721570 w 1680"/>
                <a:gd name="T57" fmla="*/ 103195848 h 2564"/>
                <a:gd name="T58" fmla="*/ 0 w 1680"/>
                <a:gd name="T59" fmla="*/ 97480939 h 2564"/>
                <a:gd name="T60" fmla="*/ 21772006 w 1680"/>
                <a:gd name="T61" fmla="*/ 54455522 h 2564"/>
                <a:gd name="T62" fmla="*/ 32580206 w 1680"/>
                <a:gd name="T63" fmla="*/ 57312833 h 2564"/>
                <a:gd name="T64" fmla="*/ 40744644 w 1680"/>
                <a:gd name="T65" fmla="*/ 54455522 h 2564"/>
                <a:gd name="T66" fmla="*/ 38023075 w 1680"/>
                <a:gd name="T67" fmla="*/ 45883015 h 2564"/>
                <a:gd name="T68" fmla="*/ 46187783 w 1680"/>
                <a:gd name="T69" fmla="*/ 31595590 h 2564"/>
                <a:gd name="T70" fmla="*/ 62516642 w 1680"/>
                <a:gd name="T71" fmla="*/ 14369139 h 2564"/>
                <a:gd name="T72" fmla="*/ 65238211 w 1680"/>
                <a:gd name="T73" fmla="*/ 5796630 h 2564"/>
                <a:gd name="T74" fmla="*/ 73402658 w 1680"/>
                <a:gd name="T75" fmla="*/ 2857599 h 25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80"/>
                <a:gd name="T115" fmla="*/ 0 h 2564"/>
                <a:gd name="T116" fmla="*/ 1680 w 1680"/>
                <a:gd name="T117" fmla="*/ 2564 h 25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80" h="2564">
                  <a:moveTo>
                    <a:pt x="979" y="0"/>
                  </a:moveTo>
                  <a:lnTo>
                    <a:pt x="1049" y="0"/>
                  </a:lnTo>
                  <a:lnTo>
                    <a:pt x="1154" y="106"/>
                  </a:lnTo>
                  <a:lnTo>
                    <a:pt x="1189" y="211"/>
                  </a:lnTo>
                  <a:lnTo>
                    <a:pt x="1189" y="246"/>
                  </a:lnTo>
                  <a:lnTo>
                    <a:pt x="1084" y="351"/>
                  </a:lnTo>
                  <a:lnTo>
                    <a:pt x="1084" y="457"/>
                  </a:lnTo>
                  <a:lnTo>
                    <a:pt x="1294" y="738"/>
                  </a:lnTo>
                  <a:lnTo>
                    <a:pt x="1294" y="773"/>
                  </a:lnTo>
                  <a:lnTo>
                    <a:pt x="1259" y="843"/>
                  </a:lnTo>
                  <a:lnTo>
                    <a:pt x="1224" y="878"/>
                  </a:lnTo>
                  <a:lnTo>
                    <a:pt x="1224" y="913"/>
                  </a:lnTo>
                  <a:lnTo>
                    <a:pt x="1259" y="948"/>
                  </a:lnTo>
                  <a:lnTo>
                    <a:pt x="1294" y="948"/>
                  </a:lnTo>
                  <a:lnTo>
                    <a:pt x="1329" y="983"/>
                  </a:lnTo>
                  <a:lnTo>
                    <a:pt x="1364" y="1053"/>
                  </a:lnTo>
                  <a:lnTo>
                    <a:pt x="1364" y="1124"/>
                  </a:lnTo>
                  <a:lnTo>
                    <a:pt x="1329" y="1264"/>
                  </a:lnTo>
                  <a:lnTo>
                    <a:pt x="1259" y="1334"/>
                  </a:lnTo>
                  <a:lnTo>
                    <a:pt x="1259" y="1369"/>
                  </a:lnTo>
                  <a:lnTo>
                    <a:pt x="1364" y="1475"/>
                  </a:lnTo>
                  <a:lnTo>
                    <a:pt x="1504" y="1545"/>
                  </a:lnTo>
                  <a:lnTo>
                    <a:pt x="1609" y="1545"/>
                  </a:lnTo>
                  <a:lnTo>
                    <a:pt x="1644" y="1580"/>
                  </a:lnTo>
                  <a:lnTo>
                    <a:pt x="1679" y="1720"/>
                  </a:lnTo>
                  <a:lnTo>
                    <a:pt x="1574" y="1826"/>
                  </a:lnTo>
                  <a:lnTo>
                    <a:pt x="1399" y="1826"/>
                  </a:lnTo>
                  <a:lnTo>
                    <a:pt x="1084" y="1966"/>
                  </a:lnTo>
                  <a:lnTo>
                    <a:pt x="1049" y="2001"/>
                  </a:lnTo>
                  <a:lnTo>
                    <a:pt x="1049" y="2036"/>
                  </a:lnTo>
                  <a:lnTo>
                    <a:pt x="1084" y="2107"/>
                  </a:lnTo>
                  <a:lnTo>
                    <a:pt x="1119" y="2142"/>
                  </a:lnTo>
                  <a:lnTo>
                    <a:pt x="1119" y="2177"/>
                  </a:lnTo>
                  <a:lnTo>
                    <a:pt x="944" y="2352"/>
                  </a:lnTo>
                  <a:lnTo>
                    <a:pt x="909" y="2352"/>
                  </a:lnTo>
                  <a:lnTo>
                    <a:pt x="874" y="2387"/>
                  </a:lnTo>
                  <a:lnTo>
                    <a:pt x="804" y="2563"/>
                  </a:lnTo>
                  <a:lnTo>
                    <a:pt x="664" y="2387"/>
                  </a:lnTo>
                  <a:lnTo>
                    <a:pt x="594" y="2317"/>
                  </a:lnTo>
                  <a:lnTo>
                    <a:pt x="559" y="2317"/>
                  </a:lnTo>
                  <a:lnTo>
                    <a:pt x="489" y="2387"/>
                  </a:lnTo>
                  <a:lnTo>
                    <a:pt x="489" y="2422"/>
                  </a:lnTo>
                  <a:lnTo>
                    <a:pt x="388" y="2499"/>
                  </a:lnTo>
                  <a:lnTo>
                    <a:pt x="350" y="2493"/>
                  </a:lnTo>
                  <a:lnTo>
                    <a:pt x="350" y="2458"/>
                  </a:lnTo>
                  <a:lnTo>
                    <a:pt x="489" y="2317"/>
                  </a:lnTo>
                  <a:lnTo>
                    <a:pt x="489" y="2247"/>
                  </a:lnTo>
                  <a:lnTo>
                    <a:pt x="454" y="2036"/>
                  </a:lnTo>
                  <a:lnTo>
                    <a:pt x="384" y="1966"/>
                  </a:lnTo>
                  <a:lnTo>
                    <a:pt x="315" y="1931"/>
                  </a:lnTo>
                  <a:lnTo>
                    <a:pt x="280" y="1931"/>
                  </a:lnTo>
                  <a:lnTo>
                    <a:pt x="70" y="1720"/>
                  </a:lnTo>
                  <a:lnTo>
                    <a:pt x="70" y="1615"/>
                  </a:lnTo>
                  <a:lnTo>
                    <a:pt x="105" y="1545"/>
                  </a:lnTo>
                  <a:lnTo>
                    <a:pt x="210" y="1440"/>
                  </a:lnTo>
                  <a:lnTo>
                    <a:pt x="210" y="1404"/>
                  </a:lnTo>
                  <a:lnTo>
                    <a:pt x="70" y="1264"/>
                  </a:lnTo>
                  <a:lnTo>
                    <a:pt x="35" y="1264"/>
                  </a:lnTo>
                  <a:lnTo>
                    <a:pt x="0" y="1229"/>
                  </a:lnTo>
                  <a:lnTo>
                    <a:pt x="0" y="1194"/>
                  </a:lnTo>
                  <a:lnTo>
                    <a:pt x="105" y="843"/>
                  </a:lnTo>
                  <a:lnTo>
                    <a:pt x="280" y="667"/>
                  </a:lnTo>
                  <a:lnTo>
                    <a:pt x="384" y="667"/>
                  </a:lnTo>
                  <a:lnTo>
                    <a:pt x="419" y="702"/>
                  </a:lnTo>
                  <a:lnTo>
                    <a:pt x="489" y="702"/>
                  </a:lnTo>
                  <a:lnTo>
                    <a:pt x="524" y="667"/>
                  </a:lnTo>
                  <a:lnTo>
                    <a:pt x="524" y="597"/>
                  </a:lnTo>
                  <a:lnTo>
                    <a:pt x="489" y="562"/>
                  </a:lnTo>
                  <a:lnTo>
                    <a:pt x="489" y="492"/>
                  </a:lnTo>
                  <a:lnTo>
                    <a:pt x="594" y="387"/>
                  </a:lnTo>
                  <a:lnTo>
                    <a:pt x="629" y="387"/>
                  </a:lnTo>
                  <a:lnTo>
                    <a:pt x="804" y="176"/>
                  </a:lnTo>
                  <a:lnTo>
                    <a:pt x="804" y="106"/>
                  </a:lnTo>
                  <a:lnTo>
                    <a:pt x="839" y="71"/>
                  </a:lnTo>
                  <a:lnTo>
                    <a:pt x="874" y="71"/>
                  </a:lnTo>
                  <a:lnTo>
                    <a:pt x="944" y="35"/>
                  </a:lnTo>
                  <a:lnTo>
                    <a:pt x="979" y="0"/>
                  </a:lnTo>
                </a:path>
              </a:pathLst>
            </a:custGeom>
            <a:solidFill>
              <a:srgbClr val="C1D82F"/>
            </a:solidFill>
            <a:ln w="7200">
              <a:solidFill>
                <a:srgbClr val="000000"/>
              </a:solidFill>
              <a:round/>
              <a:headEnd/>
              <a:tailEnd/>
            </a:ln>
          </p:spPr>
          <p:txBody>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smtClean="0">
                <a:ln>
                  <a:noFill/>
                </a:ln>
                <a:solidFill>
                  <a:prstClr val="white"/>
                </a:solidFill>
                <a:effectLst/>
                <a:uLnTx/>
                <a:uFillTx/>
                <a:latin typeface="Tahoma"/>
              </a:endParaRPr>
            </a:p>
          </p:txBody>
        </p:sp>
        <p:sp>
          <p:nvSpPr>
            <p:cNvPr id="56" name="GSPG_J_R1"/>
            <p:cNvSpPr>
              <a:spLocks noChangeAspect="1" noChangeArrowheads="1"/>
            </p:cNvSpPr>
            <p:nvPr/>
          </p:nvSpPr>
          <p:spPr bwMode="auto">
            <a:xfrm rot="236775">
              <a:off x="3803044" y="4934479"/>
              <a:ext cx="626009" cy="408853"/>
            </a:xfrm>
            <a:custGeom>
              <a:avLst/>
              <a:gdLst>
                <a:gd name="T0" fmla="*/ 81311377 w 1820"/>
                <a:gd name="T1" fmla="*/ 0 h 1194"/>
                <a:gd name="T2" fmla="*/ 84024502 w 1820"/>
                <a:gd name="T3" fmla="*/ 0 h 1194"/>
                <a:gd name="T4" fmla="*/ 89450474 w 1820"/>
                <a:gd name="T5" fmla="*/ 6085151 h 1194"/>
                <a:gd name="T6" fmla="*/ 103015264 w 1820"/>
                <a:gd name="T7" fmla="*/ 6085151 h 1194"/>
                <a:gd name="T8" fmla="*/ 108441236 w 1820"/>
                <a:gd name="T9" fmla="*/ 12170008 h 1194"/>
                <a:gd name="T10" fmla="*/ 111154082 w 1820"/>
                <a:gd name="T11" fmla="*/ 12170008 h 1194"/>
                <a:gd name="T12" fmla="*/ 113866929 w 1820"/>
                <a:gd name="T13" fmla="*/ 9127579 h 1194"/>
                <a:gd name="T14" fmla="*/ 119292901 w 1820"/>
                <a:gd name="T15" fmla="*/ 9127579 h 1194"/>
                <a:gd name="T16" fmla="*/ 122006026 w 1820"/>
                <a:gd name="T17" fmla="*/ 12170008 h 1194"/>
                <a:gd name="T18" fmla="*/ 127431719 w 1820"/>
                <a:gd name="T19" fmla="*/ 12170008 h 1194"/>
                <a:gd name="T20" fmla="*/ 130144844 w 1820"/>
                <a:gd name="T21" fmla="*/ 9127579 h 1194"/>
                <a:gd name="T22" fmla="*/ 132857691 w 1820"/>
                <a:gd name="T23" fmla="*/ 9127579 h 1194"/>
                <a:gd name="T24" fmla="*/ 138283662 w 1820"/>
                <a:gd name="T25" fmla="*/ 15299412 h 1194"/>
                <a:gd name="T26" fmla="*/ 140996787 w 1820"/>
                <a:gd name="T27" fmla="*/ 33554569 h 1194"/>
                <a:gd name="T28" fmla="*/ 140996787 w 1820"/>
                <a:gd name="T29" fmla="*/ 42682155 h 1194"/>
                <a:gd name="T30" fmla="*/ 138283662 w 1820"/>
                <a:gd name="T31" fmla="*/ 48854281 h 1194"/>
                <a:gd name="T32" fmla="*/ 132857691 w 1820"/>
                <a:gd name="T33" fmla="*/ 54939135 h 1194"/>
                <a:gd name="T34" fmla="*/ 124718872 w 1820"/>
                <a:gd name="T35" fmla="*/ 57981857 h 1194"/>
                <a:gd name="T36" fmla="*/ 122006026 w 1820"/>
                <a:gd name="T37" fmla="*/ 57981857 h 1194"/>
                <a:gd name="T38" fmla="*/ 119292901 w 1820"/>
                <a:gd name="T39" fmla="*/ 61024284 h 1194"/>
                <a:gd name="T40" fmla="*/ 119292901 w 1820"/>
                <a:gd name="T41" fmla="*/ 67109433 h 1194"/>
                <a:gd name="T42" fmla="*/ 111154082 w 1820"/>
                <a:gd name="T43" fmla="*/ 76323692 h 1194"/>
                <a:gd name="T44" fmla="*/ 84024502 w 1820"/>
                <a:gd name="T45" fmla="*/ 91536436 h 1194"/>
                <a:gd name="T46" fmla="*/ 67824246 w 1820"/>
                <a:gd name="T47" fmla="*/ 103706439 h 1194"/>
                <a:gd name="T48" fmla="*/ 65111121 w 1820"/>
                <a:gd name="T49" fmla="*/ 103706439 h 1194"/>
                <a:gd name="T50" fmla="*/ 48833485 w 1820"/>
                <a:gd name="T51" fmla="*/ 97621585 h 1194"/>
                <a:gd name="T52" fmla="*/ 46120359 w 1820"/>
                <a:gd name="T53" fmla="*/ 94578863 h 1194"/>
                <a:gd name="T54" fmla="*/ 43407513 w 1820"/>
                <a:gd name="T55" fmla="*/ 94578863 h 1194"/>
                <a:gd name="T56" fmla="*/ 40694388 w 1820"/>
                <a:gd name="T57" fmla="*/ 97621585 h 1194"/>
                <a:gd name="T58" fmla="*/ 24416742 w 1820"/>
                <a:gd name="T59" fmla="*/ 97621585 h 1194"/>
                <a:gd name="T60" fmla="*/ 13564794 w 1820"/>
                <a:gd name="T61" fmla="*/ 91536436 h 1194"/>
                <a:gd name="T62" fmla="*/ 10851948 w 1820"/>
                <a:gd name="T63" fmla="*/ 88494008 h 1194"/>
                <a:gd name="T64" fmla="*/ 10851948 w 1820"/>
                <a:gd name="T65" fmla="*/ 85451286 h 1194"/>
                <a:gd name="T66" fmla="*/ 21703617 w 1820"/>
                <a:gd name="T67" fmla="*/ 73194288 h 1194"/>
                <a:gd name="T68" fmla="*/ 21703617 w 1820"/>
                <a:gd name="T69" fmla="*/ 70151860 h 1194"/>
                <a:gd name="T70" fmla="*/ 18990771 w 1820"/>
                <a:gd name="T71" fmla="*/ 67109433 h 1194"/>
                <a:gd name="T72" fmla="*/ 13564794 w 1820"/>
                <a:gd name="T73" fmla="*/ 67109433 h 1194"/>
                <a:gd name="T74" fmla="*/ 8138821 w 1820"/>
                <a:gd name="T75" fmla="*/ 61024284 h 1194"/>
                <a:gd name="T76" fmla="*/ 2712848 w 1820"/>
                <a:gd name="T77" fmla="*/ 48854281 h 1194"/>
                <a:gd name="T78" fmla="*/ 0 w 1820"/>
                <a:gd name="T79" fmla="*/ 36597291 h 1194"/>
                <a:gd name="T80" fmla="*/ 0 w 1820"/>
                <a:gd name="T81" fmla="*/ 33554569 h 1194"/>
                <a:gd name="T82" fmla="*/ 5425974 w 1820"/>
                <a:gd name="T83" fmla="*/ 27469715 h 1194"/>
                <a:gd name="T84" fmla="*/ 8138821 w 1820"/>
                <a:gd name="T85" fmla="*/ 27469715 h 1194"/>
                <a:gd name="T86" fmla="*/ 10851948 w 1820"/>
                <a:gd name="T87" fmla="*/ 24426993 h 1194"/>
                <a:gd name="T88" fmla="*/ 10851948 w 1820"/>
                <a:gd name="T89" fmla="*/ 21384566 h 1194"/>
                <a:gd name="T90" fmla="*/ 18990771 w 1820"/>
                <a:gd name="T91" fmla="*/ 12170008 h 1194"/>
                <a:gd name="T92" fmla="*/ 21703617 w 1820"/>
                <a:gd name="T93" fmla="*/ 12170008 h 1194"/>
                <a:gd name="T94" fmla="*/ 27129589 w 1820"/>
                <a:gd name="T95" fmla="*/ 18342134 h 1194"/>
                <a:gd name="T96" fmla="*/ 27129589 w 1820"/>
                <a:gd name="T97" fmla="*/ 21384566 h 1194"/>
                <a:gd name="T98" fmla="*/ 29842714 w 1820"/>
                <a:gd name="T99" fmla="*/ 24426993 h 1194"/>
                <a:gd name="T100" fmla="*/ 32555561 w 1820"/>
                <a:gd name="T101" fmla="*/ 24426993 h 1194"/>
                <a:gd name="T102" fmla="*/ 35268686 w 1820"/>
                <a:gd name="T103" fmla="*/ 21384566 h 1194"/>
                <a:gd name="T104" fmla="*/ 43407513 w 1820"/>
                <a:gd name="T105" fmla="*/ 21384566 h 1194"/>
                <a:gd name="T106" fmla="*/ 46120359 w 1820"/>
                <a:gd name="T107" fmla="*/ 24426993 h 1194"/>
                <a:gd name="T108" fmla="*/ 48833485 w 1820"/>
                <a:gd name="T109" fmla="*/ 24426993 h 1194"/>
                <a:gd name="T110" fmla="*/ 81311377 w 1820"/>
                <a:gd name="T111" fmla="*/ 0 h 119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20"/>
                <a:gd name="T169" fmla="*/ 0 h 1194"/>
                <a:gd name="T170" fmla="*/ 1820 w 1820"/>
                <a:gd name="T171" fmla="*/ 1194 h 119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20" h="1194">
                  <a:moveTo>
                    <a:pt x="1049" y="0"/>
                  </a:moveTo>
                  <a:lnTo>
                    <a:pt x="1084" y="0"/>
                  </a:lnTo>
                  <a:lnTo>
                    <a:pt x="1154" y="70"/>
                  </a:lnTo>
                  <a:lnTo>
                    <a:pt x="1329" y="70"/>
                  </a:lnTo>
                  <a:lnTo>
                    <a:pt x="1399" y="140"/>
                  </a:lnTo>
                  <a:lnTo>
                    <a:pt x="1434" y="140"/>
                  </a:lnTo>
                  <a:lnTo>
                    <a:pt x="1469" y="105"/>
                  </a:lnTo>
                  <a:lnTo>
                    <a:pt x="1539" y="105"/>
                  </a:lnTo>
                  <a:lnTo>
                    <a:pt x="1574" y="140"/>
                  </a:lnTo>
                  <a:lnTo>
                    <a:pt x="1644" y="140"/>
                  </a:lnTo>
                  <a:lnTo>
                    <a:pt x="1679" y="105"/>
                  </a:lnTo>
                  <a:lnTo>
                    <a:pt x="1714" y="105"/>
                  </a:lnTo>
                  <a:lnTo>
                    <a:pt x="1784" y="176"/>
                  </a:lnTo>
                  <a:lnTo>
                    <a:pt x="1819" y="386"/>
                  </a:lnTo>
                  <a:lnTo>
                    <a:pt x="1819" y="491"/>
                  </a:lnTo>
                  <a:lnTo>
                    <a:pt x="1784" y="562"/>
                  </a:lnTo>
                  <a:lnTo>
                    <a:pt x="1714" y="632"/>
                  </a:lnTo>
                  <a:lnTo>
                    <a:pt x="1609" y="667"/>
                  </a:lnTo>
                  <a:lnTo>
                    <a:pt x="1574" y="667"/>
                  </a:lnTo>
                  <a:lnTo>
                    <a:pt x="1539" y="702"/>
                  </a:lnTo>
                  <a:lnTo>
                    <a:pt x="1539" y="772"/>
                  </a:lnTo>
                  <a:lnTo>
                    <a:pt x="1434" y="878"/>
                  </a:lnTo>
                  <a:lnTo>
                    <a:pt x="1084" y="1053"/>
                  </a:lnTo>
                  <a:lnTo>
                    <a:pt x="875" y="1193"/>
                  </a:lnTo>
                  <a:lnTo>
                    <a:pt x="840" y="1193"/>
                  </a:lnTo>
                  <a:lnTo>
                    <a:pt x="630" y="1123"/>
                  </a:lnTo>
                  <a:lnTo>
                    <a:pt x="595" y="1088"/>
                  </a:lnTo>
                  <a:lnTo>
                    <a:pt x="560" y="1088"/>
                  </a:lnTo>
                  <a:lnTo>
                    <a:pt x="525" y="1123"/>
                  </a:lnTo>
                  <a:lnTo>
                    <a:pt x="315" y="1123"/>
                  </a:lnTo>
                  <a:lnTo>
                    <a:pt x="175" y="1053"/>
                  </a:lnTo>
                  <a:lnTo>
                    <a:pt x="140" y="1018"/>
                  </a:lnTo>
                  <a:lnTo>
                    <a:pt x="140" y="983"/>
                  </a:lnTo>
                  <a:lnTo>
                    <a:pt x="280" y="842"/>
                  </a:lnTo>
                  <a:lnTo>
                    <a:pt x="280" y="807"/>
                  </a:lnTo>
                  <a:lnTo>
                    <a:pt x="245" y="772"/>
                  </a:lnTo>
                  <a:lnTo>
                    <a:pt x="175" y="772"/>
                  </a:lnTo>
                  <a:lnTo>
                    <a:pt x="105" y="702"/>
                  </a:lnTo>
                  <a:lnTo>
                    <a:pt x="35" y="562"/>
                  </a:lnTo>
                  <a:lnTo>
                    <a:pt x="0" y="421"/>
                  </a:lnTo>
                  <a:lnTo>
                    <a:pt x="0" y="386"/>
                  </a:lnTo>
                  <a:lnTo>
                    <a:pt x="70" y="316"/>
                  </a:lnTo>
                  <a:lnTo>
                    <a:pt x="105" y="316"/>
                  </a:lnTo>
                  <a:lnTo>
                    <a:pt x="140" y="281"/>
                  </a:lnTo>
                  <a:lnTo>
                    <a:pt x="140" y="246"/>
                  </a:lnTo>
                  <a:lnTo>
                    <a:pt x="245" y="140"/>
                  </a:lnTo>
                  <a:lnTo>
                    <a:pt x="280" y="140"/>
                  </a:lnTo>
                  <a:lnTo>
                    <a:pt x="350" y="211"/>
                  </a:lnTo>
                  <a:lnTo>
                    <a:pt x="350" y="246"/>
                  </a:lnTo>
                  <a:lnTo>
                    <a:pt x="385" y="281"/>
                  </a:lnTo>
                  <a:lnTo>
                    <a:pt x="420" y="281"/>
                  </a:lnTo>
                  <a:lnTo>
                    <a:pt x="455" y="246"/>
                  </a:lnTo>
                  <a:lnTo>
                    <a:pt x="560" y="246"/>
                  </a:lnTo>
                  <a:lnTo>
                    <a:pt x="595" y="281"/>
                  </a:lnTo>
                  <a:lnTo>
                    <a:pt x="630" y="281"/>
                  </a:lnTo>
                  <a:lnTo>
                    <a:pt x="1049" y="0"/>
                  </a:lnTo>
                </a:path>
              </a:pathLst>
            </a:custGeom>
            <a:solidFill>
              <a:srgbClr val="0090AB"/>
            </a:solidFill>
            <a:ln w="7200">
              <a:solidFill>
                <a:srgbClr val="000000"/>
              </a:solidFill>
              <a:round/>
              <a:headEnd/>
              <a:tailEnd/>
            </a:ln>
          </p:spPr>
          <p:txBody>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smtClean="0">
                <a:ln>
                  <a:noFill/>
                </a:ln>
                <a:solidFill>
                  <a:prstClr val="white"/>
                </a:solidFill>
                <a:effectLst/>
                <a:uLnTx/>
                <a:uFillTx/>
                <a:latin typeface="Tahoma"/>
              </a:endParaRPr>
            </a:p>
          </p:txBody>
        </p:sp>
        <p:sp>
          <p:nvSpPr>
            <p:cNvPr id="57" name="GSPG_B_R1"/>
            <p:cNvSpPr>
              <a:spLocks noChangeAspect="1" noChangeArrowheads="1"/>
            </p:cNvSpPr>
            <p:nvPr/>
          </p:nvSpPr>
          <p:spPr bwMode="auto">
            <a:xfrm rot="236775">
              <a:off x="3444638" y="4043778"/>
              <a:ext cx="626009" cy="740357"/>
            </a:xfrm>
            <a:custGeom>
              <a:avLst/>
              <a:gdLst>
                <a:gd name="T0" fmla="*/ 65039748 w 1821"/>
                <a:gd name="T1" fmla="*/ 0 h 2213"/>
                <a:gd name="T2" fmla="*/ 70459680 w 1821"/>
                <a:gd name="T3" fmla="*/ 17508125 h 2213"/>
                <a:gd name="T4" fmla="*/ 75879628 w 1821"/>
                <a:gd name="T5" fmla="*/ 20412323 h 2213"/>
                <a:gd name="T6" fmla="*/ 92139422 w 1821"/>
                <a:gd name="T7" fmla="*/ 8795543 h 2213"/>
                <a:gd name="T8" fmla="*/ 102979563 w 1821"/>
                <a:gd name="T9" fmla="*/ 14603932 h 2213"/>
                <a:gd name="T10" fmla="*/ 108399494 w 1821"/>
                <a:gd name="T11" fmla="*/ 11699738 h 2213"/>
                <a:gd name="T12" fmla="*/ 116529391 w 1821"/>
                <a:gd name="T13" fmla="*/ 17508125 h 2213"/>
                <a:gd name="T14" fmla="*/ 135499428 w 1821"/>
                <a:gd name="T15" fmla="*/ 14603932 h 2213"/>
                <a:gd name="T16" fmla="*/ 140919359 w 1821"/>
                <a:gd name="T17" fmla="*/ 17508125 h 2213"/>
                <a:gd name="T18" fmla="*/ 130079219 w 1821"/>
                <a:gd name="T19" fmla="*/ 43728839 h 2213"/>
                <a:gd name="T20" fmla="*/ 124659287 w 1821"/>
                <a:gd name="T21" fmla="*/ 55345612 h 2213"/>
                <a:gd name="T22" fmla="*/ 130079219 w 1821"/>
                <a:gd name="T23" fmla="*/ 58249805 h 2213"/>
                <a:gd name="T24" fmla="*/ 132789462 w 1821"/>
                <a:gd name="T25" fmla="*/ 64141152 h 2213"/>
                <a:gd name="T26" fmla="*/ 119239356 w 1821"/>
                <a:gd name="T27" fmla="*/ 81566330 h 2213"/>
                <a:gd name="T28" fmla="*/ 100269597 w 1821"/>
                <a:gd name="T29" fmla="*/ 87374717 h 2213"/>
                <a:gd name="T30" fmla="*/ 97559631 w 1821"/>
                <a:gd name="T31" fmla="*/ 101978932 h 2213"/>
                <a:gd name="T32" fmla="*/ 100269597 w 1821"/>
                <a:gd name="T33" fmla="*/ 110691512 h 2213"/>
                <a:gd name="T34" fmla="*/ 92139422 w 1821"/>
                <a:gd name="T35" fmla="*/ 122391245 h 2213"/>
                <a:gd name="T36" fmla="*/ 84551574 w 1821"/>
                <a:gd name="T37" fmla="*/ 169024295 h 2213"/>
                <a:gd name="T38" fmla="*/ 62329783 w 1821"/>
                <a:gd name="T39" fmla="*/ 183545262 h 2213"/>
                <a:gd name="T40" fmla="*/ 55361061 w 1821"/>
                <a:gd name="T41" fmla="*/ 175579326 h 2213"/>
                <a:gd name="T42" fmla="*/ 48779677 w 1821"/>
                <a:gd name="T43" fmla="*/ 171845528 h 2213"/>
                <a:gd name="T44" fmla="*/ 46069711 w 1821"/>
                <a:gd name="T45" fmla="*/ 163132948 h 2213"/>
                <a:gd name="T46" fmla="*/ 29809909 w 1821"/>
                <a:gd name="T47" fmla="*/ 157324562 h 2213"/>
                <a:gd name="T48" fmla="*/ 16259798 w 1821"/>
                <a:gd name="T49" fmla="*/ 145624792 h 2213"/>
                <a:gd name="T50" fmla="*/ 24389977 w 1821"/>
                <a:gd name="T51" fmla="*/ 119487052 h 2213"/>
                <a:gd name="T52" fmla="*/ 21680012 w 1821"/>
                <a:gd name="T53" fmla="*/ 110691512 h 2213"/>
                <a:gd name="T54" fmla="*/ 16259798 w 1821"/>
                <a:gd name="T55" fmla="*/ 107787318 h 2213"/>
                <a:gd name="T56" fmla="*/ 13549832 w 1821"/>
                <a:gd name="T57" fmla="*/ 99074738 h 2213"/>
                <a:gd name="T58" fmla="*/ 18970046 w 1821"/>
                <a:gd name="T59" fmla="*/ 90361870 h 2213"/>
                <a:gd name="T60" fmla="*/ 13549832 w 1821"/>
                <a:gd name="T61" fmla="*/ 81566330 h 2213"/>
                <a:gd name="T62" fmla="*/ 2709967 w 1821"/>
                <a:gd name="T63" fmla="*/ 67045346 h 2213"/>
                <a:gd name="T64" fmla="*/ 8129899 w 1821"/>
                <a:gd name="T65" fmla="*/ 52441418 h 2213"/>
                <a:gd name="T66" fmla="*/ 10839867 w 1821"/>
                <a:gd name="T67" fmla="*/ 46633032 h 2213"/>
                <a:gd name="T68" fmla="*/ 0 w 1821"/>
                <a:gd name="T69" fmla="*/ 29124903 h 2213"/>
                <a:gd name="T70" fmla="*/ 2709967 w 1821"/>
                <a:gd name="T71" fmla="*/ 20412323 h 2213"/>
                <a:gd name="T72" fmla="*/ 18970046 w 1821"/>
                <a:gd name="T73" fmla="*/ 17508125 h 2213"/>
                <a:gd name="T74" fmla="*/ 29809909 w 1821"/>
                <a:gd name="T75" fmla="*/ 20412323 h 2213"/>
                <a:gd name="T76" fmla="*/ 46069711 w 1821"/>
                <a:gd name="T77" fmla="*/ 17508125 h 2213"/>
                <a:gd name="T78" fmla="*/ 51489642 w 1821"/>
                <a:gd name="T79" fmla="*/ 20412323 h 2213"/>
                <a:gd name="T80" fmla="*/ 54199608 w 1821"/>
                <a:gd name="T81" fmla="*/ 8795543 h 22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21"/>
                <a:gd name="T124" fmla="*/ 0 h 2213"/>
                <a:gd name="T125" fmla="*/ 1821 w 1821"/>
                <a:gd name="T126" fmla="*/ 2213 h 22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21" h="2213">
                  <a:moveTo>
                    <a:pt x="805" y="0"/>
                  </a:moveTo>
                  <a:lnTo>
                    <a:pt x="840" y="0"/>
                  </a:lnTo>
                  <a:lnTo>
                    <a:pt x="910" y="71"/>
                  </a:lnTo>
                  <a:lnTo>
                    <a:pt x="910" y="211"/>
                  </a:lnTo>
                  <a:lnTo>
                    <a:pt x="945" y="246"/>
                  </a:lnTo>
                  <a:lnTo>
                    <a:pt x="980" y="246"/>
                  </a:lnTo>
                  <a:lnTo>
                    <a:pt x="1120" y="106"/>
                  </a:lnTo>
                  <a:lnTo>
                    <a:pt x="1190" y="106"/>
                  </a:lnTo>
                  <a:lnTo>
                    <a:pt x="1260" y="176"/>
                  </a:lnTo>
                  <a:lnTo>
                    <a:pt x="1330" y="176"/>
                  </a:lnTo>
                  <a:lnTo>
                    <a:pt x="1365" y="141"/>
                  </a:lnTo>
                  <a:lnTo>
                    <a:pt x="1400" y="141"/>
                  </a:lnTo>
                  <a:lnTo>
                    <a:pt x="1470" y="176"/>
                  </a:lnTo>
                  <a:lnTo>
                    <a:pt x="1505" y="211"/>
                  </a:lnTo>
                  <a:lnTo>
                    <a:pt x="1715" y="211"/>
                  </a:lnTo>
                  <a:lnTo>
                    <a:pt x="1750" y="176"/>
                  </a:lnTo>
                  <a:lnTo>
                    <a:pt x="1785" y="176"/>
                  </a:lnTo>
                  <a:lnTo>
                    <a:pt x="1820" y="211"/>
                  </a:lnTo>
                  <a:lnTo>
                    <a:pt x="1820" y="351"/>
                  </a:lnTo>
                  <a:lnTo>
                    <a:pt x="1680" y="527"/>
                  </a:lnTo>
                  <a:lnTo>
                    <a:pt x="1610" y="597"/>
                  </a:lnTo>
                  <a:lnTo>
                    <a:pt x="1610" y="667"/>
                  </a:lnTo>
                  <a:lnTo>
                    <a:pt x="1645" y="702"/>
                  </a:lnTo>
                  <a:lnTo>
                    <a:pt x="1680" y="702"/>
                  </a:lnTo>
                  <a:lnTo>
                    <a:pt x="1715" y="738"/>
                  </a:lnTo>
                  <a:lnTo>
                    <a:pt x="1715" y="773"/>
                  </a:lnTo>
                  <a:lnTo>
                    <a:pt x="1680" y="843"/>
                  </a:lnTo>
                  <a:lnTo>
                    <a:pt x="1540" y="983"/>
                  </a:lnTo>
                  <a:lnTo>
                    <a:pt x="1470" y="983"/>
                  </a:lnTo>
                  <a:lnTo>
                    <a:pt x="1295" y="1053"/>
                  </a:lnTo>
                  <a:lnTo>
                    <a:pt x="1260" y="1089"/>
                  </a:lnTo>
                  <a:lnTo>
                    <a:pt x="1260" y="1229"/>
                  </a:lnTo>
                  <a:lnTo>
                    <a:pt x="1295" y="1264"/>
                  </a:lnTo>
                  <a:lnTo>
                    <a:pt x="1295" y="1334"/>
                  </a:lnTo>
                  <a:lnTo>
                    <a:pt x="1225" y="1404"/>
                  </a:lnTo>
                  <a:lnTo>
                    <a:pt x="1190" y="1475"/>
                  </a:lnTo>
                  <a:lnTo>
                    <a:pt x="1139" y="1726"/>
                  </a:lnTo>
                  <a:lnTo>
                    <a:pt x="1092" y="2037"/>
                  </a:lnTo>
                  <a:lnTo>
                    <a:pt x="947" y="2176"/>
                  </a:lnTo>
                  <a:lnTo>
                    <a:pt x="805" y="2212"/>
                  </a:lnTo>
                  <a:lnTo>
                    <a:pt x="735" y="2142"/>
                  </a:lnTo>
                  <a:lnTo>
                    <a:pt x="715" y="2116"/>
                  </a:lnTo>
                  <a:lnTo>
                    <a:pt x="702" y="2096"/>
                  </a:lnTo>
                  <a:lnTo>
                    <a:pt x="630" y="2071"/>
                  </a:lnTo>
                  <a:lnTo>
                    <a:pt x="595" y="2036"/>
                  </a:lnTo>
                  <a:lnTo>
                    <a:pt x="595" y="1966"/>
                  </a:lnTo>
                  <a:lnTo>
                    <a:pt x="525" y="1896"/>
                  </a:lnTo>
                  <a:lnTo>
                    <a:pt x="385" y="1896"/>
                  </a:lnTo>
                  <a:lnTo>
                    <a:pt x="280" y="1826"/>
                  </a:lnTo>
                  <a:lnTo>
                    <a:pt x="210" y="1755"/>
                  </a:lnTo>
                  <a:lnTo>
                    <a:pt x="210" y="1650"/>
                  </a:lnTo>
                  <a:lnTo>
                    <a:pt x="315" y="1440"/>
                  </a:lnTo>
                  <a:lnTo>
                    <a:pt x="315" y="1369"/>
                  </a:lnTo>
                  <a:lnTo>
                    <a:pt x="280" y="1334"/>
                  </a:lnTo>
                  <a:lnTo>
                    <a:pt x="245" y="1334"/>
                  </a:lnTo>
                  <a:lnTo>
                    <a:pt x="210" y="1299"/>
                  </a:lnTo>
                  <a:lnTo>
                    <a:pt x="166" y="1269"/>
                  </a:lnTo>
                  <a:lnTo>
                    <a:pt x="175" y="1194"/>
                  </a:lnTo>
                  <a:lnTo>
                    <a:pt x="245" y="1124"/>
                  </a:lnTo>
                  <a:lnTo>
                    <a:pt x="245" y="1089"/>
                  </a:lnTo>
                  <a:lnTo>
                    <a:pt x="210" y="1053"/>
                  </a:lnTo>
                  <a:lnTo>
                    <a:pt x="175" y="983"/>
                  </a:lnTo>
                  <a:lnTo>
                    <a:pt x="140" y="945"/>
                  </a:lnTo>
                  <a:lnTo>
                    <a:pt x="35" y="808"/>
                  </a:lnTo>
                  <a:lnTo>
                    <a:pt x="27" y="701"/>
                  </a:lnTo>
                  <a:lnTo>
                    <a:pt x="105" y="632"/>
                  </a:lnTo>
                  <a:lnTo>
                    <a:pt x="140" y="597"/>
                  </a:lnTo>
                  <a:lnTo>
                    <a:pt x="140" y="562"/>
                  </a:lnTo>
                  <a:lnTo>
                    <a:pt x="70" y="422"/>
                  </a:lnTo>
                  <a:lnTo>
                    <a:pt x="0" y="351"/>
                  </a:lnTo>
                  <a:lnTo>
                    <a:pt x="0" y="316"/>
                  </a:lnTo>
                  <a:lnTo>
                    <a:pt x="35" y="246"/>
                  </a:lnTo>
                  <a:lnTo>
                    <a:pt x="70" y="211"/>
                  </a:lnTo>
                  <a:lnTo>
                    <a:pt x="245" y="211"/>
                  </a:lnTo>
                  <a:lnTo>
                    <a:pt x="280" y="246"/>
                  </a:lnTo>
                  <a:lnTo>
                    <a:pt x="385" y="246"/>
                  </a:lnTo>
                  <a:lnTo>
                    <a:pt x="420" y="211"/>
                  </a:lnTo>
                  <a:lnTo>
                    <a:pt x="595" y="211"/>
                  </a:lnTo>
                  <a:lnTo>
                    <a:pt x="630" y="246"/>
                  </a:lnTo>
                  <a:lnTo>
                    <a:pt x="665" y="246"/>
                  </a:lnTo>
                  <a:lnTo>
                    <a:pt x="700" y="211"/>
                  </a:lnTo>
                  <a:lnTo>
                    <a:pt x="700" y="106"/>
                  </a:lnTo>
                  <a:lnTo>
                    <a:pt x="805" y="0"/>
                  </a:lnTo>
                </a:path>
              </a:pathLst>
            </a:custGeom>
            <a:solidFill>
              <a:srgbClr val="0090AB"/>
            </a:solidFill>
            <a:ln w="7200">
              <a:solidFill>
                <a:srgbClr val="000000"/>
              </a:solidFill>
              <a:round/>
              <a:headEnd/>
              <a:tailEnd/>
            </a:ln>
          </p:spPr>
          <p:txBody>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smtClean="0">
                <a:ln>
                  <a:noFill/>
                </a:ln>
                <a:solidFill>
                  <a:prstClr val="white"/>
                </a:solidFill>
                <a:effectLst/>
                <a:uLnTx/>
                <a:uFillTx/>
                <a:latin typeface="Tahoma"/>
              </a:endParaRPr>
            </a:p>
          </p:txBody>
        </p:sp>
        <p:sp>
          <p:nvSpPr>
            <p:cNvPr id="58" name="GSPG_P_R1"/>
            <p:cNvSpPr>
              <a:spLocks noChangeAspect="1" noChangeArrowheads="1"/>
            </p:cNvSpPr>
            <p:nvPr/>
          </p:nvSpPr>
          <p:spPr bwMode="auto">
            <a:xfrm rot="236775">
              <a:off x="2463057" y="1545991"/>
              <a:ext cx="1039410" cy="1624363"/>
            </a:xfrm>
            <a:custGeom>
              <a:avLst/>
              <a:gdLst>
                <a:gd name="T0" fmla="*/ 158596964 w 3010"/>
                <a:gd name="T1" fmla="*/ 5833250 h 4845"/>
                <a:gd name="T2" fmla="*/ 155862506 w 3010"/>
                <a:gd name="T3" fmla="*/ 20499947 h 4845"/>
                <a:gd name="T4" fmla="*/ 155862506 w 3010"/>
                <a:gd name="T5" fmla="*/ 35083210 h 4845"/>
                <a:gd name="T6" fmla="*/ 112111700 w 3010"/>
                <a:gd name="T7" fmla="*/ 81916361 h 4845"/>
                <a:gd name="T8" fmla="*/ 109377242 w 3010"/>
                <a:gd name="T9" fmla="*/ 99499820 h 4845"/>
                <a:gd name="T10" fmla="*/ 112111700 w 3010"/>
                <a:gd name="T11" fmla="*/ 108249547 h 4845"/>
                <a:gd name="T12" fmla="*/ 101173867 w 3010"/>
                <a:gd name="T13" fmla="*/ 116999563 h 4845"/>
                <a:gd name="T14" fmla="*/ 92970493 w 3010"/>
                <a:gd name="T15" fmla="*/ 137499501 h 4845"/>
                <a:gd name="T16" fmla="*/ 106642784 w 3010"/>
                <a:gd name="T17" fmla="*/ 137499501 h 4845"/>
                <a:gd name="T18" fmla="*/ 120314795 w 3010"/>
                <a:gd name="T19" fmla="*/ 125749579 h 4845"/>
                <a:gd name="T20" fmla="*/ 144924638 w 3010"/>
                <a:gd name="T21" fmla="*/ 111166315 h 4845"/>
                <a:gd name="T22" fmla="*/ 155862506 w 3010"/>
                <a:gd name="T23" fmla="*/ 116999563 h 4845"/>
                <a:gd name="T24" fmla="*/ 175003433 w 3010"/>
                <a:gd name="T25" fmla="*/ 111166315 h 4845"/>
                <a:gd name="T26" fmla="*/ 215941762 w 3010"/>
                <a:gd name="T27" fmla="*/ 114083083 h 4845"/>
                <a:gd name="T28" fmla="*/ 232348511 w 3010"/>
                <a:gd name="T29" fmla="*/ 119916331 h 4845"/>
                <a:gd name="T30" fmla="*/ 232348511 w 3010"/>
                <a:gd name="T31" fmla="*/ 149166285 h 4845"/>
                <a:gd name="T32" fmla="*/ 224145136 w 3010"/>
                <a:gd name="T33" fmla="*/ 166749491 h 4845"/>
                <a:gd name="T34" fmla="*/ 196879098 w 3010"/>
                <a:gd name="T35" fmla="*/ 245749336 h 4845"/>
                <a:gd name="T36" fmla="*/ 166800338 w 3010"/>
                <a:gd name="T37" fmla="*/ 257415832 h 4845"/>
                <a:gd name="T38" fmla="*/ 150393589 w 3010"/>
                <a:gd name="T39" fmla="*/ 277915770 h 4845"/>
                <a:gd name="T40" fmla="*/ 117580616 w 3010"/>
                <a:gd name="T41" fmla="*/ 286665785 h 4845"/>
                <a:gd name="T42" fmla="*/ 106642784 w 3010"/>
                <a:gd name="T43" fmla="*/ 304249028 h 4845"/>
                <a:gd name="T44" fmla="*/ 87501856 w 3010"/>
                <a:gd name="T45" fmla="*/ 312999043 h 4845"/>
                <a:gd name="T46" fmla="*/ 60157537 w 3010"/>
                <a:gd name="T47" fmla="*/ 298332281 h 4845"/>
                <a:gd name="T48" fmla="*/ 51954163 w 3010"/>
                <a:gd name="T49" fmla="*/ 324665827 h 4845"/>
                <a:gd name="T50" fmla="*/ 27344310 w 3010"/>
                <a:gd name="T51" fmla="*/ 359832167 h 4845"/>
                <a:gd name="T52" fmla="*/ 10937837 w 3010"/>
                <a:gd name="T53" fmla="*/ 403665384 h 4845"/>
                <a:gd name="T54" fmla="*/ 8203377 w 3010"/>
                <a:gd name="T55" fmla="*/ 371498951 h 4845"/>
                <a:gd name="T56" fmla="*/ 10937837 w 3010"/>
                <a:gd name="T57" fmla="*/ 342248997 h 4845"/>
                <a:gd name="T58" fmla="*/ 19140936 w 3010"/>
                <a:gd name="T59" fmla="*/ 269082616 h 4845"/>
                <a:gd name="T60" fmla="*/ 38282152 w 3010"/>
                <a:gd name="T61" fmla="*/ 242832568 h 4845"/>
                <a:gd name="T62" fmla="*/ 38282152 w 3010"/>
                <a:gd name="T63" fmla="*/ 231082646 h 4845"/>
                <a:gd name="T64" fmla="*/ 27344310 w 3010"/>
                <a:gd name="T65" fmla="*/ 242832568 h 4845"/>
                <a:gd name="T66" fmla="*/ 0 w 3010"/>
                <a:gd name="T67" fmla="*/ 248665816 h 4845"/>
                <a:gd name="T68" fmla="*/ 5468918 w 3010"/>
                <a:gd name="T69" fmla="*/ 213582614 h 4845"/>
                <a:gd name="T70" fmla="*/ 10937837 w 3010"/>
                <a:gd name="T71" fmla="*/ 198916213 h 4845"/>
                <a:gd name="T72" fmla="*/ 24609852 w 3010"/>
                <a:gd name="T73" fmla="*/ 166749491 h 4845"/>
                <a:gd name="T74" fmla="*/ 8203377 w 3010"/>
                <a:gd name="T75" fmla="*/ 152082800 h 4845"/>
                <a:gd name="T76" fmla="*/ 8203377 w 3010"/>
                <a:gd name="T77" fmla="*/ 137499501 h 4845"/>
                <a:gd name="T78" fmla="*/ 13672015 w 3010"/>
                <a:gd name="T79" fmla="*/ 131666253 h 4845"/>
                <a:gd name="T80" fmla="*/ 10937837 w 3010"/>
                <a:gd name="T81" fmla="*/ 111166315 h 4845"/>
                <a:gd name="T82" fmla="*/ 21875394 w 3010"/>
                <a:gd name="T83" fmla="*/ 93583145 h 4845"/>
                <a:gd name="T84" fmla="*/ 30078769 w 3010"/>
                <a:gd name="T85" fmla="*/ 76083114 h 4845"/>
                <a:gd name="T86" fmla="*/ 35547685 w 3010"/>
                <a:gd name="T87" fmla="*/ 64333173 h 4845"/>
                <a:gd name="T88" fmla="*/ 41016330 w 3010"/>
                <a:gd name="T89" fmla="*/ 49749910 h 4845"/>
                <a:gd name="T90" fmla="*/ 49219705 w 3010"/>
                <a:gd name="T91" fmla="*/ 32166442 h 4845"/>
                <a:gd name="T92" fmla="*/ 46485246 w 3010"/>
                <a:gd name="T93" fmla="*/ 20499947 h 4845"/>
                <a:gd name="T94" fmla="*/ 65626174 w 3010"/>
                <a:gd name="T95" fmla="*/ 20499947 h 4845"/>
                <a:gd name="T96" fmla="*/ 79298482 w 3010"/>
                <a:gd name="T97" fmla="*/ 17583174 h 4845"/>
                <a:gd name="T98" fmla="*/ 117580616 w 3010"/>
                <a:gd name="T99" fmla="*/ 11666500 h 4845"/>
                <a:gd name="T100" fmla="*/ 133987085 w 3010"/>
                <a:gd name="T101" fmla="*/ 5833250 h 484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10"/>
                <a:gd name="T154" fmla="*/ 0 h 4845"/>
                <a:gd name="T155" fmla="*/ 3010 w 3010"/>
                <a:gd name="T156" fmla="*/ 4845 h 484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10" h="4845">
                  <a:moveTo>
                    <a:pt x="1890" y="0"/>
                  </a:moveTo>
                  <a:lnTo>
                    <a:pt x="1960" y="0"/>
                  </a:lnTo>
                  <a:lnTo>
                    <a:pt x="2030" y="70"/>
                  </a:lnTo>
                  <a:lnTo>
                    <a:pt x="2030" y="105"/>
                  </a:lnTo>
                  <a:lnTo>
                    <a:pt x="1995" y="140"/>
                  </a:lnTo>
                  <a:lnTo>
                    <a:pt x="1995" y="246"/>
                  </a:lnTo>
                  <a:lnTo>
                    <a:pt x="2030" y="281"/>
                  </a:lnTo>
                  <a:lnTo>
                    <a:pt x="2030" y="351"/>
                  </a:lnTo>
                  <a:lnTo>
                    <a:pt x="1995" y="421"/>
                  </a:lnTo>
                  <a:lnTo>
                    <a:pt x="1925" y="491"/>
                  </a:lnTo>
                  <a:lnTo>
                    <a:pt x="1890" y="491"/>
                  </a:lnTo>
                  <a:lnTo>
                    <a:pt x="1435" y="983"/>
                  </a:lnTo>
                  <a:lnTo>
                    <a:pt x="1365" y="1088"/>
                  </a:lnTo>
                  <a:lnTo>
                    <a:pt x="1365" y="1158"/>
                  </a:lnTo>
                  <a:lnTo>
                    <a:pt x="1400" y="1194"/>
                  </a:lnTo>
                  <a:lnTo>
                    <a:pt x="1435" y="1194"/>
                  </a:lnTo>
                  <a:lnTo>
                    <a:pt x="1470" y="1229"/>
                  </a:lnTo>
                  <a:lnTo>
                    <a:pt x="1435" y="1299"/>
                  </a:lnTo>
                  <a:lnTo>
                    <a:pt x="1365" y="1369"/>
                  </a:lnTo>
                  <a:lnTo>
                    <a:pt x="1330" y="1369"/>
                  </a:lnTo>
                  <a:lnTo>
                    <a:pt x="1295" y="1404"/>
                  </a:lnTo>
                  <a:lnTo>
                    <a:pt x="1295" y="1509"/>
                  </a:lnTo>
                  <a:lnTo>
                    <a:pt x="1190" y="1615"/>
                  </a:lnTo>
                  <a:lnTo>
                    <a:pt x="1190" y="1650"/>
                  </a:lnTo>
                  <a:lnTo>
                    <a:pt x="1225" y="1685"/>
                  </a:lnTo>
                  <a:lnTo>
                    <a:pt x="1330" y="1685"/>
                  </a:lnTo>
                  <a:lnTo>
                    <a:pt x="1365" y="1650"/>
                  </a:lnTo>
                  <a:lnTo>
                    <a:pt x="1365" y="1580"/>
                  </a:lnTo>
                  <a:lnTo>
                    <a:pt x="1435" y="1509"/>
                  </a:lnTo>
                  <a:lnTo>
                    <a:pt x="1540" y="1509"/>
                  </a:lnTo>
                  <a:lnTo>
                    <a:pt x="1715" y="1439"/>
                  </a:lnTo>
                  <a:lnTo>
                    <a:pt x="1785" y="1369"/>
                  </a:lnTo>
                  <a:lnTo>
                    <a:pt x="1855" y="1334"/>
                  </a:lnTo>
                  <a:lnTo>
                    <a:pt x="1890" y="1334"/>
                  </a:lnTo>
                  <a:lnTo>
                    <a:pt x="1960" y="1369"/>
                  </a:lnTo>
                  <a:lnTo>
                    <a:pt x="1995" y="1404"/>
                  </a:lnTo>
                  <a:lnTo>
                    <a:pt x="2135" y="1404"/>
                  </a:lnTo>
                  <a:lnTo>
                    <a:pt x="2205" y="1369"/>
                  </a:lnTo>
                  <a:lnTo>
                    <a:pt x="2240" y="1334"/>
                  </a:lnTo>
                  <a:lnTo>
                    <a:pt x="2310" y="1334"/>
                  </a:lnTo>
                  <a:lnTo>
                    <a:pt x="2345" y="1369"/>
                  </a:lnTo>
                  <a:lnTo>
                    <a:pt x="2764" y="1369"/>
                  </a:lnTo>
                  <a:lnTo>
                    <a:pt x="2799" y="1334"/>
                  </a:lnTo>
                  <a:lnTo>
                    <a:pt x="2869" y="1334"/>
                  </a:lnTo>
                  <a:lnTo>
                    <a:pt x="2974" y="1439"/>
                  </a:lnTo>
                  <a:lnTo>
                    <a:pt x="3009" y="1509"/>
                  </a:lnTo>
                  <a:lnTo>
                    <a:pt x="3009" y="1720"/>
                  </a:lnTo>
                  <a:lnTo>
                    <a:pt x="2974" y="1790"/>
                  </a:lnTo>
                  <a:lnTo>
                    <a:pt x="2834" y="1931"/>
                  </a:lnTo>
                  <a:lnTo>
                    <a:pt x="2834" y="1966"/>
                  </a:lnTo>
                  <a:lnTo>
                    <a:pt x="2869" y="2001"/>
                  </a:lnTo>
                  <a:lnTo>
                    <a:pt x="2869" y="2071"/>
                  </a:lnTo>
                  <a:lnTo>
                    <a:pt x="2764" y="2492"/>
                  </a:lnTo>
                  <a:lnTo>
                    <a:pt x="2520" y="2949"/>
                  </a:lnTo>
                  <a:lnTo>
                    <a:pt x="2415" y="3054"/>
                  </a:lnTo>
                  <a:lnTo>
                    <a:pt x="2275" y="3054"/>
                  </a:lnTo>
                  <a:lnTo>
                    <a:pt x="2135" y="3089"/>
                  </a:lnTo>
                  <a:lnTo>
                    <a:pt x="2030" y="3194"/>
                  </a:lnTo>
                  <a:lnTo>
                    <a:pt x="2030" y="3229"/>
                  </a:lnTo>
                  <a:lnTo>
                    <a:pt x="1925" y="3335"/>
                  </a:lnTo>
                  <a:lnTo>
                    <a:pt x="1820" y="3370"/>
                  </a:lnTo>
                  <a:lnTo>
                    <a:pt x="1575" y="3405"/>
                  </a:lnTo>
                  <a:lnTo>
                    <a:pt x="1505" y="3440"/>
                  </a:lnTo>
                  <a:lnTo>
                    <a:pt x="1400" y="3545"/>
                  </a:lnTo>
                  <a:lnTo>
                    <a:pt x="1400" y="3580"/>
                  </a:lnTo>
                  <a:lnTo>
                    <a:pt x="1365" y="3651"/>
                  </a:lnTo>
                  <a:lnTo>
                    <a:pt x="1295" y="3721"/>
                  </a:lnTo>
                  <a:lnTo>
                    <a:pt x="1225" y="3756"/>
                  </a:lnTo>
                  <a:lnTo>
                    <a:pt x="1120" y="3756"/>
                  </a:lnTo>
                  <a:lnTo>
                    <a:pt x="910" y="3616"/>
                  </a:lnTo>
                  <a:lnTo>
                    <a:pt x="840" y="3580"/>
                  </a:lnTo>
                  <a:lnTo>
                    <a:pt x="770" y="3580"/>
                  </a:lnTo>
                  <a:lnTo>
                    <a:pt x="735" y="3616"/>
                  </a:lnTo>
                  <a:lnTo>
                    <a:pt x="735" y="3826"/>
                  </a:lnTo>
                  <a:lnTo>
                    <a:pt x="665" y="3896"/>
                  </a:lnTo>
                  <a:lnTo>
                    <a:pt x="595" y="3896"/>
                  </a:lnTo>
                  <a:lnTo>
                    <a:pt x="525" y="3967"/>
                  </a:lnTo>
                  <a:lnTo>
                    <a:pt x="350" y="4318"/>
                  </a:lnTo>
                  <a:lnTo>
                    <a:pt x="280" y="4774"/>
                  </a:lnTo>
                  <a:lnTo>
                    <a:pt x="210" y="4844"/>
                  </a:lnTo>
                  <a:lnTo>
                    <a:pt x="140" y="4844"/>
                  </a:lnTo>
                  <a:lnTo>
                    <a:pt x="35" y="4739"/>
                  </a:lnTo>
                  <a:lnTo>
                    <a:pt x="35" y="4704"/>
                  </a:lnTo>
                  <a:lnTo>
                    <a:pt x="105" y="4458"/>
                  </a:lnTo>
                  <a:lnTo>
                    <a:pt x="210" y="4212"/>
                  </a:lnTo>
                  <a:lnTo>
                    <a:pt x="210" y="4177"/>
                  </a:lnTo>
                  <a:lnTo>
                    <a:pt x="140" y="4107"/>
                  </a:lnTo>
                  <a:lnTo>
                    <a:pt x="140" y="3756"/>
                  </a:lnTo>
                  <a:lnTo>
                    <a:pt x="210" y="3335"/>
                  </a:lnTo>
                  <a:lnTo>
                    <a:pt x="245" y="3229"/>
                  </a:lnTo>
                  <a:lnTo>
                    <a:pt x="350" y="3019"/>
                  </a:lnTo>
                  <a:lnTo>
                    <a:pt x="455" y="2914"/>
                  </a:lnTo>
                  <a:lnTo>
                    <a:pt x="490" y="2914"/>
                  </a:lnTo>
                  <a:lnTo>
                    <a:pt x="525" y="2878"/>
                  </a:lnTo>
                  <a:lnTo>
                    <a:pt x="525" y="2808"/>
                  </a:lnTo>
                  <a:lnTo>
                    <a:pt x="490" y="2773"/>
                  </a:lnTo>
                  <a:lnTo>
                    <a:pt x="455" y="2773"/>
                  </a:lnTo>
                  <a:lnTo>
                    <a:pt x="350" y="2878"/>
                  </a:lnTo>
                  <a:lnTo>
                    <a:pt x="350" y="2914"/>
                  </a:lnTo>
                  <a:lnTo>
                    <a:pt x="210" y="3054"/>
                  </a:lnTo>
                  <a:lnTo>
                    <a:pt x="70" y="3054"/>
                  </a:lnTo>
                  <a:lnTo>
                    <a:pt x="0" y="2984"/>
                  </a:lnTo>
                  <a:lnTo>
                    <a:pt x="0" y="2773"/>
                  </a:lnTo>
                  <a:lnTo>
                    <a:pt x="70" y="2703"/>
                  </a:lnTo>
                  <a:lnTo>
                    <a:pt x="70" y="2563"/>
                  </a:lnTo>
                  <a:lnTo>
                    <a:pt x="35" y="2527"/>
                  </a:lnTo>
                  <a:lnTo>
                    <a:pt x="35" y="2492"/>
                  </a:lnTo>
                  <a:lnTo>
                    <a:pt x="140" y="2387"/>
                  </a:lnTo>
                  <a:lnTo>
                    <a:pt x="245" y="2211"/>
                  </a:lnTo>
                  <a:lnTo>
                    <a:pt x="315" y="2036"/>
                  </a:lnTo>
                  <a:lnTo>
                    <a:pt x="315" y="2001"/>
                  </a:lnTo>
                  <a:lnTo>
                    <a:pt x="280" y="1860"/>
                  </a:lnTo>
                  <a:lnTo>
                    <a:pt x="245" y="1825"/>
                  </a:lnTo>
                  <a:lnTo>
                    <a:pt x="105" y="1825"/>
                  </a:lnTo>
                  <a:lnTo>
                    <a:pt x="35" y="1755"/>
                  </a:lnTo>
                  <a:lnTo>
                    <a:pt x="35" y="1720"/>
                  </a:lnTo>
                  <a:lnTo>
                    <a:pt x="105" y="1650"/>
                  </a:lnTo>
                  <a:lnTo>
                    <a:pt x="140" y="1650"/>
                  </a:lnTo>
                  <a:lnTo>
                    <a:pt x="175" y="1615"/>
                  </a:lnTo>
                  <a:lnTo>
                    <a:pt x="175" y="1580"/>
                  </a:lnTo>
                  <a:lnTo>
                    <a:pt x="105" y="1509"/>
                  </a:lnTo>
                  <a:lnTo>
                    <a:pt x="105" y="1439"/>
                  </a:lnTo>
                  <a:lnTo>
                    <a:pt x="140" y="1334"/>
                  </a:lnTo>
                  <a:lnTo>
                    <a:pt x="175" y="1194"/>
                  </a:lnTo>
                  <a:lnTo>
                    <a:pt x="210" y="1158"/>
                  </a:lnTo>
                  <a:lnTo>
                    <a:pt x="280" y="1123"/>
                  </a:lnTo>
                  <a:lnTo>
                    <a:pt x="525" y="1123"/>
                  </a:lnTo>
                  <a:lnTo>
                    <a:pt x="525" y="1053"/>
                  </a:lnTo>
                  <a:lnTo>
                    <a:pt x="385" y="913"/>
                  </a:lnTo>
                  <a:lnTo>
                    <a:pt x="385" y="878"/>
                  </a:lnTo>
                  <a:lnTo>
                    <a:pt x="455" y="807"/>
                  </a:lnTo>
                  <a:lnTo>
                    <a:pt x="455" y="772"/>
                  </a:lnTo>
                  <a:lnTo>
                    <a:pt x="420" y="737"/>
                  </a:lnTo>
                  <a:lnTo>
                    <a:pt x="420" y="702"/>
                  </a:lnTo>
                  <a:lnTo>
                    <a:pt x="525" y="597"/>
                  </a:lnTo>
                  <a:lnTo>
                    <a:pt x="560" y="597"/>
                  </a:lnTo>
                  <a:lnTo>
                    <a:pt x="595" y="562"/>
                  </a:lnTo>
                  <a:lnTo>
                    <a:pt x="630" y="386"/>
                  </a:lnTo>
                  <a:lnTo>
                    <a:pt x="630" y="316"/>
                  </a:lnTo>
                  <a:lnTo>
                    <a:pt x="595" y="281"/>
                  </a:lnTo>
                  <a:lnTo>
                    <a:pt x="595" y="246"/>
                  </a:lnTo>
                  <a:lnTo>
                    <a:pt x="700" y="140"/>
                  </a:lnTo>
                  <a:lnTo>
                    <a:pt x="735" y="140"/>
                  </a:lnTo>
                  <a:lnTo>
                    <a:pt x="840" y="246"/>
                  </a:lnTo>
                  <a:lnTo>
                    <a:pt x="910" y="246"/>
                  </a:lnTo>
                  <a:lnTo>
                    <a:pt x="945" y="211"/>
                  </a:lnTo>
                  <a:lnTo>
                    <a:pt x="1015" y="211"/>
                  </a:lnTo>
                  <a:lnTo>
                    <a:pt x="1050" y="246"/>
                  </a:lnTo>
                  <a:lnTo>
                    <a:pt x="1120" y="246"/>
                  </a:lnTo>
                  <a:lnTo>
                    <a:pt x="1505" y="140"/>
                  </a:lnTo>
                  <a:lnTo>
                    <a:pt x="1610" y="35"/>
                  </a:lnTo>
                  <a:lnTo>
                    <a:pt x="1680" y="35"/>
                  </a:lnTo>
                  <a:lnTo>
                    <a:pt x="1715" y="70"/>
                  </a:lnTo>
                  <a:lnTo>
                    <a:pt x="1820" y="70"/>
                  </a:lnTo>
                  <a:lnTo>
                    <a:pt x="1890" y="0"/>
                  </a:lnTo>
                </a:path>
              </a:pathLst>
            </a:custGeom>
            <a:solidFill>
              <a:srgbClr val="0090AB"/>
            </a:solidFill>
            <a:ln w="7200">
              <a:solidFill>
                <a:srgbClr val="000000"/>
              </a:solidFill>
              <a:round/>
              <a:headEnd/>
              <a:tailEnd/>
            </a:ln>
          </p:spPr>
          <p:txBody>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white"/>
                </a:solidFill>
                <a:effectLst/>
                <a:uLnTx/>
                <a:uFillTx/>
                <a:latin typeface="Tahoma"/>
              </a:endParaRPr>
            </a:p>
          </p:txBody>
        </p:sp>
        <p:sp>
          <p:nvSpPr>
            <p:cNvPr id="59" name="GSPG_K_R1"/>
            <p:cNvSpPr>
              <a:spLocks noChangeAspect="1" noChangeArrowheads="1"/>
            </p:cNvSpPr>
            <p:nvPr/>
          </p:nvSpPr>
          <p:spPr bwMode="auto">
            <a:xfrm rot="236775">
              <a:off x="2476475" y="4497299"/>
              <a:ext cx="779557" cy="519355"/>
            </a:xfrm>
            <a:custGeom>
              <a:avLst/>
              <a:gdLst>
                <a:gd name="T0" fmla="*/ 138865856 w 2240"/>
                <a:gd name="T1" fmla="*/ 0 h 1545"/>
                <a:gd name="T2" fmla="*/ 155529531 w 2240"/>
                <a:gd name="T3" fmla="*/ 20608534 h 1545"/>
                <a:gd name="T4" fmla="*/ 147197535 w 2240"/>
                <a:gd name="T5" fmla="*/ 32336829 h 1545"/>
                <a:gd name="T6" fmla="*/ 150292548 w 2240"/>
                <a:gd name="T7" fmla="*/ 51185873 h 1545"/>
                <a:gd name="T8" fmla="*/ 163861491 w 2240"/>
                <a:gd name="T9" fmla="*/ 58809366 h 1545"/>
                <a:gd name="T10" fmla="*/ 177668748 w 2240"/>
                <a:gd name="T11" fmla="*/ 94078206 h 1545"/>
                <a:gd name="T12" fmla="*/ 166638999 w 2240"/>
                <a:gd name="T13" fmla="*/ 111754730 h 1545"/>
                <a:gd name="T14" fmla="*/ 158307038 w 2240"/>
                <a:gd name="T15" fmla="*/ 108822439 h 1545"/>
                <a:gd name="T16" fmla="*/ 149975078 w 2240"/>
                <a:gd name="T17" fmla="*/ 120551023 h 1545"/>
                <a:gd name="T18" fmla="*/ 138865856 w 2240"/>
                <a:gd name="T19" fmla="*/ 129347317 h 1545"/>
                <a:gd name="T20" fmla="*/ 116647201 w 2240"/>
                <a:gd name="T21" fmla="*/ 126415026 h 1545"/>
                <a:gd name="T22" fmla="*/ 102760788 w 2240"/>
                <a:gd name="T23" fmla="*/ 108822439 h 1545"/>
                <a:gd name="T24" fmla="*/ 91651319 w 2240"/>
                <a:gd name="T25" fmla="*/ 102874499 h 1545"/>
                <a:gd name="T26" fmla="*/ 77764906 w 2240"/>
                <a:gd name="T27" fmla="*/ 111754730 h 1545"/>
                <a:gd name="T28" fmla="*/ 66655420 w 2240"/>
                <a:gd name="T29" fmla="*/ 105890437 h 1545"/>
                <a:gd name="T30" fmla="*/ 69432928 w 2240"/>
                <a:gd name="T31" fmla="*/ 99942498 h 1545"/>
                <a:gd name="T32" fmla="*/ 66655420 w 2240"/>
                <a:gd name="T33" fmla="*/ 94078206 h 1545"/>
                <a:gd name="T34" fmla="*/ 47214273 w 2240"/>
                <a:gd name="T35" fmla="*/ 91146204 h 1545"/>
                <a:gd name="T36" fmla="*/ 22218664 w 2240"/>
                <a:gd name="T37" fmla="*/ 105890437 h 1545"/>
                <a:gd name="T38" fmla="*/ 11109191 w 2240"/>
                <a:gd name="T39" fmla="*/ 97010497 h 1545"/>
                <a:gd name="T40" fmla="*/ 5554736 w 2240"/>
                <a:gd name="T41" fmla="*/ 85281912 h 1545"/>
                <a:gd name="T42" fmla="*/ 11109191 w 2240"/>
                <a:gd name="T43" fmla="*/ 76485619 h 1545"/>
                <a:gd name="T44" fmla="*/ 5554736 w 2240"/>
                <a:gd name="T45" fmla="*/ 73469952 h 1545"/>
                <a:gd name="T46" fmla="*/ 0 w 2240"/>
                <a:gd name="T47" fmla="*/ 64673658 h 1545"/>
                <a:gd name="T48" fmla="*/ 8331963 w 2240"/>
                <a:gd name="T49" fmla="*/ 58809366 h 1545"/>
                <a:gd name="T50" fmla="*/ 11109191 w 2240"/>
                <a:gd name="T51" fmla="*/ 52945363 h 1545"/>
                <a:gd name="T52" fmla="*/ 19441156 w 2240"/>
                <a:gd name="T53" fmla="*/ 46997134 h 1545"/>
                <a:gd name="T54" fmla="*/ 24995890 w 2240"/>
                <a:gd name="T55" fmla="*/ 50013073 h 1545"/>
                <a:gd name="T56" fmla="*/ 61100967 w 2240"/>
                <a:gd name="T57" fmla="*/ 26472537 h 1545"/>
                <a:gd name="T58" fmla="*/ 80542132 w 2240"/>
                <a:gd name="T59" fmla="*/ 17592592 h 1545"/>
                <a:gd name="T60" fmla="*/ 87287026 w 2240"/>
                <a:gd name="T61" fmla="*/ 16838607 h 1545"/>
                <a:gd name="T62" fmla="*/ 105538014 w 2240"/>
                <a:gd name="T63" fmla="*/ 11728299 h 1545"/>
                <a:gd name="T64" fmla="*/ 113552505 w 2240"/>
                <a:gd name="T65" fmla="*/ 10723083 h 1545"/>
                <a:gd name="T66" fmla="*/ 124979161 w 2240"/>
                <a:gd name="T67" fmla="*/ 5864294 h 15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40"/>
                <a:gd name="T103" fmla="*/ 0 h 1545"/>
                <a:gd name="T104" fmla="*/ 2240 w 2240"/>
                <a:gd name="T105" fmla="*/ 1545 h 15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40" h="1545">
                  <a:moveTo>
                    <a:pt x="1715" y="0"/>
                  </a:moveTo>
                  <a:lnTo>
                    <a:pt x="1750" y="0"/>
                  </a:lnTo>
                  <a:lnTo>
                    <a:pt x="1960" y="210"/>
                  </a:lnTo>
                  <a:lnTo>
                    <a:pt x="1960" y="246"/>
                  </a:lnTo>
                  <a:lnTo>
                    <a:pt x="1925" y="316"/>
                  </a:lnTo>
                  <a:lnTo>
                    <a:pt x="1855" y="386"/>
                  </a:lnTo>
                  <a:lnTo>
                    <a:pt x="1855" y="561"/>
                  </a:lnTo>
                  <a:lnTo>
                    <a:pt x="1894" y="611"/>
                  </a:lnTo>
                  <a:lnTo>
                    <a:pt x="1973" y="677"/>
                  </a:lnTo>
                  <a:lnTo>
                    <a:pt x="2065" y="702"/>
                  </a:lnTo>
                  <a:lnTo>
                    <a:pt x="2239" y="877"/>
                  </a:lnTo>
                  <a:lnTo>
                    <a:pt x="2239" y="1123"/>
                  </a:lnTo>
                  <a:lnTo>
                    <a:pt x="2134" y="1299"/>
                  </a:lnTo>
                  <a:lnTo>
                    <a:pt x="2100" y="1334"/>
                  </a:lnTo>
                  <a:lnTo>
                    <a:pt x="2065" y="1299"/>
                  </a:lnTo>
                  <a:lnTo>
                    <a:pt x="1995" y="1299"/>
                  </a:lnTo>
                  <a:lnTo>
                    <a:pt x="1890" y="1404"/>
                  </a:lnTo>
                  <a:lnTo>
                    <a:pt x="1890" y="1439"/>
                  </a:lnTo>
                  <a:lnTo>
                    <a:pt x="1820" y="1509"/>
                  </a:lnTo>
                  <a:lnTo>
                    <a:pt x="1750" y="1544"/>
                  </a:lnTo>
                  <a:lnTo>
                    <a:pt x="1540" y="1544"/>
                  </a:lnTo>
                  <a:lnTo>
                    <a:pt x="1470" y="1509"/>
                  </a:lnTo>
                  <a:lnTo>
                    <a:pt x="1295" y="1334"/>
                  </a:lnTo>
                  <a:lnTo>
                    <a:pt x="1295" y="1299"/>
                  </a:lnTo>
                  <a:lnTo>
                    <a:pt x="1225" y="1228"/>
                  </a:lnTo>
                  <a:lnTo>
                    <a:pt x="1155" y="1228"/>
                  </a:lnTo>
                  <a:lnTo>
                    <a:pt x="1015" y="1299"/>
                  </a:lnTo>
                  <a:lnTo>
                    <a:pt x="980" y="1334"/>
                  </a:lnTo>
                  <a:lnTo>
                    <a:pt x="910" y="1334"/>
                  </a:lnTo>
                  <a:lnTo>
                    <a:pt x="840" y="1264"/>
                  </a:lnTo>
                  <a:lnTo>
                    <a:pt x="840" y="1228"/>
                  </a:lnTo>
                  <a:lnTo>
                    <a:pt x="875" y="1193"/>
                  </a:lnTo>
                  <a:lnTo>
                    <a:pt x="875" y="1158"/>
                  </a:lnTo>
                  <a:lnTo>
                    <a:pt x="840" y="1123"/>
                  </a:lnTo>
                  <a:lnTo>
                    <a:pt x="770" y="1088"/>
                  </a:lnTo>
                  <a:lnTo>
                    <a:pt x="595" y="1088"/>
                  </a:lnTo>
                  <a:lnTo>
                    <a:pt x="315" y="1264"/>
                  </a:lnTo>
                  <a:lnTo>
                    <a:pt x="280" y="1264"/>
                  </a:lnTo>
                  <a:lnTo>
                    <a:pt x="210" y="1228"/>
                  </a:lnTo>
                  <a:lnTo>
                    <a:pt x="140" y="1158"/>
                  </a:lnTo>
                  <a:lnTo>
                    <a:pt x="70" y="1053"/>
                  </a:lnTo>
                  <a:lnTo>
                    <a:pt x="70" y="1018"/>
                  </a:lnTo>
                  <a:lnTo>
                    <a:pt x="140" y="948"/>
                  </a:lnTo>
                  <a:lnTo>
                    <a:pt x="140" y="913"/>
                  </a:lnTo>
                  <a:lnTo>
                    <a:pt x="105" y="877"/>
                  </a:lnTo>
                  <a:lnTo>
                    <a:pt x="70" y="877"/>
                  </a:lnTo>
                  <a:lnTo>
                    <a:pt x="0" y="807"/>
                  </a:lnTo>
                  <a:lnTo>
                    <a:pt x="0" y="772"/>
                  </a:lnTo>
                  <a:lnTo>
                    <a:pt x="70" y="702"/>
                  </a:lnTo>
                  <a:lnTo>
                    <a:pt x="105" y="702"/>
                  </a:lnTo>
                  <a:lnTo>
                    <a:pt x="140" y="667"/>
                  </a:lnTo>
                  <a:lnTo>
                    <a:pt x="140" y="632"/>
                  </a:lnTo>
                  <a:lnTo>
                    <a:pt x="210" y="561"/>
                  </a:lnTo>
                  <a:lnTo>
                    <a:pt x="245" y="561"/>
                  </a:lnTo>
                  <a:lnTo>
                    <a:pt x="280" y="597"/>
                  </a:lnTo>
                  <a:lnTo>
                    <a:pt x="315" y="597"/>
                  </a:lnTo>
                  <a:lnTo>
                    <a:pt x="385" y="561"/>
                  </a:lnTo>
                  <a:lnTo>
                    <a:pt x="770" y="316"/>
                  </a:lnTo>
                  <a:lnTo>
                    <a:pt x="910" y="210"/>
                  </a:lnTo>
                  <a:lnTo>
                    <a:pt x="1015" y="210"/>
                  </a:lnTo>
                  <a:lnTo>
                    <a:pt x="1050" y="246"/>
                  </a:lnTo>
                  <a:lnTo>
                    <a:pt x="1100" y="201"/>
                  </a:lnTo>
                  <a:lnTo>
                    <a:pt x="1225" y="140"/>
                  </a:lnTo>
                  <a:lnTo>
                    <a:pt x="1330" y="140"/>
                  </a:lnTo>
                  <a:lnTo>
                    <a:pt x="1371" y="148"/>
                  </a:lnTo>
                  <a:lnTo>
                    <a:pt x="1431" y="128"/>
                  </a:lnTo>
                  <a:lnTo>
                    <a:pt x="1505" y="140"/>
                  </a:lnTo>
                  <a:lnTo>
                    <a:pt x="1575" y="70"/>
                  </a:lnTo>
                  <a:lnTo>
                    <a:pt x="1715" y="0"/>
                  </a:lnTo>
                </a:path>
              </a:pathLst>
            </a:custGeom>
            <a:solidFill>
              <a:srgbClr val="93C6D4"/>
            </a:solidFill>
            <a:ln w="7200">
              <a:solidFill>
                <a:srgbClr val="000000"/>
              </a:solidFill>
              <a:round/>
              <a:headEnd/>
              <a:tailEnd/>
            </a:ln>
          </p:spPr>
          <p:txBody>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smtClean="0">
                <a:ln>
                  <a:noFill/>
                </a:ln>
                <a:solidFill>
                  <a:prstClr val="white"/>
                </a:solidFill>
                <a:effectLst/>
                <a:uLnTx/>
                <a:uFillTx/>
                <a:latin typeface="Tahoma"/>
              </a:endParaRPr>
            </a:p>
          </p:txBody>
        </p:sp>
        <p:sp>
          <p:nvSpPr>
            <p:cNvPr id="60" name="GSPG_H_R1"/>
            <p:cNvSpPr>
              <a:spLocks noChangeAspect="1" noChangeArrowheads="1"/>
            </p:cNvSpPr>
            <p:nvPr/>
          </p:nvSpPr>
          <p:spPr bwMode="auto">
            <a:xfrm rot="236775">
              <a:off x="3229575" y="4713009"/>
              <a:ext cx="696878" cy="685106"/>
            </a:xfrm>
            <a:custGeom>
              <a:avLst/>
              <a:gdLst>
                <a:gd name="T0" fmla="*/ 93254016 w 2015"/>
                <a:gd name="T1" fmla="*/ 0 h 2037"/>
                <a:gd name="T2" fmla="*/ 104225024 w 2015"/>
                <a:gd name="T3" fmla="*/ 14759903 h 2037"/>
                <a:gd name="T4" fmla="*/ 101482202 w 2015"/>
                <a:gd name="T5" fmla="*/ 23565516 h 2037"/>
                <a:gd name="T6" fmla="*/ 104225024 w 2015"/>
                <a:gd name="T7" fmla="*/ 32455106 h 2037"/>
                <a:gd name="T8" fmla="*/ 131652682 w 2015"/>
                <a:gd name="T9" fmla="*/ 35390405 h 2037"/>
                <a:gd name="T10" fmla="*/ 157826537 w 2015"/>
                <a:gd name="T11" fmla="*/ 53756307 h 2037"/>
                <a:gd name="T12" fmla="*/ 145366511 w 2015"/>
                <a:gd name="T13" fmla="*/ 70696829 h 2037"/>
                <a:gd name="T14" fmla="*/ 137138325 w 2015"/>
                <a:gd name="T15" fmla="*/ 76567157 h 2037"/>
                <a:gd name="T16" fmla="*/ 134395504 w 2015"/>
                <a:gd name="T17" fmla="*/ 82437755 h 2037"/>
                <a:gd name="T18" fmla="*/ 142623689 w 2015"/>
                <a:gd name="T19" fmla="*/ 106003262 h 2037"/>
                <a:gd name="T20" fmla="*/ 150852189 w 2015"/>
                <a:gd name="T21" fmla="*/ 108938272 h 2037"/>
                <a:gd name="T22" fmla="*/ 156337553 w 2015"/>
                <a:gd name="T23" fmla="*/ 117744170 h 2037"/>
                <a:gd name="T24" fmla="*/ 137138325 w 2015"/>
                <a:gd name="T25" fmla="*/ 144244687 h 2037"/>
                <a:gd name="T26" fmla="*/ 126167318 w 2015"/>
                <a:gd name="T27" fmla="*/ 147179986 h 2037"/>
                <a:gd name="T28" fmla="*/ 117938853 w 2015"/>
                <a:gd name="T29" fmla="*/ 141309677 h 2037"/>
                <a:gd name="T30" fmla="*/ 98739660 w 2015"/>
                <a:gd name="T31" fmla="*/ 138374378 h 2037"/>
                <a:gd name="T32" fmla="*/ 93254016 w 2015"/>
                <a:gd name="T33" fmla="*/ 141309677 h 2037"/>
                <a:gd name="T34" fmla="*/ 87768373 w 2015"/>
                <a:gd name="T35" fmla="*/ 150198978 h 2037"/>
                <a:gd name="T36" fmla="*/ 41141505 w 2015"/>
                <a:gd name="T37" fmla="*/ 170745530 h 2037"/>
                <a:gd name="T38" fmla="*/ 27427667 w 2015"/>
                <a:gd name="T39" fmla="*/ 164875221 h 2037"/>
                <a:gd name="T40" fmla="*/ 13713833 w 2015"/>
                <a:gd name="T41" fmla="*/ 170745530 h 2037"/>
                <a:gd name="T42" fmla="*/ 5485646 w 2015"/>
                <a:gd name="T43" fmla="*/ 164875221 h 2037"/>
                <a:gd name="T44" fmla="*/ 8228188 w 2015"/>
                <a:gd name="T45" fmla="*/ 159004912 h 2037"/>
                <a:gd name="T46" fmla="*/ 0 w 2015"/>
                <a:gd name="T47" fmla="*/ 144244687 h 2037"/>
                <a:gd name="T48" fmla="*/ 2742823 w 2015"/>
                <a:gd name="T49" fmla="*/ 126633470 h 2037"/>
                <a:gd name="T50" fmla="*/ 21942023 w 2015"/>
                <a:gd name="T51" fmla="*/ 82437755 h 2037"/>
                <a:gd name="T52" fmla="*/ 35655852 w 2015"/>
                <a:gd name="T53" fmla="*/ 47131033 h 2037"/>
                <a:gd name="T54" fmla="*/ 43884326 w 2015"/>
                <a:gd name="T55" fmla="*/ 41260724 h 2037"/>
                <a:gd name="T56" fmla="*/ 41141505 w 2015"/>
                <a:gd name="T57" fmla="*/ 29436115 h 2037"/>
                <a:gd name="T58" fmla="*/ 38398683 w 2015"/>
                <a:gd name="T59" fmla="*/ 23565516 h 2037"/>
                <a:gd name="T60" fmla="*/ 68569163 w 2015"/>
                <a:gd name="T61" fmla="*/ 5954293 h 2037"/>
                <a:gd name="T62" fmla="*/ 95996838 w 2015"/>
                <a:gd name="T63" fmla="*/ 147179986 h 2037"/>
                <a:gd name="T64" fmla="*/ 106967845 w 2015"/>
                <a:gd name="T65" fmla="*/ 156069612 h 2037"/>
                <a:gd name="T66" fmla="*/ 101482202 w 2015"/>
                <a:gd name="T67" fmla="*/ 170745530 h 2037"/>
                <a:gd name="T68" fmla="*/ 93254016 w 2015"/>
                <a:gd name="T69" fmla="*/ 167810520 h 2037"/>
                <a:gd name="T70" fmla="*/ 90511195 w 2015"/>
                <a:gd name="T71" fmla="*/ 167810520 h 2037"/>
                <a:gd name="T72" fmla="*/ 85025831 w 2015"/>
                <a:gd name="T73" fmla="*/ 159004912 h 20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15"/>
                <a:gd name="T112" fmla="*/ 0 h 2037"/>
                <a:gd name="T113" fmla="*/ 2015 w 2015"/>
                <a:gd name="T114" fmla="*/ 2037 h 20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15" h="2037">
                  <a:moveTo>
                    <a:pt x="1120" y="0"/>
                  </a:moveTo>
                  <a:cubicBezTo>
                    <a:pt x="1143" y="0"/>
                    <a:pt x="1166" y="0"/>
                    <a:pt x="1190" y="0"/>
                  </a:cubicBezTo>
                  <a:cubicBezTo>
                    <a:pt x="1213" y="23"/>
                    <a:pt x="1236" y="46"/>
                    <a:pt x="1260" y="71"/>
                  </a:cubicBezTo>
                  <a:cubicBezTo>
                    <a:pt x="1283" y="106"/>
                    <a:pt x="1306" y="141"/>
                    <a:pt x="1330" y="176"/>
                  </a:cubicBezTo>
                  <a:cubicBezTo>
                    <a:pt x="1330" y="199"/>
                    <a:pt x="1330" y="222"/>
                    <a:pt x="1330" y="246"/>
                  </a:cubicBezTo>
                  <a:cubicBezTo>
                    <a:pt x="1319" y="257"/>
                    <a:pt x="1308" y="268"/>
                    <a:pt x="1295" y="281"/>
                  </a:cubicBezTo>
                  <a:cubicBezTo>
                    <a:pt x="1295" y="304"/>
                    <a:pt x="1295" y="327"/>
                    <a:pt x="1295" y="351"/>
                  </a:cubicBezTo>
                  <a:cubicBezTo>
                    <a:pt x="1306" y="363"/>
                    <a:pt x="1317" y="375"/>
                    <a:pt x="1330" y="387"/>
                  </a:cubicBezTo>
                  <a:cubicBezTo>
                    <a:pt x="1365" y="398"/>
                    <a:pt x="1400" y="409"/>
                    <a:pt x="1435" y="422"/>
                  </a:cubicBezTo>
                  <a:cubicBezTo>
                    <a:pt x="1516" y="422"/>
                    <a:pt x="1597" y="422"/>
                    <a:pt x="1680" y="422"/>
                  </a:cubicBezTo>
                  <a:cubicBezTo>
                    <a:pt x="1773" y="480"/>
                    <a:pt x="1866" y="538"/>
                    <a:pt x="1960" y="597"/>
                  </a:cubicBezTo>
                  <a:cubicBezTo>
                    <a:pt x="1971" y="608"/>
                    <a:pt x="2001" y="628"/>
                    <a:pt x="2014" y="641"/>
                  </a:cubicBezTo>
                  <a:cubicBezTo>
                    <a:pt x="2003" y="664"/>
                    <a:pt x="1973" y="678"/>
                    <a:pt x="1960" y="702"/>
                  </a:cubicBezTo>
                  <a:cubicBezTo>
                    <a:pt x="1925" y="749"/>
                    <a:pt x="1890" y="796"/>
                    <a:pt x="1855" y="843"/>
                  </a:cubicBezTo>
                  <a:cubicBezTo>
                    <a:pt x="1832" y="866"/>
                    <a:pt x="1809" y="889"/>
                    <a:pt x="1785" y="913"/>
                  </a:cubicBezTo>
                  <a:cubicBezTo>
                    <a:pt x="1774" y="913"/>
                    <a:pt x="1763" y="913"/>
                    <a:pt x="1750" y="913"/>
                  </a:cubicBezTo>
                  <a:cubicBezTo>
                    <a:pt x="1739" y="924"/>
                    <a:pt x="1728" y="935"/>
                    <a:pt x="1715" y="948"/>
                  </a:cubicBezTo>
                  <a:cubicBezTo>
                    <a:pt x="1715" y="959"/>
                    <a:pt x="1715" y="970"/>
                    <a:pt x="1715" y="983"/>
                  </a:cubicBezTo>
                  <a:cubicBezTo>
                    <a:pt x="1726" y="1030"/>
                    <a:pt x="1737" y="1077"/>
                    <a:pt x="1750" y="1124"/>
                  </a:cubicBezTo>
                  <a:cubicBezTo>
                    <a:pt x="1773" y="1170"/>
                    <a:pt x="1796" y="1216"/>
                    <a:pt x="1820" y="1264"/>
                  </a:cubicBezTo>
                  <a:cubicBezTo>
                    <a:pt x="1831" y="1275"/>
                    <a:pt x="1842" y="1286"/>
                    <a:pt x="1855" y="1299"/>
                  </a:cubicBezTo>
                  <a:cubicBezTo>
                    <a:pt x="1878" y="1299"/>
                    <a:pt x="1901" y="1299"/>
                    <a:pt x="1925" y="1299"/>
                  </a:cubicBezTo>
                  <a:cubicBezTo>
                    <a:pt x="1948" y="1322"/>
                    <a:pt x="1971" y="1345"/>
                    <a:pt x="1995" y="1369"/>
                  </a:cubicBezTo>
                  <a:cubicBezTo>
                    <a:pt x="1995" y="1380"/>
                    <a:pt x="1995" y="1391"/>
                    <a:pt x="1995" y="1404"/>
                  </a:cubicBezTo>
                  <a:cubicBezTo>
                    <a:pt x="1949" y="1474"/>
                    <a:pt x="1903" y="1544"/>
                    <a:pt x="1855" y="1615"/>
                  </a:cubicBezTo>
                  <a:cubicBezTo>
                    <a:pt x="1820" y="1650"/>
                    <a:pt x="1785" y="1685"/>
                    <a:pt x="1750" y="1720"/>
                  </a:cubicBezTo>
                  <a:cubicBezTo>
                    <a:pt x="1727" y="1731"/>
                    <a:pt x="1704" y="1742"/>
                    <a:pt x="1680" y="1755"/>
                  </a:cubicBezTo>
                  <a:cubicBezTo>
                    <a:pt x="1657" y="1755"/>
                    <a:pt x="1634" y="1755"/>
                    <a:pt x="1610" y="1755"/>
                  </a:cubicBezTo>
                  <a:cubicBezTo>
                    <a:pt x="1599" y="1744"/>
                    <a:pt x="1588" y="1733"/>
                    <a:pt x="1575" y="1720"/>
                  </a:cubicBezTo>
                  <a:cubicBezTo>
                    <a:pt x="1552" y="1709"/>
                    <a:pt x="1529" y="1698"/>
                    <a:pt x="1505" y="1685"/>
                  </a:cubicBezTo>
                  <a:cubicBezTo>
                    <a:pt x="1459" y="1685"/>
                    <a:pt x="1413" y="1685"/>
                    <a:pt x="1365" y="1685"/>
                  </a:cubicBezTo>
                  <a:cubicBezTo>
                    <a:pt x="1330" y="1674"/>
                    <a:pt x="1295" y="1663"/>
                    <a:pt x="1260" y="1650"/>
                  </a:cubicBezTo>
                  <a:cubicBezTo>
                    <a:pt x="1249" y="1650"/>
                    <a:pt x="1238" y="1650"/>
                    <a:pt x="1225" y="1650"/>
                  </a:cubicBezTo>
                  <a:cubicBezTo>
                    <a:pt x="1214" y="1661"/>
                    <a:pt x="1203" y="1672"/>
                    <a:pt x="1190" y="1685"/>
                  </a:cubicBezTo>
                  <a:cubicBezTo>
                    <a:pt x="1190" y="1696"/>
                    <a:pt x="1190" y="1707"/>
                    <a:pt x="1190" y="1720"/>
                  </a:cubicBezTo>
                  <a:cubicBezTo>
                    <a:pt x="1167" y="1743"/>
                    <a:pt x="1144" y="1766"/>
                    <a:pt x="1120" y="1791"/>
                  </a:cubicBezTo>
                  <a:cubicBezTo>
                    <a:pt x="945" y="1872"/>
                    <a:pt x="770" y="1953"/>
                    <a:pt x="595" y="2036"/>
                  </a:cubicBezTo>
                  <a:cubicBezTo>
                    <a:pt x="572" y="2036"/>
                    <a:pt x="549" y="2036"/>
                    <a:pt x="525" y="2036"/>
                  </a:cubicBezTo>
                  <a:cubicBezTo>
                    <a:pt x="479" y="2025"/>
                    <a:pt x="433" y="2014"/>
                    <a:pt x="385" y="2001"/>
                  </a:cubicBezTo>
                  <a:cubicBezTo>
                    <a:pt x="374" y="1990"/>
                    <a:pt x="363" y="1979"/>
                    <a:pt x="350" y="1966"/>
                  </a:cubicBezTo>
                  <a:cubicBezTo>
                    <a:pt x="315" y="1966"/>
                    <a:pt x="280" y="1966"/>
                    <a:pt x="245" y="1966"/>
                  </a:cubicBezTo>
                  <a:cubicBezTo>
                    <a:pt x="222" y="1989"/>
                    <a:pt x="199" y="2012"/>
                    <a:pt x="175" y="2036"/>
                  </a:cubicBezTo>
                  <a:cubicBezTo>
                    <a:pt x="164" y="2036"/>
                    <a:pt x="153" y="2036"/>
                    <a:pt x="140" y="2036"/>
                  </a:cubicBezTo>
                  <a:cubicBezTo>
                    <a:pt x="117" y="2013"/>
                    <a:pt x="94" y="1990"/>
                    <a:pt x="70" y="1966"/>
                  </a:cubicBezTo>
                  <a:cubicBezTo>
                    <a:pt x="70" y="1955"/>
                    <a:pt x="70" y="1944"/>
                    <a:pt x="70" y="1931"/>
                  </a:cubicBezTo>
                  <a:cubicBezTo>
                    <a:pt x="81" y="1920"/>
                    <a:pt x="92" y="1909"/>
                    <a:pt x="105" y="1896"/>
                  </a:cubicBezTo>
                  <a:cubicBezTo>
                    <a:pt x="105" y="1873"/>
                    <a:pt x="105" y="1850"/>
                    <a:pt x="105" y="1826"/>
                  </a:cubicBezTo>
                  <a:cubicBezTo>
                    <a:pt x="70" y="1791"/>
                    <a:pt x="35" y="1756"/>
                    <a:pt x="0" y="1720"/>
                  </a:cubicBezTo>
                  <a:cubicBezTo>
                    <a:pt x="0" y="1709"/>
                    <a:pt x="0" y="1698"/>
                    <a:pt x="0" y="1685"/>
                  </a:cubicBezTo>
                  <a:cubicBezTo>
                    <a:pt x="11" y="1627"/>
                    <a:pt x="22" y="1569"/>
                    <a:pt x="35" y="1510"/>
                  </a:cubicBezTo>
                  <a:cubicBezTo>
                    <a:pt x="70" y="1463"/>
                    <a:pt x="105" y="1416"/>
                    <a:pt x="140" y="1369"/>
                  </a:cubicBezTo>
                  <a:cubicBezTo>
                    <a:pt x="186" y="1241"/>
                    <a:pt x="232" y="1113"/>
                    <a:pt x="280" y="983"/>
                  </a:cubicBezTo>
                  <a:cubicBezTo>
                    <a:pt x="291" y="890"/>
                    <a:pt x="302" y="797"/>
                    <a:pt x="315" y="702"/>
                  </a:cubicBezTo>
                  <a:cubicBezTo>
                    <a:pt x="361" y="656"/>
                    <a:pt x="407" y="610"/>
                    <a:pt x="455" y="562"/>
                  </a:cubicBezTo>
                  <a:cubicBezTo>
                    <a:pt x="466" y="562"/>
                    <a:pt x="477" y="562"/>
                    <a:pt x="490" y="562"/>
                  </a:cubicBezTo>
                  <a:cubicBezTo>
                    <a:pt x="513" y="539"/>
                    <a:pt x="536" y="516"/>
                    <a:pt x="560" y="492"/>
                  </a:cubicBezTo>
                  <a:cubicBezTo>
                    <a:pt x="560" y="469"/>
                    <a:pt x="560" y="446"/>
                    <a:pt x="560" y="422"/>
                  </a:cubicBezTo>
                  <a:cubicBezTo>
                    <a:pt x="549" y="399"/>
                    <a:pt x="538" y="376"/>
                    <a:pt x="525" y="351"/>
                  </a:cubicBezTo>
                  <a:cubicBezTo>
                    <a:pt x="514" y="340"/>
                    <a:pt x="503" y="329"/>
                    <a:pt x="490" y="316"/>
                  </a:cubicBezTo>
                  <a:cubicBezTo>
                    <a:pt x="490" y="305"/>
                    <a:pt x="490" y="294"/>
                    <a:pt x="490" y="281"/>
                  </a:cubicBezTo>
                  <a:cubicBezTo>
                    <a:pt x="513" y="258"/>
                    <a:pt x="536" y="235"/>
                    <a:pt x="560" y="211"/>
                  </a:cubicBezTo>
                  <a:cubicBezTo>
                    <a:pt x="665" y="165"/>
                    <a:pt x="770" y="119"/>
                    <a:pt x="875" y="71"/>
                  </a:cubicBezTo>
                  <a:cubicBezTo>
                    <a:pt x="956" y="48"/>
                    <a:pt x="1037" y="25"/>
                    <a:pt x="1120" y="0"/>
                  </a:cubicBezTo>
                  <a:close/>
                  <a:moveTo>
                    <a:pt x="1225" y="1755"/>
                  </a:moveTo>
                  <a:cubicBezTo>
                    <a:pt x="1236" y="1755"/>
                    <a:pt x="1247" y="1755"/>
                    <a:pt x="1260" y="1755"/>
                  </a:cubicBezTo>
                  <a:cubicBezTo>
                    <a:pt x="1295" y="1790"/>
                    <a:pt x="1330" y="1825"/>
                    <a:pt x="1365" y="1861"/>
                  </a:cubicBezTo>
                  <a:cubicBezTo>
                    <a:pt x="1365" y="1896"/>
                    <a:pt x="1365" y="1931"/>
                    <a:pt x="1365" y="1966"/>
                  </a:cubicBezTo>
                  <a:cubicBezTo>
                    <a:pt x="1342" y="1989"/>
                    <a:pt x="1319" y="2012"/>
                    <a:pt x="1295" y="2036"/>
                  </a:cubicBezTo>
                  <a:cubicBezTo>
                    <a:pt x="1272" y="2036"/>
                    <a:pt x="1249" y="2036"/>
                    <a:pt x="1225" y="2036"/>
                  </a:cubicBezTo>
                  <a:cubicBezTo>
                    <a:pt x="1214" y="2025"/>
                    <a:pt x="1203" y="2014"/>
                    <a:pt x="1190" y="2001"/>
                  </a:cubicBezTo>
                  <a:cubicBezTo>
                    <a:pt x="1190" y="1990"/>
                    <a:pt x="1190" y="1979"/>
                    <a:pt x="1190" y="1966"/>
                  </a:cubicBezTo>
                  <a:cubicBezTo>
                    <a:pt x="1179" y="1977"/>
                    <a:pt x="1168" y="1988"/>
                    <a:pt x="1155" y="2001"/>
                  </a:cubicBezTo>
                  <a:cubicBezTo>
                    <a:pt x="1132" y="1978"/>
                    <a:pt x="1109" y="1955"/>
                    <a:pt x="1085" y="1931"/>
                  </a:cubicBezTo>
                  <a:cubicBezTo>
                    <a:pt x="1085" y="1920"/>
                    <a:pt x="1085" y="1909"/>
                    <a:pt x="1085" y="1896"/>
                  </a:cubicBezTo>
                  <a:cubicBezTo>
                    <a:pt x="1131" y="1849"/>
                    <a:pt x="1177" y="1802"/>
                    <a:pt x="1225" y="1755"/>
                  </a:cubicBezTo>
                  <a:close/>
                </a:path>
              </a:pathLst>
            </a:custGeom>
            <a:solidFill>
              <a:srgbClr val="93C6D4"/>
            </a:solidFill>
            <a:ln w="7200">
              <a:solidFill>
                <a:srgbClr val="000000"/>
              </a:solidFill>
              <a:round/>
              <a:headEnd/>
              <a:tailEnd/>
            </a:ln>
          </p:spPr>
          <p:txBody>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white"/>
                </a:solidFill>
                <a:effectLst/>
                <a:uLnTx/>
                <a:uFillTx/>
                <a:latin typeface="Tahoma"/>
              </a:endParaRPr>
            </a:p>
          </p:txBody>
        </p:sp>
        <p:sp>
          <p:nvSpPr>
            <p:cNvPr id="61" name="GSPG_M_R1"/>
            <p:cNvSpPr>
              <a:spLocks noChangeAspect="1" noChangeArrowheads="1"/>
            </p:cNvSpPr>
            <p:nvPr/>
          </p:nvSpPr>
          <p:spPr bwMode="auto">
            <a:xfrm rot="236775">
              <a:off x="3373769" y="3657493"/>
              <a:ext cx="720500" cy="475154"/>
            </a:xfrm>
            <a:custGeom>
              <a:avLst/>
              <a:gdLst>
                <a:gd name="T0" fmla="*/ 118657336 w 2101"/>
                <a:gd name="T1" fmla="*/ 0 h 1405"/>
                <a:gd name="T2" fmla="*/ 126747657 w 2101"/>
                <a:gd name="T3" fmla="*/ 14923525 h 1405"/>
                <a:gd name="T4" fmla="*/ 124050976 w 2101"/>
                <a:gd name="T5" fmla="*/ 23826684 h 1405"/>
                <a:gd name="T6" fmla="*/ 142928021 w 2101"/>
                <a:gd name="T7" fmla="*/ 53588706 h 1405"/>
                <a:gd name="T8" fmla="*/ 148321696 w 2101"/>
                <a:gd name="T9" fmla="*/ 65459384 h 1405"/>
                <a:gd name="T10" fmla="*/ 140231340 w 2101"/>
                <a:gd name="T11" fmla="*/ 77415108 h 1405"/>
                <a:gd name="T12" fmla="*/ 145625015 w 2101"/>
                <a:gd name="T13" fmla="*/ 80382923 h 1405"/>
                <a:gd name="T14" fmla="*/ 156412017 w 2101"/>
                <a:gd name="T15" fmla="*/ 95221416 h 1405"/>
                <a:gd name="T16" fmla="*/ 161805379 w 2101"/>
                <a:gd name="T17" fmla="*/ 110144937 h 1405"/>
                <a:gd name="T18" fmla="*/ 140231340 w 2101"/>
                <a:gd name="T19" fmla="*/ 116080276 h 1405"/>
                <a:gd name="T20" fmla="*/ 132141019 w 2101"/>
                <a:gd name="T21" fmla="*/ 110144937 h 1405"/>
                <a:gd name="T22" fmla="*/ 126747657 w 2101"/>
                <a:gd name="T23" fmla="*/ 113112461 h 1405"/>
                <a:gd name="T24" fmla="*/ 115960655 w 2101"/>
                <a:gd name="T25" fmla="*/ 107177122 h 1405"/>
                <a:gd name="T26" fmla="*/ 99780013 w 2101"/>
                <a:gd name="T27" fmla="*/ 119048091 h 1405"/>
                <a:gd name="T28" fmla="*/ 91689692 w 2101"/>
                <a:gd name="T29" fmla="*/ 113112461 h 1405"/>
                <a:gd name="T30" fmla="*/ 88993011 w 2101"/>
                <a:gd name="T31" fmla="*/ 98189231 h 1405"/>
                <a:gd name="T32" fmla="*/ 80902690 w 2101"/>
                <a:gd name="T33" fmla="*/ 104209307 h 1405"/>
                <a:gd name="T34" fmla="*/ 75509327 w 2101"/>
                <a:gd name="T35" fmla="*/ 119048091 h 1405"/>
                <a:gd name="T36" fmla="*/ 70115670 w 2101"/>
                <a:gd name="T37" fmla="*/ 116080276 h 1405"/>
                <a:gd name="T38" fmla="*/ 53935028 w 2101"/>
                <a:gd name="T39" fmla="*/ 119048091 h 1405"/>
                <a:gd name="T40" fmla="*/ 29664334 w 2101"/>
                <a:gd name="T41" fmla="*/ 116080276 h 1405"/>
                <a:gd name="T42" fmla="*/ 24270694 w 2101"/>
                <a:gd name="T43" fmla="*/ 95221416 h 1405"/>
                <a:gd name="T44" fmla="*/ 2696682 w 2101"/>
                <a:gd name="T45" fmla="*/ 68427199 h 1405"/>
                <a:gd name="T46" fmla="*/ 8090323 w 2101"/>
                <a:gd name="T47" fmla="*/ 53588706 h 1405"/>
                <a:gd name="T48" fmla="*/ 0 w 2101"/>
                <a:gd name="T49" fmla="*/ 41717737 h 1405"/>
                <a:gd name="T50" fmla="*/ 2696682 w 2101"/>
                <a:gd name="T51" fmla="*/ 29762023 h 1405"/>
                <a:gd name="T52" fmla="*/ 0 w 2101"/>
                <a:gd name="T53" fmla="*/ 20858869 h 1405"/>
                <a:gd name="T54" fmla="*/ 5393642 w 2101"/>
                <a:gd name="T55" fmla="*/ 2967816 h 1405"/>
                <a:gd name="T56" fmla="*/ 32361015 w 2101"/>
                <a:gd name="T57" fmla="*/ 29762023 h 1405"/>
                <a:gd name="T58" fmla="*/ 40451345 w 2101"/>
                <a:gd name="T59" fmla="*/ 32729838 h 1405"/>
                <a:gd name="T60" fmla="*/ 62025349 w 2101"/>
                <a:gd name="T61" fmla="*/ 29762023 h 1405"/>
                <a:gd name="T62" fmla="*/ 67418989 w 2101"/>
                <a:gd name="T63" fmla="*/ 38665186 h 1405"/>
                <a:gd name="T64" fmla="*/ 75509327 w 2101"/>
                <a:gd name="T65" fmla="*/ 44685552 h 1405"/>
                <a:gd name="T66" fmla="*/ 78206008 w 2101"/>
                <a:gd name="T67" fmla="*/ 38665186 h 1405"/>
                <a:gd name="T68" fmla="*/ 75509327 w 2101"/>
                <a:gd name="T69" fmla="*/ 29762023 h 1405"/>
                <a:gd name="T70" fmla="*/ 88993011 w 2101"/>
                <a:gd name="T71" fmla="*/ 20858869 h 1405"/>
                <a:gd name="T72" fmla="*/ 97083332 w 2101"/>
                <a:gd name="T73" fmla="*/ 14923525 h 1405"/>
                <a:gd name="T74" fmla="*/ 102476694 w 2101"/>
                <a:gd name="T75" fmla="*/ 0 h 140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01"/>
                <a:gd name="T115" fmla="*/ 0 h 1405"/>
                <a:gd name="T116" fmla="*/ 2101 w 2101"/>
                <a:gd name="T117" fmla="*/ 1405 h 140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01" h="1405">
                  <a:moveTo>
                    <a:pt x="1330" y="0"/>
                  </a:moveTo>
                  <a:lnTo>
                    <a:pt x="1540" y="0"/>
                  </a:lnTo>
                  <a:lnTo>
                    <a:pt x="1645" y="105"/>
                  </a:lnTo>
                  <a:lnTo>
                    <a:pt x="1645" y="176"/>
                  </a:lnTo>
                  <a:lnTo>
                    <a:pt x="1610" y="211"/>
                  </a:lnTo>
                  <a:lnTo>
                    <a:pt x="1610" y="281"/>
                  </a:lnTo>
                  <a:lnTo>
                    <a:pt x="1785" y="562"/>
                  </a:lnTo>
                  <a:lnTo>
                    <a:pt x="1855" y="632"/>
                  </a:lnTo>
                  <a:lnTo>
                    <a:pt x="1925" y="737"/>
                  </a:lnTo>
                  <a:lnTo>
                    <a:pt x="1925" y="772"/>
                  </a:lnTo>
                  <a:lnTo>
                    <a:pt x="1820" y="878"/>
                  </a:lnTo>
                  <a:lnTo>
                    <a:pt x="1820" y="913"/>
                  </a:lnTo>
                  <a:lnTo>
                    <a:pt x="1855" y="948"/>
                  </a:lnTo>
                  <a:lnTo>
                    <a:pt x="1890" y="948"/>
                  </a:lnTo>
                  <a:lnTo>
                    <a:pt x="2030" y="1088"/>
                  </a:lnTo>
                  <a:lnTo>
                    <a:pt x="2030" y="1123"/>
                  </a:lnTo>
                  <a:lnTo>
                    <a:pt x="2065" y="1264"/>
                  </a:lnTo>
                  <a:lnTo>
                    <a:pt x="2100" y="1299"/>
                  </a:lnTo>
                  <a:lnTo>
                    <a:pt x="2030" y="1369"/>
                  </a:lnTo>
                  <a:lnTo>
                    <a:pt x="1820" y="1369"/>
                  </a:lnTo>
                  <a:lnTo>
                    <a:pt x="1750" y="1334"/>
                  </a:lnTo>
                  <a:lnTo>
                    <a:pt x="1715" y="1299"/>
                  </a:lnTo>
                  <a:lnTo>
                    <a:pt x="1680" y="1299"/>
                  </a:lnTo>
                  <a:lnTo>
                    <a:pt x="1645" y="1334"/>
                  </a:lnTo>
                  <a:lnTo>
                    <a:pt x="1575" y="1334"/>
                  </a:lnTo>
                  <a:lnTo>
                    <a:pt x="1505" y="1264"/>
                  </a:lnTo>
                  <a:lnTo>
                    <a:pt x="1435" y="1264"/>
                  </a:lnTo>
                  <a:lnTo>
                    <a:pt x="1295" y="1404"/>
                  </a:lnTo>
                  <a:lnTo>
                    <a:pt x="1260" y="1404"/>
                  </a:lnTo>
                  <a:lnTo>
                    <a:pt x="1190" y="1334"/>
                  </a:lnTo>
                  <a:lnTo>
                    <a:pt x="1190" y="1194"/>
                  </a:lnTo>
                  <a:lnTo>
                    <a:pt x="1155" y="1158"/>
                  </a:lnTo>
                  <a:lnTo>
                    <a:pt x="1120" y="1158"/>
                  </a:lnTo>
                  <a:lnTo>
                    <a:pt x="1050" y="1229"/>
                  </a:lnTo>
                  <a:lnTo>
                    <a:pt x="1050" y="1334"/>
                  </a:lnTo>
                  <a:lnTo>
                    <a:pt x="980" y="1404"/>
                  </a:lnTo>
                  <a:lnTo>
                    <a:pt x="945" y="1404"/>
                  </a:lnTo>
                  <a:lnTo>
                    <a:pt x="910" y="1369"/>
                  </a:lnTo>
                  <a:lnTo>
                    <a:pt x="735" y="1369"/>
                  </a:lnTo>
                  <a:lnTo>
                    <a:pt x="700" y="1404"/>
                  </a:lnTo>
                  <a:lnTo>
                    <a:pt x="595" y="1404"/>
                  </a:lnTo>
                  <a:lnTo>
                    <a:pt x="385" y="1369"/>
                  </a:lnTo>
                  <a:lnTo>
                    <a:pt x="315" y="1299"/>
                  </a:lnTo>
                  <a:lnTo>
                    <a:pt x="315" y="1123"/>
                  </a:lnTo>
                  <a:lnTo>
                    <a:pt x="70" y="878"/>
                  </a:lnTo>
                  <a:lnTo>
                    <a:pt x="35" y="807"/>
                  </a:lnTo>
                  <a:lnTo>
                    <a:pt x="35" y="702"/>
                  </a:lnTo>
                  <a:lnTo>
                    <a:pt x="105" y="632"/>
                  </a:lnTo>
                  <a:lnTo>
                    <a:pt x="105" y="597"/>
                  </a:lnTo>
                  <a:lnTo>
                    <a:pt x="0" y="492"/>
                  </a:lnTo>
                  <a:lnTo>
                    <a:pt x="0" y="386"/>
                  </a:lnTo>
                  <a:lnTo>
                    <a:pt x="35" y="351"/>
                  </a:lnTo>
                  <a:lnTo>
                    <a:pt x="35" y="281"/>
                  </a:lnTo>
                  <a:lnTo>
                    <a:pt x="0" y="246"/>
                  </a:lnTo>
                  <a:lnTo>
                    <a:pt x="0" y="105"/>
                  </a:lnTo>
                  <a:lnTo>
                    <a:pt x="70" y="35"/>
                  </a:lnTo>
                  <a:lnTo>
                    <a:pt x="105" y="35"/>
                  </a:lnTo>
                  <a:lnTo>
                    <a:pt x="420" y="351"/>
                  </a:lnTo>
                  <a:lnTo>
                    <a:pt x="490" y="386"/>
                  </a:lnTo>
                  <a:lnTo>
                    <a:pt x="525" y="386"/>
                  </a:lnTo>
                  <a:lnTo>
                    <a:pt x="560" y="351"/>
                  </a:lnTo>
                  <a:lnTo>
                    <a:pt x="805" y="351"/>
                  </a:lnTo>
                  <a:lnTo>
                    <a:pt x="875" y="421"/>
                  </a:lnTo>
                  <a:lnTo>
                    <a:pt x="875" y="456"/>
                  </a:lnTo>
                  <a:lnTo>
                    <a:pt x="945" y="527"/>
                  </a:lnTo>
                  <a:lnTo>
                    <a:pt x="980" y="527"/>
                  </a:lnTo>
                  <a:lnTo>
                    <a:pt x="1015" y="492"/>
                  </a:lnTo>
                  <a:lnTo>
                    <a:pt x="1015" y="456"/>
                  </a:lnTo>
                  <a:lnTo>
                    <a:pt x="980" y="421"/>
                  </a:lnTo>
                  <a:lnTo>
                    <a:pt x="980" y="351"/>
                  </a:lnTo>
                  <a:lnTo>
                    <a:pt x="1085" y="246"/>
                  </a:lnTo>
                  <a:lnTo>
                    <a:pt x="1155" y="246"/>
                  </a:lnTo>
                  <a:lnTo>
                    <a:pt x="1225" y="211"/>
                  </a:lnTo>
                  <a:lnTo>
                    <a:pt x="1260" y="176"/>
                  </a:lnTo>
                  <a:lnTo>
                    <a:pt x="1260" y="70"/>
                  </a:lnTo>
                  <a:lnTo>
                    <a:pt x="1330" y="0"/>
                  </a:lnTo>
                </a:path>
              </a:pathLst>
            </a:custGeom>
            <a:solidFill>
              <a:srgbClr val="C1D82F"/>
            </a:solidFill>
            <a:ln w="7200">
              <a:solidFill>
                <a:srgbClr val="000000"/>
              </a:solidFill>
              <a:round/>
              <a:headEnd/>
              <a:tailEnd/>
            </a:ln>
          </p:spPr>
          <p:txBody>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smtClean="0">
                <a:ln>
                  <a:noFill/>
                </a:ln>
                <a:solidFill>
                  <a:prstClr val="white"/>
                </a:solidFill>
                <a:effectLst/>
                <a:uLnTx/>
                <a:uFillTx/>
                <a:latin typeface="Tahoma"/>
              </a:endParaRPr>
            </a:p>
          </p:txBody>
        </p:sp>
        <p:sp>
          <p:nvSpPr>
            <p:cNvPr id="62" name="GSPG_A_R1"/>
            <p:cNvSpPr>
              <a:spLocks noChangeAspect="1" noChangeArrowheads="1"/>
            </p:cNvSpPr>
            <p:nvPr/>
          </p:nvSpPr>
          <p:spPr bwMode="auto">
            <a:xfrm rot="236775">
              <a:off x="3687388" y="4204706"/>
              <a:ext cx="779557" cy="795607"/>
            </a:xfrm>
            <a:custGeom>
              <a:avLst/>
              <a:gdLst>
                <a:gd name="T0" fmla="*/ 96930686 w 2275"/>
                <a:gd name="T1" fmla="*/ 0 h 2353"/>
                <a:gd name="T2" fmla="*/ 145319044 w 2275"/>
                <a:gd name="T3" fmla="*/ 2966676 h 2353"/>
                <a:gd name="T4" fmla="*/ 153396379 w 2275"/>
                <a:gd name="T5" fmla="*/ 8899735 h 2353"/>
                <a:gd name="T6" fmla="*/ 169551534 w 2275"/>
                <a:gd name="T7" fmla="*/ 26784219 h 2353"/>
                <a:gd name="T8" fmla="*/ 172244152 w 2275"/>
                <a:gd name="T9" fmla="*/ 32717277 h 2353"/>
                <a:gd name="T10" fmla="*/ 172244152 w 2275"/>
                <a:gd name="T11" fmla="*/ 86285723 h 2353"/>
                <a:gd name="T12" fmla="*/ 174936771 w 2275"/>
                <a:gd name="T13" fmla="*/ 89252397 h 2353"/>
                <a:gd name="T14" fmla="*/ 174936771 w 2275"/>
                <a:gd name="T15" fmla="*/ 101118804 h 2353"/>
                <a:gd name="T16" fmla="*/ 161474234 w 2275"/>
                <a:gd name="T17" fmla="*/ 116036607 h 2353"/>
                <a:gd name="T18" fmla="*/ 158781616 w 2275"/>
                <a:gd name="T19" fmla="*/ 116036607 h 2353"/>
                <a:gd name="T20" fmla="*/ 150704038 w 2275"/>
                <a:gd name="T21" fmla="*/ 124936339 h 2353"/>
                <a:gd name="T22" fmla="*/ 150704038 w 2275"/>
                <a:gd name="T23" fmla="*/ 127903014 h 2353"/>
                <a:gd name="T24" fmla="*/ 156088997 w 2275"/>
                <a:gd name="T25" fmla="*/ 133836363 h 2353"/>
                <a:gd name="T26" fmla="*/ 156088997 w 2275"/>
                <a:gd name="T27" fmla="*/ 136802746 h 2353"/>
                <a:gd name="T28" fmla="*/ 145319044 w 2275"/>
                <a:gd name="T29" fmla="*/ 148754165 h 2353"/>
                <a:gd name="T30" fmla="*/ 142626426 w 2275"/>
                <a:gd name="T31" fmla="*/ 148754165 h 2353"/>
                <a:gd name="T32" fmla="*/ 139933808 w 2275"/>
                <a:gd name="T33" fmla="*/ 145787491 h 2353"/>
                <a:gd name="T34" fmla="*/ 131856231 w 2275"/>
                <a:gd name="T35" fmla="*/ 145787491 h 2353"/>
                <a:gd name="T36" fmla="*/ 129163890 w 2275"/>
                <a:gd name="T37" fmla="*/ 148754165 h 2353"/>
                <a:gd name="T38" fmla="*/ 129163890 w 2275"/>
                <a:gd name="T39" fmla="*/ 151720549 h 2353"/>
                <a:gd name="T40" fmla="*/ 137241467 w 2275"/>
                <a:gd name="T41" fmla="*/ 160620609 h 2353"/>
                <a:gd name="T42" fmla="*/ 137241467 w 2275"/>
                <a:gd name="T43" fmla="*/ 172571737 h 2353"/>
                <a:gd name="T44" fmla="*/ 129163890 w 2275"/>
                <a:gd name="T45" fmla="*/ 181471469 h 2353"/>
                <a:gd name="T46" fmla="*/ 105008264 w 2275"/>
                <a:gd name="T47" fmla="*/ 196304551 h 2353"/>
                <a:gd name="T48" fmla="*/ 96930686 w 2275"/>
                <a:gd name="T49" fmla="*/ 199355946 h 2353"/>
                <a:gd name="T50" fmla="*/ 94238068 w 2275"/>
                <a:gd name="T51" fmla="*/ 199355946 h 2353"/>
                <a:gd name="T52" fmla="*/ 83468150 w 2275"/>
                <a:gd name="T53" fmla="*/ 187404818 h 2353"/>
                <a:gd name="T54" fmla="*/ 83468150 w 2275"/>
                <a:gd name="T55" fmla="*/ 178504795 h 2353"/>
                <a:gd name="T56" fmla="*/ 80775531 w 2275"/>
                <a:gd name="T57" fmla="*/ 175538411 h 2353"/>
                <a:gd name="T58" fmla="*/ 75390572 w 2275"/>
                <a:gd name="T59" fmla="*/ 175538411 h 2353"/>
                <a:gd name="T60" fmla="*/ 61927741 w 2275"/>
                <a:gd name="T61" fmla="*/ 184438144 h 2353"/>
                <a:gd name="T62" fmla="*/ 56542782 w 2275"/>
                <a:gd name="T63" fmla="*/ 190371202 h 2353"/>
                <a:gd name="T64" fmla="*/ 48465204 w 2275"/>
                <a:gd name="T65" fmla="*/ 190371202 h 2353"/>
                <a:gd name="T66" fmla="*/ 40387627 w 2275"/>
                <a:gd name="T67" fmla="*/ 181471469 h 2353"/>
                <a:gd name="T68" fmla="*/ 32310318 w 2275"/>
                <a:gd name="T69" fmla="*/ 175538411 h 2353"/>
                <a:gd name="T70" fmla="*/ 13462541 w 2275"/>
                <a:gd name="T71" fmla="*/ 175538411 h 2353"/>
                <a:gd name="T72" fmla="*/ 8077580 w 2275"/>
                <a:gd name="T73" fmla="*/ 172571737 h 2353"/>
                <a:gd name="T74" fmla="*/ 0 w 2275"/>
                <a:gd name="T75" fmla="*/ 163586992 h 2353"/>
                <a:gd name="T76" fmla="*/ 0 w 2275"/>
                <a:gd name="T77" fmla="*/ 160620609 h 2353"/>
                <a:gd name="T78" fmla="*/ 2692619 w 2275"/>
                <a:gd name="T79" fmla="*/ 157653934 h 2353"/>
                <a:gd name="T80" fmla="*/ 5384961 w 2275"/>
                <a:gd name="T81" fmla="*/ 151720549 h 2353"/>
                <a:gd name="T82" fmla="*/ 5384961 w 2275"/>
                <a:gd name="T83" fmla="*/ 148754165 h 2353"/>
                <a:gd name="T84" fmla="*/ 8077580 w 2275"/>
                <a:gd name="T85" fmla="*/ 145787491 h 2353"/>
                <a:gd name="T86" fmla="*/ 16155159 w 2275"/>
                <a:gd name="T87" fmla="*/ 145787491 h 2353"/>
                <a:gd name="T88" fmla="*/ 26925082 w 2275"/>
                <a:gd name="T89" fmla="*/ 133836363 h 2353"/>
                <a:gd name="T90" fmla="*/ 35002659 w 2275"/>
                <a:gd name="T91" fmla="*/ 83319339 h 2353"/>
                <a:gd name="T92" fmla="*/ 40387627 w 2275"/>
                <a:gd name="T93" fmla="*/ 74334577 h 2353"/>
                <a:gd name="T94" fmla="*/ 40387627 w 2275"/>
                <a:gd name="T95" fmla="*/ 68401519 h 2353"/>
                <a:gd name="T96" fmla="*/ 37695286 w 2275"/>
                <a:gd name="T97" fmla="*/ 65434844 h 2353"/>
                <a:gd name="T98" fmla="*/ 37695286 w 2275"/>
                <a:gd name="T99" fmla="*/ 53568437 h 2353"/>
                <a:gd name="T100" fmla="*/ 43080245 w 2275"/>
                <a:gd name="T101" fmla="*/ 47550367 h 2353"/>
                <a:gd name="T102" fmla="*/ 51157823 w 2275"/>
                <a:gd name="T103" fmla="*/ 47550367 h 2353"/>
                <a:gd name="T104" fmla="*/ 61927741 w 2275"/>
                <a:gd name="T105" fmla="*/ 41617309 h 2353"/>
                <a:gd name="T106" fmla="*/ 70005318 w 2275"/>
                <a:gd name="T107" fmla="*/ 32717277 h 2353"/>
                <a:gd name="T108" fmla="*/ 70005318 w 2275"/>
                <a:gd name="T109" fmla="*/ 29750893 h 2353"/>
                <a:gd name="T110" fmla="*/ 75390572 w 2275"/>
                <a:gd name="T111" fmla="*/ 23817544 h 2353"/>
                <a:gd name="T112" fmla="*/ 83468150 w 2275"/>
                <a:gd name="T113" fmla="*/ 23817544 h 2353"/>
                <a:gd name="T114" fmla="*/ 88853109 w 2275"/>
                <a:gd name="T115" fmla="*/ 17799761 h 2353"/>
                <a:gd name="T116" fmla="*/ 88853109 w 2275"/>
                <a:gd name="T117" fmla="*/ 8899735 h 2353"/>
                <a:gd name="T118" fmla="*/ 96930686 w 2275"/>
                <a:gd name="T119" fmla="*/ 0 h 235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75"/>
                <a:gd name="T181" fmla="*/ 0 h 2353"/>
                <a:gd name="T182" fmla="*/ 2275 w 2275"/>
                <a:gd name="T183" fmla="*/ 2353 h 235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75" h="2353">
                  <a:moveTo>
                    <a:pt x="1260" y="0"/>
                  </a:moveTo>
                  <a:lnTo>
                    <a:pt x="1889" y="35"/>
                  </a:lnTo>
                  <a:lnTo>
                    <a:pt x="1994" y="105"/>
                  </a:lnTo>
                  <a:lnTo>
                    <a:pt x="2204" y="316"/>
                  </a:lnTo>
                  <a:lnTo>
                    <a:pt x="2239" y="386"/>
                  </a:lnTo>
                  <a:lnTo>
                    <a:pt x="2239" y="1018"/>
                  </a:lnTo>
                  <a:lnTo>
                    <a:pt x="2274" y="1053"/>
                  </a:lnTo>
                  <a:lnTo>
                    <a:pt x="2274" y="1193"/>
                  </a:lnTo>
                  <a:lnTo>
                    <a:pt x="2099" y="1369"/>
                  </a:lnTo>
                  <a:lnTo>
                    <a:pt x="2064" y="1369"/>
                  </a:lnTo>
                  <a:lnTo>
                    <a:pt x="1959" y="1474"/>
                  </a:lnTo>
                  <a:lnTo>
                    <a:pt x="1959" y="1509"/>
                  </a:lnTo>
                  <a:lnTo>
                    <a:pt x="2029" y="1579"/>
                  </a:lnTo>
                  <a:lnTo>
                    <a:pt x="2029" y="1614"/>
                  </a:lnTo>
                  <a:lnTo>
                    <a:pt x="1889" y="1755"/>
                  </a:lnTo>
                  <a:lnTo>
                    <a:pt x="1854" y="1755"/>
                  </a:lnTo>
                  <a:lnTo>
                    <a:pt x="1819" y="1720"/>
                  </a:lnTo>
                  <a:lnTo>
                    <a:pt x="1714" y="1720"/>
                  </a:lnTo>
                  <a:lnTo>
                    <a:pt x="1679" y="1755"/>
                  </a:lnTo>
                  <a:lnTo>
                    <a:pt x="1679" y="1790"/>
                  </a:lnTo>
                  <a:lnTo>
                    <a:pt x="1784" y="1895"/>
                  </a:lnTo>
                  <a:lnTo>
                    <a:pt x="1784" y="2036"/>
                  </a:lnTo>
                  <a:lnTo>
                    <a:pt x="1679" y="2141"/>
                  </a:lnTo>
                  <a:lnTo>
                    <a:pt x="1365" y="2316"/>
                  </a:lnTo>
                  <a:lnTo>
                    <a:pt x="1260" y="2352"/>
                  </a:lnTo>
                  <a:lnTo>
                    <a:pt x="1225" y="2352"/>
                  </a:lnTo>
                  <a:lnTo>
                    <a:pt x="1085" y="2211"/>
                  </a:lnTo>
                  <a:lnTo>
                    <a:pt x="1085" y="2106"/>
                  </a:lnTo>
                  <a:lnTo>
                    <a:pt x="1050" y="2071"/>
                  </a:lnTo>
                  <a:lnTo>
                    <a:pt x="980" y="2071"/>
                  </a:lnTo>
                  <a:lnTo>
                    <a:pt x="805" y="2176"/>
                  </a:lnTo>
                  <a:lnTo>
                    <a:pt x="735" y="2246"/>
                  </a:lnTo>
                  <a:lnTo>
                    <a:pt x="630" y="2246"/>
                  </a:lnTo>
                  <a:lnTo>
                    <a:pt x="525" y="2141"/>
                  </a:lnTo>
                  <a:lnTo>
                    <a:pt x="420" y="2071"/>
                  </a:lnTo>
                  <a:lnTo>
                    <a:pt x="175" y="2071"/>
                  </a:lnTo>
                  <a:lnTo>
                    <a:pt x="105" y="2036"/>
                  </a:lnTo>
                  <a:lnTo>
                    <a:pt x="0" y="1930"/>
                  </a:lnTo>
                  <a:lnTo>
                    <a:pt x="0" y="1895"/>
                  </a:lnTo>
                  <a:lnTo>
                    <a:pt x="35" y="1860"/>
                  </a:lnTo>
                  <a:lnTo>
                    <a:pt x="70" y="1790"/>
                  </a:lnTo>
                  <a:lnTo>
                    <a:pt x="70" y="1755"/>
                  </a:lnTo>
                  <a:lnTo>
                    <a:pt x="105" y="1720"/>
                  </a:lnTo>
                  <a:lnTo>
                    <a:pt x="210" y="1720"/>
                  </a:lnTo>
                  <a:lnTo>
                    <a:pt x="350" y="1579"/>
                  </a:lnTo>
                  <a:lnTo>
                    <a:pt x="455" y="983"/>
                  </a:lnTo>
                  <a:lnTo>
                    <a:pt x="525" y="877"/>
                  </a:lnTo>
                  <a:lnTo>
                    <a:pt x="525" y="807"/>
                  </a:lnTo>
                  <a:lnTo>
                    <a:pt x="490" y="772"/>
                  </a:lnTo>
                  <a:lnTo>
                    <a:pt x="490" y="632"/>
                  </a:lnTo>
                  <a:lnTo>
                    <a:pt x="560" y="561"/>
                  </a:lnTo>
                  <a:lnTo>
                    <a:pt x="665" y="561"/>
                  </a:lnTo>
                  <a:lnTo>
                    <a:pt x="805" y="491"/>
                  </a:lnTo>
                  <a:lnTo>
                    <a:pt x="910" y="386"/>
                  </a:lnTo>
                  <a:lnTo>
                    <a:pt x="910" y="351"/>
                  </a:lnTo>
                  <a:lnTo>
                    <a:pt x="980" y="281"/>
                  </a:lnTo>
                  <a:lnTo>
                    <a:pt x="1085" y="281"/>
                  </a:lnTo>
                  <a:lnTo>
                    <a:pt x="1155" y="210"/>
                  </a:lnTo>
                  <a:lnTo>
                    <a:pt x="1155" y="105"/>
                  </a:lnTo>
                  <a:lnTo>
                    <a:pt x="1260" y="0"/>
                  </a:lnTo>
                </a:path>
              </a:pathLst>
            </a:custGeom>
            <a:solidFill>
              <a:srgbClr val="C1D82F"/>
            </a:solidFill>
            <a:ln w="7200">
              <a:solidFill>
                <a:srgbClr val="000000"/>
              </a:solidFill>
              <a:round/>
              <a:headEnd/>
              <a:tailEnd/>
            </a:ln>
          </p:spPr>
          <p:txBody>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smtClean="0">
                <a:ln>
                  <a:noFill/>
                </a:ln>
                <a:solidFill>
                  <a:prstClr val="white"/>
                </a:solidFill>
                <a:effectLst/>
                <a:uLnTx/>
                <a:uFillTx/>
                <a:latin typeface="Tahoma"/>
              </a:endParaRPr>
            </a:p>
          </p:txBody>
        </p:sp>
        <p:sp>
          <p:nvSpPr>
            <p:cNvPr id="63" name="GSPG_C_R1"/>
            <p:cNvSpPr>
              <a:spLocks noChangeAspect="1" noChangeArrowheads="1"/>
            </p:cNvSpPr>
            <p:nvPr/>
          </p:nvSpPr>
          <p:spPr bwMode="auto">
            <a:xfrm rot="236775">
              <a:off x="3898766" y="4884520"/>
              <a:ext cx="177172" cy="154702"/>
            </a:xfrm>
            <a:custGeom>
              <a:avLst/>
              <a:gdLst>
                <a:gd name="T0" fmla="*/ 20847591 w 518"/>
                <a:gd name="T1" fmla="*/ 0 h 457"/>
                <a:gd name="T2" fmla="*/ 23530260 w 518"/>
                <a:gd name="T3" fmla="*/ 0 h 457"/>
                <a:gd name="T4" fmla="*/ 28895323 w 518"/>
                <a:gd name="T5" fmla="*/ 5946917 h 457"/>
                <a:gd name="T6" fmla="*/ 28895323 w 518"/>
                <a:gd name="T7" fmla="*/ 8920520 h 457"/>
                <a:gd name="T8" fmla="*/ 31577992 w 518"/>
                <a:gd name="T9" fmla="*/ 14867437 h 457"/>
                <a:gd name="T10" fmla="*/ 39625733 w 518"/>
                <a:gd name="T11" fmla="*/ 23787668 h 457"/>
                <a:gd name="T12" fmla="*/ 39625733 w 518"/>
                <a:gd name="T13" fmla="*/ 26846090 h 457"/>
                <a:gd name="T14" fmla="*/ 34260662 w 518"/>
                <a:gd name="T15" fmla="*/ 32793005 h 457"/>
                <a:gd name="T16" fmla="*/ 26212653 w 518"/>
                <a:gd name="T17" fmla="*/ 38740220 h 457"/>
                <a:gd name="T18" fmla="*/ 23530260 w 518"/>
                <a:gd name="T19" fmla="*/ 38740220 h 457"/>
                <a:gd name="T20" fmla="*/ 20847591 w 518"/>
                <a:gd name="T21" fmla="*/ 35766608 h 457"/>
                <a:gd name="T22" fmla="*/ 12799854 w 518"/>
                <a:gd name="T23" fmla="*/ 35766608 h 457"/>
                <a:gd name="T24" fmla="*/ 10117185 w 518"/>
                <a:gd name="T25" fmla="*/ 38740220 h 457"/>
                <a:gd name="T26" fmla="*/ 7434513 w 518"/>
                <a:gd name="T27" fmla="*/ 38740220 h 457"/>
                <a:gd name="T28" fmla="*/ 2069449 w 518"/>
                <a:gd name="T29" fmla="*/ 32793005 h 457"/>
                <a:gd name="T30" fmla="*/ 2069449 w 518"/>
                <a:gd name="T31" fmla="*/ 29819693 h 457"/>
                <a:gd name="T32" fmla="*/ 0 w 518"/>
                <a:gd name="T33" fmla="*/ 23023136 h 457"/>
                <a:gd name="T34" fmla="*/ 4752120 w 518"/>
                <a:gd name="T35" fmla="*/ 14867437 h 457"/>
                <a:gd name="T36" fmla="*/ 10117185 w 518"/>
                <a:gd name="T37" fmla="*/ 8920520 h 457"/>
                <a:gd name="T38" fmla="*/ 20847591 w 518"/>
                <a:gd name="T39" fmla="*/ 0 h 4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8"/>
                <a:gd name="T61" fmla="*/ 0 h 457"/>
                <a:gd name="T62" fmla="*/ 518 w 518"/>
                <a:gd name="T63" fmla="*/ 457 h 45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8" h="457">
                  <a:moveTo>
                    <a:pt x="272" y="0"/>
                  </a:moveTo>
                  <a:lnTo>
                    <a:pt x="307" y="0"/>
                  </a:lnTo>
                  <a:lnTo>
                    <a:pt x="377" y="70"/>
                  </a:lnTo>
                  <a:lnTo>
                    <a:pt x="377" y="105"/>
                  </a:lnTo>
                  <a:lnTo>
                    <a:pt x="412" y="175"/>
                  </a:lnTo>
                  <a:lnTo>
                    <a:pt x="517" y="280"/>
                  </a:lnTo>
                  <a:lnTo>
                    <a:pt x="517" y="316"/>
                  </a:lnTo>
                  <a:lnTo>
                    <a:pt x="447" y="386"/>
                  </a:lnTo>
                  <a:lnTo>
                    <a:pt x="342" y="456"/>
                  </a:lnTo>
                  <a:lnTo>
                    <a:pt x="307" y="456"/>
                  </a:lnTo>
                  <a:lnTo>
                    <a:pt x="272" y="421"/>
                  </a:lnTo>
                  <a:lnTo>
                    <a:pt x="167" y="421"/>
                  </a:lnTo>
                  <a:lnTo>
                    <a:pt x="132" y="456"/>
                  </a:lnTo>
                  <a:lnTo>
                    <a:pt x="97" y="456"/>
                  </a:lnTo>
                  <a:lnTo>
                    <a:pt x="27" y="386"/>
                  </a:lnTo>
                  <a:lnTo>
                    <a:pt x="27" y="351"/>
                  </a:lnTo>
                  <a:lnTo>
                    <a:pt x="0" y="271"/>
                  </a:lnTo>
                  <a:lnTo>
                    <a:pt x="62" y="175"/>
                  </a:lnTo>
                  <a:lnTo>
                    <a:pt x="132" y="105"/>
                  </a:lnTo>
                  <a:lnTo>
                    <a:pt x="272" y="0"/>
                  </a:lnTo>
                </a:path>
              </a:pathLst>
            </a:custGeom>
            <a:solidFill>
              <a:srgbClr val="93C6D4"/>
            </a:solidFill>
            <a:ln w="7200">
              <a:solidFill>
                <a:srgbClr val="000000"/>
              </a:solidFill>
              <a:round/>
              <a:headEnd/>
              <a:tailEnd/>
            </a:ln>
          </p:spPr>
          <p:txBody>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smtClean="0">
                <a:ln>
                  <a:noFill/>
                </a:ln>
                <a:solidFill>
                  <a:prstClr val="white"/>
                </a:solidFill>
                <a:effectLst/>
                <a:uLnTx/>
                <a:uFillTx/>
                <a:latin typeface="Tahoma"/>
              </a:endParaRPr>
            </a:p>
          </p:txBody>
        </p:sp>
      </p:grpSp>
      <p:sp>
        <p:nvSpPr>
          <p:cNvPr id="64" name="TextBox 63"/>
          <p:cNvSpPr txBox="1"/>
          <p:nvPr/>
        </p:nvSpPr>
        <p:spPr>
          <a:xfrm>
            <a:off x="2688610" y="1626040"/>
            <a:ext cx="1374706" cy="307777"/>
          </a:xfrm>
          <a:prstGeom prst="rect">
            <a:avLst/>
          </a:prstGeom>
          <a:solidFill>
            <a:sysClr val="window" lastClr="FFFFFF"/>
          </a:solidFill>
          <a:ln w="38100">
            <a:solidFill>
              <a:srgbClr val="0090AB"/>
            </a:solidFill>
          </a:ln>
        </p:spPr>
        <p:txBody>
          <a:bodyPr wrap="square" rtlCol="0">
            <a:spAutoFit/>
          </a:bodyPr>
          <a:lstStyle/>
          <a:p>
            <a:pPr marL="0" marR="0" lvl="0" indent="0" defTabSz="1043056" eaLnBrk="1" fontAlgn="auto" latinLnBrk="0" hangingPunct="1">
              <a:lnSpc>
                <a:spcPct val="100000"/>
              </a:lnSpc>
              <a:spcBef>
                <a:spcPts val="0"/>
              </a:spcBef>
              <a:spcAft>
                <a:spcPts val="0"/>
              </a:spcAft>
              <a:buClr>
                <a:srgbClr val="008DA8"/>
              </a:buClr>
              <a:buSzTx/>
              <a:buFontTx/>
              <a:buNone/>
              <a:tabLst/>
              <a:defRPr/>
            </a:pPr>
            <a:r>
              <a:rPr kumimoji="0" lang="en-GB" sz="1400" b="0" i="0" u="none" strike="noStrike" kern="0" cap="none" spc="0" normalizeH="0" baseline="0" noProof="0" dirty="0" smtClean="0">
                <a:ln>
                  <a:noFill/>
                </a:ln>
                <a:solidFill>
                  <a:prstClr val="black"/>
                </a:solidFill>
                <a:effectLst/>
                <a:uLnTx/>
                <a:uFillTx/>
                <a:latin typeface="Tahoma"/>
                <a:cs typeface="Tahoma" pitchFamily="34" charset="0"/>
              </a:rPr>
              <a:t>North Scotland</a:t>
            </a:r>
          </a:p>
        </p:txBody>
      </p:sp>
      <p:sp>
        <p:nvSpPr>
          <p:cNvPr id="65" name="TextBox 64"/>
          <p:cNvSpPr txBox="1"/>
          <p:nvPr/>
        </p:nvSpPr>
        <p:spPr>
          <a:xfrm>
            <a:off x="6287902" y="2023208"/>
            <a:ext cx="1504970" cy="307777"/>
          </a:xfrm>
          <a:prstGeom prst="rect">
            <a:avLst/>
          </a:prstGeom>
          <a:solidFill>
            <a:sysClr val="window" lastClr="FFFFFF"/>
          </a:solidFill>
          <a:ln w="38100">
            <a:solidFill>
              <a:srgbClr val="C1D82F"/>
            </a:solidFill>
          </a:ln>
        </p:spPr>
        <p:txBody>
          <a:bodyPr wrap="square" rtlCol="0">
            <a:spAutoFit/>
          </a:bodyPr>
          <a:lstStyle/>
          <a:p>
            <a:pPr marL="0" marR="0" lvl="0" indent="0" defTabSz="1043056" eaLnBrk="1" fontAlgn="auto" latinLnBrk="0" hangingPunct="1">
              <a:lnSpc>
                <a:spcPct val="100000"/>
              </a:lnSpc>
              <a:spcBef>
                <a:spcPts val="0"/>
              </a:spcBef>
              <a:spcAft>
                <a:spcPts val="0"/>
              </a:spcAft>
              <a:buClr>
                <a:srgbClr val="008DA8"/>
              </a:buClr>
              <a:buSzTx/>
              <a:buFontTx/>
              <a:buNone/>
              <a:tabLst/>
              <a:defRPr/>
            </a:pPr>
            <a:r>
              <a:rPr kumimoji="0" lang="en-GB" sz="1400" b="0" i="0" u="none" strike="noStrike" kern="0" cap="none" spc="0" normalizeH="0" baseline="0" noProof="0" dirty="0" smtClean="0">
                <a:ln>
                  <a:noFill/>
                </a:ln>
                <a:solidFill>
                  <a:prstClr val="black"/>
                </a:solidFill>
                <a:effectLst/>
                <a:uLnTx/>
                <a:uFillTx/>
                <a:latin typeface="Tahoma"/>
                <a:cs typeface="Tahoma" pitchFamily="34" charset="0"/>
              </a:rPr>
              <a:t>South Scotland</a:t>
            </a:r>
          </a:p>
        </p:txBody>
      </p:sp>
      <p:sp>
        <p:nvSpPr>
          <p:cNvPr id="66" name="TextBox 65"/>
          <p:cNvSpPr txBox="1"/>
          <p:nvPr/>
        </p:nvSpPr>
        <p:spPr>
          <a:xfrm>
            <a:off x="7929597" y="2582623"/>
            <a:ext cx="927799" cy="307777"/>
          </a:xfrm>
          <a:prstGeom prst="rect">
            <a:avLst/>
          </a:prstGeom>
          <a:solidFill>
            <a:sysClr val="window" lastClr="FFFFFF"/>
          </a:solidFill>
          <a:ln w="38100">
            <a:solidFill>
              <a:srgbClr val="0090AB"/>
            </a:solidFill>
          </a:ln>
        </p:spPr>
        <p:txBody>
          <a:bodyPr wrap="square" rtlCol="0">
            <a:spAutoFit/>
          </a:bodyPr>
          <a:lstStyle>
            <a:defPPr>
              <a:defRPr lang="en-US"/>
            </a:defPPr>
            <a:lvl1pPr>
              <a:buClr>
                <a:srgbClr val="008DA8"/>
              </a:buClr>
              <a:defRPr sz="1400">
                <a:cs typeface="Tahoma" pitchFamily="34" charset="0"/>
              </a:defRPr>
            </a:lvl1pPr>
          </a:lstStyle>
          <a:p>
            <a:pPr marL="0" marR="0" lvl="0" indent="0" defTabSz="1043056" eaLnBrk="1" fontAlgn="auto" latinLnBrk="0" hangingPunct="1">
              <a:lnSpc>
                <a:spcPct val="100000"/>
              </a:lnSpc>
              <a:spcBef>
                <a:spcPts val="0"/>
              </a:spcBef>
              <a:spcAft>
                <a:spcPts val="0"/>
              </a:spcAft>
              <a:buClr>
                <a:srgbClr val="008DA8"/>
              </a:buClr>
              <a:buSzTx/>
              <a:buFontTx/>
              <a:buNone/>
              <a:tabLst/>
              <a:defRPr/>
            </a:pPr>
            <a:r>
              <a:rPr kumimoji="0" lang="en-GB" sz="1400" b="0" i="0" u="none" strike="noStrike" kern="0" cap="none" spc="0" normalizeH="0" baseline="0" noProof="0" dirty="0">
                <a:ln>
                  <a:noFill/>
                </a:ln>
                <a:solidFill>
                  <a:prstClr val="black"/>
                </a:solidFill>
                <a:effectLst/>
                <a:uLnTx/>
                <a:uFillTx/>
                <a:latin typeface="Tahoma"/>
                <a:cs typeface="Tahoma" pitchFamily="34" charset="0"/>
              </a:rPr>
              <a:t>Northern</a:t>
            </a:r>
          </a:p>
        </p:txBody>
      </p:sp>
      <p:sp>
        <p:nvSpPr>
          <p:cNvPr id="67" name="TextBox 66"/>
          <p:cNvSpPr txBox="1"/>
          <p:nvPr/>
        </p:nvSpPr>
        <p:spPr>
          <a:xfrm>
            <a:off x="3330054" y="2858126"/>
            <a:ext cx="1347057" cy="307777"/>
          </a:xfrm>
          <a:prstGeom prst="rect">
            <a:avLst/>
          </a:prstGeom>
          <a:solidFill>
            <a:srgbClr val="FFFFFF"/>
          </a:solidFill>
          <a:ln w="38100">
            <a:solidFill>
              <a:srgbClr val="FAA311"/>
            </a:solidFill>
          </a:ln>
        </p:spPr>
        <p:txBody>
          <a:bodyPr wrap="square" rtlCol="0">
            <a:spAutoFit/>
          </a:bodyPr>
          <a:lstStyle/>
          <a:p>
            <a:pPr marL="0" marR="0" lvl="0" indent="0" defTabSz="1043056" eaLnBrk="1" fontAlgn="auto" latinLnBrk="0" hangingPunct="1">
              <a:lnSpc>
                <a:spcPct val="100000"/>
              </a:lnSpc>
              <a:spcBef>
                <a:spcPts val="0"/>
              </a:spcBef>
              <a:spcAft>
                <a:spcPts val="0"/>
              </a:spcAft>
              <a:buClr>
                <a:srgbClr val="008DA8"/>
              </a:buClr>
              <a:buSzTx/>
              <a:buFontTx/>
              <a:buNone/>
              <a:tabLst/>
              <a:defRPr/>
            </a:pPr>
            <a:r>
              <a:rPr kumimoji="0" lang="en-GB" sz="1400" b="0" i="0" u="none" strike="noStrike" kern="0" cap="none" spc="0" normalizeH="0" baseline="0" noProof="0" dirty="0" smtClean="0">
                <a:ln>
                  <a:noFill/>
                </a:ln>
                <a:solidFill>
                  <a:prstClr val="black"/>
                </a:solidFill>
                <a:effectLst/>
                <a:uLnTx/>
                <a:uFillTx/>
                <a:latin typeface="Tahoma"/>
                <a:cs typeface="Tahoma" pitchFamily="34" charset="0"/>
              </a:rPr>
              <a:t>North Western</a:t>
            </a:r>
          </a:p>
        </p:txBody>
      </p:sp>
      <p:sp>
        <p:nvSpPr>
          <p:cNvPr id="68" name="TextBox 67"/>
          <p:cNvSpPr txBox="1"/>
          <p:nvPr/>
        </p:nvSpPr>
        <p:spPr>
          <a:xfrm>
            <a:off x="7361787" y="3100113"/>
            <a:ext cx="935342" cy="307777"/>
          </a:xfrm>
          <a:prstGeom prst="rect">
            <a:avLst/>
          </a:prstGeom>
          <a:solidFill>
            <a:sysClr val="window" lastClr="FFFFFF"/>
          </a:solidFill>
          <a:ln w="38100">
            <a:solidFill>
              <a:srgbClr val="C1D82F"/>
            </a:solidFill>
          </a:ln>
        </p:spPr>
        <p:txBody>
          <a:bodyPr wrap="square" rtlCol="0">
            <a:spAutoFit/>
          </a:bodyPr>
          <a:lstStyle>
            <a:defPPr>
              <a:defRPr lang="en-US"/>
            </a:defPPr>
            <a:lvl1pPr>
              <a:buClr>
                <a:srgbClr val="008DA8"/>
              </a:buClr>
              <a:defRPr sz="1400">
                <a:solidFill>
                  <a:prstClr val="black"/>
                </a:solidFill>
                <a:cs typeface="Tahoma" pitchFamily="34" charset="0"/>
              </a:defRPr>
            </a:lvl1pPr>
          </a:lstStyle>
          <a:p>
            <a:pPr marL="0" marR="0" lvl="0" indent="0" defTabSz="1043056" eaLnBrk="1" fontAlgn="auto" latinLnBrk="0" hangingPunct="1">
              <a:lnSpc>
                <a:spcPct val="100000"/>
              </a:lnSpc>
              <a:spcBef>
                <a:spcPts val="0"/>
              </a:spcBef>
              <a:spcAft>
                <a:spcPts val="0"/>
              </a:spcAft>
              <a:buClr>
                <a:srgbClr val="008DA8"/>
              </a:buClr>
              <a:buSzTx/>
              <a:buFontTx/>
              <a:buNone/>
              <a:tabLst/>
              <a:defRPr/>
            </a:pPr>
            <a:r>
              <a:rPr kumimoji="0" lang="en-GB" sz="1400" b="0" i="0" u="none" strike="noStrike" kern="0" cap="none" spc="0" normalizeH="0" baseline="0" noProof="0" dirty="0">
                <a:ln>
                  <a:noFill/>
                </a:ln>
                <a:solidFill>
                  <a:prstClr val="black"/>
                </a:solidFill>
                <a:effectLst/>
                <a:uLnTx/>
                <a:uFillTx/>
                <a:latin typeface="Tahoma"/>
                <a:cs typeface="Tahoma" pitchFamily="34" charset="0"/>
              </a:rPr>
              <a:t>Yorkshire</a:t>
            </a:r>
          </a:p>
        </p:txBody>
      </p:sp>
      <p:sp>
        <p:nvSpPr>
          <p:cNvPr id="69" name="TextBox 68"/>
          <p:cNvSpPr txBox="1"/>
          <p:nvPr/>
        </p:nvSpPr>
        <p:spPr>
          <a:xfrm>
            <a:off x="2399727" y="3407521"/>
            <a:ext cx="2277383" cy="307777"/>
          </a:xfrm>
          <a:prstGeom prst="rect">
            <a:avLst/>
          </a:prstGeom>
          <a:solidFill>
            <a:sysClr val="window" lastClr="FFFFFF"/>
          </a:solidFill>
          <a:ln w="38100">
            <a:solidFill>
              <a:srgbClr val="0090AB"/>
            </a:solidFill>
          </a:ln>
        </p:spPr>
        <p:txBody>
          <a:bodyPr wrap="square" rtlCol="0">
            <a:spAutoFit/>
          </a:bodyPr>
          <a:lstStyle>
            <a:defPPr>
              <a:defRPr lang="en-US"/>
            </a:defPPr>
            <a:lvl1pPr>
              <a:buClr>
                <a:srgbClr val="008DA8"/>
              </a:buClr>
              <a:defRPr sz="1400">
                <a:cs typeface="Tahoma" pitchFamily="34" charset="0"/>
              </a:defRPr>
            </a:lvl1pPr>
          </a:lstStyle>
          <a:p>
            <a:pPr marL="0" marR="0" lvl="0" indent="0" defTabSz="1043056" eaLnBrk="1" fontAlgn="auto" latinLnBrk="0" hangingPunct="1">
              <a:lnSpc>
                <a:spcPct val="100000"/>
              </a:lnSpc>
              <a:spcBef>
                <a:spcPts val="0"/>
              </a:spcBef>
              <a:spcAft>
                <a:spcPts val="0"/>
              </a:spcAft>
              <a:buClr>
                <a:srgbClr val="008DA8"/>
              </a:buClr>
              <a:buSzTx/>
              <a:buFontTx/>
              <a:buNone/>
              <a:tabLst/>
              <a:defRPr/>
            </a:pPr>
            <a:r>
              <a:rPr kumimoji="0" lang="en-GB" sz="1400" b="0" i="0" u="none" strike="noStrike" kern="0" cap="none" spc="0" normalizeH="0" baseline="0" noProof="0" dirty="0">
                <a:ln>
                  <a:noFill/>
                </a:ln>
                <a:solidFill>
                  <a:prstClr val="black"/>
                </a:solidFill>
                <a:effectLst/>
                <a:uLnTx/>
                <a:uFillTx/>
                <a:latin typeface="Tahoma"/>
                <a:cs typeface="Tahoma" pitchFamily="34" charset="0"/>
              </a:rPr>
              <a:t>Merseyside &amp; North Wales</a:t>
            </a:r>
          </a:p>
        </p:txBody>
      </p:sp>
      <p:sp>
        <p:nvSpPr>
          <p:cNvPr id="70" name="TextBox 69"/>
          <p:cNvSpPr txBox="1"/>
          <p:nvPr/>
        </p:nvSpPr>
        <p:spPr>
          <a:xfrm>
            <a:off x="8181779" y="3617603"/>
            <a:ext cx="1276119" cy="307777"/>
          </a:xfrm>
          <a:prstGeom prst="rect">
            <a:avLst/>
          </a:prstGeom>
          <a:solidFill>
            <a:sysClr val="window" lastClr="FFFFFF"/>
          </a:solidFill>
          <a:ln w="38100">
            <a:solidFill>
              <a:srgbClr val="0090AB"/>
            </a:solidFill>
          </a:ln>
        </p:spPr>
        <p:txBody>
          <a:bodyPr wrap="square" rtlCol="0">
            <a:spAutoFit/>
          </a:bodyPr>
          <a:lstStyle>
            <a:defPPr>
              <a:defRPr lang="en-US"/>
            </a:defPPr>
            <a:lvl1pPr>
              <a:buClr>
                <a:srgbClr val="008DA8"/>
              </a:buClr>
              <a:defRPr sz="1400">
                <a:cs typeface="Tahoma" pitchFamily="34" charset="0"/>
              </a:defRPr>
            </a:lvl1pPr>
          </a:lstStyle>
          <a:p>
            <a:pPr marL="0" marR="0" lvl="0" indent="0" defTabSz="1043056" eaLnBrk="1" fontAlgn="auto" latinLnBrk="0" hangingPunct="1">
              <a:lnSpc>
                <a:spcPct val="100000"/>
              </a:lnSpc>
              <a:spcBef>
                <a:spcPts val="0"/>
              </a:spcBef>
              <a:spcAft>
                <a:spcPts val="0"/>
              </a:spcAft>
              <a:buClr>
                <a:srgbClr val="008DA8"/>
              </a:buClr>
              <a:buSzTx/>
              <a:buFontTx/>
              <a:buNone/>
              <a:tabLst/>
              <a:defRPr/>
            </a:pPr>
            <a:r>
              <a:rPr kumimoji="0" lang="en-GB" sz="1400" b="0" i="0" u="none" strike="noStrike" kern="0" cap="none" spc="0" normalizeH="0" baseline="0" noProof="0" dirty="0">
                <a:ln>
                  <a:noFill/>
                </a:ln>
                <a:solidFill>
                  <a:prstClr val="black"/>
                </a:solidFill>
                <a:effectLst/>
                <a:uLnTx/>
                <a:uFillTx/>
                <a:latin typeface="Tahoma"/>
                <a:cs typeface="Tahoma" pitchFamily="34" charset="0"/>
              </a:rPr>
              <a:t>East Midlands</a:t>
            </a:r>
          </a:p>
        </p:txBody>
      </p:sp>
      <p:sp>
        <p:nvSpPr>
          <p:cNvPr id="71" name="TextBox 70"/>
          <p:cNvSpPr txBox="1"/>
          <p:nvPr/>
        </p:nvSpPr>
        <p:spPr>
          <a:xfrm>
            <a:off x="2961564" y="4742457"/>
            <a:ext cx="1222747" cy="307777"/>
          </a:xfrm>
          <a:prstGeom prst="rect">
            <a:avLst/>
          </a:prstGeom>
          <a:solidFill>
            <a:srgbClr val="FFFFFF"/>
          </a:solidFill>
          <a:ln w="38100">
            <a:solidFill>
              <a:srgbClr val="FAA311"/>
            </a:solidFill>
          </a:ln>
        </p:spPr>
        <p:txBody>
          <a:bodyPr wrap="square" rtlCol="0">
            <a:spAutoFit/>
          </a:bodyPr>
          <a:lstStyle>
            <a:defPPr>
              <a:defRPr lang="en-US"/>
            </a:defPPr>
            <a:lvl1pPr>
              <a:buClr>
                <a:srgbClr val="008DA8"/>
              </a:buClr>
              <a:defRPr sz="1400">
                <a:solidFill>
                  <a:prstClr val="black"/>
                </a:solidFill>
                <a:cs typeface="Tahoma" pitchFamily="34" charset="0"/>
              </a:defRPr>
            </a:lvl1pPr>
          </a:lstStyle>
          <a:p>
            <a:pPr marL="0" marR="0" lvl="0" indent="0" defTabSz="1043056" eaLnBrk="1" fontAlgn="auto" latinLnBrk="0" hangingPunct="1">
              <a:lnSpc>
                <a:spcPct val="100000"/>
              </a:lnSpc>
              <a:spcBef>
                <a:spcPts val="0"/>
              </a:spcBef>
              <a:spcAft>
                <a:spcPts val="0"/>
              </a:spcAft>
              <a:buClr>
                <a:srgbClr val="008DA8"/>
              </a:buClr>
              <a:buSzTx/>
              <a:buFontTx/>
              <a:buNone/>
              <a:tabLst/>
              <a:defRPr/>
            </a:pPr>
            <a:r>
              <a:rPr kumimoji="0" lang="en-GB" sz="1400" b="0" i="0" u="none" strike="noStrike" kern="0" cap="none" spc="0" normalizeH="0" baseline="0" noProof="0" dirty="0">
                <a:ln>
                  <a:noFill/>
                </a:ln>
                <a:solidFill>
                  <a:prstClr val="black"/>
                </a:solidFill>
                <a:effectLst/>
                <a:uLnTx/>
                <a:uFillTx/>
                <a:latin typeface="Tahoma"/>
                <a:cs typeface="Tahoma" pitchFamily="34" charset="0"/>
              </a:rPr>
              <a:t>South Wales</a:t>
            </a:r>
          </a:p>
        </p:txBody>
      </p:sp>
      <p:sp>
        <p:nvSpPr>
          <p:cNvPr id="72" name="TextBox 71"/>
          <p:cNvSpPr txBox="1"/>
          <p:nvPr/>
        </p:nvSpPr>
        <p:spPr>
          <a:xfrm>
            <a:off x="2251881" y="4086977"/>
            <a:ext cx="940303" cy="307777"/>
          </a:xfrm>
          <a:prstGeom prst="rect">
            <a:avLst/>
          </a:prstGeom>
          <a:solidFill>
            <a:sysClr val="window" lastClr="FFFFFF"/>
          </a:solidFill>
          <a:ln w="38100">
            <a:solidFill>
              <a:srgbClr val="C1D82F"/>
            </a:solidFill>
          </a:ln>
        </p:spPr>
        <p:txBody>
          <a:bodyPr wrap="square" rtlCol="0">
            <a:spAutoFit/>
          </a:bodyPr>
          <a:lstStyle>
            <a:defPPr>
              <a:defRPr lang="en-US"/>
            </a:defPPr>
            <a:lvl1pPr>
              <a:buClr>
                <a:srgbClr val="008DA8"/>
              </a:buClr>
              <a:defRPr sz="1400">
                <a:solidFill>
                  <a:prstClr val="black"/>
                </a:solidFill>
                <a:cs typeface="Tahoma" pitchFamily="34" charset="0"/>
              </a:defRPr>
            </a:lvl1pPr>
          </a:lstStyle>
          <a:p>
            <a:pPr marL="0" marR="0" lvl="0" indent="0" defTabSz="1043056" eaLnBrk="1" fontAlgn="auto" latinLnBrk="0" hangingPunct="1">
              <a:lnSpc>
                <a:spcPct val="100000"/>
              </a:lnSpc>
              <a:spcBef>
                <a:spcPts val="0"/>
              </a:spcBef>
              <a:spcAft>
                <a:spcPts val="0"/>
              </a:spcAft>
              <a:buClr>
                <a:srgbClr val="008DA8"/>
              </a:buClr>
              <a:buSzTx/>
              <a:buFontTx/>
              <a:buNone/>
              <a:tabLst/>
              <a:defRPr/>
            </a:pPr>
            <a:r>
              <a:rPr kumimoji="0" lang="en-GB" sz="1400" b="0" i="0" u="none" strike="noStrike" kern="0" cap="none" spc="0" normalizeH="0" baseline="0" noProof="0" dirty="0">
                <a:ln>
                  <a:noFill/>
                </a:ln>
                <a:solidFill>
                  <a:prstClr val="black"/>
                </a:solidFill>
                <a:effectLst/>
                <a:uLnTx/>
                <a:uFillTx/>
                <a:latin typeface="Tahoma"/>
                <a:cs typeface="Tahoma" pitchFamily="34" charset="0"/>
              </a:rPr>
              <a:t>Midlands</a:t>
            </a:r>
          </a:p>
        </p:txBody>
      </p:sp>
      <p:sp>
        <p:nvSpPr>
          <p:cNvPr id="73" name="TextBox 72"/>
          <p:cNvSpPr txBox="1"/>
          <p:nvPr/>
        </p:nvSpPr>
        <p:spPr>
          <a:xfrm>
            <a:off x="2688609" y="5459008"/>
            <a:ext cx="1418056" cy="318198"/>
          </a:xfrm>
          <a:prstGeom prst="rect">
            <a:avLst/>
          </a:prstGeom>
          <a:solidFill>
            <a:sysClr val="window" lastClr="FFFFFF"/>
          </a:solidFill>
          <a:ln w="38100">
            <a:solidFill>
              <a:srgbClr val="0090AB"/>
            </a:solidFill>
          </a:ln>
        </p:spPr>
        <p:txBody>
          <a:bodyPr wrap="square" rtlCol="0">
            <a:spAutoFit/>
          </a:bodyPr>
          <a:lstStyle>
            <a:defPPr>
              <a:defRPr lang="en-US"/>
            </a:defPPr>
            <a:lvl1pPr>
              <a:buClr>
                <a:srgbClr val="008DA8"/>
              </a:buClr>
              <a:defRPr sz="1400">
                <a:cs typeface="Tahoma" pitchFamily="34" charset="0"/>
              </a:defRPr>
            </a:lvl1pPr>
          </a:lstStyle>
          <a:p>
            <a:pPr marL="0" marR="0" lvl="0" indent="0" defTabSz="1043056" eaLnBrk="1" fontAlgn="auto" latinLnBrk="0" hangingPunct="1">
              <a:lnSpc>
                <a:spcPct val="100000"/>
              </a:lnSpc>
              <a:spcBef>
                <a:spcPts val="0"/>
              </a:spcBef>
              <a:spcAft>
                <a:spcPts val="0"/>
              </a:spcAft>
              <a:buClr>
                <a:srgbClr val="008DA8"/>
              </a:buClr>
              <a:buSzTx/>
              <a:buFontTx/>
              <a:buNone/>
              <a:tabLst/>
              <a:defRPr/>
            </a:pPr>
            <a:r>
              <a:rPr kumimoji="0" lang="en-GB" sz="1400" b="0" i="0" u="none" strike="noStrike" kern="0" cap="none" spc="0" normalizeH="0" baseline="0" noProof="0" dirty="0">
                <a:ln>
                  <a:noFill/>
                </a:ln>
                <a:solidFill>
                  <a:prstClr val="black"/>
                </a:solidFill>
                <a:effectLst/>
                <a:uLnTx/>
                <a:uFillTx/>
                <a:latin typeface="Tahoma"/>
                <a:cs typeface="Tahoma" pitchFamily="34" charset="0"/>
              </a:rPr>
              <a:t>South Western</a:t>
            </a:r>
          </a:p>
        </p:txBody>
      </p:sp>
      <p:sp>
        <p:nvSpPr>
          <p:cNvPr id="74" name="TextBox 73"/>
          <p:cNvSpPr txBox="1"/>
          <p:nvPr/>
        </p:nvSpPr>
        <p:spPr>
          <a:xfrm>
            <a:off x="5583711" y="6016025"/>
            <a:ext cx="839117" cy="287492"/>
          </a:xfrm>
          <a:prstGeom prst="rect">
            <a:avLst/>
          </a:prstGeom>
          <a:solidFill>
            <a:srgbClr val="FFFFFF"/>
          </a:solidFill>
          <a:ln w="38100">
            <a:solidFill>
              <a:srgbClr val="FAA311"/>
            </a:solidFill>
          </a:ln>
        </p:spPr>
        <p:txBody>
          <a:bodyPr wrap="none" rtlCol="0">
            <a:spAutoFit/>
          </a:bodyPr>
          <a:lstStyle>
            <a:defPPr>
              <a:defRPr lang="en-US"/>
            </a:defPPr>
            <a:lvl1pPr>
              <a:buClr>
                <a:srgbClr val="008DA8"/>
              </a:buClr>
              <a:defRPr sz="1400">
                <a:solidFill>
                  <a:prstClr val="black"/>
                </a:solidFill>
                <a:cs typeface="Tahoma" pitchFamily="34" charset="0"/>
              </a:defRPr>
            </a:lvl1pPr>
          </a:lstStyle>
          <a:p>
            <a:pPr marL="0" marR="0" lvl="0" indent="0" defTabSz="1043056" eaLnBrk="1" fontAlgn="auto" latinLnBrk="0" hangingPunct="1">
              <a:lnSpc>
                <a:spcPct val="100000"/>
              </a:lnSpc>
              <a:spcBef>
                <a:spcPts val="0"/>
              </a:spcBef>
              <a:spcAft>
                <a:spcPts val="0"/>
              </a:spcAft>
              <a:buClr>
                <a:srgbClr val="008DA8"/>
              </a:buClr>
              <a:buSzTx/>
              <a:buFontTx/>
              <a:buNone/>
              <a:tabLst/>
              <a:defRPr/>
            </a:pPr>
            <a:r>
              <a:rPr kumimoji="0" lang="en-GB" sz="1400" b="0" i="0" u="none" strike="noStrike" kern="0" cap="none" spc="0" normalizeH="0" baseline="0" noProof="0" dirty="0">
                <a:ln>
                  <a:noFill/>
                </a:ln>
                <a:solidFill>
                  <a:prstClr val="black"/>
                </a:solidFill>
                <a:effectLst/>
                <a:uLnTx/>
                <a:uFillTx/>
                <a:latin typeface="Tahoma"/>
                <a:cs typeface="Tahoma" pitchFamily="34" charset="0"/>
              </a:rPr>
              <a:t>Southern</a:t>
            </a:r>
          </a:p>
        </p:txBody>
      </p:sp>
      <p:sp>
        <p:nvSpPr>
          <p:cNvPr id="75" name="TextBox 74"/>
          <p:cNvSpPr txBox="1"/>
          <p:nvPr/>
        </p:nvSpPr>
        <p:spPr>
          <a:xfrm>
            <a:off x="8297129" y="4159608"/>
            <a:ext cx="833440" cy="307777"/>
          </a:xfrm>
          <a:prstGeom prst="rect">
            <a:avLst/>
          </a:prstGeom>
          <a:solidFill>
            <a:sysClr val="window" lastClr="FFFFFF"/>
          </a:solidFill>
          <a:ln w="38100">
            <a:solidFill>
              <a:srgbClr val="C1D82F"/>
            </a:solidFill>
          </a:ln>
        </p:spPr>
        <p:txBody>
          <a:bodyPr wrap="square" rtlCol="0">
            <a:spAutoFit/>
          </a:bodyPr>
          <a:lstStyle>
            <a:defPPr>
              <a:defRPr lang="en-US"/>
            </a:defPPr>
            <a:lvl1pPr>
              <a:buClr>
                <a:srgbClr val="008DA8"/>
              </a:buClr>
              <a:defRPr sz="1400">
                <a:solidFill>
                  <a:prstClr val="black"/>
                </a:solidFill>
                <a:cs typeface="Tahoma" pitchFamily="34" charset="0"/>
              </a:defRPr>
            </a:lvl1pPr>
          </a:lstStyle>
          <a:p>
            <a:pPr marL="0" marR="0" lvl="0" indent="0" defTabSz="1043056" eaLnBrk="1" fontAlgn="auto" latinLnBrk="0" hangingPunct="1">
              <a:lnSpc>
                <a:spcPct val="100000"/>
              </a:lnSpc>
              <a:spcBef>
                <a:spcPts val="0"/>
              </a:spcBef>
              <a:spcAft>
                <a:spcPts val="0"/>
              </a:spcAft>
              <a:buClr>
                <a:srgbClr val="008DA8"/>
              </a:buClr>
              <a:buSzTx/>
              <a:buFontTx/>
              <a:buNone/>
              <a:tabLst/>
              <a:defRPr/>
            </a:pPr>
            <a:r>
              <a:rPr kumimoji="0" lang="en-GB" sz="1400" b="0" i="0" u="none" strike="noStrike" kern="0" cap="none" spc="0" normalizeH="0" baseline="0" noProof="0" dirty="0">
                <a:ln>
                  <a:noFill/>
                </a:ln>
                <a:solidFill>
                  <a:prstClr val="black"/>
                </a:solidFill>
                <a:effectLst/>
                <a:uLnTx/>
                <a:uFillTx/>
                <a:latin typeface="Tahoma"/>
                <a:cs typeface="Tahoma" pitchFamily="34" charset="0"/>
              </a:rPr>
              <a:t>Eastern</a:t>
            </a:r>
          </a:p>
        </p:txBody>
      </p:sp>
      <p:sp>
        <p:nvSpPr>
          <p:cNvPr id="76" name="TextBox 75"/>
          <p:cNvSpPr txBox="1"/>
          <p:nvPr/>
        </p:nvSpPr>
        <p:spPr>
          <a:xfrm>
            <a:off x="7926098" y="5459008"/>
            <a:ext cx="1408969" cy="318198"/>
          </a:xfrm>
          <a:prstGeom prst="rect">
            <a:avLst/>
          </a:prstGeom>
          <a:solidFill>
            <a:sysClr val="window" lastClr="FFFFFF"/>
          </a:solidFill>
          <a:ln w="38100">
            <a:solidFill>
              <a:srgbClr val="0090AB"/>
            </a:solidFill>
          </a:ln>
        </p:spPr>
        <p:txBody>
          <a:bodyPr wrap="square" rtlCol="0">
            <a:spAutoFit/>
          </a:bodyPr>
          <a:lstStyle>
            <a:defPPr>
              <a:defRPr lang="en-US"/>
            </a:defPPr>
            <a:lvl1pPr>
              <a:buClr>
                <a:srgbClr val="008DA8"/>
              </a:buClr>
              <a:defRPr sz="1400">
                <a:cs typeface="Tahoma" pitchFamily="34" charset="0"/>
              </a:defRPr>
            </a:lvl1pPr>
          </a:lstStyle>
          <a:p>
            <a:pPr marL="0" marR="0" lvl="0" indent="0" defTabSz="1043056" eaLnBrk="1" fontAlgn="auto" latinLnBrk="0" hangingPunct="1">
              <a:lnSpc>
                <a:spcPct val="100000"/>
              </a:lnSpc>
              <a:spcBef>
                <a:spcPts val="0"/>
              </a:spcBef>
              <a:spcAft>
                <a:spcPts val="0"/>
              </a:spcAft>
              <a:buClr>
                <a:srgbClr val="008DA8"/>
              </a:buClr>
              <a:buSzTx/>
              <a:buFontTx/>
              <a:buNone/>
              <a:tabLst/>
              <a:defRPr/>
            </a:pPr>
            <a:r>
              <a:rPr kumimoji="0" lang="en-GB" sz="1400" b="0" i="0" u="none" strike="noStrike" kern="0" cap="none" spc="0" normalizeH="0" baseline="0" noProof="0" dirty="0">
                <a:ln>
                  <a:noFill/>
                </a:ln>
                <a:solidFill>
                  <a:prstClr val="black"/>
                </a:solidFill>
                <a:effectLst/>
                <a:uLnTx/>
                <a:uFillTx/>
                <a:latin typeface="Tahoma"/>
                <a:cs typeface="Tahoma" pitchFamily="34" charset="0"/>
              </a:rPr>
              <a:t>South Eastern</a:t>
            </a:r>
          </a:p>
        </p:txBody>
      </p:sp>
      <p:cxnSp>
        <p:nvCxnSpPr>
          <p:cNvPr id="77" name="Elbow Connector 76"/>
          <p:cNvCxnSpPr>
            <a:stCxn id="67" idx="3"/>
          </p:cNvCxnSpPr>
          <p:nvPr/>
        </p:nvCxnSpPr>
        <p:spPr>
          <a:xfrm>
            <a:off x="4677111" y="3012015"/>
            <a:ext cx="839608" cy="208067"/>
          </a:xfrm>
          <a:prstGeom prst="bentConnector3">
            <a:avLst>
              <a:gd name="adj1" fmla="val 50000"/>
            </a:avLst>
          </a:prstGeom>
          <a:noFill/>
          <a:ln w="57150" cap="flat" cmpd="sng" algn="ctr">
            <a:solidFill>
              <a:srgbClr val="FAA311"/>
            </a:solidFill>
            <a:prstDash val="solid"/>
          </a:ln>
          <a:effectLst/>
        </p:spPr>
      </p:cxnSp>
      <p:cxnSp>
        <p:nvCxnSpPr>
          <p:cNvPr id="78" name="Elbow Connector 77"/>
          <p:cNvCxnSpPr/>
          <p:nvPr/>
        </p:nvCxnSpPr>
        <p:spPr>
          <a:xfrm flipV="1">
            <a:off x="4184311" y="4858148"/>
            <a:ext cx="571865" cy="69945"/>
          </a:xfrm>
          <a:prstGeom prst="bentConnector3">
            <a:avLst/>
          </a:prstGeom>
          <a:solidFill>
            <a:srgbClr val="FFFFFF"/>
          </a:solidFill>
          <a:ln w="57150">
            <a:solidFill>
              <a:srgbClr val="FAA311"/>
            </a:solidFill>
          </a:ln>
        </p:spPr>
      </p:cxnSp>
      <p:cxnSp>
        <p:nvCxnSpPr>
          <p:cNvPr id="79" name="Elbow Connector 78"/>
          <p:cNvCxnSpPr/>
          <p:nvPr/>
        </p:nvCxnSpPr>
        <p:spPr>
          <a:xfrm rot="16200000" flipV="1">
            <a:off x="5745834" y="5776220"/>
            <a:ext cx="477640" cy="1970"/>
          </a:xfrm>
          <a:prstGeom prst="bentConnector3">
            <a:avLst>
              <a:gd name="adj1" fmla="val 50000"/>
            </a:avLst>
          </a:prstGeom>
          <a:solidFill>
            <a:srgbClr val="FFFFFF"/>
          </a:solidFill>
          <a:ln w="57150">
            <a:solidFill>
              <a:srgbClr val="FAA311"/>
            </a:solidFill>
          </a:ln>
        </p:spPr>
      </p:cxnSp>
      <p:cxnSp>
        <p:nvCxnSpPr>
          <p:cNvPr id="80" name="Elbow Connector 79"/>
          <p:cNvCxnSpPr>
            <a:stCxn id="64" idx="3"/>
          </p:cNvCxnSpPr>
          <p:nvPr/>
        </p:nvCxnSpPr>
        <p:spPr>
          <a:xfrm>
            <a:off x="4063316" y="1779929"/>
            <a:ext cx="745207" cy="124736"/>
          </a:xfrm>
          <a:prstGeom prst="bentConnector3">
            <a:avLst/>
          </a:prstGeom>
          <a:noFill/>
          <a:ln w="57150" cap="flat" cmpd="sng" algn="ctr">
            <a:solidFill>
              <a:srgbClr val="0090AB"/>
            </a:solidFill>
            <a:prstDash val="solid"/>
          </a:ln>
          <a:effectLst/>
        </p:spPr>
      </p:cxnSp>
      <p:cxnSp>
        <p:nvCxnSpPr>
          <p:cNvPr id="81" name="Elbow Connector 80"/>
          <p:cNvCxnSpPr>
            <a:stCxn id="69" idx="3"/>
          </p:cNvCxnSpPr>
          <p:nvPr/>
        </p:nvCxnSpPr>
        <p:spPr>
          <a:xfrm>
            <a:off x="4677110" y="3561410"/>
            <a:ext cx="262826" cy="485482"/>
          </a:xfrm>
          <a:prstGeom prst="bentConnector2">
            <a:avLst/>
          </a:prstGeom>
          <a:noFill/>
          <a:ln w="57150" cap="flat" cmpd="sng" algn="ctr">
            <a:solidFill>
              <a:srgbClr val="0090AB"/>
            </a:solidFill>
            <a:prstDash val="solid"/>
          </a:ln>
          <a:effectLst/>
        </p:spPr>
      </p:cxnSp>
      <p:cxnSp>
        <p:nvCxnSpPr>
          <p:cNvPr id="82" name="Elbow Connector 81"/>
          <p:cNvCxnSpPr>
            <a:stCxn id="73" idx="3"/>
          </p:cNvCxnSpPr>
          <p:nvPr/>
        </p:nvCxnSpPr>
        <p:spPr>
          <a:xfrm flipV="1">
            <a:off x="4106665" y="5607907"/>
            <a:ext cx="658507" cy="10200"/>
          </a:xfrm>
          <a:prstGeom prst="bentConnector3">
            <a:avLst>
              <a:gd name="adj1" fmla="val 50000"/>
            </a:avLst>
          </a:prstGeom>
          <a:noFill/>
          <a:ln w="57150" cap="flat" cmpd="sng" algn="ctr">
            <a:solidFill>
              <a:srgbClr val="0090AB"/>
            </a:solidFill>
            <a:prstDash val="solid"/>
          </a:ln>
          <a:effectLst/>
        </p:spPr>
      </p:cxnSp>
      <p:cxnSp>
        <p:nvCxnSpPr>
          <p:cNvPr id="83" name="Elbow Connector 50"/>
          <p:cNvCxnSpPr>
            <a:stCxn id="76" idx="1"/>
          </p:cNvCxnSpPr>
          <p:nvPr/>
        </p:nvCxnSpPr>
        <p:spPr>
          <a:xfrm rot="10800000">
            <a:off x="7275250" y="5404675"/>
            <a:ext cx="650849" cy="213433"/>
          </a:xfrm>
          <a:prstGeom prst="bentConnector3">
            <a:avLst>
              <a:gd name="adj1" fmla="val 50000"/>
            </a:avLst>
          </a:prstGeom>
          <a:noFill/>
          <a:ln w="57150" cap="flat" cmpd="sng" algn="ctr">
            <a:solidFill>
              <a:srgbClr val="0090AB"/>
            </a:solidFill>
            <a:prstDash val="solid"/>
          </a:ln>
          <a:effectLst/>
        </p:spPr>
      </p:cxnSp>
      <p:cxnSp>
        <p:nvCxnSpPr>
          <p:cNvPr id="84" name="Elbow Connector 83"/>
          <p:cNvCxnSpPr/>
          <p:nvPr/>
        </p:nvCxnSpPr>
        <p:spPr>
          <a:xfrm rot="10800000" flipV="1">
            <a:off x="6172681" y="2728419"/>
            <a:ext cx="1753418" cy="129706"/>
          </a:xfrm>
          <a:prstGeom prst="bentConnector3">
            <a:avLst>
              <a:gd name="adj1" fmla="val 50000"/>
            </a:avLst>
          </a:prstGeom>
          <a:noFill/>
          <a:ln w="57150" cap="flat" cmpd="sng" algn="ctr">
            <a:solidFill>
              <a:srgbClr val="0090AB"/>
            </a:solidFill>
            <a:prstDash val="solid"/>
          </a:ln>
          <a:effectLst/>
        </p:spPr>
      </p:cxnSp>
      <p:cxnSp>
        <p:nvCxnSpPr>
          <p:cNvPr id="85" name="Elbow Connector 84"/>
          <p:cNvCxnSpPr>
            <a:stCxn id="70" idx="1"/>
          </p:cNvCxnSpPr>
          <p:nvPr/>
        </p:nvCxnSpPr>
        <p:spPr>
          <a:xfrm rot="10800000" flipV="1">
            <a:off x="6646853" y="3771492"/>
            <a:ext cx="1534926" cy="382908"/>
          </a:xfrm>
          <a:prstGeom prst="bentConnector3">
            <a:avLst/>
          </a:prstGeom>
          <a:noFill/>
          <a:ln w="57150" cap="flat" cmpd="sng" algn="ctr">
            <a:solidFill>
              <a:srgbClr val="0090AB"/>
            </a:solidFill>
            <a:prstDash val="solid"/>
          </a:ln>
          <a:effectLst/>
        </p:spPr>
      </p:cxnSp>
      <p:cxnSp>
        <p:nvCxnSpPr>
          <p:cNvPr id="86" name="Elbow Connector 85"/>
          <p:cNvCxnSpPr>
            <a:stCxn id="72" idx="3"/>
          </p:cNvCxnSpPr>
          <p:nvPr/>
        </p:nvCxnSpPr>
        <p:spPr>
          <a:xfrm>
            <a:off x="3192184" y="4240866"/>
            <a:ext cx="2811116" cy="313535"/>
          </a:xfrm>
          <a:prstGeom prst="bentConnector3">
            <a:avLst>
              <a:gd name="adj1" fmla="val 50000"/>
            </a:avLst>
          </a:prstGeom>
          <a:noFill/>
          <a:ln w="57150" cap="flat" cmpd="sng" algn="ctr">
            <a:solidFill>
              <a:srgbClr val="C1D82F"/>
            </a:solidFill>
            <a:prstDash val="solid"/>
          </a:ln>
          <a:effectLst/>
        </p:spPr>
      </p:cxnSp>
      <p:cxnSp>
        <p:nvCxnSpPr>
          <p:cNvPr id="87" name="Elbow Connector 86"/>
          <p:cNvCxnSpPr>
            <a:stCxn id="65" idx="1"/>
          </p:cNvCxnSpPr>
          <p:nvPr/>
        </p:nvCxnSpPr>
        <p:spPr>
          <a:xfrm rot="10800000" flipV="1">
            <a:off x="5718704" y="2177097"/>
            <a:ext cx="569199" cy="295276"/>
          </a:xfrm>
          <a:prstGeom prst="bentConnector3">
            <a:avLst>
              <a:gd name="adj1" fmla="val 50000"/>
            </a:avLst>
          </a:prstGeom>
          <a:noFill/>
          <a:ln w="57150" cap="flat" cmpd="sng" algn="ctr">
            <a:solidFill>
              <a:srgbClr val="C1D82F"/>
            </a:solidFill>
            <a:prstDash val="solid"/>
          </a:ln>
          <a:effectLst/>
        </p:spPr>
      </p:cxnSp>
      <p:cxnSp>
        <p:nvCxnSpPr>
          <p:cNvPr id="88" name="Elbow Connector 87"/>
          <p:cNvCxnSpPr>
            <a:stCxn id="68" idx="1"/>
          </p:cNvCxnSpPr>
          <p:nvPr/>
        </p:nvCxnSpPr>
        <p:spPr>
          <a:xfrm rot="10800000" flipV="1">
            <a:off x="6667849" y="3254002"/>
            <a:ext cx="693939" cy="297264"/>
          </a:xfrm>
          <a:prstGeom prst="bentConnector3">
            <a:avLst>
              <a:gd name="adj1" fmla="val 50000"/>
            </a:avLst>
          </a:prstGeom>
          <a:noFill/>
          <a:ln w="57150" cap="flat" cmpd="sng" algn="ctr">
            <a:solidFill>
              <a:srgbClr val="C1D82F"/>
            </a:solidFill>
            <a:prstDash val="solid"/>
          </a:ln>
          <a:effectLst/>
        </p:spPr>
      </p:cxnSp>
      <p:cxnSp>
        <p:nvCxnSpPr>
          <p:cNvPr id="89" name="Elbow Connector 88"/>
          <p:cNvCxnSpPr>
            <a:stCxn id="75" idx="1"/>
          </p:cNvCxnSpPr>
          <p:nvPr/>
        </p:nvCxnSpPr>
        <p:spPr>
          <a:xfrm rot="10800000" flipV="1">
            <a:off x="7507477" y="4313497"/>
            <a:ext cx="789652" cy="51268"/>
          </a:xfrm>
          <a:prstGeom prst="bentConnector3">
            <a:avLst>
              <a:gd name="adj1" fmla="val 50000"/>
            </a:avLst>
          </a:prstGeom>
          <a:noFill/>
          <a:ln w="57150" cap="flat" cmpd="sng" algn="ctr">
            <a:solidFill>
              <a:srgbClr val="C1D82F"/>
            </a:solidFill>
            <a:prstDash val="solid"/>
          </a:ln>
          <a:effectLst/>
        </p:spPr>
      </p:cxnSp>
      <p:cxnSp>
        <p:nvCxnSpPr>
          <p:cNvPr id="90" name="Elbow Connector 89"/>
          <p:cNvCxnSpPr>
            <a:stCxn id="91" idx="1"/>
          </p:cNvCxnSpPr>
          <p:nvPr/>
        </p:nvCxnSpPr>
        <p:spPr>
          <a:xfrm rot="10800000" flipV="1">
            <a:off x="6918347" y="4922682"/>
            <a:ext cx="1609987" cy="246686"/>
          </a:xfrm>
          <a:prstGeom prst="bentConnector3">
            <a:avLst>
              <a:gd name="adj1" fmla="val 50000"/>
            </a:avLst>
          </a:prstGeom>
          <a:solidFill>
            <a:srgbClr val="FFFFFF"/>
          </a:solidFill>
          <a:ln w="57150">
            <a:solidFill>
              <a:srgbClr val="FAA311"/>
            </a:solidFill>
          </a:ln>
        </p:spPr>
      </p:cxnSp>
      <p:sp>
        <p:nvSpPr>
          <p:cNvPr id="91" name="TextBox 90"/>
          <p:cNvSpPr txBox="1"/>
          <p:nvPr/>
        </p:nvSpPr>
        <p:spPr>
          <a:xfrm>
            <a:off x="8528333" y="4768793"/>
            <a:ext cx="806735" cy="307777"/>
          </a:xfrm>
          <a:prstGeom prst="rect">
            <a:avLst/>
          </a:prstGeom>
          <a:solidFill>
            <a:srgbClr val="FFFFFF"/>
          </a:solidFill>
          <a:ln w="38100">
            <a:solidFill>
              <a:srgbClr val="FAA311"/>
            </a:solidFill>
          </a:ln>
        </p:spPr>
        <p:txBody>
          <a:bodyPr wrap="square" rtlCol="0">
            <a:spAutoFit/>
          </a:bodyPr>
          <a:lstStyle>
            <a:defPPr>
              <a:defRPr lang="en-US"/>
            </a:defPPr>
            <a:lvl1pPr>
              <a:buClr>
                <a:srgbClr val="008DA8"/>
              </a:buClr>
              <a:defRPr sz="1400">
                <a:solidFill>
                  <a:prstClr val="black"/>
                </a:solidFill>
                <a:cs typeface="Tahoma" pitchFamily="34" charset="0"/>
              </a:defRPr>
            </a:lvl1pPr>
          </a:lstStyle>
          <a:p>
            <a:pPr marL="0" marR="0" lvl="0" indent="0" defTabSz="1043056" eaLnBrk="1" fontAlgn="auto" latinLnBrk="0" hangingPunct="1">
              <a:lnSpc>
                <a:spcPct val="100000"/>
              </a:lnSpc>
              <a:spcBef>
                <a:spcPts val="0"/>
              </a:spcBef>
              <a:spcAft>
                <a:spcPts val="0"/>
              </a:spcAft>
              <a:buClr>
                <a:srgbClr val="008DA8"/>
              </a:buClr>
              <a:buSzTx/>
              <a:buFontTx/>
              <a:buNone/>
              <a:tabLst/>
              <a:defRPr/>
            </a:pPr>
            <a:r>
              <a:rPr kumimoji="0" lang="en-GB" sz="1400" b="0" i="0" u="none" strike="noStrike" kern="0" cap="none" spc="0" normalizeH="0" baseline="0" noProof="0" dirty="0">
                <a:ln>
                  <a:noFill/>
                </a:ln>
                <a:solidFill>
                  <a:prstClr val="black"/>
                </a:solidFill>
                <a:effectLst/>
                <a:uLnTx/>
                <a:uFillTx/>
                <a:latin typeface="Tahoma"/>
                <a:cs typeface="Tahoma" pitchFamily="34" charset="0"/>
              </a:rPr>
              <a:t>London</a:t>
            </a:r>
          </a:p>
        </p:txBody>
      </p:sp>
    </p:spTree>
    <p:extLst>
      <p:ext uri="{BB962C8B-B14F-4D97-AF65-F5344CB8AC3E}">
        <p14:creationId xmlns:p14="http://schemas.microsoft.com/office/powerpoint/2010/main" val="9055691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are they calculated - Bids </a:t>
            </a:r>
            <a:r>
              <a:rPr lang="en-GB" dirty="0" smtClean="0"/>
              <a:t>and Offers</a:t>
            </a:r>
            <a:endParaRPr lang="en-GB" dirty="0"/>
          </a:p>
        </p:txBody>
      </p:sp>
      <p:sp>
        <p:nvSpPr>
          <p:cNvPr id="5" name="Text Placeholder 4"/>
          <p:cNvSpPr>
            <a:spLocks noGrp="1"/>
          </p:cNvSpPr>
          <p:nvPr>
            <p:ph type="body" sz="quarter" idx="4294967295"/>
          </p:nvPr>
        </p:nvSpPr>
        <p:spPr>
          <a:xfrm>
            <a:off x="1912254" y="1006455"/>
            <a:ext cx="8780259" cy="4519685"/>
          </a:xfrm>
        </p:spPr>
        <p:txBody>
          <a:bodyPr/>
          <a:lstStyle/>
          <a:p>
            <a:pPr marL="317137" indent="-311010">
              <a:spcBef>
                <a:spcPts val="1088"/>
              </a:spcBef>
              <a:spcAft>
                <a:spcPts val="1633"/>
              </a:spcAft>
              <a:buFont typeface="Arial" panose="020B0604020202020204" pitchFamily="34" charset="0"/>
              <a:buChar char="•"/>
            </a:pPr>
            <a:r>
              <a:rPr lang="en-US" sz="1814" dirty="0"/>
              <a:t>Used by National Grid to balance the system as part of the  Balancing Mechanism </a:t>
            </a:r>
          </a:p>
          <a:p>
            <a:pPr marL="317137" indent="-311010">
              <a:spcBef>
                <a:spcPts val="1088"/>
              </a:spcBef>
              <a:spcAft>
                <a:spcPts val="1633"/>
              </a:spcAft>
              <a:buFont typeface="Arial" panose="020B0604020202020204" pitchFamily="34" charset="0"/>
              <a:buChar char="•"/>
            </a:pPr>
            <a:r>
              <a:rPr lang="en-US" sz="1814" dirty="0"/>
              <a:t>Bids and Offers are a Party’s willingness to deviate from their expected position</a:t>
            </a:r>
          </a:p>
        </p:txBody>
      </p:sp>
      <p:sp>
        <p:nvSpPr>
          <p:cNvPr id="11" name="Rectangle 10"/>
          <p:cNvSpPr/>
          <p:nvPr/>
        </p:nvSpPr>
        <p:spPr>
          <a:xfrm>
            <a:off x="2495760" y="2911065"/>
            <a:ext cx="3219842" cy="2102499"/>
          </a:xfrm>
          <a:prstGeom prst="rect">
            <a:avLst/>
          </a:prstGeom>
        </p:spPr>
        <p:txBody>
          <a:bodyPr wrap="square">
            <a:spAutoFit/>
          </a:bodyPr>
          <a:lstStyle/>
          <a:p>
            <a:pPr algn="ctr" defTabSz="946052"/>
            <a:r>
              <a:rPr lang="en-US" sz="2177" b="1" dirty="0">
                <a:solidFill>
                  <a:srgbClr val="00008B"/>
                </a:solidFill>
                <a:latin typeface="Arial" panose="020B0604020202020204"/>
              </a:rPr>
              <a:t>Bid</a:t>
            </a:r>
            <a:r>
              <a:rPr lang="en-US" sz="2177" dirty="0">
                <a:solidFill>
                  <a:srgbClr val="00008B"/>
                </a:solidFill>
                <a:latin typeface="Arial" panose="020B0604020202020204"/>
              </a:rPr>
              <a:t> </a:t>
            </a:r>
          </a:p>
          <a:p>
            <a:pPr algn="ctr" defTabSz="946052"/>
            <a:r>
              <a:rPr lang="en-US" sz="2177" dirty="0">
                <a:solidFill>
                  <a:srgbClr val="00008B"/>
                </a:solidFill>
                <a:latin typeface="Arial" panose="020B0604020202020204"/>
              </a:rPr>
              <a:t>to </a:t>
            </a:r>
            <a:r>
              <a:rPr lang="en-US" sz="2177" i="1" dirty="0">
                <a:solidFill>
                  <a:srgbClr val="00008B"/>
                </a:solidFill>
                <a:latin typeface="Arial" panose="020B0604020202020204"/>
              </a:rPr>
              <a:t>reduce</a:t>
            </a:r>
            <a:r>
              <a:rPr lang="en-US" sz="2177" dirty="0">
                <a:solidFill>
                  <a:srgbClr val="00008B"/>
                </a:solidFill>
                <a:latin typeface="Arial" panose="020B0604020202020204"/>
              </a:rPr>
              <a:t> the level </a:t>
            </a:r>
            <a:br>
              <a:rPr lang="en-US" sz="2177" dirty="0">
                <a:solidFill>
                  <a:srgbClr val="00008B"/>
                </a:solidFill>
                <a:latin typeface="Arial" panose="020B0604020202020204"/>
              </a:rPr>
            </a:br>
            <a:r>
              <a:rPr lang="en-US" sz="2177" dirty="0">
                <a:solidFill>
                  <a:srgbClr val="00008B"/>
                </a:solidFill>
                <a:latin typeface="Arial" panose="020B0604020202020204"/>
              </a:rPr>
              <a:t>of energy on the system:</a:t>
            </a:r>
          </a:p>
          <a:p>
            <a:pPr algn="ctr" defTabSz="946052"/>
            <a:r>
              <a:rPr lang="en-US" sz="2177" dirty="0">
                <a:solidFill>
                  <a:srgbClr val="00008B"/>
                </a:solidFill>
                <a:latin typeface="Arial" panose="020B0604020202020204"/>
              </a:rPr>
              <a:t>Party pays (or paid) to </a:t>
            </a:r>
            <a:br>
              <a:rPr lang="en-US" sz="2177" dirty="0">
                <a:solidFill>
                  <a:srgbClr val="00008B"/>
                </a:solidFill>
                <a:latin typeface="Arial" panose="020B0604020202020204"/>
              </a:rPr>
            </a:br>
            <a:r>
              <a:rPr lang="en-US" sz="2177" dirty="0">
                <a:solidFill>
                  <a:srgbClr val="00008B"/>
                </a:solidFill>
                <a:latin typeface="Arial" panose="020B0604020202020204"/>
              </a:rPr>
              <a:t>↓ generation or </a:t>
            </a:r>
            <a:br>
              <a:rPr lang="en-US" sz="2177" dirty="0">
                <a:solidFill>
                  <a:srgbClr val="00008B"/>
                </a:solidFill>
                <a:latin typeface="Arial" panose="020B0604020202020204"/>
              </a:rPr>
            </a:br>
            <a:r>
              <a:rPr lang="en-US" sz="2177" dirty="0">
                <a:solidFill>
                  <a:srgbClr val="00008B"/>
                </a:solidFill>
                <a:latin typeface="Arial" panose="020B0604020202020204"/>
              </a:rPr>
              <a:t>↑ demand</a:t>
            </a:r>
          </a:p>
        </p:txBody>
      </p:sp>
      <p:sp>
        <p:nvSpPr>
          <p:cNvPr id="13" name="Rectangle 12"/>
          <p:cNvSpPr/>
          <p:nvPr/>
        </p:nvSpPr>
        <p:spPr>
          <a:xfrm>
            <a:off x="6726784" y="2899291"/>
            <a:ext cx="2909183" cy="2437527"/>
          </a:xfrm>
          <a:prstGeom prst="rect">
            <a:avLst/>
          </a:prstGeom>
        </p:spPr>
        <p:txBody>
          <a:bodyPr wrap="square">
            <a:spAutoFit/>
          </a:bodyPr>
          <a:lstStyle/>
          <a:p>
            <a:pPr algn="ctr" defTabSz="946052"/>
            <a:r>
              <a:rPr lang="en-US" sz="2177" b="1" dirty="0">
                <a:solidFill>
                  <a:srgbClr val="00008B"/>
                </a:solidFill>
                <a:latin typeface="Arial" panose="020B0604020202020204"/>
              </a:rPr>
              <a:t>Offer</a:t>
            </a:r>
            <a:r>
              <a:rPr lang="en-US" sz="2177" dirty="0">
                <a:solidFill>
                  <a:srgbClr val="00008B"/>
                </a:solidFill>
                <a:latin typeface="Arial" panose="020B0604020202020204"/>
              </a:rPr>
              <a:t> </a:t>
            </a:r>
          </a:p>
          <a:p>
            <a:pPr algn="ctr" defTabSz="946052"/>
            <a:r>
              <a:rPr lang="en-US" sz="2177" dirty="0">
                <a:solidFill>
                  <a:srgbClr val="00008B"/>
                </a:solidFill>
                <a:latin typeface="Arial" panose="020B0604020202020204"/>
              </a:rPr>
              <a:t>to </a:t>
            </a:r>
            <a:r>
              <a:rPr lang="en-US" sz="2177" i="1" dirty="0">
                <a:solidFill>
                  <a:srgbClr val="00008B"/>
                </a:solidFill>
                <a:latin typeface="Arial" panose="020B0604020202020204"/>
              </a:rPr>
              <a:t>increase</a:t>
            </a:r>
            <a:r>
              <a:rPr lang="en-US" sz="2177" dirty="0">
                <a:solidFill>
                  <a:srgbClr val="00008B"/>
                </a:solidFill>
                <a:latin typeface="Arial" panose="020B0604020202020204"/>
              </a:rPr>
              <a:t> the level of energy on the system: </a:t>
            </a:r>
            <a:br>
              <a:rPr lang="en-US" sz="2177" dirty="0">
                <a:solidFill>
                  <a:srgbClr val="00008B"/>
                </a:solidFill>
                <a:latin typeface="Arial" panose="020B0604020202020204"/>
              </a:rPr>
            </a:br>
            <a:r>
              <a:rPr lang="en-GB" altLang="zh-CN" sz="2177" dirty="0">
                <a:solidFill>
                  <a:srgbClr val="00008B"/>
                </a:solidFill>
                <a:latin typeface="Arial" panose="020B0604020202020204"/>
                <a:cs typeface="Tahoma" pitchFamily="34" charset="0"/>
              </a:rPr>
              <a:t>Party paid to </a:t>
            </a:r>
            <a:br>
              <a:rPr lang="en-GB" altLang="zh-CN" sz="2177" dirty="0">
                <a:solidFill>
                  <a:srgbClr val="00008B"/>
                </a:solidFill>
                <a:latin typeface="Arial" panose="020B0604020202020204"/>
                <a:cs typeface="Tahoma" pitchFamily="34" charset="0"/>
              </a:rPr>
            </a:br>
            <a:r>
              <a:rPr lang="en-GB" altLang="zh-CN" sz="2177" dirty="0">
                <a:solidFill>
                  <a:srgbClr val="00008B"/>
                </a:solidFill>
                <a:latin typeface="Arial" panose="020B0604020202020204"/>
                <a:cs typeface="Tahoma" pitchFamily="34" charset="0"/>
              </a:rPr>
              <a:t>↑</a:t>
            </a:r>
            <a:r>
              <a:rPr lang="en-US" sz="2177" dirty="0">
                <a:solidFill>
                  <a:srgbClr val="00008B"/>
                </a:solidFill>
                <a:latin typeface="Arial" panose="020B0604020202020204"/>
              </a:rPr>
              <a:t> generation or </a:t>
            </a:r>
            <a:br>
              <a:rPr lang="en-US" sz="2177" dirty="0">
                <a:solidFill>
                  <a:srgbClr val="00008B"/>
                </a:solidFill>
                <a:latin typeface="Arial" panose="020B0604020202020204"/>
              </a:rPr>
            </a:br>
            <a:r>
              <a:rPr lang="en-US" sz="2177" dirty="0">
                <a:solidFill>
                  <a:srgbClr val="00008B"/>
                </a:solidFill>
                <a:latin typeface="Arial" panose="020B0604020202020204"/>
              </a:rPr>
              <a:t>↓ demand</a:t>
            </a:r>
          </a:p>
        </p:txBody>
      </p:sp>
      <p:sp>
        <p:nvSpPr>
          <p:cNvPr id="14" name="Rectangle 13"/>
          <p:cNvSpPr/>
          <p:nvPr/>
        </p:nvSpPr>
        <p:spPr>
          <a:xfrm>
            <a:off x="2278433" y="2643814"/>
            <a:ext cx="3654495" cy="2963113"/>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Arial" panose="020B0604020202020204"/>
            </a:endParaRPr>
          </a:p>
        </p:txBody>
      </p:sp>
      <p:sp>
        <p:nvSpPr>
          <p:cNvPr id="15" name="Rectangle 14"/>
          <p:cNvSpPr/>
          <p:nvPr/>
        </p:nvSpPr>
        <p:spPr>
          <a:xfrm>
            <a:off x="6401948" y="2632039"/>
            <a:ext cx="3558855" cy="2963114"/>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Arial" panose="020B0604020202020204"/>
            </a:endParaRPr>
          </a:p>
        </p:txBody>
      </p:sp>
    </p:spTree>
    <p:extLst>
      <p:ext uri="{BB962C8B-B14F-4D97-AF65-F5344CB8AC3E}">
        <p14:creationId xmlns:p14="http://schemas.microsoft.com/office/powerpoint/2010/main" val="34653494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 European Replacement Reserves Exchange</a:t>
            </a:r>
          </a:p>
        </p:txBody>
      </p:sp>
      <p:sp>
        <p:nvSpPr>
          <p:cNvPr id="10" name="Rounded Rectangle 9"/>
          <p:cNvSpPr/>
          <p:nvPr/>
        </p:nvSpPr>
        <p:spPr>
          <a:xfrm>
            <a:off x="1869075" y="2730290"/>
            <a:ext cx="4007308" cy="3148091"/>
          </a:xfrm>
          <a:prstGeom prst="roundRect">
            <a:avLst/>
          </a:prstGeom>
          <a:solidFill>
            <a:schemeClr val="accent1">
              <a:lumMod val="20000"/>
              <a:lumOff val="80000"/>
            </a:schemeClr>
          </a:solidFill>
          <a:ln w="38100"/>
        </p:spPr>
        <p:style>
          <a:lnRef idx="2">
            <a:schemeClr val="accent1"/>
          </a:lnRef>
          <a:fillRef idx="1">
            <a:schemeClr val="lt1"/>
          </a:fillRef>
          <a:effectRef idx="0">
            <a:schemeClr val="accent1"/>
          </a:effectRef>
          <a:fontRef idx="minor">
            <a:schemeClr val="dk1"/>
          </a:fontRef>
        </p:style>
        <p:txBody>
          <a:bodyPr lIns="97955" tIns="0" rIns="0" bIns="0" anchor="t"/>
          <a:lstStyle/>
          <a:p>
            <a:pPr algn="ctr" defTabSz="946052"/>
            <a:r>
              <a:rPr lang="en-GB" sz="2177" b="1" dirty="0">
                <a:solidFill>
                  <a:srgbClr val="00008B"/>
                </a:solidFill>
                <a:latin typeface="Arial" panose="020B0604020202020204"/>
              </a:rPr>
              <a:t>Volume of GB need met (VGB)</a:t>
            </a:r>
          </a:p>
          <a:p>
            <a:pPr algn="ctr" defTabSz="946052"/>
            <a:r>
              <a:rPr lang="en-GB" sz="2177" dirty="0">
                <a:solidFill>
                  <a:srgbClr val="00008B"/>
                </a:solidFill>
                <a:latin typeface="Arial" panose="020B0604020202020204"/>
              </a:rPr>
              <a:t>Volume of GB balancing energy need met by TERRE balancing volumes with a volume (MWh) and </a:t>
            </a:r>
            <a:br>
              <a:rPr lang="en-GB" sz="2177" dirty="0">
                <a:solidFill>
                  <a:srgbClr val="00008B"/>
                </a:solidFill>
                <a:latin typeface="Arial" panose="020B0604020202020204"/>
              </a:rPr>
            </a:br>
            <a:r>
              <a:rPr lang="en-GB" sz="2177" dirty="0">
                <a:solidFill>
                  <a:srgbClr val="00008B"/>
                </a:solidFill>
                <a:latin typeface="Arial" panose="020B0604020202020204"/>
              </a:rPr>
              <a:t>the TERRE clearing price (£/MWh)</a:t>
            </a:r>
          </a:p>
        </p:txBody>
      </p:sp>
      <p:sp>
        <p:nvSpPr>
          <p:cNvPr id="12" name="Rounded Rectangle 11"/>
          <p:cNvSpPr/>
          <p:nvPr/>
        </p:nvSpPr>
        <p:spPr>
          <a:xfrm>
            <a:off x="6403523" y="2730290"/>
            <a:ext cx="4026515" cy="3148091"/>
          </a:xfrm>
          <a:prstGeom prst="roundRect">
            <a:avLst/>
          </a:prstGeom>
          <a:solidFill>
            <a:schemeClr val="accent6">
              <a:lumMod val="20000"/>
              <a:lumOff val="80000"/>
            </a:schemeClr>
          </a:solidFill>
          <a:ln w="38100"/>
        </p:spPr>
        <p:style>
          <a:lnRef idx="2">
            <a:schemeClr val="accent6"/>
          </a:lnRef>
          <a:fillRef idx="1">
            <a:schemeClr val="lt1"/>
          </a:fillRef>
          <a:effectRef idx="0">
            <a:schemeClr val="accent6"/>
          </a:effectRef>
          <a:fontRef idx="minor">
            <a:schemeClr val="dk1"/>
          </a:fontRef>
        </p:style>
        <p:txBody>
          <a:bodyPr lIns="97955" tIns="0" rIns="0" bIns="0" anchor="t"/>
          <a:lstStyle/>
          <a:p>
            <a:pPr algn="ctr" defTabSz="946052"/>
            <a:r>
              <a:rPr lang="en-GB" sz="2177" b="1" dirty="0">
                <a:solidFill>
                  <a:srgbClr val="00008B"/>
                </a:solidFill>
                <a:latin typeface="Arial" panose="020B0604020202020204"/>
              </a:rPr>
              <a:t>RR Aggregated Unpriced System Actions </a:t>
            </a:r>
            <a:br>
              <a:rPr lang="en-GB" sz="2177" b="1" dirty="0">
                <a:solidFill>
                  <a:srgbClr val="00008B"/>
                </a:solidFill>
                <a:latin typeface="Arial" panose="020B0604020202020204"/>
              </a:rPr>
            </a:br>
            <a:r>
              <a:rPr lang="en-GB" sz="2177" b="1" dirty="0">
                <a:solidFill>
                  <a:srgbClr val="00008B"/>
                </a:solidFill>
                <a:latin typeface="Arial" panose="020B0604020202020204"/>
              </a:rPr>
              <a:t>(RRAUSS and RRAUSB)</a:t>
            </a:r>
          </a:p>
          <a:p>
            <a:pPr algn="ctr" defTabSz="946052"/>
            <a:r>
              <a:rPr lang="en-GB" sz="2177" dirty="0">
                <a:solidFill>
                  <a:srgbClr val="00008B"/>
                </a:solidFill>
                <a:latin typeface="Arial" panose="020B0604020202020204"/>
              </a:rPr>
              <a:t>Energy balancing volumes from TERRE that does not meet GB need with a volume (MWh) and a price of £0/MWh.</a:t>
            </a:r>
          </a:p>
        </p:txBody>
      </p:sp>
      <p:sp>
        <p:nvSpPr>
          <p:cNvPr id="4" name="TextBox 3"/>
          <p:cNvSpPr txBox="1"/>
          <p:nvPr/>
        </p:nvSpPr>
        <p:spPr>
          <a:xfrm>
            <a:off x="1499191" y="809839"/>
            <a:ext cx="9193323" cy="1264962"/>
          </a:xfrm>
          <a:prstGeom prst="rect">
            <a:avLst/>
          </a:prstGeom>
          <a:noFill/>
        </p:spPr>
        <p:txBody>
          <a:bodyPr wrap="square" rtlCol="0">
            <a:spAutoFit/>
          </a:bodyPr>
          <a:lstStyle/>
          <a:p>
            <a:pPr marL="311010" indent="-311010" defTabSz="946052">
              <a:buFont typeface="Arial" panose="020B0604020202020204" pitchFamily="34" charset="0"/>
              <a:buChar char="•"/>
            </a:pPr>
            <a:r>
              <a:rPr lang="en-US" sz="1905" dirty="0">
                <a:solidFill>
                  <a:srgbClr val="00008B"/>
                </a:solidFill>
                <a:latin typeface="Arial" panose="020B0604020202020204"/>
              </a:rPr>
              <a:t>TERRE actions are accepted in 15 minute blocks and are aggregated and incorporated into the pricing stack</a:t>
            </a:r>
          </a:p>
          <a:p>
            <a:pPr marL="311010" indent="-311010" defTabSz="946052">
              <a:buFont typeface="Arial" panose="020B0604020202020204" pitchFamily="34" charset="0"/>
              <a:buChar char="•"/>
            </a:pPr>
            <a:endParaRPr lang="en-US" sz="1905" dirty="0">
              <a:solidFill>
                <a:srgbClr val="00008B"/>
              </a:solidFill>
              <a:latin typeface="Arial" panose="020B0604020202020204"/>
            </a:endParaRPr>
          </a:p>
          <a:p>
            <a:pPr marL="311010" indent="-311010" defTabSz="946052">
              <a:buFont typeface="Arial" panose="020B0604020202020204" pitchFamily="34" charset="0"/>
              <a:buChar char="•"/>
            </a:pPr>
            <a:r>
              <a:rPr lang="en-US" sz="1905" dirty="0">
                <a:solidFill>
                  <a:srgbClr val="00008B"/>
                </a:solidFill>
                <a:latin typeface="Arial" panose="020B0604020202020204"/>
              </a:rPr>
              <a:t>Introduces two new balancing action types to our pricing stack</a:t>
            </a:r>
          </a:p>
        </p:txBody>
      </p:sp>
    </p:spTree>
    <p:extLst>
      <p:ext uri="{BB962C8B-B14F-4D97-AF65-F5344CB8AC3E}">
        <p14:creationId xmlns:p14="http://schemas.microsoft.com/office/powerpoint/2010/main" val="37458960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016872" y="5396246"/>
            <a:ext cx="929276" cy="29350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defTabSz="946052">
              <a:defRPr/>
            </a:pPr>
            <a:endParaRPr lang="en-GB" sz="1905">
              <a:solidFill>
                <a:srgbClr val="00008B"/>
              </a:solidFill>
              <a:latin typeface="Tahoma"/>
            </a:endParaRPr>
          </a:p>
        </p:txBody>
      </p:sp>
      <p:sp>
        <p:nvSpPr>
          <p:cNvPr id="19" name="Rectangle 18"/>
          <p:cNvSpPr/>
          <p:nvPr/>
        </p:nvSpPr>
        <p:spPr>
          <a:xfrm>
            <a:off x="2016872" y="4875630"/>
            <a:ext cx="929276" cy="29350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defTabSz="946052">
              <a:defRPr/>
            </a:pPr>
            <a:endParaRPr lang="en-GB" sz="1905">
              <a:solidFill>
                <a:srgbClr val="00008B"/>
              </a:solidFill>
              <a:latin typeface="Tahoma"/>
            </a:endParaRPr>
          </a:p>
        </p:txBody>
      </p:sp>
      <p:sp>
        <p:nvSpPr>
          <p:cNvPr id="20" name="Rectangle 19"/>
          <p:cNvSpPr/>
          <p:nvPr/>
        </p:nvSpPr>
        <p:spPr>
          <a:xfrm>
            <a:off x="2016872" y="4226841"/>
            <a:ext cx="929276" cy="29350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defTabSz="946052">
              <a:defRPr/>
            </a:pPr>
            <a:endParaRPr lang="en-GB" sz="1905">
              <a:solidFill>
                <a:srgbClr val="00008B"/>
              </a:solidFill>
              <a:latin typeface="Tahoma"/>
            </a:endParaRPr>
          </a:p>
        </p:txBody>
      </p:sp>
      <p:sp>
        <p:nvSpPr>
          <p:cNvPr id="17" name="Rectangle 16"/>
          <p:cNvSpPr/>
          <p:nvPr/>
        </p:nvSpPr>
        <p:spPr>
          <a:xfrm>
            <a:off x="2016872" y="3390370"/>
            <a:ext cx="929276" cy="29350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defTabSz="946052">
              <a:defRPr/>
            </a:pPr>
            <a:endParaRPr lang="en-GB" sz="1905">
              <a:solidFill>
                <a:srgbClr val="00008B"/>
              </a:solidFill>
              <a:latin typeface="Tahoma"/>
            </a:endParaRPr>
          </a:p>
        </p:txBody>
      </p:sp>
      <p:sp>
        <p:nvSpPr>
          <p:cNvPr id="10" name="Rounded Rectangle 9"/>
          <p:cNvSpPr/>
          <p:nvPr/>
        </p:nvSpPr>
        <p:spPr>
          <a:xfrm>
            <a:off x="1707341" y="1001295"/>
            <a:ext cx="8655204" cy="457832"/>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defRPr/>
            </a:pPr>
            <a:endParaRPr lang="en-GB" sz="1905">
              <a:solidFill>
                <a:prstClr val="white"/>
              </a:solidFill>
              <a:latin typeface="Tahoma"/>
            </a:endParaRPr>
          </a:p>
        </p:txBody>
      </p:sp>
      <p:sp>
        <p:nvSpPr>
          <p:cNvPr id="2" name="Title 1"/>
          <p:cNvSpPr>
            <a:spLocks noGrp="1"/>
          </p:cNvSpPr>
          <p:nvPr>
            <p:ph type="title"/>
          </p:nvPr>
        </p:nvSpPr>
        <p:spPr/>
        <p:txBody>
          <a:bodyPr/>
          <a:lstStyle/>
          <a:p>
            <a:r>
              <a:rPr lang="en-GB" dirty="0" smtClean="0"/>
              <a:t>Ranking actions in merit order</a:t>
            </a:r>
            <a:endParaRPr lang="en-GB" dirty="0"/>
          </a:p>
        </p:txBody>
      </p:sp>
      <p:sp>
        <p:nvSpPr>
          <p:cNvPr id="5" name="Content Placeholder 4"/>
          <p:cNvSpPr>
            <a:spLocks noGrp="1"/>
          </p:cNvSpPr>
          <p:nvPr>
            <p:ph sz="quarter" idx="4294967295"/>
          </p:nvPr>
        </p:nvSpPr>
        <p:spPr>
          <a:xfrm>
            <a:off x="1910359" y="1884763"/>
            <a:ext cx="4022540" cy="1150439"/>
          </a:xfrm>
        </p:spPr>
        <p:txBody>
          <a:bodyPr/>
          <a:lstStyle/>
          <a:p>
            <a:r>
              <a:rPr lang="en-GB" sz="2902" b="1" dirty="0"/>
              <a:t>Offers</a:t>
            </a:r>
          </a:p>
          <a:p>
            <a:pPr lvl="1"/>
            <a:r>
              <a:rPr lang="en-GB" sz="1633" dirty="0">
                <a:solidFill>
                  <a:schemeClr val="tx1"/>
                </a:solidFill>
              </a:rPr>
              <a:t>National Grid pay to increase the level of energy</a:t>
            </a:r>
          </a:p>
        </p:txBody>
      </p:sp>
      <p:sp>
        <p:nvSpPr>
          <p:cNvPr id="6" name="Content Placeholder 5"/>
          <p:cNvSpPr>
            <a:spLocks noGrp="1"/>
          </p:cNvSpPr>
          <p:nvPr>
            <p:ph sz="quarter" idx="4294967295"/>
          </p:nvPr>
        </p:nvSpPr>
        <p:spPr>
          <a:xfrm>
            <a:off x="6448764" y="1814210"/>
            <a:ext cx="4496647" cy="1555037"/>
          </a:xfrm>
        </p:spPr>
        <p:txBody>
          <a:bodyPr/>
          <a:lstStyle/>
          <a:p>
            <a:r>
              <a:rPr lang="en-GB" sz="2902" b="1" dirty="0"/>
              <a:t>Bids</a:t>
            </a:r>
          </a:p>
          <a:p>
            <a:pPr lvl="1"/>
            <a:r>
              <a:rPr lang="en-GB" sz="1633" dirty="0">
                <a:solidFill>
                  <a:schemeClr val="tx1"/>
                </a:solidFill>
              </a:rPr>
              <a:t>National Grid are paid to decrease the level of energy</a:t>
            </a:r>
          </a:p>
          <a:p>
            <a:pPr lvl="1"/>
            <a:r>
              <a:rPr lang="en-GB" sz="1451" b="0" i="1" dirty="0">
                <a:solidFill>
                  <a:schemeClr val="tx1"/>
                </a:solidFill>
              </a:rPr>
              <a:t>(where the price is negative National Grid Pay)</a:t>
            </a:r>
          </a:p>
        </p:txBody>
      </p:sp>
      <p:sp>
        <p:nvSpPr>
          <p:cNvPr id="8" name="Up-Down Arrow 7"/>
          <p:cNvSpPr/>
          <p:nvPr/>
        </p:nvSpPr>
        <p:spPr>
          <a:xfrm>
            <a:off x="3292446" y="3194924"/>
            <a:ext cx="588262" cy="2661644"/>
          </a:xfrm>
          <a:prstGeom prst="upDownArrow">
            <a:avLst/>
          </a:prstGeom>
          <a:gradFill flip="none" rotWithShape="1">
            <a:gsLst>
              <a:gs pos="0">
                <a:schemeClr val="accent3"/>
              </a:gs>
              <a:gs pos="50000">
                <a:schemeClr val="accent3">
                  <a:tint val="44500"/>
                  <a:satMod val="160000"/>
                </a:schemeClr>
              </a:gs>
              <a:gs pos="100000">
                <a:schemeClr val="accent1"/>
              </a:gs>
            </a:gsLst>
            <a:lin ang="540000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46052">
              <a:defRPr/>
            </a:pPr>
            <a:endParaRPr lang="en-GB" sz="1905">
              <a:solidFill>
                <a:prstClr val="white"/>
              </a:solidFill>
              <a:latin typeface="Tahoma"/>
            </a:endParaRPr>
          </a:p>
        </p:txBody>
      </p:sp>
      <p:sp>
        <p:nvSpPr>
          <p:cNvPr id="9" name="Content Placeholder 4"/>
          <p:cNvSpPr txBox="1">
            <a:spLocks/>
          </p:cNvSpPr>
          <p:nvPr/>
        </p:nvSpPr>
        <p:spPr>
          <a:xfrm>
            <a:off x="1910360" y="1062219"/>
            <a:ext cx="8371281" cy="414274"/>
          </a:xfrm>
          <a:prstGeom prst="rect">
            <a:avLst/>
          </a:prstGeom>
        </p:spPr>
        <p:txBody>
          <a:bodyPr vert="horz" lIns="0" tIns="0" rIns="0" bIns="0" rtlCol="0">
            <a:noAutofit/>
          </a:bodyPr>
          <a:lstStyle>
            <a:lvl1pPr marL="360000" indent="-360000" algn="l" defTabSz="1043056" rtl="0" eaLnBrk="1" latinLnBrk="0" hangingPunct="1">
              <a:lnSpc>
                <a:spcPct val="110000"/>
              </a:lnSpc>
              <a:spcBef>
                <a:spcPts val="0"/>
              </a:spcBef>
              <a:spcAft>
                <a:spcPts val="1135"/>
              </a:spcAft>
              <a:buClr>
                <a:schemeClr val="tx2"/>
              </a:buClr>
              <a:buFont typeface="Proxima Nova Rg"/>
              <a:buChar char="■"/>
              <a:defRPr sz="2000" kern="1200">
                <a:solidFill>
                  <a:schemeClr val="tx1"/>
                </a:solidFill>
                <a:latin typeface="+mn-lt"/>
                <a:ea typeface="+mn-ea"/>
                <a:cs typeface="+mn-cs"/>
              </a:defRPr>
            </a:lvl1pPr>
            <a:lvl2pPr marL="540000" indent="-179388" algn="l" defTabSz="1043056" rtl="0" eaLnBrk="1" latinLnBrk="0" hangingPunct="1">
              <a:lnSpc>
                <a:spcPct val="110000"/>
              </a:lnSpc>
              <a:spcBef>
                <a:spcPts val="0"/>
              </a:spcBef>
              <a:spcAft>
                <a:spcPts val="560"/>
              </a:spcAft>
              <a:buClr>
                <a:schemeClr val="tx2"/>
              </a:buClr>
              <a:buFont typeface="Arial" panose="020B0604020202020204" pitchFamily="34" charset="0"/>
              <a:buChar char="–"/>
              <a:defRPr sz="2000" kern="1200">
                <a:solidFill>
                  <a:schemeClr val="tx1"/>
                </a:solidFill>
                <a:latin typeface="+mn-lt"/>
                <a:ea typeface="+mn-ea"/>
                <a:cs typeface="+mn-cs"/>
              </a:defRPr>
            </a:lvl2pPr>
            <a:lvl3pPr marL="720000" indent="-179388" algn="l" defTabSz="1043056" rtl="0" eaLnBrk="1" latinLnBrk="0" hangingPunct="1">
              <a:lnSpc>
                <a:spcPct val="110000"/>
              </a:lnSpc>
              <a:spcBef>
                <a:spcPts val="0"/>
              </a:spcBef>
              <a:spcAft>
                <a:spcPts val="560"/>
              </a:spcAft>
              <a:buClr>
                <a:schemeClr val="tx2"/>
              </a:buClr>
              <a:buFont typeface="Arial" panose="020B0604020202020204" pitchFamily="34" charset="0"/>
              <a:buChar char="–"/>
              <a:defRPr sz="2000" kern="1200">
                <a:solidFill>
                  <a:schemeClr val="tx1"/>
                </a:solidFill>
                <a:latin typeface="+mn-lt"/>
                <a:ea typeface="+mn-ea"/>
                <a:cs typeface="+mn-cs"/>
              </a:defRPr>
            </a:lvl3pPr>
            <a:lvl4pPr marL="720000" indent="-179388" algn="l" defTabSz="1043056" rtl="0" eaLnBrk="1" latinLnBrk="0" hangingPunct="1">
              <a:lnSpc>
                <a:spcPct val="110000"/>
              </a:lnSpc>
              <a:spcBef>
                <a:spcPts val="0"/>
              </a:spcBef>
              <a:spcAft>
                <a:spcPts val="560"/>
              </a:spcAft>
              <a:buClr>
                <a:schemeClr val="tx2"/>
              </a:buClr>
              <a:buFont typeface="Arial" panose="020B0604020202020204" pitchFamily="34" charset="0"/>
              <a:buChar char="–"/>
              <a:defRPr sz="2000" kern="1200">
                <a:solidFill>
                  <a:schemeClr val="tx1"/>
                </a:solidFill>
                <a:latin typeface="+mn-lt"/>
                <a:ea typeface="+mn-ea"/>
                <a:cs typeface="+mn-cs"/>
              </a:defRPr>
            </a:lvl4pPr>
            <a:lvl5pPr marL="720000" indent="-179388" algn="l" defTabSz="1043056" rtl="0" eaLnBrk="1" latinLnBrk="0" hangingPunct="1">
              <a:lnSpc>
                <a:spcPct val="110000"/>
              </a:lnSpc>
              <a:spcBef>
                <a:spcPts val="0"/>
              </a:spcBef>
              <a:spcAft>
                <a:spcPts val="560"/>
              </a:spcAft>
              <a:buClr>
                <a:schemeClr val="tx2"/>
              </a:buClr>
              <a:buFont typeface="Arial" panose="020B0604020202020204" pitchFamily="34" charset="0"/>
              <a:buChar char="–"/>
              <a:defRPr sz="2000" kern="1200">
                <a:solidFill>
                  <a:schemeClr val="tx1"/>
                </a:solidFill>
                <a:latin typeface="+mn-lt"/>
                <a:ea typeface="+mn-ea"/>
                <a:cs typeface="+mn-cs"/>
              </a:defRPr>
            </a:lvl5pPr>
            <a:lvl6pPr marL="720000" indent="-179388" algn="l" defTabSz="1043056" rtl="0" eaLnBrk="1" latinLnBrk="0" hangingPunct="1">
              <a:lnSpc>
                <a:spcPct val="110000"/>
              </a:lnSpc>
              <a:spcBef>
                <a:spcPts val="0"/>
              </a:spcBef>
              <a:spcAft>
                <a:spcPts val="560"/>
              </a:spcAft>
              <a:buClr>
                <a:schemeClr val="tx2"/>
              </a:buClr>
              <a:buFont typeface="Arial" panose="020B0604020202020204" pitchFamily="34" charset="0"/>
              <a:buChar char="–"/>
              <a:defRPr sz="2000" kern="1200">
                <a:solidFill>
                  <a:schemeClr val="tx1"/>
                </a:solidFill>
                <a:latin typeface="+mn-lt"/>
                <a:ea typeface="+mn-ea"/>
                <a:cs typeface="+mn-cs"/>
              </a:defRPr>
            </a:lvl6pPr>
            <a:lvl7pPr marL="720000" indent="-179388" algn="l" defTabSz="1043056" rtl="0" eaLnBrk="1" latinLnBrk="0" hangingPunct="1">
              <a:lnSpc>
                <a:spcPct val="110000"/>
              </a:lnSpc>
              <a:spcBef>
                <a:spcPts val="0"/>
              </a:spcBef>
              <a:spcAft>
                <a:spcPts val="560"/>
              </a:spcAft>
              <a:buClr>
                <a:schemeClr val="tx2"/>
              </a:buClr>
              <a:buFont typeface="Arial" panose="020B0604020202020204" pitchFamily="34" charset="0"/>
              <a:buChar char="–"/>
              <a:defRPr sz="2000" kern="1200" baseline="0">
                <a:solidFill>
                  <a:schemeClr val="tx1"/>
                </a:solidFill>
                <a:latin typeface="+mn-lt"/>
                <a:ea typeface="+mn-ea"/>
                <a:cs typeface="+mn-cs"/>
              </a:defRPr>
            </a:lvl7pPr>
            <a:lvl8pPr marL="720000" indent="-179388" algn="l" defTabSz="1043056" rtl="0" eaLnBrk="1" latinLnBrk="0" hangingPunct="1">
              <a:lnSpc>
                <a:spcPct val="110000"/>
              </a:lnSpc>
              <a:spcBef>
                <a:spcPts val="0"/>
              </a:spcBef>
              <a:spcAft>
                <a:spcPts val="560"/>
              </a:spcAft>
              <a:buClr>
                <a:schemeClr val="tx2"/>
              </a:buClr>
              <a:buFont typeface="Arial" panose="020B0604020202020204" pitchFamily="34" charset="0"/>
              <a:buChar char="–"/>
              <a:defRPr sz="2000" kern="1200" baseline="0">
                <a:solidFill>
                  <a:schemeClr val="tx1"/>
                </a:solidFill>
                <a:latin typeface="+mn-lt"/>
                <a:ea typeface="+mn-ea"/>
                <a:cs typeface="+mn-cs"/>
              </a:defRPr>
            </a:lvl8pPr>
            <a:lvl9pPr marL="720000" indent="-179388" algn="l" defTabSz="1043056" rtl="0" eaLnBrk="1" latinLnBrk="0" hangingPunct="1">
              <a:lnSpc>
                <a:spcPct val="110000"/>
              </a:lnSpc>
              <a:spcBef>
                <a:spcPts val="0"/>
              </a:spcBef>
              <a:spcAft>
                <a:spcPts val="560"/>
              </a:spcAft>
              <a:buClr>
                <a:schemeClr val="tx2"/>
              </a:buClr>
              <a:buFont typeface="Arial" panose="020B0604020202020204" pitchFamily="34" charset="0"/>
              <a:buChar char="–"/>
              <a:defRPr sz="2000" kern="1200" baseline="0">
                <a:solidFill>
                  <a:schemeClr val="tx1"/>
                </a:solidFill>
                <a:latin typeface="+mn-lt"/>
                <a:ea typeface="+mn-ea"/>
                <a:cs typeface="+mn-cs"/>
              </a:defRPr>
            </a:lvl9pPr>
          </a:lstStyle>
          <a:p>
            <a:pPr marL="163815" indent="0" defTabSz="946052">
              <a:spcAft>
                <a:spcPts val="1029"/>
              </a:spcAft>
              <a:buClr>
                <a:srgbClr val="0090AB"/>
              </a:buClr>
              <a:buNone/>
              <a:defRPr/>
            </a:pPr>
            <a:r>
              <a:rPr lang="en-GB" sz="1814" b="1" dirty="0">
                <a:solidFill>
                  <a:srgbClr val="00008B"/>
                </a:solidFill>
                <a:latin typeface="Tahoma"/>
              </a:rPr>
              <a:t>Rank Offers and Bids separately by price to create our Pricing Stack</a:t>
            </a:r>
          </a:p>
        </p:txBody>
      </p:sp>
      <p:sp>
        <p:nvSpPr>
          <p:cNvPr id="11" name="TextBox 10"/>
          <p:cNvSpPr txBox="1"/>
          <p:nvPr/>
        </p:nvSpPr>
        <p:spPr>
          <a:xfrm>
            <a:off x="2043528" y="4262891"/>
            <a:ext cx="1105273" cy="243656"/>
          </a:xfrm>
          <a:prstGeom prst="rect">
            <a:avLst/>
          </a:prstGeom>
          <a:noFill/>
        </p:spPr>
        <p:txBody>
          <a:bodyPr wrap="square" lIns="0" tIns="0" rIns="0" bIns="0" rtlCol="0">
            <a:spAutoFit/>
          </a:bodyPr>
          <a:lstStyle/>
          <a:p>
            <a:pPr defTabSz="946052">
              <a:lnSpc>
                <a:spcPts val="1905"/>
              </a:lnSpc>
              <a:spcAft>
                <a:spcPts val="508"/>
              </a:spcAft>
              <a:defRPr/>
            </a:pPr>
            <a:r>
              <a:rPr lang="en-GB" sz="1451" dirty="0">
                <a:solidFill>
                  <a:prstClr val="black"/>
                </a:solidFill>
                <a:latin typeface="Tahoma"/>
              </a:rPr>
              <a:t>£70/MWh</a:t>
            </a:r>
          </a:p>
        </p:txBody>
      </p:sp>
      <p:sp>
        <p:nvSpPr>
          <p:cNvPr id="12" name="TextBox 11"/>
          <p:cNvSpPr txBox="1"/>
          <p:nvPr/>
        </p:nvSpPr>
        <p:spPr>
          <a:xfrm>
            <a:off x="2043525" y="5396246"/>
            <a:ext cx="1105273" cy="243656"/>
          </a:xfrm>
          <a:prstGeom prst="rect">
            <a:avLst/>
          </a:prstGeom>
          <a:noFill/>
        </p:spPr>
        <p:txBody>
          <a:bodyPr wrap="square" lIns="0" tIns="0" rIns="0" bIns="0" rtlCol="0">
            <a:spAutoFit/>
          </a:bodyPr>
          <a:lstStyle/>
          <a:p>
            <a:pPr defTabSz="946052">
              <a:lnSpc>
                <a:spcPts val="1905"/>
              </a:lnSpc>
              <a:spcAft>
                <a:spcPts val="508"/>
              </a:spcAft>
              <a:defRPr/>
            </a:pPr>
            <a:r>
              <a:rPr lang="en-GB" sz="1451" dirty="0">
                <a:solidFill>
                  <a:prstClr val="black"/>
                </a:solidFill>
                <a:latin typeface="Tahoma"/>
              </a:rPr>
              <a:t>£40/MWh</a:t>
            </a:r>
          </a:p>
        </p:txBody>
      </p:sp>
      <p:sp>
        <p:nvSpPr>
          <p:cNvPr id="13" name="TextBox 12"/>
          <p:cNvSpPr txBox="1"/>
          <p:nvPr/>
        </p:nvSpPr>
        <p:spPr>
          <a:xfrm>
            <a:off x="2043527" y="3400013"/>
            <a:ext cx="1105273" cy="243656"/>
          </a:xfrm>
          <a:prstGeom prst="rect">
            <a:avLst/>
          </a:prstGeom>
          <a:noFill/>
        </p:spPr>
        <p:txBody>
          <a:bodyPr wrap="square" lIns="0" tIns="0" rIns="0" bIns="0" rtlCol="0">
            <a:spAutoFit/>
          </a:bodyPr>
          <a:lstStyle/>
          <a:p>
            <a:pPr defTabSz="946052">
              <a:lnSpc>
                <a:spcPts val="1905"/>
              </a:lnSpc>
              <a:spcAft>
                <a:spcPts val="508"/>
              </a:spcAft>
              <a:defRPr/>
            </a:pPr>
            <a:r>
              <a:rPr lang="en-GB" sz="1451" dirty="0">
                <a:solidFill>
                  <a:prstClr val="black"/>
                </a:solidFill>
                <a:latin typeface="Tahoma"/>
              </a:rPr>
              <a:t>£100/MWh</a:t>
            </a:r>
          </a:p>
        </p:txBody>
      </p:sp>
      <p:sp>
        <p:nvSpPr>
          <p:cNvPr id="14" name="TextBox 13"/>
          <p:cNvSpPr txBox="1"/>
          <p:nvPr/>
        </p:nvSpPr>
        <p:spPr>
          <a:xfrm>
            <a:off x="2043526" y="4911680"/>
            <a:ext cx="1105273" cy="243656"/>
          </a:xfrm>
          <a:prstGeom prst="rect">
            <a:avLst/>
          </a:prstGeom>
          <a:noFill/>
        </p:spPr>
        <p:txBody>
          <a:bodyPr wrap="square" lIns="0" tIns="0" rIns="0" bIns="0" rtlCol="0">
            <a:spAutoFit/>
          </a:bodyPr>
          <a:lstStyle/>
          <a:p>
            <a:pPr defTabSz="946052">
              <a:lnSpc>
                <a:spcPts val="1905"/>
              </a:lnSpc>
              <a:spcAft>
                <a:spcPts val="508"/>
              </a:spcAft>
              <a:defRPr/>
            </a:pPr>
            <a:r>
              <a:rPr lang="en-GB" sz="1451" dirty="0">
                <a:solidFill>
                  <a:prstClr val="black"/>
                </a:solidFill>
                <a:latin typeface="Tahoma"/>
              </a:rPr>
              <a:t>£50/MWh</a:t>
            </a:r>
          </a:p>
        </p:txBody>
      </p:sp>
      <p:sp>
        <p:nvSpPr>
          <p:cNvPr id="15" name="TextBox 14"/>
          <p:cNvSpPr txBox="1"/>
          <p:nvPr/>
        </p:nvSpPr>
        <p:spPr>
          <a:xfrm>
            <a:off x="4042974" y="3314075"/>
            <a:ext cx="1668619" cy="243656"/>
          </a:xfrm>
          <a:prstGeom prst="rect">
            <a:avLst/>
          </a:prstGeom>
          <a:noFill/>
        </p:spPr>
        <p:txBody>
          <a:bodyPr wrap="square" lIns="0" tIns="0" rIns="0" bIns="0" rtlCol="0">
            <a:spAutoFit/>
          </a:bodyPr>
          <a:lstStyle/>
          <a:p>
            <a:pPr defTabSz="946052">
              <a:lnSpc>
                <a:spcPts val="1905"/>
              </a:lnSpc>
              <a:spcAft>
                <a:spcPts val="508"/>
              </a:spcAft>
              <a:defRPr/>
            </a:pPr>
            <a:r>
              <a:rPr lang="en-GB" sz="1633" b="1" dirty="0">
                <a:solidFill>
                  <a:srgbClr val="FF3F3F"/>
                </a:solidFill>
                <a:latin typeface="Tahoma"/>
              </a:rPr>
              <a:t>Most expensive</a:t>
            </a:r>
          </a:p>
        </p:txBody>
      </p:sp>
      <p:sp>
        <p:nvSpPr>
          <p:cNvPr id="16" name="TextBox 15"/>
          <p:cNvSpPr txBox="1"/>
          <p:nvPr/>
        </p:nvSpPr>
        <p:spPr>
          <a:xfrm>
            <a:off x="4042974" y="5495520"/>
            <a:ext cx="1889926" cy="243656"/>
          </a:xfrm>
          <a:prstGeom prst="rect">
            <a:avLst/>
          </a:prstGeom>
          <a:noFill/>
        </p:spPr>
        <p:txBody>
          <a:bodyPr wrap="square" lIns="0" tIns="0" rIns="0" bIns="0" rtlCol="0">
            <a:spAutoFit/>
          </a:bodyPr>
          <a:lstStyle/>
          <a:p>
            <a:pPr defTabSz="946052">
              <a:lnSpc>
                <a:spcPts val="1905"/>
              </a:lnSpc>
              <a:spcAft>
                <a:spcPts val="508"/>
              </a:spcAft>
              <a:defRPr/>
            </a:pPr>
            <a:r>
              <a:rPr lang="en-GB" sz="1633" b="1" dirty="0">
                <a:solidFill>
                  <a:srgbClr val="21DBAD"/>
                </a:solidFill>
                <a:latin typeface="Tahoma"/>
              </a:rPr>
              <a:t>Least expensive</a:t>
            </a:r>
          </a:p>
        </p:txBody>
      </p:sp>
      <p:sp>
        <p:nvSpPr>
          <p:cNvPr id="21" name="Rectangle 20"/>
          <p:cNvSpPr/>
          <p:nvPr/>
        </p:nvSpPr>
        <p:spPr>
          <a:xfrm>
            <a:off x="6446517" y="5396246"/>
            <a:ext cx="929276" cy="29350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defTabSz="946052">
              <a:defRPr/>
            </a:pPr>
            <a:endParaRPr lang="en-GB" sz="1905">
              <a:solidFill>
                <a:prstClr val="white"/>
              </a:solidFill>
              <a:latin typeface="Tahoma"/>
            </a:endParaRPr>
          </a:p>
        </p:txBody>
      </p:sp>
      <p:sp>
        <p:nvSpPr>
          <p:cNvPr id="22" name="Rectangle 21"/>
          <p:cNvSpPr/>
          <p:nvPr/>
        </p:nvSpPr>
        <p:spPr>
          <a:xfrm>
            <a:off x="6446514" y="4614127"/>
            <a:ext cx="929276" cy="29350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defTabSz="946052">
              <a:defRPr/>
            </a:pPr>
            <a:endParaRPr lang="en-GB" sz="1905">
              <a:solidFill>
                <a:prstClr val="white"/>
              </a:solidFill>
              <a:latin typeface="Tahoma"/>
            </a:endParaRPr>
          </a:p>
        </p:txBody>
      </p:sp>
      <p:sp>
        <p:nvSpPr>
          <p:cNvPr id="24" name="Rectangle 23"/>
          <p:cNvSpPr/>
          <p:nvPr/>
        </p:nvSpPr>
        <p:spPr>
          <a:xfrm>
            <a:off x="6446517" y="3390370"/>
            <a:ext cx="929276" cy="29350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defTabSz="946052">
              <a:defRPr/>
            </a:pPr>
            <a:endParaRPr lang="en-GB" sz="1905">
              <a:solidFill>
                <a:prstClr val="white"/>
              </a:solidFill>
              <a:latin typeface="Tahoma"/>
            </a:endParaRPr>
          </a:p>
        </p:txBody>
      </p:sp>
      <p:sp>
        <p:nvSpPr>
          <p:cNvPr id="27" name="TextBox 26"/>
          <p:cNvSpPr txBox="1"/>
          <p:nvPr/>
        </p:nvSpPr>
        <p:spPr>
          <a:xfrm>
            <a:off x="6473170" y="5396246"/>
            <a:ext cx="1105273" cy="243656"/>
          </a:xfrm>
          <a:prstGeom prst="rect">
            <a:avLst/>
          </a:prstGeom>
          <a:noFill/>
        </p:spPr>
        <p:txBody>
          <a:bodyPr wrap="square" lIns="0" tIns="0" rIns="0" bIns="0" rtlCol="0">
            <a:spAutoFit/>
          </a:bodyPr>
          <a:lstStyle/>
          <a:p>
            <a:pPr defTabSz="946052">
              <a:lnSpc>
                <a:spcPts val="1905"/>
              </a:lnSpc>
              <a:spcAft>
                <a:spcPts val="508"/>
              </a:spcAft>
              <a:defRPr/>
            </a:pPr>
            <a:r>
              <a:rPr lang="en-GB" sz="1451" dirty="0">
                <a:solidFill>
                  <a:prstClr val="black"/>
                </a:solidFill>
                <a:latin typeface="Tahoma"/>
              </a:rPr>
              <a:t>-£40/MWh</a:t>
            </a:r>
          </a:p>
        </p:txBody>
      </p:sp>
      <p:sp>
        <p:nvSpPr>
          <p:cNvPr id="28" name="TextBox 27"/>
          <p:cNvSpPr txBox="1"/>
          <p:nvPr/>
        </p:nvSpPr>
        <p:spPr>
          <a:xfrm>
            <a:off x="6473172" y="3400013"/>
            <a:ext cx="1105273" cy="243656"/>
          </a:xfrm>
          <a:prstGeom prst="rect">
            <a:avLst/>
          </a:prstGeom>
          <a:noFill/>
        </p:spPr>
        <p:txBody>
          <a:bodyPr wrap="square" lIns="0" tIns="0" rIns="0" bIns="0" rtlCol="0">
            <a:spAutoFit/>
          </a:bodyPr>
          <a:lstStyle/>
          <a:p>
            <a:pPr defTabSz="946052">
              <a:lnSpc>
                <a:spcPts val="1905"/>
              </a:lnSpc>
              <a:spcAft>
                <a:spcPts val="508"/>
              </a:spcAft>
              <a:defRPr/>
            </a:pPr>
            <a:r>
              <a:rPr lang="en-GB" sz="1451" dirty="0">
                <a:solidFill>
                  <a:prstClr val="black"/>
                </a:solidFill>
                <a:latin typeface="Tahoma"/>
              </a:rPr>
              <a:t>£30/MWh</a:t>
            </a:r>
          </a:p>
        </p:txBody>
      </p:sp>
      <p:sp>
        <p:nvSpPr>
          <p:cNvPr id="29" name="TextBox 28"/>
          <p:cNvSpPr txBox="1"/>
          <p:nvPr/>
        </p:nvSpPr>
        <p:spPr>
          <a:xfrm>
            <a:off x="6473168" y="4650177"/>
            <a:ext cx="1105273" cy="243656"/>
          </a:xfrm>
          <a:prstGeom prst="rect">
            <a:avLst/>
          </a:prstGeom>
          <a:noFill/>
        </p:spPr>
        <p:txBody>
          <a:bodyPr wrap="square" lIns="0" tIns="0" rIns="0" bIns="0" rtlCol="0">
            <a:spAutoFit/>
          </a:bodyPr>
          <a:lstStyle/>
          <a:p>
            <a:pPr defTabSz="946052">
              <a:lnSpc>
                <a:spcPts val="1905"/>
              </a:lnSpc>
              <a:spcAft>
                <a:spcPts val="508"/>
              </a:spcAft>
              <a:defRPr/>
            </a:pPr>
            <a:r>
              <a:rPr lang="en-GB" sz="1451" dirty="0">
                <a:solidFill>
                  <a:prstClr val="black"/>
                </a:solidFill>
                <a:latin typeface="Tahoma"/>
              </a:rPr>
              <a:t>£0/MWh</a:t>
            </a:r>
          </a:p>
        </p:txBody>
      </p:sp>
      <p:sp>
        <p:nvSpPr>
          <p:cNvPr id="32" name="Rectangle 31"/>
          <p:cNvSpPr/>
          <p:nvPr/>
        </p:nvSpPr>
        <p:spPr>
          <a:xfrm>
            <a:off x="6446517" y="4080089"/>
            <a:ext cx="929276" cy="29350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defTabSz="946052">
              <a:defRPr/>
            </a:pPr>
            <a:endParaRPr lang="en-GB" sz="1905">
              <a:solidFill>
                <a:prstClr val="white"/>
              </a:solidFill>
              <a:latin typeface="Tahoma"/>
            </a:endParaRPr>
          </a:p>
        </p:txBody>
      </p:sp>
      <p:sp>
        <p:nvSpPr>
          <p:cNvPr id="33" name="TextBox 32"/>
          <p:cNvSpPr txBox="1"/>
          <p:nvPr/>
        </p:nvSpPr>
        <p:spPr>
          <a:xfrm>
            <a:off x="6473173" y="4116139"/>
            <a:ext cx="1105273" cy="243656"/>
          </a:xfrm>
          <a:prstGeom prst="rect">
            <a:avLst/>
          </a:prstGeom>
          <a:noFill/>
        </p:spPr>
        <p:txBody>
          <a:bodyPr wrap="square" lIns="0" tIns="0" rIns="0" bIns="0" rtlCol="0">
            <a:spAutoFit/>
          </a:bodyPr>
          <a:lstStyle/>
          <a:p>
            <a:pPr defTabSz="946052">
              <a:lnSpc>
                <a:spcPts val="1905"/>
              </a:lnSpc>
              <a:spcAft>
                <a:spcPts val="508"/>
              </a:spcAft>
              <a:defRPr/>
            </a:pPr>
            <a:r>
              <a:rPr lang="en-GB" sz="1451" dirty="0">
                <a:solidFill>
                  <a:prstClr val="black"/>
                </a:solidFill>
                <a:latin typeface="Tahoma"/>
              </a:rPr>
              <a:t>£10/MWh</a:t>
            </a:r>
          </a:p>
        </p:txBody>
      </p:sp>
      <p:sp>
        <p:nvSpPr>
          <p:cNvPr id="34" name="Up-Down Arrow 33"/>
          <p:cNvSpPr/>
          <p:nvPr/>
        </p:nvSpPr>
        <p:spPr>
          <a:xfrm rot="10800000">
            <a:off x="7816583" y="3194924"/>
            <a:ext cx="588262" cy="2661644"/>
          </a:xfrm>
          <a:prstGeom prst="upDownArrow">
            <a:avLst/>
          </a:prstGeom>
          <a:gradFill flip="none" rotWithShape="1">
            <a:gsLst>
              <a:gs pos="0">
                <a:schemeClr val="accent3"/>
              </a:gs>
              <a:gs pos="50000">
                <a:schemeClr val="accent3">
                  <a:tint val="44500"/>
                  <a:satMod val="160000"/>
                </a:schemeClr>
              </a:gs>
              <a:gs pos="100000">
                <a:schemeClr val="accent1"/>
              </a:gs>
            </a:gsLst>
            <a:lin ang="540000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46052">
              <a:defRPr/>
            </a:pPr>
            <a:endParaRPr lang="en-GB" sz="1905">
              <a:solidFill>
                <a:prstClr val="white"/>
              </a:solidFill>
              <a:latin typeface="Tahoma"/>
            </a:endParaRPr>
          </a:p>
        </p:txBody>
      </p:sp>
      <p:sp>
        <p:nvSpPr>
          <p:cNvPr id="35" name="TextBox 34"/>
          <p:cNvSpPr txBox="1"/>
          <p:nvPr/>
        </p:nvSpPr>
        <p:spPr>
          <a:xfrm>
            <a:off x="8669024" y="5494677"/>
            <a:ext cx="1668619" cy="243656"/>
          </a:xfrm>
          <a:prstGeom prst="rect">
            <a:avLst/>
          </a:prstGeom>
          <a:noFill/>
        </p:spPr>
        <p:txBody>
          <a:bodyPr wrap="square" lIns="0" tIns="0" rIns="0" bIns="0" rtlCol="0">
            <a:spAutoFit/>
          </a:bodyPr>
          <a:lstStyle/>
          <a:p>
            <a:pPr defTabSz="946052">
              <a:lnSpc>
                <a:spcPts val="1905"/>
              </a:lnSpc>
              <a:spcAft>
                <a:spcPts val="508"/>
              </a:spcAft>
              <a:defRPr/>
            </a:pPr>
            <a:r>
              <a:rPr lang="en-GB" sz="1633" b="1" dirty="0">
                <a:solidFill>
                  <a:srgbClr val="FF3F3F"/>
                </a:solidFill>
                <a:latin typeface="Tahoma"/>
              </a:rPr>
              <a:t>Most expensive</a:t>
            </a:r>
          </a:p>
        </p:txBody>
      </p:sp>
      <p:sp>
        <p:nvSpPr>
          <p:cNvPr id="36" name="TextBox 35"/>
          <p:cNvSpPr txBox="1"/>
          <p:nvPr/>
        </p:nvSpPr>
        <p:spPr>
          <a:xfrm>
            <a:off x="8618445" y="3318640"/>
            <a:ext cx="1889926" cy="243656"/>
          </a:xfrm>
          <a:prstGeom prst="rect">
            <a:avLst/>
          </a:prstGeom>
          <a:noFill/>
        </p:spPr>
        <p:txBody>
          <a:bodyPr wrap="square" lIns="0" tIns="0" rIns="0" bIns="0" rtlCol="0">
            <a:spAutoFit/>
          </a:bodyPr>
          <a:lstStyle/>
          <a:p>
            <a:pPr defTabSz="946052">
              <a:lnSpc>
                <a:spcPts val="1905"/>
              </a:lnSpc>
              <a:spcAft>
                <a:spcPts val="508"/>
              </a:spcAft>
              <a:defRPr/>
            </a:pPr>
            <a:r>
              <a:rPr lang="en-GB" sz="1633" b="1" dirty="0">
                <a:solidFill>
                  <a:srgbClr val="21DBAD"/>
                </a:solidFill>
                <a:latin typeface="Tahoma"/>
              </a:rPr>
              <a:t>Least expensive</a:t>
            </a:r>
          </a:p>
        </p:txBody>
      </p:sp>
    </p:spTree>
    <p:extLst>
      <p:ext uri="{BB962C8B-B14F-4D97-AF65-F5344CB8AC3E}">
        <p14:creationId xmlns:p14="http://schemas.microsoft.com/office/powerpoint/2010/main" val="9586860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p:cNvCxnSpPr>
            <a:stCxn id="23" idx="4"/>
            <a:endCxn id="21" idx="0"/>
          </p:cNvCxnSpPr>
          <p:nvPr/>
        </p:nvCxnSpPr>
        <p:spPr>
          <a:xfrm flipH="1">
            <a:off x="4028962" y="4388388"/>
            <a:ext cx="358720" cy="397654"/>
          </a:xfrm>
          <a:prstGeom prst="line">
            <a:avLst/>
          </a:prstGeom>
          <a:ln>
            <a:solidFill>
              <a:srgbClr val="156E91"/>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4" name="Group 3"/>
          <p:cNvGrpSpPr/>
          <p:nvPr/>
        </p:nvGrpSpPr>
        <p:grpSpPr>
          <a:xfrm>
            <a:off x="3501755" y="3027391"/>
            <a:ext cx="1771854" cy="1360997"/>
            <a:chOff x="1081088" y="1804988"/>
            <a:chExt cx="2070100" cy="2070100"/>
          </a:xfrm>
        </p:grpSpPr>
        <p:sp>
          <p:nvSpPr>
            <p:cNvPr id="23" name="Oval 22"/>
            <p:cNvSpPr/>
            <p:nvPr/>
          </p:nvSpPr>
          <p:spPr>
            <a:xfrm>
              <a:off x="1081088" y="1804988"/>
              <a:ext cx="2070100" cy="2070100"/>
            </a:xfrm>
            <a:prstGeom prst="ellipse">
              <a:avLst/>
            </a:prstGeom>
            <a:ln/>
          </p:spPr>
          <p:style>
            <a:lnRef idx="2">
              <a:schemeClr val="accent1"/>
            </a:lnRef>
            <a:fillRef idx="1">
              <a:schemeClr val="lt1"/>
            </a:fillRef>
            <a:effectRef idx="0">
              <a:schemeClr val="accent1"/>
            </a:effectRef>
            <a:fontRef idx="minor">
              <a:schemeClr val="dk1"/>
            </a:fontRef>
          </p:style>
          <p:txBody>
            <a:bodyPr anchor="ctr"/>
            <a:lstStyle/>
            <a:p>
              <a:pPr algn="ctr" defTabSz="946052" eaLnBrk="0" hangingPunct="0">
                <a:defRPr/>
              </a:pPr>
              <a:endParaRPr lang="en-US" sz="1451" dirty="0">
                <a:solidFill>
                  <a:srgbClr val="00008B"/>
                </a:solidFill>
                <a:latin typeface="Arial" panose="020B0604020202020204"/>
              </a:endParaRPr>
            </a:p>
          </p:txBody>
        </p:sp>
        <p:sp>
          <p:nvSpPr>
            <p:cNvPr id="24" name="TextBox 11"/>
            <p:cNvSpPr txBox="1">
              <a:spLocks noChangeArrowheads="1"/>
            </p:cNvSpPr>
            <p:nvPr/>
          </p:nvSpPr>
          <p:spPr bwMode="auto">
            <a:xfrm>
              <a:off x="1287464" y="2355291"/>
              <a:ext cx="1706562" cy="1018776"/>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0" tIns="0" rIns="0" bIns="0">
              <a:spAutoFit/>
            </a:bodyPr>
            <a:lstStyle/>
            <a:p>
              <a:pPr algn="ctr" defTabSz="946052" eaLnBrk="0" hangingPunct="0"/>
              <a:r>
                <a:rPr lang="en-GB" altLang="zh-CN" sz="1451" b="1" dirty="0">
                  <a:solidFill>
                    <a:srgbClr val="00008B"/>
                  </a:solidFill>
                  <a:latin typeface="Tahoma" pitchFamily="34" charset="0"/>
                  <a:cs typeface="Tahoma" pitchFamily="34" charset="0"/>
                </a:rPr>
                <a:t>Energy balancing actions</a:t>
              </a:r>
            </a:p>
          </p:txBody>
        </p:sp>
      </p:grpSp>
      <p:grpSp>
        <p:nvGrpSpPr>
          <p:cNvPr id="3" name="Group 2"/>
          <p:cNvGrpSpPr/>
          <p:nvPr/>
        </p:nvGrpSpPr>
        <p:grpSpPr>
          <a:xfrm>
            <a:off x="6855835" y="3027391"/>
            <a:ext cx="1771855" cy="1360997"/>
            <a:chOff x="3579813" y="1804988"/>
            <a:chExt cx="2070101" cy="2070100"/>
          </a:xfrm>
        </p:grpSpPr>
        <p:sp>
          <p:nvSpPr>
            <p:cNvPr id="25" name="Oval 24"/>
            <p:cNvSpPr/>
            <p:nvPr/>
          </p:nvSpPr>
          <p:spPr>
            <a:xfrm>
              <a:off x="3579813" y="1804988"/>
              <a:ext cx="2070101" cy="2070100"/>
            </a:xfrm>
            <a:prstGeom prst="ellipse">
              <a:avLst/>
            </a:prstGeom>
            <a:ln/>
          </p:spPr>
          <p:style>
            <a:lnRef idx="2">
              <a:schemeClr val="accent3"/>
            </a:lnRef>
            <a:fillRef idx="1">
              <a:schemeClr val="lt1"/>
            </a:fillRef>
            <a:effectRef idx="0">
              <a:schemeClr val="accent3"/>
            </a:effectRef>
            <a:fontRef idx="minor">
              <a:schemeClr val="dk1"/>
            </a:fontRef>
          </p:style>
          <p:txBody>
            <a:bodyPr anchor="ctr"/>
            <a:lstStyle/>
            <a:p>
              <a:pPr algn="ctr" defTabSz="946052" eaLnBrk="0" hangingPunct="0">
                <a:defRPr/>
              </a:pPr>
              <a:endParaRPr lang="en-US" sz="1451" dirty="0">
                <a:solidFill>
                  <a:srgbClr val="00008B"/>
                </a:solidFill>
                <a:latin typeface="Arial" panose="020B0604020202020204"/>
              </a:endParaRPr>
            </a:p>
          </p:txBody>
        </p:sp>
        <p:sp>
          <p:nvSpPr>
            <p:cNvPr id="26" name="TextBox 13"/>
            <p:cNvSpPr txBox="1">
              <a:spLocks noChangeArrowheads="1"/>
            </p:cNvSpPr>
            <p:nvPr/>
          </p:nvSpPr>
          <p:spPr bwMode="auto">
            <a:xfrm>
              <a:off x="3786189" y="2355291"/>
              <a:ext cx="1706562" cy="1018776"/>
            </a:xfrm>
            <a:prstGeom prst="rect">
              <a:avLst/>
            </a:prstGeom>
            <a:ln>
              <a:noFill/>
              <a:headEnd/>
              <a:tailEnd/>
            </a:ln>
          </p:spPr>
          <p:style>
            <a:lnRef idx="2">
              <a:schemeClr val="accent3"/>
            </a:lnRef>
            <a:fillRef idx="1">
              <a:schemeClr val="lt1"/>
            </a:fillRef>
            <a:effectRef idx="0">
              <a:schemeClr val="accent3"/>
            </a:effectRef>
            <a:fontRef idx="minor">
              <a:schemeClr val="dk1"/>
            </a:fontRef>
          </p:style>
          <p:txBody>
            <a:bodyPr lIns="0" tIns="0" rIns="0" bIns="0">
              <a:spAutoFit/>
            </a:bodyPr>
            <a:lstStyle/>
            <a:p>
              <a:pPr algn="ctr" defTabSz="946052" eaLnBrk="0" hangingPunct="0"/>
              <a:r>
                <a:rPr lang="en-GB" altLang="zh-CN" sz="1451" b="1" dirty="0">
                  <a:solidFill>
                    <a:srgbClr val="00008B"/>
                  </a:solidFill>
                  <a:latin typeface="Tahoma" pitchFamily="34" charset="0"/>
                  <a:cs typeface="Tahoma" pitchFamily="34" charset="0"/>
                </a:rPr>
                <a:t>System balancing actions</a:t>
              </a:r>
            </a:p>
          </p:txBody>
        </p:sp>
      </p:grpSp>
      <p:grpSp>
        <p:nvGrpSpPr>
          <p:cNvPr id="6" name="Group 5"/>
          <p:cNvGrpSpPr/>
          <p:nvPr/>
        </p:nvGrpSpPr>
        <p:grpSpPr>
          <a:xfrm>
            <a:off x="2341034" y="4786042"/>
            <a:ext cx="3375856" cy="1397246"/>
            <a:chOff x="-131837" y="4119563"/>
            <a:chExt cx="3944095" cy="1787456"/>
          </a:xfrm>
        </p:grpSpPr>
        <p:sp>
          <p:nvSpPr>
            <p:cNvPr id="21" name="Rounded Rectangle 20"/>
            <p:cNvSpPr/>
            <p:nvPr/>
          </p:nvSpPr>
          <p:spPr>
            <a:xfrm>
              <a:off x="-131837" y="4119563"/>
              <a:ext cx="3944095" cy="1787456"/>
            </a:xfrm>
            <a:prstGeom prst="roundRect">
              <a:avLst>
                <a:gd name="adj" fmla="val 14283"/>
              </a:avLst>
            </a:prstGeom>
            <a:ln/>
          </p:spPr>
          <p:style>
            <a:lnRef idx="2">
              <a:schemeClr val="accent1"/>
            </a:lnRef>
            <a:fillRef idx="1">
              <a:schemeClr val="lt1"/>
            </a:fillRef>
            <a:effectRef idx="0">
              <a:schemeClr val="accent1"/>
            </a:effectRef>
            <a:fontRef idx="minor">
              <a:schemeClr val="dk1"/>
            </a:fontRef>
          </p:style>
          <p:txBody>
            <a:bodyPr lIns="0" tIns="0" rIns="0" bIns="0" anchor="ctr"/>
            <a:lstStyle/>
            <a:p>
              <a:pPr algn="ctr" defTabSz="946052" eaLnBrk="0" hangingPunct="0">
                <a:buClr>
                  <a:srgbClr val="FFFFFF"/>
                </a:buClr>
                <a:buSzPct val="100000"/>
                <a:defRPr/>
              </a:pPr>
              <a:endParaRPr lang="en-GB" sz="1270" dirty="0">
                <a:solidFill>
                  <a:srgbClr val="00008B">
                    <a:lumMod val="75000"/>
                    <a:lumOff val="25000"/>
                  </a:srgbClr>
                </a:solidFill>
                <a:latin typeface="Tahoma"/>
                <a:cs typeface="Tahoma"/>
              </a:endParaRPr>
            </a:p>
          </p:txBody>
        </p:sp>
        <p:sp>
          <p:nvSpPr>
            <p:cNvPr id="27" name="Rectangle 26"/>
            <p:cNvSpPr/>
            <p:nvPr/>
          </p:nvSpPr>
          <p:spPr>
            <a:xfrm>
              <a:off x="-27010" y="4255743"/>
              <a:ext cx="3721225" cy="150011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p>
              <a:pPr marL="259175" lvl="2" indent="-259175" defTabSz="908554">
                <a:buFont typeface="Arial" panose="020B0604020202020204" pitchFamily="34" charset="0"/>
                <a:buChar char="•"/>
                <a:defRPr/>
              </a:pPr>
              <a:r>
                <a:rPr lang="en-GB" sz="1270" dirty="0">
                  <a:solidFill>
                    <a:srgbClr val="00008B"/>
                  </a:solidFill>
                  <a:latin typeface="Tahoma"/>
                  <a:cs typeface="Tahoma"/>
                </a:rPr>
                <a:t>Actions taken to maintain gross national half-hourly energy balance</a:t>
              </a:r>
            </a:p>
            <a:p>
              <a:pPr marL="259175" lvl="2" indent="-259175" defTabSz="908554">
                <a:buFont typeface="Arial" panose="020B0604020202020204" pitchFamily="34" charset="0"/>
                <a:buChar char="•"/>
                <a:defRPr/>
              </a:pPr>
              <a:r>
                <a:rPr lang="en-GB" sz="1270" dirty="0">
                  <a:solidFill>
                    <a:srgbClr val="00008B"/>
                  </a:solidFill>
                  <a:latin typeface="Tahoma"/>
                  <a:cs typeface="Tahoma"/>
                </a:rPr>
                <a:t>To match Supply with Demand</a:t>
              </a:r>
            </a:p>
            <a:p>
              <a:pPr marL="259175" lvl="2" indent="-259175" defTabSz="908554">
                <a:buFont typeface="Arial" panose="020B0604020202020204" pitchFamily="34" charset="0"/>
                <a:buChar char="•"/>
                <a:defRPr/>
              </a:pPr>
              <a:r>
                <a:rPr lang="en-GB" sz="1270" dirty="0">
                  <a:solidFill>
                    <a:srgbClr val="00008B"/>
                  </a:solidFill>
                  <a:latin typeface="Tahoma"/>
                  <a:cs typeface="Tahoma"/>
                  <a:sym typeface="Wingdings" panose="05000000000000000000" pitchFamily="2" charset="2"/>
                </a:rPr>
                <a:t>Market-driven imbalances</a:t>
              </a:r>
            </a:p>
            <a:p>
              <a:pPr marL="259175" lvl="2" indent="-259175" defTabSz="908554">
                <a:buFont typeface="Arial" panose="020B0604020202020204" pitchFamily="34" charset="0"/>
                <a:buChar char="•"/>
                <a:defRPr/>
              </a:pPr>
              <a:r>
                <a:rPr lang="en-GB" sz="1270" dirty="0">
                  <a:solidFill>
                    <a:srgbClr val="00008B"/>
                  </a:solidFill>
                  <a:latin typeface="Tahoma"/>
                  <a:cs typeface="Tahoma"/>
                  <a:sym typeface="Wingdings" panose="05000000000000000000" pitchFamily="2" charset="2"/>
                </a:rPr>
                <a:t>Costs are </a:t>
              </a:r>
              <a:r>
                <a:rPr lang="en-GB" sz="1270" b="1" dirty="0">
                  <a:solidFill>
                    <a:srgbClr val="00008B"/>
                  </a:solidFill>
                  <a:latin typeface="Tahoma"/>
                  <a:cs typeface="Tahoma"/>
                  <a:sym typeface="Wingdings" panose="05000000000000000000" pitchFamily="2" charset="2"/>
                </a:rPr>
                <a:t>reflected in the Imbalance Price</a:t>
              </a:r>
              <a:endParaRPr lang="en-GB" sz="1270" b="1" dirty="0">
                <a:solidFill>
                  <a:srgbClr val="00008B"/>
                </a:solidFill>
                <a:latin typeface="Tahoma"/>
                <a:cs typeface="Tahoma"/>
              </a:endParaRPr>
            </a:p>
          </p:txBody>
        </p:sp>
      </p:grpSp>
      <p:grpSp>
        <p:nvGrpSpPr>
          <p:cNvPr id="5" name="Group 4"/>
          <p:cNvGrpSpPr/>
          <p:nvPr/>
        </p:nvGrpSpPr>
        <p:grpSpPr>
          <a:xfrm>
            <a:off x="6447446" y="4786042"/>
            <a:ext cx="3380801" cy="1314310"/>
            <a:chOff x="3567023" y="4105275"/>
            <a:chExt cx="3949873" cy="1787457"/>
          </a:xfrm>
        </p:grpSpPr>
        <p:sp>
          <p:nvSpPr>
            <p:cNvPr id="20" name="Rounded Rectangle 19"/>
            <p:cNvSpPr/>
            <p:nvPr/>
          </p:nvSpPr>
          <p:spPr>
            <a:xfrm>
              <a:off x="3567023" y="4105275"/>
              <a:ext cx="3949873" cy="1787457"/>
            </a:xfrm>
            <a:prstGeom prst="roundRect">
              <a:avLst>
                <a:gd name="adj" fmla="val 14283"/>
              </a:avLst>
            </a:prstGeom>
            <a:ln/>
          </p:spPr>
          <p:style>
            <a:lnRef idx="2">
              <a:schemeClr val="accent3"/>
            </a:lnRef>
            <a:fillRef idx="1">
              <a:schemeClr val="lt1"/>
            </a:fillRef>
            <a:effectRef idx="0">
              <a:schemeClr val="accent3"/>
            </a:effectRef>
            <a:fontRef idx="minor">
              <a:schemeClr val="dk1"/>
            </a:fontRef>
          </p:style>
          <p:txBody>
            <a:bodyPr lIns="0" tIns="0" rIns="0" bIns="0" anchor="ctr"/>
            <a:lstStyle/>
            <a:p>
              <a:pPr algn="ctr" defTabSz="946052" eaLnBrk="0" hangingPunct="0">
                <a:buClr>
                  <a:srgbClr val="FFFFFF"/>
                </a:buClr>
                <a:buSzPct val="100000"/>
                <a:defRPr/>
              </a:pPr>
              <a:endParaRPr lang="en-GB" sz="1270" dirty="0">
                <a:solidFill>
                  <a:srgbClr val="00008B">
                    <a:lumMod val="75000"/>
                    <a:lumOff val="25000"/>
                  </a:srgbClr>
                </a:solidFill>
                <a:latin typeface="Tahoma"/>
                <a:cs typeface="Tahoma"/>
              </a:endParaRPr>
            </a:p>
          </p:txBody>
        </p:sp>
        <p:sp>
          <p:nvSpPr>
            <p:cNvPr id="28" name="Rectangle 27"/>
            <p:cNvSpPr/>
            <p:nvPr/>
          </p:nvSpPr>
          <p:spPr>
            <a:xfrm>
              <a:off x="3739798" y="4166103"/>
              <a:ext cx="3607477" cy="1580376"/>
            </a:xfrm>
            <a:prstGeom prst="rect">
              <a:avLst/>
            </a:prstGeom>
            <a:ln>
              <a:noFill/>
            </a:ln>
          </p:spPr>
          <p:style>
            <a:lnRef idx="2">
              <a:schemeClr val="accent3"/>
            </a:lnRef>
            <a:fillRef idx="1">
              <a:schemeClr val="lt1"/>
            </a:fillRef>
            <a:effectRef idx="0">
              <a:schemeClr val="accent3"/>
            </a:effectRef>
            <a:fontRef idx="minor">
              <a:schemeClr val="dk1"/>
            </a:fontRef>
          </p:style>
          <p:txBody>
            <a:bodyPr lIns="0" tIns="0" rIns="0" bIns="0" anchor="ctr"/>
            <a:lstStyle/>
            <a:p>
              <a:pPr marL="259175" lvl="2" indent="-259175" defTabSz="908554" eaLnBrk="0" hangingPunct="0">
                <a:buFont typeface="Arial" panose="020B0604020202020204" pitchFamily="34" charset="0"/>
                <a:buChar char="•"/>
                <a:defRPr/>
              </a:pPr>
              <a:r>
                <a:rPr lang="en-GB" sz="1270" dirty="0">
                  <a:solidFill>
                    <a:srgbClr val="00008B"/>
                  </a:solidFill>
                  <a:latin typeface="Arial" panose="020B0604020202020204"/>
                  <a:cs typeface="Tahoma"/>
                </a:rPr>
                <a:t>To manage constraints on the network</a:t>
              </a:r>
            </a:p>
            <a:p>
              <a:pPr marL="259175" lvl="2" indent="-259175" defTabSz="908554" eaLnBrk="0" hangingPunct="0">
                <a:buFont typeface="Arial" panose="020B0604020202020204" pitchFamily="34" charset="0"/>
                <a:buChar char="•"/>
                <a:defRPr/>
              </a:pPr>
              <a:r>
                <a:rPr lang="en-GB" sz="1270" dirty="0">
                  <a:solidFill>
                    <a:srgbClr val="00008B"/>
                  </a:solidFill>
                  <a:latin typeface="Tahoma"/>
                  <a:cs typeface="Tahoma"/>
                </a:rPr>
                <a:t>Actions taken to balance the system geographically and/or for shorter term balancing, e.g. frequency control</a:t>
              </a:r>
            </a:p>
            <a:p>
              <a:pPr marL="259175" lvl="2" indent="-259175" defTabSz="908554" eaLnBrk="0" hangingPunct="0">
                <a:buFont typeface="Arial" panose="020B0604020202020204" pitchFamily="34" charset="0"/>
                <a:buChar char="•"/>
                <a:defRPr/>
              </a:pPr>
              <a:r>
                <a:rPr lang="en-GB" sz="1270" b="1" dirty="0">
                  <a:solidFill>
                    <a:srgbClr val="00008B"/>
                  </a:solidFill>
                  <a:latin typeface="Tahoma"/>
                  <a:cs typeface="Tahoma"/>
                  <a:sym typeface="Wingdings" panose="05000000000000000000" pitchFamily="2" charset="2"/>
                </a:rPr>
                <a:t>Non-market driven imbalances </a:t>
              </a:r>
            </a:p>
          </p:txBody>
        </p:sp>
      </p:grpSp>
      <p:cxnSp>
        <p:nvCxnSpPr>
          <p:cNvPr id="29" name="Straight Connector 28"/>
          <p:cNvCxnSpPr>
            <a:stCxn id="25" idx="4"/>
            <a:endCxn id="20" idx="0"/>
          </p:cNvCxnSpPr>
          <p:nvPr/>
        </p:nvCxnSpPr>
        <p:spPr>
          <a:xfrm>
            <a:off x="7741763" y="4388389"/>
            <a:ext cx="396084" cy="397653"/>
          </a:xfrm>
          <a:prstGeom prst="line">
            <a:avLst/>
          </a:prstGeom>
          <a:ln>
            <a:solidFill>
              <a:srgbClr val="156E91"/>
            </a:solidFill>
            <a:prstDash val="sysDot"/>
          </a:ln>
          <a:effectLst/>
        </p:spPr>
        <p:style>
          <a:lnRef idx="2">
            <a:schemeClr val="accent1"/>
          </a:lnRef>
          <a:fillRef idx="0">
            <a:schemeClr val="accent1"/>
          </a:fillRef>
          <a:effectRef idx="1">
            <a:schemeClr val="accent1"/>
          </a:effectRef>
          <a:fontRef idx="minor">
            <a:schemeClr val="tx1"/>
          </a:fontRef>
        </p:style>
      </p:cxnSp>
      <p:sp>
        <p:nvSpPr>
          <p:cNvPr id="7" name="Title 6"/>
          <p:cNvSpPr>
            <a:spLocks noGrp="1"/>
          </p:cNvSpPr>
          <p:nvPr>
            <p:ph type="title"/>
          </p:nvPr>
        </p:nvSpPr>
        <p:spPr/>
        <p:txBody>
          <a:bodyPr/>
          <a:lstStyle/>
          <a:p>
            <a:r>
              <a:rPr lang="en-GB" dirty="0"/>
              <a:t>How are they calculated - Energy </a:t>
            </a:r>
            <a:r>
              <a:rPr lang="en-GB" dirty="0" smtClean="0"/>
              <a:t>versus system balancing</a:t>
            </a:r>
            <a:r>
              <a:rPr lang="en-GB" dirty="0"/>
              <a:t/>
            </a:r>
            <a:br>
              <a:rPr lang="en-GB" dirty="0"/>
            </a:br>
            <a:endParaRPr lang="en-GB" dirty="0"/>
          </a:p>
        </p:txBody>
      </p:sp>
      <p:sp>
        <p:nvSpPr>
          <p:cNvPr id="30" name="Text Placeholder 7"/>
          <p:cNvSpPr txBox="1">
            <a:spLocks/>
          </p:cNvSpPr>
          <p:nvPr/>
        </p:nvSpPr>
        <p:spPr>
          <a:xfrm>
            <a:off x="1595033" y="1883202"/>
            <a:ext cx="8979215" cy="1098114"/>
          </a:xfrm>
          <a:prstGeom prst="rect">
            <a:avLst/>
          </a:prstGeom>
        </p:spPr>
        <p:txBody>
          <a:bodyPr/>
          <a:lstStyle>
            <a:lvl1pPr marL="360000" indent="-360000" algn="l" defTabSz="1043056" rtl="0" eaLnBrk="1" latinLnBrk="0" hangingPunct="1">
              <a:lnSpc>
                <a:spcPts val="2100"/>
              </a:lnSpc>
              <a:spcBef>
                <a:spcPts val="0"/>
              </a:spcBef>
              <a:spcAft>
                <a:spcPts val="1135"/>
              </a:spcAft>
              <a:buClr>
                <a:schemeClr val="tx2"/>
              </a:buClr>
              <a:buFont typeface="Proxima Nova Rg"/>
              <a:buChar char="■"/>
              <a:defRPr sz="1600" kern="1200">
                <a:solidFill>
                  <a:schemeClr val="tx1"/>
                </a:solidFill>
                <a:latin typeface="+mn-lt"/>
                <a:ea typeface="+mn-ea"/>
                <a:cs typeface="+mn-cs"/>
              </a:defRPr>
            </a:lvl1pPr>
            <a:lvl2pPr marL="540000" indent="-179388" algn="l" defTabSz="1043056" rtl="0" eaLnBrk="1" latinLnBrk="0" hangingPunct="1">
              <a:lnSpc>
                <a:spcPts val="2100"/>
              </a:lnSpc>
              <a:spcBef>
                <a:spcPts val="0"/>
              </a:spcBef>
              <a:spcAft>
                <a:spcPts val="560"/>
              </a:spcAft>
              <a:buClr>
                <a:schemeClr val="tx2"/>
              </a:buClr>
              <a:buFont typeface="Arial" panose="020B0604020202020204" pitchFamily="34" charset="0"/>
              <a:buChar char="–"/>
              <a:defRPr sz="1400" kern="1200">
                <a:solidFill>
                  <a:schemeClr val="tx1"/>
                </a:solidFill>
                <a:latin typeface="+mn-lt"/>
                <a:ea typeface="+mn-ea"/>
                <a:cs typeface="+mn-cs"/>
              </a:defRPr>
            </a:lvl2pPr>
            <a:lvl3pPr marL="720000" indent="-179388" algn="l" defTabSz="1043056" rtl="0" eaLnBrk="1" latinLnBrk="0" hangingPunct="1">
              <a:lnSpc>
                <a:spcPts val="2100"/>
              </a:lnSpc>
              <a:spcBef>
                <a:spcPts val="0"/>
              </a:spcBef>
              <a:spcAft>
                <a:spcPts val="560"/>
              </a:spcAft>
              <a:buClr>
                <a:schemeClr val="tx2"/>
              </a:buClr>
              <a:buFont typeface="Arial" panose="020B0604020202020204" pitchFamily="34" charset="0"/>
              <a:buChar char="–"/>
              <a:defRPr sz="1400" kern="1200">
                <a:solidFill>
                  <a:schemeClr val="tx1"/>
                </a:solidFill>
                <a:latin typeface="+mn-lt"/>
                <a:ea typeface="+mn-ea"/>
                <a:cs typeface="+mn-cs"/>
              </a:defRPr>
            </a:lvl3pPr>
            <a:lvl4pPr marL="720000" indent="-179388" algn="l" defTabSz="1043056" rtl="0" eaLnBrk="1" latinLnBrk="0" hangingPunct="1">
              <a:lnSpc>
                <a:spcPts val="2100"/>
              </a:lnSpc>
              <a:spcBef>
                <a:spcPts val="0"/>
              </a:spcBef>
              <a:spcAft>
                <a:spcPts val="560"/>
              </a:spcAft>
              <a:buClr>
                <a:schemeClr val="tx2"/>
              </a:buClr>
              <a:buFont typeface="Arial" panose="020B0604020202020204" pitchFamily="34" charset="0"/>
              <a:buChar char="–"/>
              <a:defRPr sz="1400" kern="1200">
                <a:solidFill>
                  <a:schemeClr val="tx1"/>
                </a:solidFill>
                <a:latin typeface="+mn-lt"/>
                <a:ea typeface="+mn-ea"/>
                <a:cs typeface="+mn-cs"/>
              </a:defRPr>
            </a:lvl4pPr>
            <a:lvl5pPr marL="720000" indent="-179388" algn="l" defTabSz="1043056" rtl="0" eaLnBrk="1" latinLnBrk="0" hangingPunct="1">
              <a:lnSpc>
                <a:spcPts val="2100"/>
              </a:lnSpc>
              <a:spcBef>
                <a:spcPts val="0"/>
              </a:spcBef>
              <a:spcAft>
                <a:spcPts val="560"/>
              </a:spcAft>
              <a:buClr>
                <a:schemeClr val="tx2"/>
              </a:buClr>
              <a:buFont typeface="Arial" panose="020B0604020202020204" pitchFamily="34" charset="0"/>
              <a:buChar char="–"/>
              <a:defRPr sz="1400" kern="1200">
                <a:solidFill>
                  <a:schemeClr val="tx1"/>
                </a:solidFill>
                <a:latin typeface="+mn-lt"/>
                <a:ea typeface="+mn-ea"/>
                <a:cs typeface="+mn-cs"/>
              </a:defRPr>
            </a:lvl5pPr>
            <a:lvl6pPr marL="720000" indent="-179388" algn="l" defTabSz="1043056" rtl="0" eaLnBrk="1" latinLnBrk="0" hangingPunct="1">
              <a:lnSpc>
                <a:spcPts val="2100"/>
              </a:lnSpc>
              <a:spcBef>
                <a:spcPts val="0"/>
              </a:spcBef>
              <a:spcAft>
                <a:spcPts val="560"/>
              </a:spcAft>
              <a:buClr>
                <a:schemeClr val="tx2"/>
              </a:buClr>
              <a:buFont typeface="Arial" panose="020B0604020202020204" pitchFamily="34" charset="0"/>
              <a:buChar char="–"/>
              <a:defRPr sz="1400" kern="1200">
                <a:solidFill>
                  <a:schemeClr val="tx1"/>
                </a:solidFill>
                <a:latin typeface="+mn-lt"/>
                <a:ea typeface="+mn-ea"/>
                <a:cs typeface="+mn-cs"/>
              </a:defRPr>
            </a:lvl6pPr>
            <a:lvl7pPr marL="720000" indent="-179388" algn="l" defTabSz="1043056" rtl="0" eaLnBrk="1" latinLnBrk="0" hangingPunct="1">
              <a:lnSpc>
                <a:spcPts val="2100"/>
              </a:lnSpc>
              <a:spcBef>
                <a:spcPts val="0"/>
              </a:spcBef>
              <a:spcAft>
                <a:spcPts val="560"/>
              </a:spcAft>
              <a:buClr>
                <a:schemeClr val="tx2"/>
              </a:buClr>
              <a:buFont typeface="Arial" panose="020B0604020202020204" pitchFamily="34" charset="0"/>
              <a:buChar char="–"/>
              <a:defRPr sz="1400" kern="1200" baseline="0">
                <a:solidFill>
                  <a:schemeClr val="tx1"/>
                </a:solidFill>
                <a:latin typeface="+mn-lt"/>
                <a:ea typeface="+mn-ea"/>
                <a:cs typeface="+mn-cs"/>
              </a:defRPr>
            </a:lvl7pPr>
            <a:lvl8pPr marL="720000" indent="-179388" algn="l" defTabSz="1043056" rtl="0" eaLnBrk="1" latinLnBrk="0" hangingPunct="1">
              <a:lnSpc>
                <a:spcPts val="2100"/>
              </a:lnSpc>
              <a:spcBef>
                <a:spcPts val="0"/>
              </a:spcBef>
              <a:spcAft>
                <a:spcPts val="560"/>
              </a:spcAft>
              <a:buClr>
                <a:schemeClr val="tx2"/>
              </a:buClr>
              <a:buFont typeface="Arial" panose="020B0604020202020204" pitchFamily="34" charset="0"/>
              <a:buChar char="–"/>
              <a:defRPr sz="1400" kern="1200" baseline="0">
                <a:solidFill>
                  <a:schemeClr val="tx1"/>
                </a:solidFill>
                <a:latin typeface="+mn-lt"/>
                <a:ea typeface="+mn-ea"/>
                <a:cs typeface="+mn-cs"/>
              </a:defRPr>
            </a:lvl8pPr>
            <a:lvl9pPr marL="720000" indent="-179388" algn="l" defTabSz="1043056" rtl="0" eaLnBrk="1" latinLnBrk="0" hangingPunct="1">
              <a:lnSpc>
                <a:spcPts val="2100"/>
              </a:lnSpc>
              <a:spcBef>
                <a:spcPts val="0"/>
              </a:spcBef>
              <a:spcAft>
                <a:spcPts val="560"/>
              </a:spcAft>
              <a:buClr>
                <a:schemeClr val="tx2"/>
              </a:buClr>
              <a:buFont typeface="Arial" panose="020B0604020202020204" pitchFamily="34" charset="0"/>
              <a:buChar char="–"/>
              <a:defRPr sz="1400" kern="1200" baseline="0">
                <a:solidFill>
                  <a:schemeClr val="tx1"/>
                </a:solidFill>
                <a:latin typeface="+mn-lt"/>
                <a:ea typeface="+mn-ea"/>
                <a:cs typeface="+mn-cs"/>
              </a:defRPr>
            </a:lvl9pPr>
          </a:lstStyle>
          <a:p>
            <a:pPr marL="0" indent="0" defTabSz="946052">
              <a:lnSpc>
                <a:spcPts val="1905"/>
              </a:lnSpc>
              <a:spcAft>
                <a:spcPts val="1029"/>
              </a:spcAft>
              <a:buClr>
                <a:srgbClr val="231F20"/>
              </a:buClr>
              <a:buNone/>
            </a:pPr>
            <a:endParaRPr lang="en-GB" sz="998" dirty="0">
              <a:solidFill>
                <a:srgbClr val="00008B"/>
              </a:solidFill>
              <a:latin typeface="Arial" panose="020B0604020202020204"/>
            </a:endParaRPr>
          </a:p>
          <a:p>
            <a:pPr marL="326520" indent="-326520" defTabSz="946052">
              <a:lnSpc>
                <a:spcPts val="1905"/>
              </a:lnSpc>
              <a:spcAft>
                <a:spcPts val="1029"/>
              </a:spcAft>
              <a:buClr>
                <a:srgbClr val="00008B"/>
              </a:buClr>
            </a:pPr>
            <a:r>
              <a:rPr lang="en-GB" sz="1451" dirty="0">
                <a:solidFill>
                  <a:srgbClr val="00008B"/>
                </a:solidFill>
                <a:latin typeface="Arial" panose="020B0604020202020204"/>
              </a:rPr>
              <a:t>The SO (National Grid) takes both energy balancing actions and system balancing actions</a:t>
            </a:r>
          </a:p>
          <a:p>
            <a:pPr marL="326520" indent="-326520" defTabSz="946052">
              <a:lnSpc>
                <a:spcPts val="1905"/>
              </a:lnSpc>
              <a:spcAft>
                <a:spcPts val="1029"/>
              </a:spcAft>
              <a:buClr>
                <a:srgbClr val="00008B"/>
              </a:buClr>
            </a:pPr>
            <a:r>
              <a:rPr lang="en-GB" sz="1451" dirty="0">
                <a:solidFill>
                  <a:srgbClr val="00008B"/>
                </a:solidFill>
                <a:latin typeface="Arial" panose="020B0604020202020204"/>
              </a:rPr>
              <a:t>Only energy balancing actions will be included in the Imbalance Price calculation</a:t>
            </a:r>
          </a:p>
        </p:txBody>
      </p:sp>
      <p:sp>
        <p:nvSpPr>
          <p:cNvPr id="31" name="Rounded Rectangle 30"/>
          <p:cNvSpPr/>
          <p:nvPr/>
        </p:nvSpPr>
        <p:spPr>
          <a:xfrm>
            <a:off x="1606552" y="1202909"/>
            <a:ext cx="8967696" cy="846161"/>
          </a:xfrm>
          <a:prstGeom prst="roundRect">
            <a:avLst/>
          </a:prstGeom>
          <a:ln w="38100"/>
        </p:spPr>
        <p:style>
          <a:lnRef idx="2">
            <a:schemeClr val="dk1"/>
          </a:lnRef>
          <a:fillRef idx="1">
            <a:schemeClr val="lt1"/>
          </a:fillRef>
          <a:effectRef idx="0">
            <a:schemeClr val="dk1"/>
          </a:effectRef>
          <a:fontRef idx="minor">
            <a:schemeClr val="dk1"/>
          </a:fontRef>
        </p:style>
        <p:txBody>
          <a:bodyPr lIns="97955" tIns="0" rIns="0" bIns="0" anchor="t"/>
          <a:lstStyle/>
          <a:p>
            <a:pPr algn="ctr" defTabSz="946052"/>
            <a:r>
              <a:rPr lang="en-GB" sz="2177" dirty="0">
                <a:solidFill>
                  <a:srgbClr val="00008B"/>
                </a:solidFill>
                <a:latin typeface="Arial" panose="020B0604020202020204"/>
              </a:rPr>
              <a:t>Imbalance Prices are calculated based on </a:t>
            </a:r>
            <a:r>
              <a:rPr lang="en-GB" sz="2177" b="1" dirty="0">
                <a:solidFill>
                  <a:srgbClr val="00008B"/>
                </a:solidFill>
                <a:latin typeface="Arial" panose="020B0604020202020204"/>
              </a:rPr>
              <a:t>the price of                                   Bids and Offers</a:t>
            </a:r>
            <a:r>
              <a:rPr lang="en-GB" sz="2177" dirty="0">
                <a:solidFill>
                  <a:srgbClr val="00008B"/>
                </a:solidFill>
                <a:latin typeface="Arial" panose="020B0604020202020204"/>
              </a:rPr>
              <a:t> that National Grid accept to </a:t>
            </a:r>
            <a:r>
              <a:rPr lang="en-GB" sz="2177" b="1" dirty="0">
                <a:solidFill>
                  <a:srgbClr val="00008B"/>
                </a:solidFill>
                <a:latin typeface="Arial" panose="020B0604020202020204"/>
              </a:rPr>
              <a:t>balance the system</a:t>
            </a:r>
            <a:r>
              <a:rPr lang="en-GB" sz="2177" dirty="0">
                <a:solidFill>
                  <a:srgbClr val="00008B"/>
                </a:solidFill>
                <a:latin typeface="Arial" panose="020B0604020202020204"/>
              </a:rPr>
              <a:t>.</a:t>
            </a:r>
          </a:p>
        </p:txBody>
      </p:sp>
    </p:spTree>
    <p:extLst>
      <p:ext uri="{BB962C8B-B14F-4D97-AF65-F5344CB8AC3E}">
        <p14:creationId xmlns:p14="http://schemas.microsoft.com/office/powerpoint/2010/main" val="40688332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p:cNvCxnSpPr>
            <a:stCxn id="23" idx="4"/>
            <a:endCxn id="21" idx="0"/>
          </p:cNvCxnSpPr>
          <p:nvPr/>
        </p:nvCxnSpPr>
        <p:spPr>
          <a:xfrm flipH="1">
            <a:off x="3917680" y="3227903"/>
            <a:ext cx="380120" cy="548582"/>
          </a:xfrm>
          <a:prstGeom prst="line">
            <a:avLst/>
          </a:prstGeom>
          <a:ln>
            <a:solidFill>
              <a:srgbClr val="156E91"/>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4" name="Group 3"/>
          <p:cNvGrpSpPr/>
          <p:nvPr/>
        </p:nvGrpSpPr>
        <p:grpSpPr>
          <a:xfrm>
            <a:off x="3359018" y="1350340"/>
            <a:ext cx="1877563" cy="1877563"/>
            <a:chOff x="1081088" y="1804988"/>
            <a:chExt cx="2070100" cy="2070100"/>
          </a:xfrm>
        </p:grpSpPr>
        <p:sp>
          <p:nvSpPr>
            <p:cNvPr id="23" name="Oval 22"/>
            <p:cNvSpPr/>
            <p:nvPr/>
          </p:nvSpPr>
          <p:spPr>
            <a:xfrm>
              <a:off x="1081088" y="1804988"/>
              <a:ext cx="2070100" cy="2070100"/>
            </a:xfrm>
            <a:prstGeom prst="ellipse">
              <a:avLst/>
            </a:prstGeom>
            <a:ln w="38100"/>
          </p:spPr>
          <p:style>
            <a:lnRef idx="2">
              <a:schemeClr val="accent6"/>
            </a:lnRef>
            <a:fillRef idx="1">
              <a:schemeClr val="lt1"/>
            </a:fillRef>
            <a:effectRef idx="0">
              <a:schemeClr val="accent6"/>
            </a:effectRef>
            <a:fontRef idx="minor">
              <a:schemeClr val="dk1"/>
            </a:fontRef>
          </p:style>
          <p:txBody>
            <a:bodyPr anchor="ctr"/>
            <a:lstStyle/>
            <a:p>
              <a:pPr algn="ctr" defTabSz="946052" eaLnBrk="0" hangingPunct="0"/>
              <a:endParaRPr lang="en-US" sz="1905" dirty="0">
                <a:solidFill>
                  <a:srgbClr val="00008B"/>
                </a:solidFill>
                <a:latin typeface="Arial" panose="020B0604020202020204"/>
              </a:endParaRPr>
            </a:p>
          </p:txBody>
        </p:sp>
        <p:sp>
          <p:nvSpPr>
            <p:cNvPr id="24" name="TextBox 11"/>
            <p:cNvSpPr txBox="1">
              <a:spLocks noChangeArrowheads="1"/>
            </p:cNvSpPr>
            <p:nvPr/>
          </p:nvSpPr>
          <p:spPr bwMode="auto">
            <a:xfrm>
              <a:off x="1262857" y="2678455"/>
              <a:ext cx="1706562" cy="323165"/>
            </a:xfrm>
            <a:prstGeom prst="rect">
              <a:avLst/>
            </a:prstGeom>
            <a:ln w="38100">
              <a:noFill/>
            </a:ln>
          </p:spPr>
          <p:style>
            <a:lnRef idx="2">
              <a:schemeClr val="accent6"/>
            </a:lnRef>
            <a:fillRef idx="1">
              <a:schemeClr val="lt1"/>
            </a:fillRef>
            <a:effectRef idx="0">
              <a:schemeClr val="accent6"/>
            </a:effectRef>
            <a:fontRef idx="minor">
              <a:schemeClr val="dk1"/>
            </a:fontRef>
          </p:style>
          <p:txBody>
            <a:bodyPr anchor="ctr"/>
            <a:lstStyle>
              <a:defPPr>
                <a:defRPr lang="en-US"/>
              </a:defPPr>
              <a:lvl1pPr algn="ctr" eaLnBrk="0" hangingPunct="0">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46052"/>
              <a:r>
                <a:rPr lang="en-GB" altLang="zh-CN" sz="1905" b="1" dirty="0">
                  <a:solidFill>
                    <a:srgbClr val="00008B"/>
                  </a:solidFill>
                  <a:latin typeface="Arial" panose="020B0604020202020204"/>
                </a:rPr>
                <a:t>Tagging</a:t>
              </a:r>
            </a:p>
          </p:txBody>
        </p:sp>
      </p:grpSp>
      <p:grpSp>
        <p:nvGrpSpPr>
          <p:cNvPr id="3" name="Group 2"/>
          <p:cNvGrpSpPr/>
          <p:nvPr/>
        </p:nvGrpSpPr>
        <p:grpSpPr>
          <a:xfrm>
            <a:off x="6913204" y="1350340"/>
            <a:ext cx="1877563" cy="1877563"/>
            <a:chOff x="3579813" y="1804988"/>
            <a:chExt cx="2070100" cy="2070100"/>
          </a:xfrm>
        </p:grpSpPr>
        <p:sp>
          <p:nvSpPr>
            <p:cNvPr id="25" name="Oval 24"/>
            <p:cNvSpPr/>
            <p:nvPr/>
          </p:nvSpPr>
          <p:spPr>
            <a:xfrm>
              <a:off x="3579813" y="1804988"/>
              <a:ext cx="2070100" cy="2070100"/>
            </a:xfrm>
            <a:prstGeom prst="ellipse">
              <a:avLst/>
            </a:prstGeom>
            <a:ln w="38100"/>
          </p:spPr>
          <p:style>
            <a:lnRef idx="2">
              <a:schemeClr val="accent6"/>
            </a:lnRef>
            <a:fillRef idx="1">
              <a:schemeClr val="lt1"/>
            </a:fillRef>
            <a:effectRef idx="0">
              <a:schemeClr val="accent6"/>
            </a:effectRef>
            <a:fontRef idx="minor">
              <a:schemeClr val="dk1"/>
            </a:fontRef>
          </p:style>
          <p:txBody>
            <a:bodyPr anchor="ctr"/>
            <a:lstStyle/>
            <a:p>
              <a:pPr algn="ctr" defTabSz="946052" eaLnBrk="0" hangingPunct="0">
                <a:defRPr/>
              </a:pPr>
              <a:endParaRPr lang="en-US" sz="1905" dirty="0">
                <a:solidFill>
                  <a:srgbClr val="00008B"/>
                </a:solidFill>
                <a:latin typeface="Arial" panose="020B0604020202020204"/>
              </a:endParaRPr>
            </a:p>
          </p:txBody>
        </p:sp>
        <p:sp>
          <p:nvSpPr>
            <p:cNvPr id="26" name="TextBox 13"/>
            <p:cNvSpPr txBox="1">
              <a:spLocks noChangeArrowheads="1"/>
            </p:cNvSpPr>
            <p:nvPr/>
          </p:nvSpPr>
          <p:spPr bwMode="auto">
            <a:xfrm>
              <a:off x="3786188" y="2678454"/>
              <a:ext cx="1706562" cy="323219"/>
            </a:xfrm>
            <a:prstGeom prst="rect">
              <a:avLst/>
            </a:prstGeom>
            <a:ln w="38100">
              <a:noFill/>
              <a:headEnd/>
              <a:tailEnd/>
            </a:ln>
          </p:spPr>
          <p:style>
            <a:lnRef idx="2">
              <a:schemeClr val="accent6"/>
            </a:lnRef>
            <a:fillRef idx="1">
              <a:schemeClr val="lt1"/>
            </a:fillRef>
            <a:effectRef idx="0">
              <a:schemeClr val="accent6"/>
            </a:effectRef>
            <a:fontRef idx="minor">
              <a:schemeClr val="dk1"/>
            </a:fontRef>
          </p:style>
          <p:txBody>
            <a:bodyPr lIns="0" tIns="0" rIns="0" bIns="0">
              <a:spAutoFit/>
            </a:bodyPr>
            <a:lstStyle/>
            <a:p>
              <a:pPr algn="ctr" defTabSz="946052" eaLnBrk="0" hangingPunct="0"/>
              <a:r>
                <a:rPr lang="en-GB" altLang="zh-CN" sz="1905" b="1" dirty="0">
                  <a:solidFill>
                    <a:srgbClr val="00008B"/>
                  </a:solidFill>
                  <a:latin typeface="Tahoma" pitchFamily="34" charset="0"/>
                  <a:cs typeface="Tahoma" pitchFamily="34" charset="0"/>
                </a:rPr>
                <a:t>Flagging </a:t>
              </a:r>
            </a:p>
          </p:txBody>
        </p:sp>
      </p:grpSp>
      <p:sp>
        <p:nvSpPr>
          <p:cNvPr id="21" name="Rounded Rectangle 20"/>
          <p:cNvSpPr/>
          <p:nvPr/>
        </p:nvSpPr>
        <p:spPr>
          <a:xfrm>
            <a:off x="2129050" y="3776485"/>
            <a:ext cx="3577260" cy="1621207"/>
          </a:xfrm>
          <a:prstGeom prst="roundRect">
            <a:avLst>
              <a:gd name="adj" fmla="val 14283"/>
            </a:avLst>
          </a:prstGeom>
          <a:ln/>
        </p:spPr>
        <p:style>
          <a:lnRef idx="2">
            <a:schemeClr val="accent6"/>
          </a:lnRef>
          <a:fillRef idx="1">
            <a:schemeClr val="lt1"/>
          </a:fillRef>
          <a:effectRef idx="0">
            <a:schemeClr val="accent6"/>
          </a:effectRef>
          <a:fontRef idx="minor">
            <a:schemeClr val="dk1"/>
          </a:fontRef>
        </p:style>
        <p:txBody>
          <a:bodyPr lIns="0" tIns="0" rIns="0" bIns="0" anchor="ctr"/>
          <a:lstStyle/>
          <a:p>
            <a:pPr algn="ctr" defTabSz="946052" eaLnBrk="0" hangingPunct="0">
              <a:buClr>
                <a:srgbClr val="FFFFFF"/>
              </a:buClr>
              <a:buSzPct val="100000"/>
            </a:pPr>
            <a:endParaRPr lang="en-GB" sz="1814" dirty="0">
              <a:solidFill>
                <a:srgbClr val="00008B"/>
              </a:solidFill>
              <a:latin typeface="Tahoma"/>
              <a:cs typeface="Tahoma"/>
            </a:endParaRPr>
          </a:p>
        </p:txBody>
      </p:sp>
      <p:grpSp>
        <p:nvGrpSpPr>
          <p:cNvPr id="5" name="Group 4"/>
          <p:cNvGrpSpPr/>
          <p:nvPr/>
        </p:nvGrpSpPr>
        <p:grpSpPr>
          <a:xfrm>
            <a:off x="6480450" y="3776485"/>
            <a:ext cx="3582501" cy="1621208"/>
            <a:chOff x="3567023" y="4105275"/>
            <a:chExt cx="3949873" cy="1787457"/>
          </a:xfrm>
        </p:grpSpPr>
        <p:sp>
          <p:nvSpPr>
            <p:cNvPr id="20" name="Rounded Rectangle 19"/>
            <p:cNvSpPr/>
            <p:nvPr/>
          </p:nvSpPr>
          <p:spPr>
            <a:xfrm>
              <a:off x="3567023" y="4105275"/>
              <a:ext cx="3949873" cy="1787457"/>
            </a:xfrm>
            <a:prstGeom prst="roundRect">
              <a:avLst>
                <a:gd name="adj" fmla="val 14283"/>
              </a:avLst>
            </a:prstGeom>
            <a:ln/>
          </p:spPr>
          <p:style>
            <a:lnRef idx="2">
              <a:schemeClr val="accent6"/>
            </a:lnRef>
            <a:fillRef idx="1">
              <a:schemeClr val="lt1"/>
            </a:fillRef>
            <a:effectRef idx="0">
              <a:schemeClr val="accent6"/>
            </a:effectRef>
            <a:fontRef idx="minor">
              <a:schemeClr val="dk1"/>
            </a:fontRef>
          </p:style>
          <p:txBody>
            <a:bodyPr lIns="0" tIns="0" rIns="0" bIns="0" anchor="ctr"/>
            <a:lstStyle/>
            <a:p>
              <a:pPr algn="ctr" defTabSz="946052" eaLnBrk="0" hangingPunct="0">
                <a:buClr>
                  <a:srgbClr val="FFFFFF"/>
                </a:buClr>
                <a:buSzPct val="100000"/>
                <a:defRPr/>
              </a:pPr>
              <a:endParaRPr lang="en-GB" sz="1814" dirty="0">
                <a:solidFill>
                  <a:srgbClr val="00008B">
                    <a:lumMod val="75000"/>
                    <a:lumOff val="25000"/>
                  </a:srgbClr>
                </a:solidFill>
                <a:latin typeface="Tahoma"/>
                <a:cs typeface="Tahoma"/>
              </a:endParaRPr>
            </a:p>
          </p:txBody>
        </p:sp>
        <p:sp>
          <p:nvSpPr>
            <p:cNvPr id="28" name="Rectangle 27"/>
            <p:cNvSpPr/>
            <p:nvPr/>
          </p:nvSpPr>
          <p:spPr>
            <a:xfrm>
              <a:off x="3567024" y="4229100"/>
              <a:ext cx="3834050" cy="1547446"/>
            </a:xfrm>
            <a:prstGeom prst="rect">
              <a:avLst/>
            </a:prstGeom>
          </p:spPr>
          <p:txBody>
            <a:bodyPr lIns="0" tIns="0" rIns="0" bIns="0" anchor="ctr"/>
            <a:lstStyle/>
            <a:p>
              <a:pPr marL="311010" indent="-195912" defTabSz="946052">
                <a:buFont typeface="Arial" panose="020B0604020202020204" pitchFamily="34" charset="0"/>
                <a:buChar char="•"/>
              </a:pPr>
              <a:r>
                <a:rPr lang="en-GB" sz="1723" dirty="0">
                  <a:solidFill>
                    <a:srgbClr val="00008B"/>
                  </a:solidFill>
                  <a:latin typeface="Tahoma"/>
                  <a:cs typeface="Tahoma"/>
                </a:rPr>
                <a:t>To prevent some actions from distorting the price</a:t>
              </a:r>
            </a:p>
            <a:p>
              <a:pPr marL="311010" indent="-195912" defTabSz="946052">
                <a:buFont typeface="Arial" panose="020B0604020202020204" pitchFamily="34" charset="0"/>
                <a:buChar char="•"/>
              </a:pPr>
              <a:r>
                <a:rPr lang="en-GB" sz="1723" b="1" dirty="0">
                  <a:solidFill>
                    <a:srgbClr val="00008B"/>
                  </a:solidFill>
                  <a:latin typeface="Tahoma"/>
                  <a:cs typeface="Tahoma"/>
                </a:rPr>
                <a:t>Does not remove volume </a:t>
              </a:r>
            </a:p>
            <a:p>
              <a:pPr marL="311010" indent="-195912" defTabSz="946052">
                <a:buFont typeface="Arial" panose="020B0604020202020204" pitchFamily="34" charset="0"/>
                <a:buChar char="•"/>
              </a:pPr>
              <a:r>
                <a:rPr lang="en-GB" sz="1723" dirty="0">
                  <a:solidFill>
                    <a:srgbClr val="00008B"/>
                  </a:solidFill>
                  <a:latin typeface="Tahoma"/>
                  <a:cs typeface="Tahoma"/>
                </a:rPr>
                <a:t>Flagged actions </a:t>
              </a:r>
              <a:r>
                <a:rPr lang="en-GB" sz="1723" b="1" dirty="0">
                  <a:solidFill>
                    <a:srgbClr val="00008B"/>
                  </a:solidFill>
                  <a:latin typeface="Tahoma"/>
                  <a:cs typeface="Tahoma"/>
                </a:rPr>
                <a:t>may be re-priced</a:t>
              </a:r>
            </a:p>
          </p:txBody>
        </p:sp>
      </p:grpSp>
      <p:cxnSp>
        <p:nvCxnSpPr>
          <p:cNvPr id="29" name="Straight Connector 28"/>
          <p:cNvCxnSpPr>
            <a:stCxn id="25" idx="4"/>
            <a:endCxn id="20" idx="0"/>
          </p:cNvCxnSpPr>
          <p:nvPr/>
        </p:nvCxnSpPr>
        <p:spPr>
          <a:xfrm>
            <a:off x="7851985" y="3227903"/>
            <a:ext cx="419716" cy="548582"/>
          </a:xfrm>
          <a:prstGeom prst="line">
            <a:avLst/>
          </a:prstGeom>
          <a:ln>
            <a:solidFill>
              <a:srgbClr val="156E91"/>
            </a:solidFill>
            <a:prstDash val="sysDot"/>
          </a:ln>
          <a:effectLst/>
        </p:spPr>
        <p:style>
          <a:lnRef idx="2">
            <a:schemeClr val="accent1"/>
          </a:lnRef>
          <a:fillRef idx="0">
            <a:schemeClr val="accent1"/>
          </a:fillRef>
          <a:effectRef idx="1">
            <a:schemeClr val="accent1"/>
          </a:effectRef>
          <a:fontRef idx="minor">
            <a:schemeClr val="tx1"/>
          </a:fontRef>
        </p:style>
      </p:cxnSp>
      <p:sp>
        <p:nvSpPr>
          <p:cNvPr id="7" name="Title 6"/>
          <p:cNvSpPr>
            <a:spLocks noGrp="1"/>
          </p:cNvSpPr>
          <p:nvPr>
            <p:ph type="title"/>
          </p:nvPr>
        </p:nvSpPr>
        <p:spPr/>
        <p:txBody>
          <a:bodyPr/>
          <a:lstStyle/>
          <a:p>
            <a:r>
              <a:rPr lang="en-GB" dirty="0"/>
              <a:t>How are they calculated </a:t>
            </a:r>
            <a:r>
              <a:rPr lang="en-GB" dirty="0" smtClean="0"/>
              <a:t>– Tagging and Flagging</a:t>
            </a:r>
            <a:endParaRPr lang="en-GB" dirty="0"/>
          </a:p>
        </p:txBody>
      </p:sp>
      <p:sp>
        <p:nvSpPr>
          <p:cNvPr id="17" name="Rectangle 16"/>
          <p:cNvSpPr/>
          <p:nvPr/>
        </p:nvSpPr>
        <p:spPr>
          <a:xfrm>
            <a:off x="2235433" y="3922585"/>
            <a:ext cx="3477450" cy="1403520"/>
          </a:xfrm>
          <a:prstGeom prst="rect">
            <a:avLst/>
          </a:prstGeom>
        </p:spPr>
        <p:txBody>
          <a:bodyPr lIns="0" tIns="0" rIns="0" bIns="0" anchor="ctr"/>
          <a:lstStyle/>
          <a:p>
            <a:pPr marL="311010" indent="-195912" defTabSz="946052">
              <a:buFont typeface="Arial" panose="020B0604020202020204" pitchFamily="34" charset="0"/>
              <a:buChar char="•"/>
            </a:pPr>
            <a:r>
              <a:rPr lang="en-GB" sz="1723" dirty="0">
                <a:solidFill>
                  <a:srgbClr val="00008B"/>
                </a:solidFill>
                <a:latin typeface="Tahoma"/>
                <a:cs typeface="Tahoma"/>
              </a:rPr>
              <a:t>To remove </a:t>
            </a:r>
            <a:r>
              <a:rPr lang="en-GB" sz="1723" b="1" u="sng" dirty="0">
                <a:solidFill>
                  <a:srgbClr val="00008B"/>
                </a:solidFill>
                <a:latin typeface="Tahoma"/>
                <a:cs typeface="Tahoma"/>
              </a:rPr>
              <a:t>volumes </a:t>
            </a:r>
            <a:r>
              <a:rPr lang="en-GB" sz="1723" dirty="0">
                <a:solidFill>
                  <a:srgbClr val="00008B"/>
                </a:solidFill>
                <a:latin typeface="Tahoma"/>
                <a:cs typeface="Tahoma"/>
              </a:rPr>
              <a:t>of actions we don’t want in the calculation</a:t>
            </a:r>
          </a:p>
        </p:txBody>
      </p:sp>
    </p:spTree>
    <p:extLst>
      <p:ext uri="{BB962C8B-B14F-4D97-AF65-F5344CB8AC3E}">
        <p14:creationId xmlns:p14="http://schemas.microsoft.com/office/powerpoint/2010/main" val="38403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000"/>
                                        <p:tgtEl>
                                          <p:spTgt spid="29"/>
                                        </p:tgtEl>
                                      </p:cBhvr>
                                    </p:animEffect>
                                    <p:anim calcmode="lin" valueType="num">
                                      <p:cBhvr>
                                        <p:cTn id="30" dur="1000" fill="hold"/>
                                        <p:tgtEl>
                                          <p:spTgt spid="29"/>
                                        </p:tgtEl>
                                        <p:attrNameLst>
                                          <p:attrName>ppt_x</p:attrName>
                                        </p:attrNameLst>
                                      </p:cBhvr>
                                      <p:tavLst>
                                        <p:tav tm="0">
                                          <p:val>
                                            <p:strVal val="#ppt_x"/>
                                          </p:val>
                                        </p:tav>
                                        <p:tav tm="100000">
                                          <p:val>
                                            <p:strVal val="#ppt_x"/>
                                          </p:val>
                                        </p:tav>
                                      </p:tavLst>
                                    </p:anim>
                                    <p:anim calcmode="lin" valueType="num">
                                      <p:cBhvr>
                                        <p:cTn id="31" dur="1000" fill="hold"/>
                                        <p:tgtEl>
                                          <p:spTgt spid="29"/>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99689" y="2467982"/>
            <a:ext cx="1877563" cy="1877563"/>
            <a:chOff x="1081088" y="1804988"/>
            <a:chExt cx="2070100" cy="2070100"/>
          </a:xfrm>
        </p:grpSpPr>
        <p:sp>
          <p:nvSpPr>
            <p:cNvPr id="23" name="Oval 22"/>
            <p:cNvSpPr/>
            <p:nvPr/>
          </p:nvSpPr>
          <p:spPr>
            <a:xfrm>
              <a:off x="1081088" y="1804988"/>
              <a:ext cx="2070100" cy="2070100"/>
            </a:xfrm>
            <a:prstGeom prst="ellipse">
              <a:avLst/>
            </a:prstGeom>
            <a:ln/>
          </p:spPr>
          <p:style>
            <a:lnRef idx="2">
              <a:schemeClr val="accent6"/>
            </a:lnRef>
            <a:fillRef idx="1">
              <a:schemeClr val="lt1"/>
            </a:fillRef>
            <a:effectRef idx="0">
              <a:schemeClr val="accent6"/>
            </a:effectRef>
            <a:fontRef idx="minor">
              <a:schemeClr val="dk1"/>
            </a:fontRef>
          </p:style>
          <p:txBody>
            <a:bodyPr anchor="ctr"/>
            <a:lstStyle/>
            <a:p>
              <a:pPr algn="ctr" defTabSz="946052" eaLnBrk="0" hangingPunct="0"/>
              <a:endParaRPr lang="en-US" sz="1905" dirty="0">
                <a:solidFill>
                  <a:srgbClr val="00008B"/>
                </a:solidFill>
                <a:latin typeface="Arial" panose="020B0604020202020204"/>
              </a:endParaRPr>
            </a:p>
          </p:txBody>
        </p:sp>
        <p:sp>
          <p:nvSpPr>
            <p:cNvPr id="24" name="TextBox 11"/>
            <p:cNvSpPr txBox="1">
              <a:spLocks noChangeArrowheads="1"/>
            </p:cNvSpPr>
            <p:nvPr/>
          </p:nvSpPr>
          <p:spPr bwMode="auto">
            <a:xfrm>
              <a:off x="1262857" y="2678455"/>
              <a:ext cx="1706562" cy="323165"/>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defPPr>
                <a:defRPr lang="en-US"/>
              </a:defPPr>
              <a:lvl1pPr algn="ctr" eaLnBrk="0" hangingPunct="0">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46052"/>
              <a:r>
                <a:rPr lang="en-GB" altLang="zh-CN" sz="1905" b="1" dirty="0">
                  <a:solidFill>
                    <a:srgbClr val="00008B"/>
                  </a:solidFill>
                  <a:latin typeface="Arial" panose="020B0604020202020204"/>
                </a:rPr>
                <a:t>Tagging</a:t>
              </a:r>
            </a:p>
            <a:p>
              <a:pPr defTabSz="946052"/>
              <a:r>
                <a:rPr lang="en-GB" altLang="zh-CN" sz="1270" dirty="0">
                  <a:solidFill>
                    <a:srgbClr val="00008B"/>
                  </a:solidFill>
                  <a:latin typeface="Tahoma" pitchFamily="34" charset="0"/>
                  <a:cs typeface="Tahoma" pitchFamily="34" charset="0"/>
                </a:rPr>
                <a:t>(removes volumes)</a:t>
              </a:r>
            </a:p>
          </p:txBody>
        </p:sp>
      </p:grpSp>
      <p:grpSp>
        <p:nvGrpSpPr>
          <p:cNvPr id="3" name="Group 2"/>
          <p:cNvGrpSpPr/>
          <p:nvPr/>
        </p:nvGrpSpPr>
        <p:grpSpPr>
          <a:xfrm>
            <a:off x="6238457" y="2445733"/>
            <a:ext cx="1877563" cy="1877563"/>
            <a:chOff x="3579813" y="1804988"/>
            <a:chExt cx="2070100" cy="2070100"/>
          </a:xfrm>
        </p:grpSpPr>
        <p:sp>
          <p:nvSpPr>
            <p:cNvPr id="25" name="Oval 24"/>
            <p:cNvSpPr/>
            <p:nvPr/>
          </p:nvSpPr>
          <p:spPr>
            <a:xfrm>
              <a:off x="3579813" y="1804988"/>
              <a:ext cx="2070100" cy="2070100"/>
            </a:xfrm>
            <a:prstGeom prst="ellipse">
              <a:avLst/>
            </a:prstGeom>
            <a:ln/>
          </p:spPr>
          <p:style>
            <a:lnRef idx="2">
              <a:schemeClr val="accent6"/>
            </a:lnRef>
            <a:fillRef idx="1">
              <a:schemeClr val="lt1"/>
            </a:fillRef>
            <a:effectRef idx="0">
              <a:schemeClr val="accent6"/>
            </a:effectRef>
            <a:fontRef idx="minor">
              <a:schemeClr val="dk1"/>
            </a:fontRef>
          </p:style>
          <p:txBody>
            <a:bodyPr anchor="ctr"/>
            <a:lstStyle/>
            <a:p>
              <a:pPr algn="ctr" defTabSz="946052" eaLnBrk="0" hangingPunct="0">
                <a:defRPr/>
              </a:pPr>
              <a:endParaRPr lang="en-US" sz="1905" dirty="0">
                <a:solidFill>
                  <a:srgbClr val="00008B"/>
                </a:solidFill>
                <a:latin typeface="Arial" panose="020B0604020202020204"/>
              </a:endParaRPr>
            </a:p>
          </p:txBody>
        </p:sp>
        <p:sp>
          <p:nvSpPr>
            <p:cNvPr id="26" name="TextBox 13"/>
            <p:cNvSpPr txBox="1">
              <a:spLocks noChangeArrowheads="1"/>
            </p:cNvSpPr>
            <p:nvPr/>
          </p:nvSpPr>
          <p:spPr bwMode="auto">
            <a:xfrm>
              <a:off x="3786188" y="2583858"/>
              <a:ext cx="1706562" cy="538699"/>
            </a:xfrm>
            <a:prstGeom prst="rect">
              <a:avLst/>
            </a:prstGeom>
            <a:noFill/>
            <a:ln w="9525">
              <a:noFill/>
              <a:miter lim="800000"/>
              <a:headEnd/>
              <a:tailEnd/>
            </a:ln>
          </p:spPr>
          <p:txBody>
            <a:bodyPr lIns="0" tIns="0" rIns="0" bIns="0">
              <a:spAutoFit/>
            </a:bodyPr>
            <a:lstStyle/>
            <a:p>
              <a:pPr algn="ctr" defTabSz="946052" eaLnBrk="0" hangingPunct="0"/>
              <a:r>
                <a:rPr lang="en-GB" altLang="zh-CN" sz="1905" b="1" dirty="0">
                  <a:solidFill>
                    <a:srgbClr val="00008B"/>
                  </a:solidFill>
                  <a:latin typeface="Tahoma" pitchFamily="34" charset="0"/>
                  <a:cs typeface="Tahoma" pitchFamily="34" charset="0"/>
                </a:rPr>
                <a:t>Flagging</a:t>
              </a:r>
            </a:p>
            <a:p>
              <a:pPr algn="ctr" defTabSz="946052" eaLnBrk="0" hangingPunct="0"/>
              <a:r>
                <a:rPr lang="en-GB" altLang="zh-CN" sz="1270" dirty="0">
                  <a:solidFill>
                    <a:srgbClr val="00008B"/>
                  </a:solidFill>
                  <a:latin typeface="Tahoma" pitchFamily="34" charset="0"/>
                  <a:cs typeface="Tahoma" pitchFamily="34" charset="0"/>
                </a:rPr>
                <a:t>(prevent distortion) </a:t>
              </a:r>
            </a:p>
          </p:txBody>
        </p:sp>
      </p:grpSp>
      <p:sp>
        <p:nvSpPr>
          <p:cNvPr id="7" name="Title 6"/>
          <p:cNvSpPr>
            <a:spLocks noGrp="1"/>
          </p:cNvSpPr>
          <p:nvPr>
            <p:ph type="title"/>
          </p:nvPr>
        </p:nvSpPr>
        <p:spPr/>
        <p:txBody>
          <a:bodyPr/>
          <a:lstStyle/>
          <a:p>
            <a:r>
              <a:rPr lang="en-GB" dirty="0"/>
              <a:t>How are they calculated </a:t>
            </a:r>
            <a:r>
              <a:rPr lang="en-GB" dirty="0" smtClean="0"/>
              <a:t>– </a:t>
            </a:r>
            <a:r>
              <a:rPr lang="en-GB" dirty="0"/>
              <a:t>T</a:t>
            </a:r>
            <a:r>
              <a:rPr lang="en-GB" dirty="0" smtClean="0"/>
              <a:t>agging and Flagging</a:t>
            </a:r>
            <a:endParaRPr lang="en-GB" dirty="0"/>
          </a:p>
        </p:txBody>
      </p:sp>
      <p:cxnSp>
        <p:nvCxnSpPr>
          <p:cNvPr id="36" name="Straight Connector 35"/>
          <p:cNvCxnSpPr>
            <a:stCxn id="23" idx="1"/>
          </p:cNvCxnSpPr>
          <p:nvPr/>
        </p:nvCxnSpPr>
        <p:spPr>
          <a:xfrm flipH="1" flipV="1">
            <a:off x="3605718" y="2162054"/>
            <a:ext cx="768934" cy="580891"/>
          </a:xfrm>
          <a:prstGeom prst="line">
            <a:avLst/>
          </a:prstGeom>
          <a:ln>
            <a:solidFill>
              <a:srgbClr val="156E9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a:stCxn id="23" idx="4"/>
          </p:cNvCxnSpPr>
          <p:nvPr/>
        </p:nvCxnSpPr>
        <p:spPr>
          <a:xfrm flipH="1">
            <a:off x="3627691" y="4345545"/>
            <a:ext cx="1410780" cy="1654481"/>
          </a:xfrm>
          <a:prstGeom prst="line">
            <a:avLst/>
          </a:prstGeom>
          <a:ln>
            <a:solidFill>
              <a:srgbClr val="156E9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23" idx="3"/>
          </p:cNvCxnSpPr>
          <p:nvPr/>
        </p:nvCxnSpPr>
        <p:spPr>
          <a:xfrm flipH="1">
            <a:off x="3627691" y="4070583"/>
            <a:ext cx="746961" cy="456999"/>
          </a:xfrm>
          <a:prstGeom prst="line">
            <a:avLst/>
          </a:prstGeom>
          <a:ln>
            <a:solidFill>
              <a:srgbClr val="156E9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7973475" y="2406607"/>
            <a:ext cx="535266" cy="442964"/>
          </a:xfrm>
          <a:prstGeom prst="line">
            <a:avLst/>
          </a:prstGeom>
          <a:ln>
            <a:solidFill>
              <a:srgbClr val="156E9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a:endCxn id="45" idx="1"/>
          </p:cNvCxnSpPr>
          <p:nvPr/>
        </p:nvCxnSpPr>
        <p:spPr>
          <a:xfrm>
            <a:off x="7658661" y="4235550"/>
            <a:ext cx="870638" cy="943913"/>
          </a:xfrm>
          <a:prstGeom prst="line">
            <a:avLst/>
          </a:prstGeom>
          <a:ln>
            <a:solidFill>
              <a:srgbClr val="156E9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a:stCxn id="41" idx="1"/>
          </p:cNvCxnSpPr>
          <p:nvPr/>
        </p:nvCxnSpPr>
        <p:spPr>
          <a:xfrm flipH="1" flipV="1">
            <a:off x="8116020" y="3568063"/>
            <a:ext cx="413278" cy="56001"/>
          </a:xfrm>
          <a:prstGeom prst="line">
            <a:avLst/>
          </a:prstGeom>
          <a:ln>
            <a:solidFill>
              <a:srgbClr val="156E9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H="1" flipV="1">
            <a:off x="3605721" y="3121469"/>
            <a:ext cx="443942" cy="116490"/>
          </a:xfrm>
          <a:prstGeom prst="line">
            <a:avLst/>
          </a:prstGeom>
          <a:ln>
            <a:solidFill>
              <a:srgbClr val="156E91"/>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32" name="Group 31"/>
          <p:cNvGrpSpPr/>
          <p:nvPr/>
        </p:nvGrpSpPr>
        <p:grpSpPr>
          <a:xfrm>
            <a:off x="8529298" y="1403612"/>
            <a:ext cx="2252967" cy="1110157"/>
            <a:chOff x="3567023" y="4105275"/>
            <a:chExt cx="3949873" cy="1787457"/>
          </a:xfrm>
        </p:grpSpPr>
        <p:sp>
          <p:nvSpPr>
            <p:cNvPr id="39" name="Rounded Rectangle 38"/>
            <p:cNvSpPr/>
            <p:nvPr/>
          </p:nvSpPr>
          <p:spPr>
            <a:xfrm>
              <a:off x="3567023" y="4105275"/>
              <a:ext cx="3949873" cy="1787457"/>
            </a:xfrm>
            <a:prstGeom prst="roundRect">
              <a:avLst>
                <a:gd name="adj" fmla="val 14283"/>
              </a:avLst>
            </a:prstGeom>
            <a:ln/>
          </p:spPr>
          <p:style>
            <a:lnRef idx="2">
              <a:schemeClr val="accent6"/>
            </a:lnRef>
            <a:fillRef idx="1">
              <a:schemeClr val="lt1"/>
            </a:fillRef>
            <a:effectRef idx="0">
              <a:schemeClr val="accent6"/>
            </a:effectRef>
            <a:fontRef idx="minor">
              <a:schemeClr val="dk1"/>
            </a:fontRef>
          </p:style>
          <p:txBody>
            <a:bodyPr lIns="0" tIns="0" rIns="0" bIns="0" anchor="ctr"/>
            <a:lstStyle/>
            <a:p>
              <a:pPr algn="ctr" defTabSz="946052" eaLnBrk="0" hangingPunct="0">
                <a:buClr>
                  <a:srgbClr val="FFFFFF"/>
                </a:buClr>
                <a:buSzPct val="100000"/>
                <a:defRPr/>
              </a:pPr>
              <a:endParaRPr lang="en-GB" sz="1451" dirty="0">
                <a:solidFill>
                  <a:srgbClr val="00008B">
                    <a:lumMod val="75000"/>
                    <a:lumOff val="25000"/>
                  </a:srgbClr>
                </a:solidFill>
                <a:latin typeface="Tahoma"/>
                <a:cs typeface="Tahoma"/>
              </a:endParaRPr>
            </a:p>
          </p:txBody>
        </p:sp>
        <p:sp>
          <p:nvSpPr>
            <p:cNvPr id="43" name="Rectangle 42"/>
            <p:cNvSpPr/>
            <p:nvPr/>
          </p:nvSpPr>
          <p:spPr>
            <a:xfrm>
              <a:off x="3682842" y="4229100"/>
              <a:ext cx="3718231" cy="1547446"/>
            </a:xfrm>
            <a:prstGeom prst="rect">
              <a:avLst/>
            </a:prstGeom>
            <a:ln>
              <a:noFill/>
            </a:ln>
          </p:spPr>
          <p:style>
            <a:lnRef idx="2">
              <a:schemeClr val="accent6"/>
            </a:lnRef>
            <a:fillRef idx="1">
              <a:schemeClr val="lt1"/>
            </a:fillRef>
            <a:effectRef idx="0">
              <a:schemeClr val="accent6"/>
            </a:effectRef>
            <a:fontRef idx="minor">
              <a:schemeClr val="dk1"/>
            </a:fontRef>
          </p:style>
          <p:txBody>
            <a:bodyPr lIns="0" tIns="0" rIns="0" bIns="0" anchor="ctr"/>
            <a:lstStyle/>
            <a:p>
              <a:pPr algn="ctr" defTabSz="946052"/>
              <a:r>
                <a:rPr lang="en-GB" sz="1451" b="1" dirty="0">
                  <a:solidFill>
                    <a:srgbClr val="00008B"/>
                  </a:solidFill>
                  <a:latin typeface="Tahoma"/>
                  <a:cs typeface="Tahoma"/>
                </a:rPr>
                <a:t>CADL flagging </a:t>
              </a:r>
              <a:r>
                <a:rPr lang="en-GB" sz="1451" dirty="0">
                  <a:solidFill>
                    <a:srgbClr val="00008B"/>
                  </a:solidFill>
                  <a:latin typeface="Arial" panose="020B0604020202020204"/>
                  <a:cs typeface="Tahoma"/>
                </a:rPr>
                <a:t>(Continuous Acceptance Duration Limit) – actions </a:t>
              </a:r>
              <a:r>
                <a:rPr lang="en-GB" sz="1451" dirty="0">
                  <a:solidFill>
                    <a:srgbClr val="00008B"/>
                  </a:solidFill>
                  <a:latin typeface="Tahoma"/>
                  <a:cs typeface="Tahoma"/>
                </a:rPr>
                <a:t>less than 15 minutes </a:t>
              </a:r>
            </a:p>
          </p:txBody>
        </p:sp>
      </p:grpSp>
      <p:grpSp>
        <p:nvGrpSpPr>
          <p:cNvPr id="50" name="Group 49"/>
          <p:cNvGrpSpPr/>
          <p:nvPr/>
        </p:nvGrpSpPr>
        <p:grpSpPr>
          <a:xfrm>
            <a:off x="1385782" y="1126049"/>
            <a:ext cx="2252967" cy="1110157"/>
            <a:chOff x="3567023" y="4105275"/>
            <a:chExt cx="3949873" cy="1787457"/>
          </a:xfrm>
        </p:grpSpPr>
        <p:sp>
          <p:nvSpPr>
            <p:cNvPr id="52" name="Rounded Rectangle 51"/>
            <p:cNvSpPr/>
            <p:nvPr/>
          </p:nvSpPr>
          <p:spPr>
            <a:xfrm>
              <a:off x="3567023" y="4105275"/>
              <a:ext cx="3949873" cy="1787457"/>
            </a:xfrm>
            <a:prstGeom prst="roundRect">
              <a:avLst>
                <a:gd name="adj" fmla="val 14283"/>
              </a:avLst>
            </a:prstGeom>
            <a:ln/>
          </p:spPr>
          <p:style>
            <a:lnRef idx="2">
              <a:schemeClr val="accent6"/>
            </a:lnRef>
            <a:fillRef idx="1">
              <a:schemeClr val="lt1"/>
            </a:fillRef>
            <a:effectRef idx="0">
              <a:schemeClr val="accent6"/>
            </a:effectRef>
            <a:fontRef idx="minor">
              <a:schemeClr val="dk1"/>
            </a:fontRef>
          </p:style>
          <p:txBody>
            <a:bodyPr lIns="0" tIns="0" rIns="0" bIns="0" anchor="ctr"/>
            <a:lstStyle/>
            <a:p>
              <a:pPr algn="ctr" defTabSz="946052" eaLnBrk="0" hangingPunct="0">
                <a:buClr>
                  <a:srgbClr val="FFFFFF"/>
                </a:buClr>
                <a:buSzPct val="100000"/>
                <a:defRPr/>
              </a:pPr>
              <a:endParaRPr lang="en-GB" sz="1451" dirty="0">
                <a:solidFill>
                  <a:srgbClr val="00008B">
                    <a:lumMod val="75000"/>
                    <a:lumOff val="25000"/>
                  </a:srgbClr>
                </a:solidFill>
                <a:latin typeface="Tahoma"/>
                <a:cs typeface="Tahoma"/>
              </a:endParaRPr>
            </a:p>
          </p:txBody>
        </p:sp>
        <p:sp>
          <p:nvSpPr>
            <p:cNvPr id="54" name="Rectangle 53"/>
            <p:cNvSpPr/>
            <p:nvPr/>
          </p:nvSpPr>
          <p:spPr>
            <a:xfrm>
              <a:off x="3682842" y="4229100"/>
              <a:ext cx="3718231" cy="1547446"/>
            </a:xfrm>
            <a:prstGeom prst="rect">
              <a:avLst/>
            </a:prstGeom>
            <a:ln>
              <a:noFill/>
            </a:ln>
          </p:spPr>
          <p:style>
            <a:lnRef idx="2">
              <a:schemeClr val="accent6"/>
            </a:lnRef>
            <a:fillRef idx="1">
              <a:schemeClr val="lt1"/>
            </a:fillRef>
            <a:effectRef idx="0">
              <a:schemeClr val="accent6"/>
            </a:effectRef>
            <a:fontRef idx="minor">
              <a:schemeClr val="dk1"/>
            </a:fontRef>
          </p:style>
          <p:txBody>
            <a:bodyPr lIns="0" tIns="0" rIns="0" bIns="0" anchor="ctr"/>
            <a:lstStyle/>
            <a:p>
              <a:pPr algn="ctr" defTabSz="946052"/>
              <a:r>
                <a:rPr lang="en-GB" sz="1451" b="1" dirty="0">
                  <a:solidFill>
                    <a:srgbClr val="00008B"/>
                  </a:solidFill>
                  <a:latin typeface="Tahoma"/>
                  <a:cs typeface="Tahoma"/>
                </a:rPr>
                <a:t>DMAT tagging </a:t>
              </a:r>
            </a:p>
            <a:p>
              <a:pPr algn="ctr" defTabSz="946052"/>
              <a:r>
                <a:rPr lang="en-GB" sz="1451" dirty="0">
                  <a:solidFill>
                    <a:srgbClr val="00008B"/>
                  </a:solidFill>
                  <a:latin typeface="Tahoma"/>
                  <a:cs typeface="Tahoma"/>
                </a:rPr>
                <a:t>(De Minimis Acceptance Threshold)</a:t>
              </a:r>
              <a:r>
                <a:rPr lang="en-GB" sz="1451" b="1" dirty="0">
                  <a:solidFill>
                    <a:srgbClr val="00008B"/>
                  </a:solidFill>
                  <a:latin typeface="Tahoma"/>
                  <a:cs typeface="Tahoma"/>
                </a:rPr>
                <a:t> </a:t>
              </a:r>
              <a:r>
                <a:rPr lang="en-GB" sz="1451" dirty="0">
                  <a:solidFill>
                    <a:srgbClr val="00008B"/>
                  </a:solidFill>
                  <a:latin typeface="Tahoma"/>
                  <a:cs typeface="Tahoma"/>
                </a:rPr>
                <a:t>– Removing actions less than 0.1MWh</a:t>
              </a:r>
            </a:p>
          </p:txBody>
        </p:sp>
      </p:grpSp>
      <p:sp>
        <p:nvSpPr>
          <p:cNvPr id="55" name="Rounded Rectangle 54"/>
          <p:cNvSpPr/>
          <p:nvPr/>
        </p:nvSpPr>
        <p:spPr>
          <a:xfrm>
            <a:off x="1385782" y="4005192"/>
            <a:ext cx="2252967" cy="1065804"/>
          </a:xfrm>
          <a:prstGeom prst="roundRect">
            <a:avLst>
              <a:gd name="adj" fmla="val 14283"/>
            </a:avLst>
          </a:prstGeom>
          <a:ln/>
        </p:spPr>
        <p:style>
          <a:lnRef idx="2">
            <a:schemeClr val="accent6"/>
          </a:lnRef>
          <a:fillRef idx="1">
            <a:schemeClr val="lt1"/>
          </a:fillRef>
          <a:effectRef idx="0">
            <a:schemeClr val="accent6"/>
          </a:effectRef>
          <a:fontRef idx="minor">
            <a:schemeClr val="dk1"/>
          </a:fontRef>
        </p:style>
        <p:txBody>
          <a:bodyPr lIns="0" tIns="0" rIns="0" bIns="0" anchor="ctr"/>
          <a:lstStyle/>
          <a:p>
            <a:pPr algn="ctr" defTabSz="946052">
              <a:buClr>
                <a:srgbClr val="231F20"/>
              </a:buClr>
            </a:pPr>
            <a:r>
              <a:rPr lang="en-GB" sz="1451" b="1" dirty="0">
                <a:solidFill>
                  <a:srgbClr val="00008B"/>
                </a:solidFill>
                <a:latin typeface="Tahoma"/>
                <a:cs typeface="Tahoma"/>
              </a:rPr>
              <a:t>NIV tagging </a:t>
            </a:r>
            <a:r>
              <a:rPr lang="en-GB" sz="1451" dirty="0">
                <a:solidFill>
                  <a:srgbClr val="00008B"/>
                </a:solidFill>
                <a:latin typeface="Tahoma"/>
                <a:cs typeface="Tahoma"/>
              </a:rPr>
              <a:t>(Net Imbalance Volume) – to determine overall imbalance </a:t>
            </a:r>
          </a:p>
        </p:txBody>
      </p:sp>
      <p:sp>
        <p:nvSpPr>
          <p:cNvPr id="56" name="Rounded Rectangle 55"/>
          <p:cNvSpPr/>
          <p:nvPr/>
        </p:nvSpPr>
        <p:spPr>
          <a:xfrm>
            <a:off x="1374724" y="5371049"/>
            <a:ext cx="2252967" cy="1257954"/>
          </a:xfrm>
          <a:prstGeom prst="roundRect">
            <a:avLst>
              <a:gd name="adj" fmla="val 14283"/>
            </a:avLst>
          </a:prstGeom>
          <a:ln/>
        </p:spPr>
        <p:style>
          <a:lnRef idx="2">
            <a:schemeClr val="accent6"/>
          </a:lnRef>
          <a:fillRef idx="1">
            <a:schemeClr val="lt1"/>
          </a:fillRef>
          <a:effectRef idx="0">
            <a:schemeClr val="accent6"/>
          </a:effectRef>
          <a:fontRef idx="minor">
            <a:schemeClr val="dk1"/>
          </a:fontRef>
        </p:style>
        <p:txBody>
          <a:bodyPr lIns="0" tIns="0" rIns="0" bIns="0" anchor="ctr"/>
          <a:lstStyle/>
          <a:p>
            <a:pPr algn="ctr" defTabSz="946052">
              <a:buClr>
                <a:srgbClr val="231F20"/>
              </a:buClr>
            </a:pPr>
            <a:r>
              <a:rPr lang="en-GB" sz="1451" b="1" dirty="0">
                <a:solidFill>
                  <a:srgbClr val="00008B"/>
                </a:solidFill>
                <a:latin typeface="Tahoma"/>
                <a:cs typeface="Tahoma"/>
              </a:rPr>
              <a:t>PAR tagging </a:t>
            </a:r>
            <a:r>
              <a:rPr lang="en-GB" sz="1451" dirty="0">
                <a:solidFill>
                  <a:srgbClr val="00008B"/>
                </a:solidFill>
                <a:latin typeface="Arial" panose="020B0604020202020204"/>
                <a:cs typeface="Tahoma"/>
              </a:rPr>
              <a:t>(Price Average Reference) </a:t>
            </a:r>
            <a:r>
              <a:rPr lang="en-GB" sz="1451" dirty="0">
                <a:solidFill>
                  <a:srgbClr val="00008B"/>
                </a:solidFill>
                <a:latin typeface="Tahoma"/>
                <a:cs typeface="Tahoma"/>
              </a:rPr>
              <a:t>– ‘marginal’ price. Only keep the 1MWh most expensive actions. </a:t>
            </a:r>
          </a:p>
        </p:txBody>
      </p:sp>
      <p:grpSp>
        <p:nvGrpSpPr>
          <p:cNvPr id="57" name="Group 56"/>
          <p:cNvGrpSpPr/>
          <p:nvPr/>
        </p:nvGrpSpPr>
        <p:grpSpPr>
          <a:xfrm>
            <a:off x="8529298" y="3068985"/>
            <a:ext cx="2252967" cy="1110157"/>
            <a:chOff x="3567023" y="4105275"/>
            <a:chExt cx="3949873" cy="1787457"/>
          </a:xfrm>
        </p:grpSpPr>
        <p:sp>
          <p:nvSpPr>
            <p:cNvPr id="60" name="Rounded Rectangle 59"/>
            <p:cNvSpPr/>
            <p:nvPr/>
          </p:nvSpPr>
          <p:spPr>
            <a:xfrm>
              <a:off x="3567023" y="4105275"/>
              <a:ext cx="3949873" cy="1787457"/>
            </a:xfrm>
            <a:prstGeom prst="roundRect">
              <a:avLst>
                <a:gd name="adj" fmla="val 14283"/>
              </a:avLst>
            </a:prstGeom>
            <a:ln/>
          </p:spPr>
          <p:style>
            <a:lnRef idx="2">
              <a:schemeClr val="accent6"/>
            </a:lnRef>
            <a:fillRef idx="1">
              <a:schemeClr val="lt1"/>
            </a:fillRef>
            <a:effectRef idx="0">
              <a:schemeClr val="accent6"/>
            </a:effectRef>
            <a:fontRef idx="minor">
              <a:schemeClr val="dk1"/>
            </a:fontRef>
          </p:style>
          <p:txBody>
            <a:bodyPr lIns="0" tIns="0" rIns="0" bIns="0" anchor="ctr"/>
            <a:lstStyle/>
            <a:p>
              <a:pPr algn="ctr" defTabSz="946052" eaLnBrk="0" hangingPunct="0">
                <a:buClr>
                  <a:srgbClr val="FFFFFF"/>
                </a:buClr>
                <a:buSzPct val="100000"/>
                <a:defRPr/>
              </a:pPr>
              <a:endParaRPr lang="en-GB" sz="1451" dirty="0">
                <a:solidFill>
                  <a:srgbClr val="00008B">
                    <a:lumMod val="75000"/>
                    <a:lumOff val="25000"/>
                  </a:srgbClr>
                </a:solidFill>
                <a:latin typeface="Tahoma"/>
                <a:cs typeface="Tahoma"/>
              </a:endParaRPr>
            </a:p>
          </p:txBody>
        </p:sp>
        <p:sp>
          <p:nvSpPr>
            <p:cNvPr id="61" name="Rectangle 60"/>
            <p:cNvSpPr/>
            <p:nvPr/>
          </p:nvSpPr>
          <p:spPr>
            <a:xfrm>
              <a:off x="3682842" y="4229100"/>
              <a:ext cx="3718231" cy="1547446"/>
            </a:xfrm>
            <a:prstGeom prst="rect">
              <a:avLst/>
            </a:prstGeom>
            <a:ln>
              <a:noFill/>
            </a:ln>
          </p:spPr>
          <p:style>
            <a:lnRef idx="2">
              <a:schemeClr val="accent6"/>
            </a:lnRef>
            <a:fillRef idx="1">
              <a:schemeClr val="lt1"/>
            </a:fillRef>
            <a:effectRef idx="0">
              <a:schemeClr val="accent6"/>
            </a:effectRef>
            <a:fontRef idx="minor">
              <a:schemeClr val="dk1"/>
            </a:fontRef>
          </p:style>
          <p:txBody>
            <a:bodyPr lIns="0" tIns="0" rIns="0" bIns="0" anchor="ctr"/>
            <a:lstStyle/>
            <a:p>
              <a:pPr algn="ctr" defTabSz="946052"/>
              <a:r>
                <a:rPr lang="en-GB" sz="1451" b="1" dirty="0">
                  <a:solidFill>
                    <a:srgbClr val="00008B"/>
                  </a:solidFill>
                  <a:latin typeface="Tahoma"/>
                  <a:cs typeface="Tahoma"/>
                </a:rPr>
                <a:t>SO flagging</a:t>
              </a:r>
              <a:r>
                <a:rPr lang="en-GB" sz="1451" dirty="0">
                  <a:solidFill>
                    <a:srgbClr val="00008B"/>
                  </a:solidFill>
                  <a:latin typeface="Tahoma"/>
                  <a:cs typeface="Tahoma"/>
                </a:rPr>
                <a:t> </a:t>
              </a:r>
              <a:r>
                <a:rPr lang="en-GB" sz="1451" dirty="0">
                  <a:solidFill>
                    <a:srgbClr val="00008B"/>
                  </a:solidFill>
                  <a:latin typeface="Arial" panose="020B0604020202020204"/>
                  <a:cs typeface="Tahoma"/>
                </a:rPr>
                <a:t>(System Operator) – </a:t>
              </a:r>
              <a:r>
                <a:rPr lang="en-GB" sz="1451" dirty="0">
                  <a:solidFill>
                    <a:srgbClr val="00008B"/>
                  </a:solidFill>
                  <a:latin typeface="Tahoma"/>
                  <a:cs typeface="Tahoma"/>
                </a:rPr>
                <a:t>physical constraint related actions </a:t>
              </a:r>
            </a:p>
          </p:txBody>
        </p:sp>
      </p:grpSp>
      <p:grpSp>
        <p:nvGrpSpPr>
          <p:cNvPr id="62" name="Group 61"/>
          <p:cNvGrpSpPr/>
          <p:nvPr/>
        </p:nvGrpSpPr>
        <p:grpSpPr>
          <a:xfrm>
            <a:off x="8529298" y="4624385"/>
            <a:ext cx="2252967" cy="1110157"/>
            <a:chOff x="3567023" y="4105275"/>
            <a:chExt cx="3949873" cy="1787457"/>
          </a:xfrm>
        </p:grpSpPr>
        <p:sp>
          <p:nvSpPr>
            <p:cNvPr id="63" name="Rounded Rectangle 62"/>
            <p:cNvSpPr/>
            <p:nvPr/>
          </p:nvSpPr>
          <p:spPr>
            <a:xfrm>
              <a:off x="3567023" y="4105275"/>
              <a:ext cx="3949873" cy="1787457"/>
            </a:xfrm>
            <a:prstGeom prst="roundRect">
              <a:avLst>
                <a:gd name="adj" fmla="val 14283"/>
              </a:avLst>
            </a:prstGeom>
            <a:ln/>
          </p:spPr>
          <p:style>
            <a:lnRef idx="2">
              <a:schemeClr val="accent6"/>
            </a:lnRef>
            <a:fillRef idx="1">
              <a:schemeClr val="lt1"/>
            </a:fillRef>
            <a:effectRef idx="0">
              <a:schemeClr val="accent6"/>
            </a:effectRef>
            <a:fontRef idx="minor">
              <a:schemeClr val="dk1"/>
            </a:fontRef>
          </p:style>
          <p:txBody>
            <a:bodyPr lIns="0" tIns="0" rIns="0" bIns="0" anchor="ctr"/>
            <a:lstStyle/>
            <a:p>
              <a:pPr algn="ctr" defTabSz="946052" eaLnBrk="0" hangingPunct="0">
                <a:buClr>
                  <a:srgbClr val="FFFFFF"/>
                </a:buClr>
                <a:buSzPct val="100000"/>
                <a:defRPr/>
              </a:pPr>
              <a:endParaRPr lang="en-GB" sz="1451" dirty="0">
                <a:solidFill>
                  <a:srgbClr val="00008B">
                    <a:lumMod val="75000"/>
                    <a:lumOff val="25000"/>
                  </a:srgbClr>
                </a:solidFill>
                <a:latin typeface="Tahoma"/>
                <a:cs typeface="Tahoma"/>
              </a:endParaRPr>
            </a:p>
          </p:txBody>
        </p:sp>
        <p:sp>
          <p:nvSpPr>
            <p:cNvPr id="64" name="Rectangle 63"/>
            <p:cNvSpPr/>
            <p:nvPr/>
          </p:nvSpPr>
          <p:spPr>
            <a:xfrm>
              <a:off x="3682842" y="4229100"/>
              <a:ext cx="3718231" cy="1547446"/>
            </a:xfrm>
            <a:prstGeom prst="rect">
              <a:avLst/>
            </a:prstGeom>
            <a:ln>
              <a:noFill/>
            </a:ln>
          </p:spPr>
          <p:style>
            <a:lnRef idx="2">
              <a:schemeClr val="accent6"/>
            </a:lnRef>
            <a:fillRef idx="1">
              <a:schemeClr val="lt1"/>
            </a:fillRef>
            <a:effectRef idx="0">
              <a:schemeClr val="accent6"/>
            </a:effectRef>
            <a:fontRef idx="minor">
              <a:schemeClr val="dk1"/>
            </a:fontRef>
          </p:style>
          <p:txBody>
            <a:bodyPr lIns="0" tIns="0" rIns="0" bIns="0" anchor="ctr"/>
            <a:lstStyle/>
            <a:p>
              <a:pPr algn="ctr" defTabSz="946052"/>
              <a:r>
                <a:rPr lang="en-GB" sz="1451" b="1" dirty="0">
                  <a:solidFill>
                    <a:srgbClr val="00008B"/>
                  </a:solidFill>
                  <a:latin typeface="Tahoma"/>
                  <a:cs typeface="Tahoma"/>
                </a:rPr>
                <a:t>STOR Provider flagging </a:t>
              </a:r>
              <a:r>
                <a:rPr lang="en-GB" sz="1451" dirty="0">
                  <a:solidFill>
                    <a:srgbClr val="00008B"/>
                  </a:solidFill>
                  <a:latin typeface="Arial" panose="020B0604020202020204"/>
                  <a:cs typeface="Tahoma"/>
                </a:rPr>
                <a:t>(Short Term Operating Reserve)</a:t>
              </a:r>
              <a:r>
                <a:rPr lang="en-GB" sz="1451" b="1" dirty="0">
                  <a:solidFill>
                    <a:srgbClr val="00008B"/>
                  </a:solidFill>
                  <a:latin typeface="Tahoma"/>
                  <a:cs typeface="Tahoma"/>
                </a:rPr>
                <a:t> </a:t>
              </a:r>
              <a:r>
                <a:rPr lang="en-GB" sz="1451" dirty="0">
                  <a:solidFill>
                    <a:srgbClr val="00008B"/>
                  </a:solidFill>
                  <a:latin typeface="Tahoma"/>
                  <a:cs typeface="Tahoma"/>
                </a:rPr>
                <a:t>– actions from STOR plants</a:t>
              </a:r>
            </a:p>
          </p:txBody>
        </p:sp>
      </p:grpSp>
      <p:sp>
        <p:nvSpPr>
          <p:cNvPr id="65" name="Rounded Rectangle 64"/>
          <p:cNvSpPr/>
          <p:nvPr/>
        </p:nvSpPr>
        <p:spPr>
          <a:xfrm>
            <a:off x="1385782" y="2562516"/>
            <a:ext cx="2252967" cy="1110157"/>
          </a:xfrm>
          <a:prstGeom prst="roundRect">
            <a:avLst>
              <a:gd name="adj" fmla="val 14283"/>
            </a:avLst>
          </a:prstGeom>
          <a:ln/>
        </p:spPr>
        <p:style>
          <a:lnRef idx="2">
            <a:schemeClr val="accent6"/>
          </a:lnRef>
          <a:fillRef idx="1">
            <a:schemeClr val="lt1"/>
          </a:fillRef>
          <a:effectRef idx="0">
            <a:schemeClr val="accent6"/>
          </a:effectRef>
          <a:fontRef idx="minor">
            <a:schemeClr val="dk1"/>
          </a:fontRef>
        </p:style>
        <p:txBody>
          <a:bodyPr lIns="0" tIns="0" rIns="0" bIns="0" anchor="ctr"/>
          <a:lstStyle/>
          <a:p>
            <a:pPr algn="ctr" defTabSz="946052">
              <a:buClr>
                <a:srgbClr val="231F20"/>
              </a:buClr>
            </a:pPr>
            <a:r>
              <a:rPr lang="en-GB" sz="1451" b="1" dirty="0">
                <a:solidFill>
                  <a:srgbClr val="00008B"/>
                </a:solidFill>
                <a:latin typeface="Tahoma"/>
                <a:cs typeface="Tahoma"/>
              </a:rPr>
              <a:t>Arbitrage tagging </a:t>
            </a:r>
            <a:r>
              <a:rPr lang="en-GB" sz="1451" dirty="0">
                <a:solidFill>
                  <a:srgbClr val="00008B"/>
                </a:solidFill>
                <a:latin typeface="Tahoma"/>
                <a:cs typeface="Tahoma"/>
              </a:rPr>
              <a:t>– removing actions which wouldn’t have happened in an efficient market</a:t>
            </a:r>
          </a:p>
        </p:txBody>
      </p:sp>
    </p:spTree>
    <p:extLst>
      <p:ext uri="{BB962C8B-B14F-4D97-AF65-F5344CB8AC3E}">
        <p14:creationId xmlns:p14="http://schemas.microsoft.com/office/powerpoint/2010/main" val="34212727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7359557" y="4745543"/>
            <a:ext cx="2923829" cy="1090198"/>
          </a:xfrm>
          <a:prstGeom prst="roundRect">
            <a:avLst>
              <a:gd name="adj" fmla="val 9985"/>
            </a:avLst>
          </a:prstGeom>
          <a:solidFill>
            <a:schemeClr val="accent4">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lIns="97955" tIns="0" rIns="97955" bIns="0" anchor="ctr"/>
          <a:lstStyle/>
          <a:p>
            <a:pPr marL="0" lvl="1" defTabSz="946052" eaLnBrk="0" hangingPunct="0">
              <a:defRPr/>
            </a:pPr>
            <a:endParaRPr lang="en-GB" sz="1633" dirty="0">
              <a:solidFill>
                <a:srgbClr val="167895"/>
              </a:solidFill>
              <a:latin typeface="Tahoma"/>
              <a:cs typeface="Tahoma"/>
            </a:endParaRPr>
          </a:p>
        </p:txBody>
      </p:sp>
      <p:sp>
        <p:nvSpPr>
          <p:cNvPr id="52" name="Rounded Rectangle 51"/>
          <p:cNvSpPr/>
          <p:nvPr/>
        </p:nvSpPr>
        <p:spPr>
          <a:xfrm>
            <a:off x="7393179" y="2289171"/>
            <a:ext cx="2923829" cy="1090198"/>
          </a:xfrm>
          <a:prstGeom prst="roundRect">
            <a:avLst>
              <a:gd name="adj" fmla="val 9985"/>
            </a:avLst>
          </a:prstGeom>
          <a:solidFill>
            <a:schemeClr val="accent4">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lIns="97955" tIns="0" rIns="97955" bIns="0" anchor="ctr"/>
          <a:lstStyle/>
          <a:p>
            <a:pPr marL="0" lvl="1" defTabSz="946052" eaLnBrk="0" hangingPunct="0">
              <a:defRPr/>
            </a:pPr>
            <a:endParaRPr lang="en-GB" sz="1633" dirty="0">
              <a:solidFill>
                <a:srgbClr val="167895"/>
              </a:solidFill>
              <a:latin typeface="Tahoma"/>
              <a:cs typeface="Tahoma"/>
            </a:endParaRPr>
          </a:p>
        </p:txBody>
      </p:sp>
      <p:grpSp>
        <p:nvGrpSpPr>
          <p:cNvPr id="3" name="Group 2"/>
          <p:cNvGrpSpPr/>
          <p:nvPr/>
        </p:nvGrpSpPr>
        <p:grpSpPr>
          <a:xfrm>
            <a:off x="1972901" y="2535184"/>
            <a:ext cx="1877563" cy="1877563"/>
            <a:chOff x="3579813" y="1804988"/>
            <a:chExt cx="2070100" cy="2070100"/>
          </a:xfrm>
        </p:grpSpPr>
        <p:sp>
          <p:nvSpPr>
            <p:cNvPr id="25" name="Oval 24"/>
            <p:cNvSpPr/>
            <p:nvPr/>
          </p:nvSpPr>
          <p:spPr>
            <a:xfrm>
              <a:off x="3579813" y="1804988"/>
              <a:ext cx="2070100" cy="2070100"/>
            </a:xfrm>
            <a:prstGeom prst="ellipse">
              <a:avLst/>
            </a:prstGeom>
            <a:ln/>
          </p:spPr>
          <p:style>
            <a:lnRef idx="2">
              <a:schemeClr val="accent6"/>
            </a:lnRef>
            <a:fillRef idx="1">
              <a:schemeClr val="lt1"/>
            </a:fillRef>
            <a:effectRef idx="0">
              <a:schemeClr val="accent6"/>
            </a:effectRef>
            <a:fontRef idx="minor">
              <a:schemeClr val="dk1"/>
            </a:fontRef>
          </p:style>
          <p:txBody>
            <a:bodyPr anchor="ctr"/>
            <a:lstStyle/>
            <a:p>
              <a:pPr algn="ctr" defTabSz="946052" eaLnBrk="0" hangingPunct="0">
                <a:defRPr/>
              </a:pPr>
              <a:endParaRPr lang="en-US" sz="1905" dirty="0">
                <a:solidFill>
                  <a:srgbClr val="00008B"/>
                </a:solidFill>
                <a:latin typeface="Arial" panose="020B0604020202020204"/>
              </a:endParaRPr>
            </a:p>
          </p:txBody>
        </p:sp>
        <p:sp>
          <p:nvSpPr>
            <p:cNvPr id="26" name="TextBox 13"/>
            <p:cNvSpPr txBox="1">
              <a:spLocks noChangeArrowheads="1"/>
            </p:cNvSpPr>
            <p:nvPr/>
          </p:nvSpPr>
          <p:spPr bwMode="auto">
            <a:xfrm>
              <a:off x="3786188" y="2570733"/>
              <a:ext cx="1706562" cy="538699"/>
            </a:xfrm>
            <a:prstGeom prst="rect">
              <a:avLst/>
            </a:prstGeom>
            <a:ln>
              <a:noFill/>
              <a:headEnd/>
              <a:tailEnd/>
            </a:ln>
          </p:spPr>
          <p:style>
            <a:lnRef idx="2">
              <a:schemeClr val="accent6"/>
            </a:lnRef>
            <a:fillRef idx="1">
              <a:schemeClr val="lt1"/>
            </a:fillRef>
            <a:effectRef idx="0">
              <a:schemeClr val="accent6"/>
            </a:effectRef>
            <a:fontRef idx="minor">
              <a:schemeClr val="dk1"/>
            </a:fontRef>
          </p:style>
          <p:txBody>
            <a:bodyPr lIns="0" tIns="0" rIns="0" bIns="0">
              <a:spAutoFit/>
            </a:bodyPr>
            <a:lstStyle/>
            <a:p>
              <a:pPr algn="ctr" defTabSz="946052" eaLnBrk="0" hangingPunct="0"/>
              <a:r>
                <a:rPr lang="en-GB" altLang="zh-CN" sz="1905" b="1" dirty="0">
                  <a:solidFill>
                    <a:srgbClr val="00008B"/>
                  </a:solidFill>
                  <a:latin typeface="Tahoma" pitchFamily="34" charset="0"/>
                  <a:cs typeface="Tahoma" pitchFamily="34" charset="0"/>
                </a:rPr>
                <a:t>Flagging</a:t>
              </a:r>
            </a:p>
            <a:p>
              <a:pPr algn="ctr" defTabSz="946052" eaLnBrk="0" hangingPunct="0"/>
              <a:r>
                <a:rPr lang="en-GB" altLang="zh-CN" sz="1270" dirty="0">
                  <a:solidFill>
                    <a:srgbClr val="00008B"/>
                  </a:solidFill>
                  <a:latin typeface="Tahoma" pitchFamily="34" charset="0"/>
                  <a:cs typeface="Tahoma" pitchFamily="34" charset="0"/>
                </a:rPr>
                <a:t>(prevent distortion) </a:t>
              </a:r>
            </a:p>
          </p:txBody>
        </p:sp>
      </p:grpSp>
      <p:sp>
        <p:nvSpPr>
          <p:cNvPr id="7" name="Title 6"/>
          <p:cNvSpPr>
            <a:spLocks noGrp="1"/>
          </p:cNvSpPr>
          <p:nvPr>
            <p:ph type="title"/>
          </p:nvPr>
        </p:nvSpPr>
        <p:spPr/>
        <p:txBody>
          <a:bodyPr/>
          <a:lstStyle/>
          <a:p>
            <a:r>
              <a:rPr lang="en-GB" dirty="0"/>
              <a:t>How are they calculated </a:t>
            </a:r>
            <a:r>
              <a:rPr lang="en-GB" dirty="0" smtClean="0"/>
              <a:t>– Flagging  </a:t>
            </a:r>
            <a:endParaRPr lang="en-GB" dirty="0"/>
          </a:p>
        </p:txBody>
      </p:sp>
      <p:grpSp>
        <p:nvGrpSpPr>
          <p:cNvPr id="19" name="Group 18"/>
          <p:cNvGrpSpPr/>
          <p:nvPr/>
        </p:nvGrpSpPr>
        <p:grpSpPr>
          <a:xfrm>
            <a:off x="4263741" y="1321128"/>
            <a:ext cx="2333185" cy="1445958"/>
            <a:chOff x="3567023" y="4105275"/>
            <a:chExt cx="3949873" cy="1787457"/>
          </a:xfrm>
        </p:grpSpPr>
        <p:sp>
          <p:nvSpPr>
            <p:cNvPr id="30" name="Rounded Rectangle 29"/>
            <p:cNvSpPr/>
            <p:nvPr/>
          </p:nvSpPr>
          <p:spPr>
            <a:xfrm>
              <a:off x="3567023" y="4105275"/>
              <a:ext cx="3949873" cy="1787457"/>
            </a:xfrm>
            <a:prstGeom prst="roundRect">
              <a:avLst>
                <a:gd name="adj" fmla="val 14283"/>
              </a:avLst>
            </a:prstGeom>
            <a:ln/>
          </p:spPr>
          <p:style>
            <a:lnRef idx="2">
              <a:schemeClr val="accent6"/>
            </a:lnRef>
            <a:fillRef idx="1">
              <a:schemeClr val="lt1"/>
            </a:fillRef>
            <a:effectRef idx="0">
              <a:schemeClr val="accent6"/>
            </a:effectRef>
            <a:fontRef idx="minor">
              <a:schemeClr val="dk1"/>
            </a:fontRef>
          </p:style>
          <p:txBody>
            <a:bodyPr lIns="0" tIns="0" rIns="0" bIns="0" anchor="ctr"/>
            <a:lstStyle/>
            <a:p>
              <a:pPr algn="ctr" defTabSz="946052" eaLnBrk="0" hangingPunct="0">
                <a:buClr>
                  <a:srgbClr val="FFFFFF"/>
                </a:buClr>
                <a:buSzPct val="100000"/>
                <a:defRPr/>
              </a:pPr>
              <a:endParaRPr lang="en-GB" sz="1451" dirty="0">
                <a:solidFill>
                  <a:srgbClr val="00008B">
                    <a:lumMod val="75000"/>
                    <a:lumOff val="25000"/>
                  </a:srgbClr>
                </a:solidFill>
                <a:latin typeface="Tahoma"/>
                <a:cs typeface="Tahoma"/>
              </a:endParaRPr>
            </a:p>
          </p:txBody>
        </p:sp>
        <p:sp>
          <p:nvSpPr>
            <p:cNvPr id="31" name="Rectangle 30"/>
            <p:cNvSpPr/>
            <p:nvPr/>
          </p:nvSpPr>
          <p:spPr>
            <a:xfrm>
              <a:off x="3682841" y="4229100"/>
              <a:ext cx="3718231" cy="1547446"/>
            </a:xfrm>
            <a:prstGeom prst="rect">
              <a:avLst/>
            </a:prstGeom>
            <a:ln>
              <a:noFill/>
            </a:ln>
          </p:spPr>
          <p:style>
            <a:lnRef idx="2">
              <a:schemeClr val="accent6"/>
            </a:lnRef>
            <a:fillRef idx="1">
              <a:schemeClr val="lt1"/>
            </a:fillRef>
            <a:effectRef idx="0">
              <a:schemeClr val="accent6"/>
            </a:effectRef>
            <a:fontRef idx="minor">
              <a:schemeClr val="dk1"/>
            </a:fontRef>
          </p:style>
          <p:txBody>
            <a:bodyPr lIns="0" tIns="0" rIns="0" bIns="0" anchor="ctr"/>
            <a:lstStyle/>
            <a:p>
              <a:pPr algn="ctr" defTabSz="946052"/>
              <a:r>
                <a:rPr lang="en-GB" sz="1451" b="1" dirty="0">
                  <a:solidFill>
                    <a:srgbClr val="00008B"/>
                  </a:solidFill>
                  <a:latin typeface="Tahoma"/>
                  <a:cs typeface="Tahoma"/>
                </a:rPr>
                <a:t>CADL flagging </a:t>
              </a:r>
              <a:r>
                <a:rPr lang="en-GB" sz="1451" dirty="0">
                  <a:solidFill>
                    <a:srgbClr val="00008B"/>
                  </a:solidFill>
                  <a:latin typeface="Tahoma"/>
                  <a:cs typeface="Tahoma"/>
                </a:rPr>
                <a:t>– currently actions less than 10 minutes. Was reduced from 15 minutes 1 April 2019.</a:t>
              </a:r>
            </a:p>
          </p:txBody>
        </p:sp>
      </p:grpSp>
      <p:grpSp>
        <p:nvGrpSpPr>
          <p:cNvPr id="40" name="Group 39"/>
          <p:cNvGrpSpPr/>
          <p:nvPr/>
        </p:nvGrpSpPr>
        <p:grpSpPr>
          <a:xfrm>
            <a:off x="4263741" y="3028745"/>
            <a:ext cx="2252967" cy="1110157"/>
            <a:chOff x="3567023" y="4105275"/>
            <a:chExt cx="3949873" cy="1787457"/>
          </a:xfrm>
        </p:grpSpPr>
        <p:sp>
          <p:nvSpPr>
            <p:cNvPr id="41" name="Rounded Rectangle 40"/>
            <p:cNvSpPr/>
            <p:nvPr/>
          </p:nvSpPr>
          <p:spPr>
            <a:xfrm>
              <a:off x="3567023" y="4105275"/>
              <a:ext cx="3949873" cy="1787457"/>
            </a:xfrm>
            <a:prstGeom prst="roundRect">
              <a:avLst>
                <a:gd name="adj" fmla="val 14283"/>
              </a:avLst>
            </a:prstGeom>
            <a:ln/>
          </p:spPr>
          <p:style>
            <a:lnRef idx="2">
              <a:schemeClr val="accent6"/>
            </a:lnRef>
            <a:fillRef idx="1">
              <a:schemeClr val="lt1"/>
            </a:fillRef>
            <a:effectRef idx="0">
              <a:schemeClr val="accent6"/>
            </a:effectRef>
            <a:fontRef idx="minor">
              <a:schemeClr val="dk1"/>
            </a:fontRef>
          </p:style>
          <p:txBody>
            <a:bodyPr lIns="0" tIns="0" rIns="0" bIns="0" anchor="ctr"/>
            <a:lstStyle/>
            <a:p>
              <a:pPr algn="ctr" defTabSz="946052" eaLnBrk="0" hangingPunct="0">
                <a:buClr>
                  <a:srgbClr val="FFFFFF"/>
                </a:buClr>
                <a:buSzPct val="100000"/>
                <a:defRPr/>
              </a:pPr>
              <a:endParaRPr lang="en-GB" sz="1451" dirty="0">
                <a:solidFill>
                  <a:srgbClr val="00008B">
                    <a:lumMod val="75000"/>
                    <a:lumOff val="25000"/>
                  </a:srgbClr>
                </a:solidFill>
                <a:latin typeface="Tahoma"/>
                <a:cs typeface="Tahoma"/>
              </a:endParaRPr>
            </a:p>
          </p:txBody>
        </p:sp>
        <p:sp>
          <p:nvSpPr>
            <p:cNvPr id="42" name="Rectangle 41"/>
            <p:cNvSpPr/>
            <p:nvPr/>
          </p:nvSpPr>
          <p:spPr>
            <a:xfrm>
              <a:off x="3682842" y="4229100"/>
              <a:ext cx="3718231" cy="1547446"/>
            </a:xfrm>
            <a:prstGeom prst="rect">
              <a:avLst/>
            </a:prstGeom>
            <a:ln>
              <a:noFill/>
            </a:ln>
          </p:spPr>
          <p:style>
            <a:lnRef idx="2">
              <a:schemeClr val="accent6"/>
            </a:lnRef>
            <a:fillRef idx="1">
              <a:schemeClr val="lt1"/>
            </a:fillRef>
            <a:effectRef idx="0">
              <a:schemeClr val="accent6"/>
            </a:effectRef>
            <a:fontRef idx="minor">
              <a:schemeClr val="dk1"/>
            </a:fontRef>
          </p:style>
          <p:txBody>
            <a:bodyPr lIns="0" tIns="0" rIns="0" bIns="0" anchor="ctr"/>
            <a:lstStyle/>
            <a:p>
              <a:pPr algn="ctr" defTabSz="946052"/>
              <a:r>
                <a:rPr lang="en-GB" sz="1451" b="1" dirty="0">
                  <a:solidFill>
                    <a:srgbClr val="00008B"/>
                  </a:solidFill>
                  <a:latin typeface="Tahoma"/>
                  <a:cs typeface="Tahoma"/>
                </a:rPr>
                <a:t>SO flagging</a:t>
              </a:r>
              <a:r>
                <a:rPr lang="en-GB" sz="1451" dirty="0">
                  <a:solidFill>
                    <a:srgbClr val="00008B"/>
                  </a:solidFill>
                  <a:latin typeface="Tahoma"/>
                  <a:cs typeface="Tahoma"/>
                </a:rPr>
                <a:t> – physical constraint related actions </a:t>
              </a:r>
            </a:p>
          </p:txBody>
        </p:sp>
      </p:grpSp>
      <p:grpSp>
        <p:nvGrpSpPr>
          <p:cNvPr id="44" name="Group 43"/>
          <p:cNvGrpSpPr/>
          <p:nvPr/>
        </p:nvGrpSpPr>
        <p:grpSpPr>
          <a:xfrm>
            <a:off x="4263741" y="4713836"/>
            <a:ext cx="2252967" cy="1110157"/>
            <a:chOff x="3567023" y="4105275"/>
            <a:chExt cx="3949873" cy="1787457"/>
          </a:xfrm>
        </p:grpSpPr>
        <p:sp>
          <p:nvSpPr>
            <p:cNvPr id="45" name="Rounded Rectangle 44"/>
            <p:cNvSpPr/>
            <p:nvPr/>
          </p:nvSpPr>
          <p:spPr>
            <a:xfrm>
              <a:off x="3567023" y="4105275"/>
              <a:ext cx="3949873" cy="1787457"/>
            </a:xfrm>
            <a:prstGeom prst="roundRect">
              <a:avLst>
                <a:gd name="adj" fmla="val 14283"/>
              </a:avLst>
            </a:prstGeom>
            <a:ln/>
          </p:spPr>
          <p:style>
            <a:lnRef idx="2">
              <a:schemeClr val="accent6"/>
            </a:lnRef>
            <a:fillRef idx="1">
              <a:schemeClr val="lt1"/>
            </a:fillRef>
            <a:effectRef idx="0">
              <a:schemeClr val="accent6"/>
            </a:effectRef>
            <a:fontRef idx="minor">
              <a:schemeClr val="dk1"/>
            </a:fontRef>
          </p:style>
          <p:txBody>
            <a:bodyPr lIns="0" tIns="0" rIns="0" bIns="0" anchor="ctr"/>
            <a:lstStyle/>
            <a:p>
              <a:pPr algn="ctr" defTabSz="946052" eaLnBrk="0" hangingPunct="0">
                <a:buClr>
                  <a:srgbClr val="FFFFFF"/>
                </a:buClr>
                <a:buSzPct val="100000"/>
                <a:defRPr/>
              </a:pPr>
              <a:endParaRPr lang="en-GB" sz="1451" dirty="0">
                <a:solidFill>
                  <a:srgbClr val="00008B">
                    <a:lumMod val="75000"/>
                    <a:lumOff val="25000"/>
                  </a:srgbClr>
                </a:solidFill>
                <a:latin typeface="Tahoma"/>
                <a:cs typeface="Tahoma"/>
              </a:endParaRPr>
            </a:p>
          </p:txBody>
        </p:sp>
        <p:sp>
          <p:nvSpPr>
            <p:cNvPr id="46" name="Rectangle 45"/>
            <p:cNvSpPr/>
            <p:nvPr/>
          </p:nvSpPr>
          <p:spPr>
            <a:xfrm>
              <a:off x="3682842" y="4229100"/>
              <a:ext cx="3718231" cy="1547446"/>
            </a:xfrm>
            <a:prstGeom prst="rect">
              <a:avLst/>
            </a:prstGeom>
            <a:ln>
              <a:noFill/>
            </a:ln>
          </p:spPr>
          <p:style>
            <a:lnRef idx="2">
              <a:schemeClr val="accent6"/>
            </a:lnRef>
            <a:fillRef idx="1">
              <a:schemeClr val="lt1"/>
            </a:fillRef>
            <a:effectRef idx="0">
              <a:schemeClr val="accent6"/>
            </a:effectRef>
            <a:fontRef idx="minor">
              <a:schemeClr val="dk1"/>
            </a:fontRef>
          </p:style>
          <p:txBody>
            <a:bodyPr lIns="0" tIns="0" rIns="0" bIns="0" anchor="ctr"/>
            <a:lstStyle/>
            <a:p>
              <a:pPr algn="ctr" defTabSz="946052"/>
              <a:r>
                <a:rPr lang="en-GB" sz="1451" b="1" dirty="0">
                  <a:solidFill>
                    <a:srgbClr val="00008B"/>
                  </a:solidFill>
                  <a:latin typeface="Tahoma"/>
                  <a:cs typeface="Tahoma"/>
                </a:rPr>
                <a:t>STOR Provider flagging </a:t>
              </a:r>
              <a:r>
                <a:rPr lang="en-GB" sz="1451" dirty="0">
                  <a:solidFill>
                    <a:srgbClr val="00008B"/>
                  </a:solidFill>
                  <a:latin typeface="Tahoma"/>
                  <a:cs typeface="Tahoma"/>
                </a:rPr>
                <a:t>– actions from STOR plant</a:t>
              </a:r>
            </a:p>
          </p:txBody>
        </p:sp>
      </p:grpSp>
      <p:cxnSp>
        <p:nvCxnSpPr>
          <p:cNvPr id="49" name="Straight Connector 48"/>
          <p:cNvCxnSpPr/>
          <p:nvPr/>
        </p:nvCxnSpPr>
        <p:spPr>
          <a:xfrm flipV="1">
            <a:off x="3707918" y="2496058"/>
            <a:ext cx="535266" cy="442964"/>
          </a:xfrm>
          <a:prstGeom prst="line">
            <a:avLst/>
          </a:prstGeom>
          <a:ln>
            <a:solidFill>
              <a:srgbClr val="156E9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a:endCxn id="45" idx="1"/>
          </p:cNvCxnSpPr>
          <p:nvPr/>
        </p:nvCxnSpPr>
        <p:spPr>
          <a:xfrm>
            <a:off x="3393104" y="4325001"/>
            <a:ext cx="870638" cy="943913"/>
          </a:xfrm>
          <a:prstGeom prst="line">
            <a:avLst/>
          </a:prstGeom>
          <a:ln>
            <a:solidFill>
              <a:srgbClr val="156E9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a:stCxn id="41" idx="1"/>
          </p:cNvCxnSpPr>
          <p:nvPr/>
        </p:nvCxnSpPr>
        <p:spPr>
          <a:xfrm flipH="1">
            <a:off x="3850463" y="3583823"/>
            <a:ext cx="413278" cy="0"/>
          </a:xfrm>
          <a:prstGeom prst="line">
            <a:avLst/>
          </a:prstGeom>
          <a:ln>
            <a:solidFill>
              <a:srgbClr val="156E91"/>
            </a:solidFill>
            <a:prstDash val="sysDot"/>
          </a:ln>
          <a:effectLst/>
        </p:spPr>
        <p:style>
          <a:lnRef idx="2">
            <a:schemeClr val="accent1"/>
          </a:lnRef>
          <a:fillRef idx="0">
            <a:schemeClr val="accent1"/>
          </a:fillRef>
          <a:effectRef idx="1">
            <a:schemeClr val="accent1"/>
          </a:effectRef>
          <a:fontRef idx="minor">
            <a:schemeClr val="tx1"/>
          </a:fontRef>
        </p:style>
      </p:cxnSp>
      <p:sp>
        <p:nvSpPr>
          <p:cNvPr id="2" name="Right Brace 1"/>
          <p:cNvSpPr/>
          <p:nvPr/>
        </p:nvSpPr>
        <p:spPr>
          <a:xfrm>
            <a:off x="6671005" y="1573622"/>
            <a:ext cx="448299" cy="2504104"/>
          </a:xfrm>
          <a:prstGeom prst="rightBrace">
            <a:avLst/>
          </a:prstGeom>
          <a:ln>
            <a:solidFill>
              <a:srgbClr val="156E91"/>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946052"/>
            <a:endParaRPr lang="en-GB" sz="1905">
              <a:solidFill>
                <a:srgbClr val="00008B"/>
              </a:solidFill>
              <a:latin typeface="Arial" panose="020B0604020202020204"/>
            </a:endParaRPr>
          </a:p>
        </p:txBody>
      </p:sp>
      <p:sp>
        <p:nvSpPr>
          <p:cNvPr id="32" name="Right Brace 31"/>
          <p:cNvSpPr/>
          <p:nvPr/>
        </p:nvSpPr>
        <p:spPr>
          <a:xfrm>
            <a:off x="6671005" y="4790742"/>
            <a:ext cx="448299" cy="961091"/>
          </a:xfrm>
          <a:prstGeom prst="rightBrace">
            <a:avLst/>
          </a:prstGeom>
          <a:ln>
            <a:solidFill>
              <a:srgbClr val="156E91"/>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946052"/>
            <a:endParaRPr lang="en-GB" sz="1905">
              <a:solidFill>
                <a:srgbClr val="00008B"/>
              </a:solidFill>
              <a:latin typeface="Arial" panose="020B0604020202020204"/>
            </a:endParaRPr>
          </a:p>
        </p:txBody>
      </p:sp>
      <p:sp>
        <p:nvSpPr>
          <p:cNvPr id="39" name="Rectangle 38"/>
          <p:cNvSpPr/>
          <p:nvPr/>
        </p:nvSpPr>
        <p:spPr>
          <a:xfrm>
            <a:off x="7393180" y="2526776"/>
            <a:ext cx="2240360" cy="596959"/>
          </a:xfrm>
          <a:prstGeom prst="rect">
            <a:avLst/>
          </a:prstGeom>
        </p:spPr>
        <p:txBody>
          <a:bodyPr lIns="0" tIns="0" rIns="0" bIns="0" anchor="ctr"/>
          <a:lstStyle/>
          <a:p>
            <a:pPr algn="ctr" defTabSz="946052"/>
            <a:r>
              <a:rPr lang="en-GB" sz="1451" dirty="0">
                <a:solidFill>
                  <a:srgbClr val="FFFFFF"/>
                </a:solidFill>
                <a:latin typeface="Tahoma"/>
                <a:cs typeface="Tahoma"/>
              </a:rPr>
              <a:t>Actions potentially </a:t>
            </a:r>
            <a:br>
              <a:rPr lang="en-GB" sz="1451" dirty="0">
                <a:solidFill>
                  <a:srgbClr val="FFFFFF"/>
                </a:solidFill>
                <a:latin typeface="Tahoma"/>
                <a:cs typeface="Tahoma"/>
              </a:rPr>
            </a:br>
            <a:r>
              <a:rPr lang="en-GB" sz="1451" dirty="0">
                <a:solidFill>
                  <a:srgbClr val="FFFFFF"/>
                </a:solidFill>
                <a:latin typeface="Tahoma"/>
                <a:cs typeface="Tahoma"/>
              </a:rPr>
              <a:t>re-priced downwards for the price calculation  </a:t>
            </a:r>
          </a:p>
        </p:txBody>
      </p:sp>
      <p:sp>
        <p:nvSpPr>
          <p:cNvPr id="43" name="Rectangle 42"/>
          <p:cNvSpPr/>
          <p:nvPr/>
        </p:nvSpPr>
        <p:spPr>
          <a:xfrm>
            <a:off x="7393179" y="4997158"/>
            <a:ext cx="2120841" cy="586969"/>
          </a:xfrm>
          <a:prstGeom prst="rect">
            <a:avLst/>
          </a:prstGeom>
        </p:spPr>
        <p:txBody>
          <a:bodyPr lIns="0" tIns="0" rIns="0" bIns="0" anchor="ctr"/>
          <a:lstStyle/>
          <a:p>
            <a:pPr algn="ctr" defTabSz="946052"/>
            <a:r>
              <a:rPr lang="en-GB" sz="1451" dirty="0">
                <a:solidFill>
                  <a:srgbClr val="FFFFFF"/>
                </a:solidFill>
                <a:latin typeface="Tahoma"/>
                <a:cs typeface="Tahoma"/>
              </a:rPr>
              <a:t>Actions potentially </a:t>
            </a:r>
            <a:br>
              <a:rPr lang="en-GB" sz="1451" dirty="0">
                <a:solidFill>
                  <a:srgbClr val="FFFFFF"/>
                </a:solidFill>
                <a:latin typeface="Tahoma"/>
                <a:cs typeface="Tahoma"/>
              </a:rPr>
            </a:br>
            <a:r>
              <a:rPr lang="en-GB" sz="1451" dirty="0">
                <a:solidFill>
                  <a:srgbClr val="FFFFFF"/>
                </a:solidFill>
                <a:latin typeface="Tahoma"/>
                <a:cs typeface="Tahoma"/>
              </a:rPr>
              <a:t>re-priced upwards for the price calculation </a:t>
            </a:r>
          </a:p>
        </p:txBody>
      </p:sp>
      <p:sp>
        <p:nvSpPr>
          <p:cNvPr id="5" name="Down Arrow 4"/>
          <p:cNvSpPr/>
          <p:nvPr/>
        </p:nvSpPr>
        <p:spPr>
          <a:xfrm>
            <a:off x="9633539" y="2457574"/>
            <a:ext cx="433330" cy="736197"/>
          </a:xfrm>
          <a:prstGeom prst="downArrow">
            <a:avLst/>
          </a:prstGeom>
          <a:solidFill>
            <a:schemeClr val="bg1">
              <a:alpha val="80000"/>
            </a:schemeClr>
          </a:solidFill>
          <a:ln w="31750">
            <a:solidFill>
              <a:srgbClr val="156E91"/>
            </a:solidFill>
          </a:ln>
          <a:effectLst/>
        </p:spPr>
        <p:style>
          <a:lnRef idx="1">
            <a:schemeClr val="accent1"/>
          </a:lnRef>
          <a:fillRef idx="3">
            <a:schemeClr val="accent1"/>
          </a:fillRef>
          <a:effectRef idx="2">
            <a:schemeClr val="accent1"/>
          </a:effectRef>
          <a:fontRef idx="minor">
            <a:schemeClr val="lt1"/>
          </a:fontRef>
        </p:style>
        <p:txBody>
          <a:bodyPr lIns="97955" tIns="0" rIns="0" bIns="0" anchor="ctr"/>
          <a:lstStyle/>
          <a:p>
            <a:pPr defTabSz="946052">
              <a:spcBef>
                <a:spcPts val="544"/>
              </a:spcBef>
              <a:spcAft>
                <a:spcPts val="1088"/>
              </a:spcAft>
            </a:pPr>
            <a:endParaRPr lang="en-GB" sz="1905">
              <a:solidFill>
                <a:srgbClr val="FFFFFF"/>
              </a:solidFill>
              <a:latin typeface="Arial" panose="020B0604020202020204"/>
            </a:endParaRPr>
          </a:p>
        </p:txBody>
      </p:sp>
      <p:sp>
        <p:nvSpPr>
          <p:cNvPr id="50" name="Down Arrow 49"/>
          <p:cNvSpPr/>
          <p:nvPr/>
        </p:nvSpPr>
        <p:spPr>
          <a:xfrm rot="10800000">
            <a:off x="9633539" y="4922544"/>
            <a:ext cx="433330" cy="736197"/>
          </a:xfrm>
          <a:prstGeom prst="downArrow">
            <a:avLst/>
          </a:prstGeom>
          <a:solidFill>
            <a:schemeClr val="bg1">
              <a:alpha val="80000"/>
            </a:schemeClr>
          </a:solidFill>
          <a:ln w="31750">
            <a:solidFill>
              <a:srgbClr val="156E91"/>
            </a:solidFill>
          </a:ln>
          <a:effectLst/>
        </p:spPr>
        <p:style>
          <a:lnRef idx="1">
            <a:schemeClr val="accent1"/>
          </a:lnRef>
          <a:fillRef idx="3">
            <a:schemeClr val="accent1"/>
          </a:fillRef>
          <a:effectRef idx="2">
            <a:schemeClr val="accent1"/>
          </a:effectRef>
          <a:fontRef idx="minor">
            <a:schemeClr val="lt1"/>
          </a:fontRef>
        </p:style>
        <p:txBody>
          <a:bodyPr lIns="97955" tIns="0" rIns="0" bIns="0" anchor="ctr"/>
          <a:lstStyle/>
          <a:p>
            <a:pPr defTabSz="946052">
              <a:spcBef>
                <a:spcPts val="544"/>
              </a:spcBef>
              <a:spcAft>
                <a:spcPts val="1088"/>
              </a:spcAft>
            </a:pPr>
            <a:endParaRPr lang="en-GB" sz="1905">
              <a:solidFill>
                <a:srgbClr val="FFFFFF"/>
              </a:solidFill>
              <a:latin typeface="Arial" panose="020B0604020202020204"/>
            </a:endParaRPr>
          </a:p>
        </p:txBody>
      </p:sp>
    </p:spTree>
    <p:extLst>
      <p:ext uri="{BB962C8B-B14F-4D97-AF65-F5344CB8AC3E}">
        <p14:creationId xmlns:p14="http://schemas.microsoft.com/office/powerpoint/2010/main" val="356147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2" grpId="0" animBg="1"/>
      <p:bldP spid="2" grpId="0" animBg="1"/>
      <p:bldP spid="32" grpId="0" animBg="1"/>
      <p:bldP spid="39" grpId="0"/>
      <p:bldP spid="43" grpId="0"/>
      <p:bldP spid="5" grpId="0" animBg="1"/>
      <p:bldP spid="5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and CADL flagging</a:t>
            </a:r>
            <a:endParaRPr lang="en-GB" dirty="0"/>
          </a:p>
        </p:txBody>
      </p:sp>
      <p:sp>
        <p:nvSpPr>
          <p:cNvPr id="6" name="Content Placeholder 5"/>
          <p:cNvSpPr>
            <a:spLocks noGrp="1"/>
          </p:cNvSpPr>
          <p:nvPr>
            <p:ph sz="quarter" idx="4294967295"/>
          </p:nvPr>
        </p:nvSpPr>
        <p:spPr>
          <a:xfrm>
            <a:off x="1639435" y="1509262"/>
            <a:ext cx="4326746" cy="4921403"/>
          </a:xfrm>
        </p:spPr>
        <p:txBody>
          <a:bodyPr>
            <a:normAutofit/>
          </a:bodyPr>
          <a:lstStyle/>
          <a:p>
            <a:pPr marL="0"/>
            <a:r>
              <a:rPr lang="en-GB" sz="1451" dirty="0"/>
              <a:t>SO and CADL flagged actions are potentially repriced downwards. There are three stages to the flagging:</a:t>
            </a:r>
          </a:p>
          <a:p>
            <a:pPr marL="0"/>
            <a:endParaRPr lang="en-GB" sz="1451" dirty="0"/>
          </a:p>
          <a:p>
            <a:pPr marL="414680" indent="-414680">
              <a:buFont typeface="+mj-lt"/>
              <a:buAutoNum type="arabicPeriod"/>
            </a:pPr>
            <a:r>
              <a:rPr lang="en-GB" sz="1451" dirty="0"/>
              <a:t>SO and CADL Flagged actions are initially considered Stage 1 Flagged</a:t>
            </a:r>
          </a:p>
          <a:p>
            <a:pPr marL="414680" indent="-414680">
              <a:buFont typeface="+mj-lt"/>
              <a:buAutoNum type="arabicPeriod"/>
            </a:pPr>
            <a:r>
              <a:rPr lang="en-GB" sz="1451" dirty="0"/>
              <a:t>Classification assess the price of the Stage 1 flagged action against the price of the most expensive unflagged action</a:t>
            </a:r>
          </a:p>
          <a:p>
            <a:pPr marL="414680" indent="-414680">
              <a:buFont typeface="+mj-lt"/>
              <a:buAutoNum type="arabicPeriod"/>
            </a:pPr>
            <a:r>
              <a:rPr lang="en-GB" sz="1451" dirty="0"/>
              <a:t>Stage 2 Flagged actions are re-priced as the same price as the most expensive unflagged action – called the replacement price</a:t>
            </a:r>
          </a:p>
        </p:txBody>
      </p:sp>
      <p:grpSp>
        <p:nvGrpSpPr>
          <p:cNvPr id="7" name="Group 6"/>
          <p:cNvGrpSpPr/>
          <p:nvPr/>
        </p:nvGrpSpPr>
        <p:grpSpPr>
          <a:xfrm>
            <a:off x="5932901" y="3633390"/>
            <a:ext cx="1877563" cy="1877563"/>
            <a:chOff x="3579813" y="1804988"/>
            <a:chExt cx="2070100" cy="2070100"/>
          </a:xfrm>
        </p:grpSpPr>
        <p:sp>
          <p:nvSpPr>
            <p:cNvPr id="9" name="TextBox 13"/>
            <p:cNvSpPr txBox="1">
              <a:spLocks noChangeArrowheads="1"/>
            </p:cNvSpPr>
            <p:nvPr/>
          </p:nvSpPr>
          <p:spPr bwMode="auto">
            <a:xfrm>
              <a:off x="3750823" y="2125218"/>
              <a:ext cx="1706562" cy="1400617"/>
            </a:xfrm>
            <a:prstGeom prst="rect">
              <a:avLst/>
            </a:prstGeom>
            <a:ln>
              <a:noFill/>
              <a:headEnd/>
              <a:tailEnd/>
            </a:ln>
          </p:spPr>
          <p:style>
            <a:lnRef idx="2">
              <a:schemeClr val="accent6"/>
            </a:lnRef>
            <a:fillRef idx="1">
              <a:schemeClr val="lt1"/>
            </a:fillRef>
            <a:effectRef idx="0">
              <a:schemeClr val="accent6"/>
            </a:effectRef>
            <a:fontRef idx="minor">
              <a:schemeClr val="dk1"/>
            </a:fontRef>
          </p:style>
          <p:txBody>
            <a:bodyPr lIns="0" tIns="0" rIns="0" bIns="0">
              <a:spAutoFit/>
            </a:bodyPr>
            <a:lstStyle/>
            <a:p>
              <a:pPr algn="ctr" defTabSz="946052" eaLnBrk="0" hangingPunct="0"/>
              <a:r>
                <a:rPr lang="en-GB" altLang="zh-CN" sz="1905" b="1" dirty="0">
                  <a:solidFill>
                    <a:srgbClr val="00008B"/>
                  </a:solidFill>
                  <a:latin typeface="Tahoma" pitchFamily="34" charset="0"/>
                  <a:cs typeface="Tahoma" pitchFamily="34" charset="0"/>
                </a:rPr>
                <a:t>Flagging</a:t>
              </a:r>
            </a:p>
            <a:p>
              <a:pPr algn="ctr" defTabSz="946052" eaLnBrk="0" hangingPunct="0"/>
              <a:r>
                <a:rPr lang="en-US" altLang="zh-CN" sz="1270" dirty="0">
                  <a:solidFill>
                    <a:srgbClr val="00008B"/>
                  </a:solidFill>
                  <a:latin typeface="Tahoma" pitchFamily="34" charset="0"/>
                  <a:cs typeface="Tahoma" pitchFamily="34" charset="0"/>
                </a:rPr>
                <a:t>To prevent some actions from distorting the price</a:t>
              </a:r>
            </a:p>
            <a:p>
              <a:pPr algn="ctr" defTabSz="946052" eaLnBrk="0" hangingPunct="0"/>
              <a:r>
                <a:rPr lang="en-US" altLang="zh-CN" sz="1270" dirty="0">
                  <a:solidFill>
                    <a:srgbClr val="00008B"/>
                  </a:solidFill>
                  <a:latin typeface="Tahoma" pitchFamily="34" charset="0"/>
                  <a:cs typeface="Tahoma" pitchFamily="34" charset="0"/>
                </a:rPr>
                <a:t>Flagged actions may be re-priced</a:t>
              </a:r>
            </a:p>
          </p:txBody>
        </p:sp>
        <p:sp>
          <p:nvSpPr>
            <p:cNvPr id="8" name="Oval 7"/>
            <p:cNvSpPr/>
            <p:nvPr/>
          </p:nvSpPr>
          <p:spPr>
            <a:xfrm>
              <a:off x="3579813" y="1804988"/>
              <a:ext cx="2070100" cy="2070100"/>
            </a:xfrm>
            <a:prstGeom prst="ellipse">
              <a:avLst/>
            </a:prstGeom>
            <a:noFill/>
            <a:ln/>
          </p:spPr>
          <p:style>
            <a:lnRef idx="2">
              <a:schemeClr val="accent6"/>
            </a:lnRef>
            <a:fillRef idx="1">
              <a:schemeClr val="lt1"/>
            </a:fillRef>
            <a:effectRef idx="0">
              <a:schemeClr val="accent6"/>
            </a:effectRef>
            <a:fontRef idx="minor">
              <a:schemeClr val="dk1"/>
            </a:fontRef>
          </p:style>
          <p:txBody>
            <a:bodyPr anchor="ctr"/>
            <a:lstStyle/>
            <a:p>
              <a:pPr algn="ctr" defTabSz="946052" eaLnBrk="0" hangingPunct="0">
                <a:defRPr/>
              </a:pPr>
              <a:endParaRPr lang="en-US" sz="1905" dirty="0">
                <a:solidFill>
                  <a:srgbClr val="00008B"/>
                </a:solidFill>
                <a:latin typeface="Arial" panose="020B0604020202020204"/>
              </a:endParaRPr>
            </a:p>
          </p:txBody>
        </p:sp>
      </p:grpSp>
      <p:grpSp>
        <p:nvGrpSpPr>
          <p:cNvPr id="10" name="Group 9"/>
          <p:cNvGrpSpPr/>
          <p:nvPr/>
        </p:nvGrpSpPr>
        <p:grpSpPr>
          <a:xfrm>
            <a:off x="7658295" y="1429387"/>
            <a:ext cx="2252967" cy="1110157"/>
            <a:chOff x="3567023" y="4105275"/>
            <a:chExt cx="3949873" cy="1787457"/>
          </a:xfrm>
        </p:grpSpPr>
        <p:sp>
          <p:nvSpPr>
            <p:cNvPr id="11" name="Rounded Rectangle 10"/>
            <p:cNvSpPr/>
            <p:nvPr/>
          </p:nvSpPr>
          <p:spPr>
            <a:xfrm>
              <a:off x="3567023" y="4105275"/>
              <a:ext cx="3949873" cy="1787457"/>
            </a:xfrm>
            <a:prstGeom prst="roundRect">
              <a:avLst>
                <a:gd name="adj" fmla="val 14283"/>
              </a:avLst>
            </a:prstGeom>
            <a:ln/>
          </p:spPr>
          <p:style>
            <a:lnRef idx="2">
              <a:schemeClr val="accent6"/>
            </a:lnRef>
            <a:fillRef idx="1">
              <a:schemeClr val="lt1"/>
            </a:fillRef>
            <a:effectRef idx="0">
              <a:schemeClr val="accent6"/>
            </a:effectRef>
            <a:fontRef idx="minor">
              <a:schemeClr val="dk1"/>
            </a:fontRef>
          </p:style>
          <p:txBody>
            <a:bodyPr lIns="0" tIns="0" rIns="0" bIns="0" anchor="ctr"/>
            <a:lstStyle/>
            <a:p>
              <a:pPr algn="ctr" defTabSz="946052" eaLnBrk="0" hangingPunct="0">
                <a:buClr>
                  <a:srgbClr val="FFFFFF"/>
                </a:buClr>
                <a:buSzPct val="100000"/>
                <a:defRPr/>
              </a:pPr>
              <a:endParaRPr lang="en-GB" sz="1451" dirty="0">
                <a:solidFill>
                  <a:srgbClr val="00008B">
                    <a:lumMod val="75000"/>
                    <a:lumOff val="25000"/>
                  </a:srgbClr>
                </a:solidFill>
                <a:latin typeface="Tahoma"/>
                <a:cs typeface="Tahoma"/>
              </a:endParaRPr>
            </a:p>
          </p:txBody>
        </p:sp>
        <p:sp>
          <p:nvSpPr>
            <p:cNvPr id="12" name="Rectangle 11"/>
            <p:cNvSpPr/>
            <p:nvPr/>
          </p:nvSpPr>
          <p:spPr>
            <a:xfrm>
              <a:off x="3682842" y="4229100"/>
              <a:ext cx="3718231" cy="1547446"/>
            </a:xfrm>
            <a:prstGeom prst="rect">
              <a:avLst/>
            </a:prstGeom>
          </p:spPr>
          <p:txBody>
            <a:bodyPr lIns="0" tIns="0" rIns="0" bIns="0" anchor="ctr"/>
            <a:lstStyle/>
            <a:p>
              <a:pPr algn="ctr" defTabSz="946052"/>
              <a:r>
                <a:rPr lang="en-GB" sz="1451" b="1" dirty="0">
                  <a:solidFill>
                    <a:srgbClr val="00008B"/>
                  </a:solidFill>
                  <a:latin typeface="Tahoma"/>
                  <a:cs typeface="Tahoma"/>
                </a:rPr>
                <a:t>CADL Flagging </a:t>
              </a:r>
              <a:r>
                <a:rPr lang="en-GB" sz="1451" dirty="0">
                  <a:solidFill>
                    <a:srgbClr val="00008B"/>
                  </a:solidFill>
                  <a:latin typeface="Tahoma"/>
                  <a:cs typeface="Tahoma"/>
                </a:rPr>
                <a:t>– actions less than 10 minutes </a:t>
              </a:r>
            </a:p>
          </p:txBody>
        </p:sp>
      </p:grpSp>
      <p:grpSp>
        <p:nvGrpSpPr>
          <p:cNvPr id="13" name="Group 12"/>
          <p:cNvGrpSpPr/>
          <p:nvPr/>
        </p:nvGrpSpPr>
        <p:grpSpPr>
          <a:xfrm>
            <a:off x="7647936" y="2785493"/>
            <a:ext cx="2252967" cy="1110157"/>
            <a:chOff x="3567023" y="4105275"/>
            <a:chExt cx="3949873" cy="1787457"/>
          </a:xfrm>
        </p:grpSpPr>
        <p:sp>
          <p:nvSpPr>
            <p:cNvPr id="14" name="Rounded Rectangle 13"/>
            <p:cNvSpPr/>
            <p:nvPr/>
          </p:nvSpPr>
          <p:spPr>
            <a:xfrm>
              <a:off x="3567023" y="4105275"/>
              <a:ext cx="3949873" cy="1787457"/>
            </a:xfrm>
            <a:prstGeom prst="roundRect">
              <a:avLst>
                <a:gd name="adj" fmla="val 14283"/>
              </a:avLst>
            </a:prstGeom>
            <a:ln/>
          </p:spPr>
          <p:style>
            <a:lnRef idx="2">
              <a:schemeClr val="accent6"/>
            </a:lnRef>
            <a:fillRef idx="1">
              <a:schemeClr val="lt1"/>
            </a:fillRef>
            <a:effectRef idx="0">
              <a:schemeClr val="accent6"/>
            </a:effectRef>
            <a:fontRef idx="minor">
              <a:schemeClr val="dk1"/>
            </a:fontRef>
          </p:style>
          <p:txBody>
            <a:bodyPr lIns="0" tIns="0" rIns="0" bIns="0" anchor="ctr"/>
            <a:lstStyle/>
            <a:p>
              <a:pPr algn="ctr" defTabSz="946052" eaLnBrk="0" hangingPunct="0">
                <a:buClr>
                  <a:srgbClr val="FFFFFF"/>
                </a:buClr>
                <a:buSzPct val="100000"/>
                <a:defRPr/>
              </a:pPr>
              <a:endParaRPr lang="en-GB" sz="1451" dirty="0">
                <a:solidFill>
                  <a:srgbClr val="00008B">
                    <a:lumMod val="75000"/>
                    <a:lumOff val="25000"/>
                  </a:srgbClr>
                </a:solidFill>
                <a:latin typeface="Tahoma"/>
                <a:cs typeface="Tahoma"/>
              </a:endParaRPr>
            </a:p>
          </p:txBody>
        </p:sp>
        <p:sp>
          <p:nvSpPr>
            <p:cNvPr id="15" name="Rectangle 14"/>
            <p:cNvSpPr/>
            <p:nvPr/>
          </p:nvSpPr>
          <p:spPr>
            <a:xfrm>
              <a:off x="3682842" y="4229100"/>
              <a:ext cx="3718231" cy="1547446"/>
            </a:xfrm>
            <a:prstGeom prst="rect">
              <a:avLst/>
            </a:prstGeom>
            <a:ln>
              <a:noFill/>
            </a:ln>
          </p:spPr>
          <p:style>
            <a:lnRef idx="2">
              <a:schemeClr val="accent6"/>
            </a:lnRef>
            <a:fillRef idx="1">
              <a:schemeClr val="lt1"/>
            </a:fillRef>
            <a:effectRef idx="0">
              <a:schemeClr val="accent6"/>
            </a:effectRef>
            <a:fontRef idx="minor">
              <a:schemeClr val="dk1"/>
            </a:fontRef>
          </p:style>
          <p:txBody>
            <a:bodyPr lIns="0" tIns="0" rIns="0" bIns="0" anchor="ctr"/>
            <a:lstStyle/>
            <a:p>
              <a:pPr algn="ctr" defTabSz="946052"/>
              <a:r>
                <a:rPr lang="en-GB" sz="1451" b="1" dirty="0">
                  <a:solidFill>
                    <a:srgbClr val="00008B"/>
                  </a:solidFill>
                  <a:latin typeface="Tahoma"/>
                  <a:cs typeface="Tahoma"/>
                </a:rPr>
                <a:t>SO Flagging</a:t>
              </a:r>
              <a:r>
                <a:rPr lang="en-GB" sz="1451" dirty="0">
                  <a:solidFill>
                    <a:srgbClr val="00008B"/>
                  </a:solidFill>
                  <a:latin typeface="Tahoma"/>
                  <a:cs typeface="Tahoma"/>
                </a:rPr>
                <a:t> – physical constraint related actions </a:t>
              </a:r>
            </a:p>
          </p:txBody>
        </p:sp>
      </p:grpSp>
      <p:cxnSp>
        <p:nvCxnSpPr>
          <p:cNvPr id="16" name="Straight Connector 15"/>
          <p:cNvCxnSpPr>
            <a:stCxn id="8" idx="0"/>
          </p:cNvCxnSpPr>
          <p:nvPr/>
        </p:nvCxnSpPr>
        <p:spPr>
          <a:xfrm flipV="1">
            <a:off x="6871683" y="1984467"/>
            <a:ext cx="786613" cy="1648923"/>
          </a:xfrm>
          <a:prstGeom prst="line">
            <a:avLst/>
          </a:prstGeom>
          <a:ln>
            <a:solidFill>
              <a:srgbClr val="156E9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14" idx="1"/>
          </p:cNvCxnSpPr>
          <p:nvPr/>
        </p:nvCxnSpPr>
        <p:spPr>
          <a:xfrm flipH="1">
            <a:off x="7264989" y="3340572"/>
            <a:ext cx="382947" cy="482918"/>
          </a:xfrm>
          <a:prstGeom prst="line">
            <a:avLst/>
          </a:prstGeom>
          <a:ln>
            <a:solidFill>
              <a:srgbClr val="156E91"/>
            </a:solidFill>
            <a:prstDash val="sysDot"/>
          </a:ln>
          <a:effectLst/>
        </p:spPr>
        <p:style>
          <a:lnRef idx="2">
            <a:schemeClr val="accent1"/>
          </a:lnRef>
          <a:fillRef idx="0">
            <a:schemeClr val="accent1"/>
          </a:fillRef>
          <a:effectRef idx="1">
            <a:schemeClr val="accent1"/>
          </a:effectRef>
          <a:fontRef idx="minor">
            <a:schemeClr val="tx1"/>
          </a:fontRef>
        </p:style>
      </p:cxnSp>
      <p:sp>
        <p:nvSpPr>
          <p:cNvPr id="18" name="Down Arrow 17"/>
          <p:cNvSpPr/>
          <p:nvPr/>
        </p:nvSpPr>
        <p:spPr>
          <a:xfrm>
            <a:off x="10152119" y="2180839"/>
            <a:ext cx="433330" cy="736197"/>
          </a:xfrm>
          <a:prstGeom prst="downArrow">
            <a:avLst/>
          </a:prstGeom>
          <a:solidFill>
            <a:schemeClr val="accent4">
              <a:lumMod val="75000"/>
            </a:schemeClr>
          </a:solidFill>
          <a:ln/>
        </p:spPr>
        <p:style>
          <a:lnRef idx="2">
            <a:schemeClr val="accent4"/>
          </a:lnRef>
          <a:fillRef idx="1">
            <a:schemeClr val="lt1"/>
          </a:fillRef>
          <a:effectRef idx="0">
            <a:schemeClr val="accent4"/>
          </a:effectRef>
          <a:fontRef idx="minor">
            <a:schemeClr val="dk1"/>
          </a:fontRef>
        </p:style>
        <p:txBody>
          <a:bodyPr lIns="97955" tIns="0" rIns="0" bIns="0" anchor="ctr"/>
          <a:lstStyle/>
          <a:p>
            <a:pPr defTabSz="946052">
              <a:spcBef>
                <a:spcPts val="544"/>
              </a:spcBef>
              <a:spcAft>
                <a:spcPts val="1088"/>
              </a:spcAft>
            </a:pPr>
            <a:endParaRPr lang="en-GB" sz="1905">
              <a:solidFill>
                <a:srgbClr val="00008B"/>
              </a:solidFill>
              <a:latin typeface="Arial" panose="020B0604020202020204"/>
            </a:endParaRPr>
          </a:p>
        </p:txBody>
      </p:sp>
    </p:spTree>
    <p:extLst>
      <p:ext uri="{BB962C8B-B14F-4D97-AF65-F5344CB8AC3E}">
        <p14:creationId xmlns:p14="http://schemas.microsoft.com/office/powerpoint/2010/main" val="333536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and CADL Flagged actions</a:t>
            </a:r>
            <a:endParaRPr lang="en-GB" dirty="0"/>
          </a:p>
        </p:txBody>
      </p:sp>
      <p:sp>
        <p:nvSpPr>
          <p:cNvPr id="5" name="Text Placeholder 4"/>
          <p:cNvSpPr>
            <a:spLocks noGrp="1"/>
          </p:cNvSpPr>
          <p:nvPr>
            <p:ph type="body" sz="quarter" idx="10"/>
          </p:nvPr>
        </p:nvSpPr>
        <p:spPr/>
        <p:txBody>
          <a:bodyPr/>
          <a:lstStyle/>
          <a:p>
            <a:endParaRPr lang="en-GB" dirty="0"/>
          </a:p>
        </p:txBody>
      </p:sp>
      <p:sp>
        <p:nvSpPr>
          <p:cNvPr id="3" name="TextBox 2"/>
          <p:cNvSpPr txBox="1"/>
          <p:nvPr/>
        </p:nvSpPr>
        <p:spPr>
          <a:xfrm>
            <a:off x="4706993" y="2753383"/>
            <a:ext cx="4690134" cy="795089"/>
          </a:xfrm>
          <a:prstGeom prst="rect">
            <a:avLst/>
          </a:prstGeom>
          <a:noFill/>
        </p:spPr>
        <p:txBody>
          <a:bodyPr wrap="square" lIns="0" tIns="0" rIns="0" bIns="0" rtlCol="0">
            <a:spAutoFit/>
          </a:bodyPr>
          <a:lstStyle/>
          <a:p>
            <a:pPr defTabSz="946052">
              <a:lnSpc>
                <a:spcPts val="1905"/>
              </a:lnSpc>
              <a:spcAft>
                <a:spcPts val="508"/>
              </a:spcAft>
            </a:pPr>
            <a:r>
              <a:rPr lang="en-GB" sz="1814" dirty="0">
                <a:solidFill>
                  <a:srgbClr val="00008B"/>
                </a:solidFill>
                <a:latin typeface="Arial" panose="020B0604020202020204"/>
              </a:rPr>
              <a:t>SO and CADL Flagged actions are initially considered Stage 1 Flagged</a:t>
            </a:r>
          </a:p>
          <a:p>
            <a:pPr defTabSz="946052">
              <a:lnSpc>
                <a:spcPts val="1905"/>
              </a:lnSpc>
              <a:spcAft>
                <a:spcPts val="508"/>
              </a:spcAft>
            </a:pPr>
            <a:endParaRPr lang="en-GB" sz="1270" dirty="0">
              <a:solidFill>
                <a:srgbClr val="00008B"/>
              </a:solidFill>
              <a:latin typeface="Arial" panose="020B0604020202020204"/>
            </a:endParaRPr>
          </a:p>
        </p:txBody>
      </p:sp>
      <p:sp>
        <p:nvSpPr>
          <p:cNvPr id="6" name="Rectangle 5"/>
          <p:cNvSpPr/>
          <p:nvPr/>
        </p:nvSpPr>
        <p:spPr>
          <a:xfrm>
            <a:off x="2615520" y="1645386"/>
            <a:ext cx="879314" cy="66947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sp>
        <p:nvSpPr>
          <p:cNvPr id="16" name="TextBox 15"/>
          <p:cNvSpPr txBox="1"/>
          <p:nvPr/>
        </p:nvSpPr>
        <p:spPr>
          <a:xfrm>
            <a:off x="1305598" y="1568497"/>
            <a:ext cx="858612" cy="487313"/>
          </a:xfrm>
          <a:prstGeom prst="rect">
            <a:avLst/>
          </a:prstGeom>
          <a:noFill/>
        </p:spPr>
        <p:txBody>
          <a:bodyPr wrap="square" lIns="0" tIns="0" rIns="0" bIns="0" rtlCol="0">
            <a:spAutoFit/>
          </a:bodyPr>
          <a:lstStyle/>
          <a:p>
            <a:pPr defTabSz="946052">
              <a:lnSpc>
                <a:spcPts val="1905"/>
              </a:lnSpc>
              <a:spcAft>
                <a:spcPts val="508"/>
              </a:spcAft>
            </a:pPr>
            <a:r>
              <a:rPr lang="en-GB" sz="1451" dirty="0">
                <a:solidFill>
                  <a:srgbClr val="00008B"/>
                </a:solidFill>
                <a:latin typeface="Arial" panose="020B0604020202020204"/>
              </a:rPr>
              <a:t>Most</a:t>
            </a:r>
            <a:br>
              <a:rPr lang="en-GB" sz="1451" dirty="0">
                <a:solidFill>
                  <a:srgbClr val="00008B"/>
                </a:solidFill>
                <a:latin typeface="Arial" panose="020B0604020202020204"/>
              </a:rPr>
            </a:br>
            <a:r>
              <a:rPr lang="en-GB" sz="1451" dirty="0">
                <a:solidFill>
                  <a:srgbClr val="00008B"/>
                </a:solidFill>
                <a:latin typeface="Arial" panose="020B0604020202020204"/>
              </a:rPr>
              <a:t>expensive</a:t>
            </a:r>
          </a:p>
        </p:txBody>
      </p:sp>
      <p:sp>
        <p:nvSpPr>
          <p:cNvPr id="17" name="TextBox 16"/>
          <p:cNvSpPr txBox="1"/>
          <p:nvPr/>
        </p:nvSpPr>
        <p:spPr>
          <a:xfrm>
            <a:off x="2396410" y="5761844"/>
            <a:ext cx="1317535" cy="243656"/>
          </a:xfrm>
          <a:prstGeom prst="rect">
            <a:avLst/>
          </a:prstGeom>
          <a:noFill/>
        </p:spPr>
        <p:txBody>
          <a:bodyPr wrap="square" lIns="0" tIns="0" rIns="0" bIns="0" rtlCol="0">
            <a:spAutoFit/>
          </a:bodyPr>
          <a:lstStyle/>
          <a:p>
            <a:pPr algn="ctr" defTabSz="946052">
              <a:lnSpc>
                <a:spcPts val="1905"/>
              </a:lnSpc>
              <a:spcAft>
                <a:spcPts val="508"/>
              </a:spcAft>
            </a:pPr>
            <a:r>
              <a:rPr lang="en-GB" sz="1451" dirty="0">
                <a:solidFill>
                  <a:srgbClr val="00008B"/>
                </a:solidFill>
                <a:latin typeface="Arial" panose="020B0604020202020204"/>
              </a:rPr>
              <a:t>Ranked Bids</a:t>
            </a:r>
          </a:p>
        </p:txBody>
      </p:sp>
      <p:sp>
        <p:nvSpPr>
          <p:cNvPr id="18" name="Rectangle 17"/>
          <p:cNvSpPr/>
          <p:nvPr/>
        </p:nvSpPr>
        <p:spPr>
          <a:xfrm>
            <a:off x="2615520" y="2987292"/>
            <a:ext cx="879314" cy="33473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sp>
        <p:nvSpPr>
          <p:cNvPr id="19" name="Rectangle 18"/>
          <p:cNvSpPr/>
          <p:nvPr/>
        </p:nvSpPr>
        <p:spPr>
          <a:xfrm>
            <a:off x="2615520" y="2649603"/>
            <a:ext cx="879314" cy="33473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sp>
        <p:nvSpPr>
          <p:cNvPr id="20" name="Rectangle 19"/>
          <p:cNvSpPr/>
          <p:nvPr/>
        </p:nvSpPr>
        <p:spPr>
          <a:xfrm>
            <a:off x="2615520" y="2314864"/>
            <a:ext cx="879314" cy="33473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sp>
        <p:nvSpPr>
          <p:cNvPr id="22" name="Rectangle 21"/>
          <p:cNvSpPr/>
          <p:nvPr/>
        </p:nvSpPr>
        <p:spPr>
          <a:xfrm>
            <a:off x="2615520" y="3317037"/>
            <a:ext cx="879314" cy="66947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sp>
        <p:nvSpPr>
          <p:cNvPr id="23" name="Rectangle 22"/>
          <p:cNvSpPr/>
          <p:nvPr/>
        </p:nvSpPr>
        <p:spPr>
          <a:xfrm>
            <a:off x="2615520" y="4658944"/>
            <a:ext cx="879314" cy="16736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sp>
        <p:nvSpPr>
          <p:cNvPr id="24" name="Rectangle 23"/>
          <p:cNvSpPr/>
          <p:nvPr/>
        </p:nvSpPr>
        <p:spPr>
          <a:xfrm>
            <a:off x="2615520" y="4321254"/>
            <a:ext cx="879314" cy="33473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sp>
        <p:nvSpPr>
          <p:cNvPr id="25" name="Rectangle 24"/>
          <p:cNvSpPr/>
          <p:nvPr/>
        </p:nvSpPr>
        <p:spPr>
          <a:xfrm>
            <a:off x="2615520" y="3986515"/>
            <a:ext cx="879314" cy="33473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sp>
        <p:nvSpPr>
          <p:cNvPr id="28" name="Rectangle 27"/>
          <p:cNvSpPr/>
          <p:nvPr/>
        </p:nvSpPr>
        <p:spPr>
          <a:xfrm>
            <a:off x="2615520" y="4993682"/>
            <a:ext cx="879314" cy="33473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cxnSp>
        <p:nvCxnSpPr>
          <p:cNvPr id="29" name="Straight Connector 28"/>
          <p:cNvCxnSpPr/>
          <p:nvPr/>
        </p:nvCxnSpPr>
        <p:spPr>
          <a:xfrm>
            <a:off x="1696238" y="4655992"/>
            <a:ext cx="8162923" cy="0"/>
          </a:xfrm>
          <a:prstGeom prst="line">
            <a:avLst/>
          </a:prstGeom>
          <a:ln/>
        </p:spPr>
        <p:style>
          <a:lnRef idx="2">
            <a:schemeClr val="accent4">
              <a:shade val="50000"/>
            </a:schemeClr>
          </a:lnRef>
          <a:fillRef idx="1">
            <a:schemeClr val="accent4"/>
          </a:fillRef>
          <a:effectRef idx="0">
            <a:schemeClr val="accent4"/>
          </a:effectRef>
          <a:fontRef idx="minor">
            <a:schemeClr val="lt1"/>
          </a:fontRef>
        </p:style>
      </p:cxnSp>
      <p:cxnSp>
        <p:nvCxnSpPr>
          <p:cNvPr id="2049" name="Straight Arrow Connector 2048"/>
          <p:cNvCxnSpPr/>
          <p:nvPr/>
        </p:nvCxnSpPr>
        <p:spPr>
          <a:xfrm>
            <a:off x="2135896" y="4826313"/>
            <a:ext cx="0" cy="395846"/>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2144224" y="1812755"/>
            <a:ext cx="0" cy="2675868"/>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396410" y="1218400"/>
            <a:ext cx="1317535" cy="243656"/>
          </a:xfrm>
          <a:prstGeom prst="rect">
            <a:avLst/>
          </a:prstGeom>
          <a:noFill/>
        </p:spPr>
        <p:txBody>
          <a:bodyPr wrap="square" lIns="0" tIns="0" rIns="0" bIns="0" rtlCol="0">
            <a:spAutoFit/>
          </a:bodyPr>
          <a:lstStyle/>
          <a:p>
            <a:pPr algn="ctr" defTabSz="946052">
              <a:lnSpc>
                <a:spcPts val="1905"/>
              </a:lnSpc>
              <a:spcAft>
                <a:spcPts val="508"/>
              </a:spcAft>
            </a:pPr>
            <a:r>
              <a:rPr lang="en-GB" sz="1451" dirty="0">
                <a:solidFill>
                  <a:srgbClr val="00008B"/>
                </a:solidFill>
                <a:latin typeface="Arial" panose="020B0604020202020204"/>
              </a:rPr>
              <a:t>Ranked Offers</a:t>
            </a:r>
          </a:p>
        </p:txBody>
      </p:sp>
      <p:sp>
        <p:nvSpPr>
          <p:cNvPr id="41" name="TextBox 40"/>
          <p:cNvSpPr txBox="1"/>
          <p:nvPr/>
        </p:nvSpPr>
        <p:spPr>
          <a:xfrm>
            <a:off x="1335574" y="5024235"/>
            <a:ext cx="858612" cy="487313"/>
          </a:xfrm>
          <a:prstGeom prst="rect">
            <a:avLst/>
          </a:prstGeom>
          <a:noFill/>
        </p:spPr>
        <p:txBody>
          <a:bodyPr wrap="square" lIns="0" tIns="0" rIns="0" bIns="0" rtlCol="0">
            <a:spAutoFit/>
          </a:bodyPr>
          <a:lstStyle/>
          <a:p>
            <a:pPr defTabSz="946052">
              <a:lnSpc>
                <a:spcPts val="1905"/>
              </a:lnSpc>
              <a:spcAft>
                <a:spcPts val="508"/>
              </a:spcAft>
            </a:pPr>
            <a:r>
              <a:rPr lang="en-GB" sz="1451" dirty="0">
                <a:solidFill>
                  <a:srgbClr val="00008B"/>
                </a:solidFill>
                <a:latin typeface="Arial" panose="020B0604020202020204"/>
              </a:rPr>
              <a:t>Most</a:t>
            </a:r>
            <a:br>
              <a:rPr lang="en-GB" sz="1451" dirty="0">
                <a:solidFill>
                  <a:srgbClr val="00008B"/>
                </a:solidFill>
                <a:latin typeface="Arial" panose="020B0604020202020204"/>
              </a:rPr>
            </a:br>
            <a:r>
              <a:rPr lang="en-GB" sz="1451" dirty="0">
                <a:solidFill>
                  <a:srgbClr val="00008B"/>
                </a:solidFill>
                <a:latin typeface="Arial" panose="020B0604020202020204"/>
              </a:rPr>
              <a:t>expensive</a:t>
            </a:r>
          </a:p>
        </p:txBody>
      </p:sp>
      <p:sp>
        <p:nvSpPr>
          <p:cNvPr id="42" name="TextBox 41"/>
          <p:cNvSpPr txBox="1"/>
          <p:nvPr/>
        </p:nvSpPr>
        <p:spPr>
          <a:xfrm>
            <a:off x="1305598" y="4411735"/>
            <a:ext cx="858612" cy="487313"/>
          </a:xfrm>
          <a:prstGeom prst="rect">
            <a:avLst/>
          </a:prstGeom>
          <a:noFill/>
        </p:spPr>
        <p:txBody>
          <a:bodyPr wrap="square" lIns="0" tIns="0" rIns="0" bIns="0" rtlCol="0">
            <a:spAutoFit/>
          </a:bodyPr>
          <a:lstStyle/>
          <a:p>
            <a:pPr defTabSz="946052">
              <a:lnSpc>
                <a:spcPts val="1905"/>
              </a:lnSpc>
              <a:spcAft>
                <a:spcPts val="508"/>
              </a:spcAft>
            </a:pPr>
            <a:r>
              <a:rPr lang="en-GB" sz="1451" dirty="0">
                <a:solidFill>
                  <a:srgbClr val="00008B"/>
                </a:solidFill>
                <a:latin typeface="Arial" panose="020B0604020202020204"/>
              </a:rPr>
              <a:t>Least</a:t>
            </a:r>
            <a:br>
              <a:rPr lang="en-GB" sz="1451" dirty="0">
                <a:solidFill>
                  <a:srgbClr val="00008B"/>
                </a:solidFill>
                <a:latin typeface="Arial" panose="020B0604020202020204"/>
              </a:rPr>
            </a:br>
            <a:r>
              <a:rPr lang="en-GB" sz="1451" dirty="0">
                <a:solidFill>
                  <a:srgbClr val="00008B"/>
                </a:solidFill>
                <a:latin typeface="Arial" panose="020B0604020202020204"/>
              </a:rPr>
              <a:t>expensive</a:t>
            </a:r>
          </a:p>
        </p:txBody>
      </p:sp>
      <p:sp>
        <p:nvSpPr>
          <p:cNvPr id="45" name="Rectangle 44"/>
          <p:cNvSpPr/>
          <p:nvPr/>
        </p:nvSpPr>
        <p:spPr>
          <a:xfrm>
            <a:off x="2615520" y="4830971"/>
            <a:ext cx="879314" cy="16736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sp>
        <p:nvSpPr>
          <p:cNvPr id="47" name="TextBox 46"/>
          <p:cNvSpPr txBox="1"/>
          <p:nvPr/>
        </p:nvSpPr>
        <p:spPr>
          <a:xfrm>
            <a:off x="2710087" y="1857997"/>
            <a:ext cx="690181" cy="243656"/>
          </a:xfrm>
          <a:prstGeom prst="rect">
            <a:avLst/>
          </a:prstGeom>
          <a:noFill/>
        </p:spPr>
        <p:txBody>
          <a:bodyPr wrap="square" lIns="0" tIns="0" rIns="0" bIns="0" rtlCol="0">
            <a:spAutoFit/>
          </a:bodyPr>
          <a:lstStyle/>
          <a:p>
            <a:pPr defTabSz="946052">
              <a:lnSpc>
                <a:spcPts val="1905"/>
              </a:lnSpc>
              <a:spcAft>
                <a:spcPts val="508"/>
              </a:spcAft>
            </a:pPr>
            <a:r>
              <a:rPr lang="en-GB" sz="1451" dirty="0">
                <a:solidFill>
                  <a:srgbClr val="00008B"/>
                </a:solidFill>
                <a:latin typeface="Arial" panose="020B0604020202020204"/>
              </a:rPr>
              <a:t>SO Flag</a:t>
            </a:r>
          </a:p>
        </p:txBody>
      </p:sp>
      <p:sp>
        <p:nvSpPr>
          <p:cNvPr id="48" name="TextBox 47"/>
          <p:cNvSpPr txBox="1"/>
          <p:nvPr/>
        </p:nvSpPr>
        <p:spPr>
          <a:xfrm>
            <a:off x="2710087" y="3407519"/>
            <a:ext cx="690181" cy="487313"/>
          </a:xfrm>
          <a:prstGeom prst="rect">
            <a:avLst/>
          </a:prstGeom>
          <a:noFill/>
        </p:spPr>
        <p:txBody>
          <a:bodyPr wrap="square" lIns="0" tIns="0" rIns="0" bIns="0" rtlCol="0">
            <a:spAutoFit/>
          </a:bodyPr>
          <a:lstStyle/>
          <a:p>
            <a:pPr algn="ctr" defTabSz="946052">
              <a:lnSpc>
                <a:spcPts val="1905"/>
              </a:lnSpc>
              <a:spcAft>
                <a:spcPts val="508"/>
              </a:spcAft>
            </a:pPr>
            <a:r>
              <a:rPr lang="en-GB" sz="1451" dirty="0">
                <a:solidFill>
                  <a:srgbClr val="00008B"/>
                </a:solidFill>
                <a:latin typeface="Arial" panose="020B0604020202020204"/>
              </a:rPr>
              <a:t>CADL Flag</a:t>
            </a:r>
          </a:p>
        </p:txBody>
      </p:sp>
      <p:sp>
        <p:nvSpPr>
          <p:cNvPr id="49" name="TextBox 48"/>
          <p:cNvSpPr txBox="1"/>
          <p:nvPr/>
        </p:nvSpPr>
        <p:spPr>
          <a:xfrm>
            <a:off x="2710086" y="1735868"/>
            <a:ext cx="690181" cy="487313"/>
          </a:xfrm>
          <a:prstGeom prst="rect">
            <a:avLst/>
          </a:prstGeom>
          <a:noFill/>
        </p:spPr>
        <p:txBody>
          <a:bodyPr wrap="square" lIns="0" tIns="0" rIns="0" bIns="0" rtlCol="0">
            <a:spAutoFit/>
          </a:bodyPr>
          <a:lstStyle/>
          <a:p>
            <a:pPr defTabSz="946052">
              <a:lnSpc>
                <a:spcPts val="1905"/>
              </a:lnSpc>
              <a:spcAft>
                <a:spcPts val="508"/>
              </a:spcAft>
            </a:pPr>
            <a:r>
              <a:rPr lang="en-GB" sz="1451" dirty="0">
                <a:solidFill>
                  <a:srgbClr val="00008B"/>
                </a:solidFill>
                <a:latin typeface="Arial" panose="020B0604020202020204"/>
              </a:rPr>
              <a:t>Stage 1 Flag</a:t>
            </a:r>
          </a:p>
        </p:txBody>
      </p:sp>
      <p:sp>
        <p:nvSpPr>
          <p:cNvPr id="50" name="TextBox 49"/>
          <p:cNvSpPr txBox="1"/>
          <p:nvPr/>
        </p:nvSpPr>
        <p:spPr>
          <a:xfrm>
            <a:off x="2722876" y="3396091"/>
            <a:ext cx="690181" cy="487313"/>
          </a:xfrm>
          <a:prstGeom prst="rect">
            <a:avLst/>
          </a:prstGeom>
          <a:noFill/>
        </p:spPr>
        <p:txBody>
          <a:bodyPr wrap="square" lIns="0" tIns="0" rIns="0" bIns="0" rtlCol="0">
            <a:spAutoFit/>
          </a:bodyPr>
          <a:lstStyle/>
          <a:p>
            <a:pPr defTabSz="946052">
              <a:lnSpc>
                <a:spcPts val="1905"/>
              </a:lnSpc>
              <a:spcAft>
                <a:spcPts val="508"/>
              </a:spcAft>
            </a:pPr>
            <a:r>
              <a:rPr lang="en-GB" sz="1451" dirty="0">
                <a:solidFill>
                  <a:srgbClr val="00008B"/>
                </a:solidFill>
                <a:latin typeface="Arial" panose="020B0604020202020204"/>
              </a:rPr>
              <a:t>Stage 1 Flag</a:t>
            </a:r>
          </a:p>
        </p:txBody>
      </p:sp>
    </p:spTree>
    <p:extLst>
      <p:ext uri="{BB962C8B-B14F-4D97-AF65-F5344CB8AC3E}">
        <p14:creationId xmlns:p14="http://schemas.microsoft.com/office/powerpoint/2010/main" val="187300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7"/>
                                        </p:tgtEl>
                                      </p:cBhvr>
                                    </p:animEffect>
                                    <p:set>
                                      <p:cBhvr>
                                        <p:cTn id="7" dur="1" fill="hold">
                                          <p:stCondLst>
                                            <p:cond delay="499"/>
                                          </p:stCondLst>
                                        </p:cTn>
                                        <p:tgtEl>
                                          <p:spTgt spid="4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8"/>
                                        </p:tgtEl>
                                      </p:cBhvr>
                                    </p:animEffect>
                                    <p:set>
                                      <p:cBhvr>
                                        <p:cTn id="10" dur="1" fill="hold">
                                          <p:stCondLst>
                                            <p:cond delay="499"/>
                                          </p:stCondLst>
                                        </p:cTn>
                                        <p:tgtEl>
                                          <p:spTgt spid="4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15520" y="1645386"/>
            <a:ext cx="879314" cy="66947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sp>
        <p:nvSpPr>
          <p:cNvPr id="22" name="Rectangle 21"/>
          <p:cNvSpPr/>
          <p:nvPr/>
        </p:nvSpPr>
        <p:spPr>
          <a:xfrm>
            <a:off x="2615520" y="3317037"/>
            <a:ext cx="879314" cy="66947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sp>
        <p:nvSpPr>
          <p:cNvPr id="50" name="TextBox 49"/>
          <p:cNvSpPr txBox="1"/>
          <p:nvPr/>
        </p:nvSpPr>
        <p:spPr>
          <a:xfrm>
            <a:off x="2722876" y="3396091"/>
            <a:ext cx="690181" cy="487313"/>
          </a:xfrm>
          <a:prstGeom prst="rect">
            <a:avLst/>
          </a:prstGeom>
          <a:noFill/>
        </p:spPr>
        <p:txBody>
          <a:bodyPr wrap="square" lIns="0" tIns="0" rIns="0" bIns="0" rtlCol="0">
            <a:spAutoFit/>
          </a:bodyPr>
          <a:lstStyle/>
          <a:p>
            <a:pPr defTabSz="946052">
              <a:lnSpc>
                <a:spcPts val="1905"/>
              </a:lnSpc>
              <a:spcAft>
                <a:spcPts val="508"/>
              </a:spcAft>
            </a:pPr>
            <a:r>
              <a:rPr lang="en-GB" sz="1451" dirty="0">
                <a:solidFill>
                  <a:srgbClr val="00008B"/>
                </a:solidFill>
                <a:latin typeface="Arial" panose="020B0604020202020204"/>
              </a:rPr>
              <a:t>Stage 1 Flag</a:t>
            </a:r>
          </a:p>
        </p:txBody>
      </p:sp>
      <p:sp>
        <p:nvSpPr>
          <p:cNvPr id="49" name="TextBox 48"/>
          <p:cNvSpPr txBox="1"/>
          <p:nvPr/>
        </p:nvSpPr>
        <p:spPr>
          <a:xfrm>
            <a:off x="2710086" y="1735868"/>
            <a:ext cx="690181" cy="487313"/>
          </a:xfrm>
          <a:prstGeom prst="rect">
            <a:avLst/>
          </a:prstGeom>
          <a:noFill/>
        </p:spPr>
        <p:txBody>
          <a:bodyPr wrap="square" lIns="0" tIns="0" rIns="0" bIns="0" rtlCol="0">
            <a:spAutoFit/>
          </a:bodyPr>
          <a:lstStyle/>
          <a:p>
            <a:pPr defTabSz="946052">
              <a:lnSpc>
                <a:spcPts val="1905"/>
              </a:lnSpc>
              <a:spcAft>
                <a:spcPts val="508"/>
              </a:spcAft>
            </a:pPr>
            <a:r>
              <a:rPr lang="en-GB" sz="1451" dirty="0">
                <a:solidFill>
                  <a:srgbClr val="00008B"/>
                </a:solidFill>
                <a:latin typeface="Arial" panose="020B0604020202020204"/>
              </a:rPr>
              <a:t>Stage 1 Flag</a:t>
            </a:r>
          </a:p>
        </p:txBody>
      </p:sp>
      <p:sp>
        <p:nvSpPr>
          <p:cNvPr id="2" name="Title 1"/>
          <p:cNvSpPr>
            <a:spLocks noGrp="1"/>
          </p:cNvSpPr>
          <p:nvPr>
            <p:ph type="title"/>
          </p:nvPr>
        </p:nvSpPr>
        <p:spPr/>
        <p:txBody>
          <a:bodyPr/>
          <a:lstStyle/>
          <a:p>
            <a:r>
              <a:rPr lang="en-GB" dirty="0" smtClean="0"/>
              <a:t>SO and CADL Flagged actions</a:t>
            </a:r>
            <a:endParaRPr lang="en-GB" dirty="0"/>
          </a:p>
        </p:txBody>
      </p:sp>
      <p:sp>
        <p:nvSpPr>
          <p:cNvPr id="27" name="Content Placeholder 5"/>
          <p:cNvSpPr>
            <a:spLocks noGrp="1"/>
          </p:cNvSpPr>
          <p:nvPr>
            <p:ph sz="quarter" idx="4294967295"/>
          </p:nvPr>
        </p:nvSpPr>
        <p:spPr>
          <a:xfrm>
            <a:off x="6683074" y="809806"/>
            <a:ext cx="3799761" cy="2252649"/>
          </a:xfrm>
        </p:spPr>
        <p:style>
          <a:lnRef idx="2">
            <a:schemeClr val="accent4"/>
          </a:lnRef>
          <a:fillRef idx="1">
            <a:schemeClr val="lt1"/>
          </a:fillRef>
          <a:effectRef idx="0">
            <a:schemeClr val="accent4"/>
          </a:effectRef>
          <a:fontRef idx="minor">
            <a:schemeClr val="dk1"/>
          </a:fontRef>
        </p:style>
        <p:txBody>
          <a:bodyPr>
            <a:noAutofit/>
          </a:bodyPr>
          <a:lstStyle/>
          <a:p>
            <a:pPr marL="0"/>
            <a:r>
              <a:rPr lang="en-GB" sz="1451" dirty="0"/>
              <a:t>Classification assess the price of the Stage 1 flagged action against the price of the most expensive </a:t>
            </a:r>
            <a:r>
              <a:rPr lang="en-GB" sz="1451" dirty="0" err="1"/>
              <a:t>unflagged</a:t>
            </a:r>
            <a:r>
              <a:rPr lang="en-GB" sz="1451" dirty="0"/>
              <a:t> action</a:t>
            </a:r>
          </a:p>
          <a:p>
            <a:pPr marL="0"/>
            <a:endParaRPr lang="en-GB" sz="1451" dirty="0"/>
          </a:p>
          <a:p>
            <a:pPr lvl="2"/>
            <a:r>
              <a:rPr lang="en-GB" sz="1451" dirty="0">
                <a:solidFill>
                  <a:schemeClr val="tx1"/>
                </a:solidFill>
              </a:rPr>
              <a:t>If the Stage 1 Flagged action is less expensive the action loses its flag and keeps its price. </a:t>
            </a:r>
          </a:p>
          <a:p>
            <a:pPr lvl="2"/>
            <a:r>
              <a:rPr lang="en-GB" sz="1451" dirty="0">
                <a:solidFill>
                  <a:schemeClr val="tx1"/>
                </a:solidFill>
              </a:rPr>
              <a:t>If the Stage 1 flagged action is more expensive then the action becomes Stage 2 Flagged and loses it price.</a:t>
            </a:r>
          </a:p>
          <a:p>
            <a:pPr marL="0"/>
            <a:endParaRPr lang="en-GB" sz="1451" dirty="0"/>
          </a:p>
          <a:p>
            <a:pPr marL="0"/>
            <a:endParaRPr lang="en-GB" sz="1451" dirty="0"/>
          </a:p>
          <a:p>
            <a:pPr marL="0"/>
            <a:endParaRPr lang="en-GB" sz="1451" dirty="0"/>
          </a:p>
          <a:p>
            <a:pPr marL="0"/>
            <a:endParaRPr lang="en-GB" sz="1451" dirty="0"/>
          </a:p>
        </p:txBody>
      </p:sp>
      <p:sp>
        <p:nvSpPr>
          <p:cNvPr id="16" name="TextBox 15"/>
          <p:cNvSpPr txBox="1"/>
          <p:nvPr/>
        </p:nvSpPr>
        <p:spPr>
          <a:xfrm>
            <a:off x="1305598" y="1568497"/>
            <a:ext cx="858612" cy="487313"/>
          </a:xfrm>
          <a:prstGeom prst="rect">
            <a:avLst/>
          </a:prstGeom>
          <a:noFill/>
        </p:spPr>
        <p:txBody>
          <a:bodyPr wrap="square" lIns="0" tIns="0" rIns="0" bIns="0" rtlCol="0">
            <a:spAutoFit/>
          </a:bodyPr>
          <a:lstStyle/>
          <a:p>
            <a:pPr defTabSz="946052">
              <a:lnSpc>
                <a:spcPts val="1905"/>
              </a:lnSpc>
              <a:spcAft>
                <a:spcPts val="508"/>
              </a:spcAft>
            </a:pPr>
            <a:r>
              <a:rPr lang="en-GB" sz="1451" dirty="0">
                <a:solidFill>
                  <a:srgbClr val="00008B"/>
                </a:solidFill>
                <a:latin typeface="Arial" panose="020B0604020202020204"/>
              </a:rPr>
              <a:t>Most</a:t>
            </a:r>
            <a:br>
              <a:rPr lang="en-GB" sz="1451" dirty="0">
                <a:solidFill>
                  <a:srgbClr val="00008B"/>
                </a:solidFill>
                <a:latin typeface="Arial" panose="020B0604020202020204"/>
              </a:rPr>
            </a:br>
            <a:r>
              <a:rPr lang="en-GB" sz="1451" dirty="0">
                <a:solidFill>
                  <a:srgbClr val="00008B"/>
                </a:solidFill>
                <a:latin typeface="Arial" panose="020B0604020202020204"/>
              </a:rPr>
              <a:t>expensive</a:t>
            </a:r>
          </a:p>
        </p:txBody>
      </p:sp>
      <p:sp>
        <p:nvSpPr>
          <p:cNvPr id="17" name="TextBox 16"/>
          <p:cNvSpPr txBox="1"/>
          <p:nvPr/>
        </p:nvSpPr>
        <p:spPr>
          <a:xfrm>
            <a:off x="2396410" y="5761844"/>
            <a:ext cx="1317535" cy="243656"/>
          </a:xfrm>
          <a:prstGeom prst="rect">
            <a:avLst/>
          </a:prstGeom>
          <a:noFill/>
        </p:spPr>
        <p:txBody>
          <a:bodyPr wrap="square" lIns="0" tIns="0" rIns="0" bIns="0" rtlCol="0">
            <a:spAutoFit/>
          </a:bodyPr>
          <a:lstStyle/>
          <a:p>
            <a:pPr algn="ctr" defTabSz="946052">
              <a:lnSpc>
                <a:spcPts val="1905"/>
              </a:lnSpc>
              <a:spcAft>
                <a:spcPts val="508"/>
              </a:spcAft>
            </a:pPr>
            <a:r>
              <a:rPr lang="en-GB" sz="1451" dirty="0">
                <a:solidFill>
                  <a:srgbClr val="00008B"/>
                </a:solidFill>
                <a:latin typeface="Arial" panose="020B0604020202020204"/>
              </a:rPr>
              <a:t>Ranked Bids</a:t>
            </a:r>
          </a:p>
        </p:txBody>
      </p:sp>
      <p:sp>
        <p:nvSpPr>
          <p:cNvPr id="18" name="Rectangle 17"/>
          <p:cNvSpPr/>
          <p:nvPr/>
        </p:nvSpPr>
        <p:spPr>
          <a:xfrm>
            <a:off x="2615520" y="2987292"/>
            <a:ext cx="879314" cy="33473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sp>
        <p:nvSpPr>
          <p:cNvPr id="19" name="Rectangle 18"/>
          <p:cNvSpPr/>
          <p:nvPr/>
        </p:nvSpPr>
        <p:spPr>
          <a:xfrm>
            <a:off x="2615520" y="2649603"/>
            <a:ext cx="879314" cy="33473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sp>
        <p:nvSpPr>
          <p:cNvPr id="20" name="Rectangle 19"/>
          <p:cNvSpPr/>
          <p:nvPr/>
        </p:nvSpPr>
        <p:spPr>
          <a:xfrm>
            <a:off x="2615520" y="2314864"/>
            <a:ext cx="879314" cy="33473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sp>
        <p:nvSpPr>
          <p:cNvPr id="23" name="Rectangle 22"/>
          <p:cNvSpPr/>
          <p:nvPr/>
        </p:nvSpPr>
        <p:spPr>
          <a:xfrm>
            <a:off x="2615520" y="4658944"/>
            <a:ext cx="879314" cy="16736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sp>
        <p:nvSpPr>
          <p:cNvPr id="24" name="Rectangle 23"/>
          <p:cNvSpPr/>
          <p:nvPr/>
        </p:nvSpPr>
        <p:spPr>
          <a:xfrm>
            <a:off x="2615520" y="4321254"/>
            <a:ext cx="879314" cy="33473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sp>
        <p:nvSpPr>
          <p:cNvPr id="25" name="Rectangle 24"/>
          <p:cNvSpPr/>
          <p:nvPr/>
        </p:nvSpPr>
        <p:spPr>
          <a:xfrm>
            <a:off x="2615520" y="3986515"/>
            <a:ext cx="879314" cy="33473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sp>
        <p:nvSpPr>
          <p:cNvPr id="28" name="Rectangle 27"/>
          <p:cNvSpPr/>
          <p:nvPr/>
        </p:nvSpPr>
        <p:spPr>
          <a:xfrm>
            <a:off x="2615520" y="4993682"/>
            <a:ext cx="879314" cy="33473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cxnSp>
        <p:nvCxnSpPr>
          <p:cNvPr id="2049" name="Straight Arrow Connector 2048"/>
          <p:cNvCxnSpPr/>
          <p:nvPr/>
        </p:nvCxnSpPr>
        <p:spPr>
          <a:xfrm>
            <a:off x="2135896" y="4826313"/>
            <a:ext cx="0" cy="395846"/>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2144224" y="1812755"/>
            <a:ext cx="0" cy="2675868"/>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396410" y="1218400"/>
            <a:ext cx="1317535" cy="243656"/>
          </a:xfrm>
          <a:prstGeom prst="rect">
            <a:avLst/>
          </a:prstGeom>
          <a:noFill/>
        </p:spPr>
        <p:txBody>
          <a:bodyPr wrap="square" lIns="0" tIns="0" rIns="0" bIns="0" rtlCol="0">
            <a:spAutoFit/>
          </a:bodyPr>
          <a:lstStyle/>
          <a:p>
            <a:pPr algn="ctr" defTabSz="946052">
              <a:lnSpc>
                <a:spcPts val="1905"/>
              </a:lnSpc>
              <a:spcAft>
                <a:spcPts val="508"/>
              </a:spcAft>
            </a:pPr>
            <a:r>
              <a:rPr lang="en-GB" sz="1451" dirty="0">
                <a:solidFill>
                  <a:srgbClr val="00008B"/>
                </a:solidFill>
                <a:latin typeface="Arial" panose="020B0604020202020204"/>
              </a:rPr>
              <a:t>Ranked Offers</a:t>
            </a:r>
          </a:p>
        </p:txBody>
      </p:sp>
      <p:sp>
        <p:nvSpPr>
          <p:cNvPr id="41" name="TextBox 40"/>
          <p:cNvSpPr txBox="1"/>
          <p:nvPr/>
        </p:nvSpPr>
        <p:spPr>
          <a:xfrm>
            <a:off x="1335574" y="5024235"/>
            <a:ext cx="858612" cy="487313"/>
          </a:xfrm>
          <a:prstGeom prst="rect">
            <a:avLst/>
          </a:prstGeom>
          <a:noFill/>
        </p:spPr>
        <p:txBody>
          <a:bodyPr wrap="square" lIns="0" tIns="0" rIns="0" bIns="0" rtlCol="0">
            <a:spAutoFit/>
          </a:bodyPr>
          <a:lstStyle/>
          <a:p>
            <a:pPr defTabSz="946052">
              <a:lnSpc>
                <a:spcPts val="1905"/>
              </a:lnSpc>
              <a:spcAft>
                <a:spcPts val="508"/>
              </a:spcAft>
            </a:pPr>
            <a:r>
              <a:rPr lang="en-GB" sz="1451" dirty="0">
                <a:solidFill>
                  <a:srgbClr val="00008B"/>
                </a:solidFill>
                <a:latin typeface="Arial" panose="020B0604020202020204"/>
              </a:rPr>
              <a:t>Most</a:t>
            </a:r>
            <a:br>
              <a:rPr lang="en-GB" sz="1451" dirty="0">
                <a:solidFill>
                  <a:srgbClr val="00008B"/>
                </a:solidFill>
                <a:latin typeface="Arial" panose="020B0604020202020204"/>
              </a:rPr>
            </a:br>
            <a:r>
              <a:rPr lang="en-GB" sz="1451" dirty="0">
                <a:solidFill>
                  <a:srgbClr val="00008B"/>
                </a:solidFill>
                <a:latin typeface="Arial" panose="020B0604020202020204"/>
              </a:rPr>
              <a:t>expensive</a:t>
            </a:r>
          </a:p>
        </p:txBody>
      </p:sp>
      <p:sp>
        <p:nvSpPr>
          <p:cNvPr id="42" name="TextBox 41"/>
          <p:cNvSpPr txBox="1"/>
          <p:nvPr/>
        </p:nvSpPr>
        <p:spPr>
          <a:xfrm>
            <a:off x="1305598" y="4411735"/>
            <a:ext cx="858612" cy="487313"/>
          </a:xfrm>
          <a:prstGeom prst="rect">
            <a:avLst/>
          </a:prstGeom>
          <a:noFill/>
        </p:spPr>
        <p:txBody>
          <a:bodyPr wrap="square" lIns="0" tIns="0" rIns="0" bIns="0" rtlCol="0">
            <a:spAutoFit/>
          </a:bodyPr>
          <a:lstStyle/>
          <a:p>
            <a:pPr defTabSz="946052">
              <a:lnSpc>
                <a:spcPts val="1905"/>
              </a:lnSpc>
              <a:spcAft>
                <a:spcPts val="508"/>
              </a:spcAft>
            </a:pPr>
            <a:r>
              <a:rPr lang="en-GB" sz="1451" dirty="0">
                <a:solidFill>
                  <a:srgbClr val="00008B"/>
                </a:solidFill>
                <a:latin typeface="Arial" panose="020B0604020202020204"/>
              </a:rPr>
              <a:t>Least</a:t>
            </a:r>
            <a:br>
              <a:rPr lang="en-GB" sz="1451" dirty="0">
                <a:solidFill>
                  <a:srgbClr val="00008B"/>
                </a:solidFill>
                <a:latin typeface="Arial" panose="020B0604020202020204"/>
              </a:rPr>
            </a:br>
            <a:r>
              <a:rPr lang="en-GB" sz="1451" dirty="0">
                <a:solidFill>
                  <a:srgbClr val="00008B"/>
                </a:solidFill>
                <a:latin typeface="Arial" panose="020B0604020202020204"/>
              </a:rPr>
              <a:t>expensive</a:t>
            </a:r>
          </a:p>
        </p:txBody>
      </p:sp>
      <p:sp>
        <p:nvSpPr>
          <p:cNvPr id="45" name="Rectangle 44"/>
          <p:cNvSpPr/>
          <p:nvPr/>
        </p:nvSpPr>
        <p:spPr>
          <a:xfrm>
            <a:off x="2615520" y="4830971"/>
            <a:ext cx="879314" cy="16736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sp>
        <p:nvSpPr>
          <p:cNvPr id="30" name="Rectangle 29"/>
          <p:cNvSpPr/>
          <p:nvPr/>
        </p:nvSpPr>
        <p:spPr>
          <a:xfrm>
            <a:off x="4161716" y="1646202"/>
            <a:ext cx="879314" cy="66947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sp>
        <p:nvSpPr>
          <p:cNvPr id="31" name="Rectangle 30"/>
          <p:cNvSpPr/>
          <p:nvPr/>
        </p:nvSpPr>
        <p:spPr>
          <a:xfrm>
            <a:off x="4161716" y="3317853"/>
            <a:ext cx="879314" cy="66947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sp>
        <p:nvSpPr>
          <p:cNvPr id="32" name="TextBox 31"/>
          <p:cNvSpPr txBox="1"/>
          <p:nvPr/>
        </p:nvSpPr>
        <p:spPr>
          <a:xfrm>
            <a:off x="4269072" y="3396907"/>
            <a:ext cx="690181" cy="487313"/>
          </a:xfrm>
          <a:prstGeom prst="rect">
            <a:avLst/>
          </a:prstGeom>
          <a:noFill/>
        </p:spPr>
        <p:txBody>
          <a:bodyPr wrap="square" lIns="0" tIns="0" rIns="0" bIns="0" rtlCol="0">
            <a:spAutoFit/>
          </a:bodyPr>
          <a:lstStyle/>
          <a:p>
            <a:pPr defTabSz="946052">
              <a:lnSpc>
                <a:spcPts val="1905"/>
              </a:lnSpc>
              <a:spcAft>
                <a:spcPts val="508"/>
              </a:spcAft>
            </a:pPr>
            <a:r>
              <a:rPr lang="en-GB" sz="1451" dirty="0">
                <a:solidFill>
                  <a:srgbClr val="00008B"/>
                </a:solidFill>
                <a:latin typeface="Arial" panose="020B0604020202020204"/>
              </a:rPr>
              <a:t>Stage 1 Flag</a:t>
            </a:r>
          </a:p>
        </p:txBody>
      </p:sp>
      <p:sp>
        <p:nvSpPr>
          <p:cNvPr id="33" name="TextBox 32"/>
          <p:cNvSpPr txBox="1"/>
          <p:nvPr/>
        </p:nvSpPr>
        <p:spPr>
          <a:xfrm>
            <a:off x="4256282" y="1736684"/>
            <a:ext cx="690181" cy="487313"/>
          </a:xfrm>
          <a:prstGeom prst="rect">
            <a:avLst/>
          </a:prstGeom>
          <a:noFill/>
        </p:spPr>
        <p:txBody>
          <a:bodyPr wrap="square" lIns="0" tIns="0" rIns="0" bIns="0" rtlCol="0">
            <a:spAutoFit/>
          </a:bodyPr>
          <a:lstStyle/>
          <a:p>
            <a:pPr defTabSz="946052">
              <a:lnSpc>
                <a:spcPts val="1905"/>
              </a:lnSpc>
              <a:spcAft>
                <a:spcPts val="508"/>
              </a:spcAft>
            </a:pPr>
            <a:r>
              <a:rPr lang="en-GB" sz="1451" dirty="0">
                <a:solidFill>
                  <a:srgbClr val="00008B"/>
                </a:solidFill>
                <a:latin typeface="Arial" panose="020B0604020202020204"/>
              </a:rPr>
              <a:t>Stage 1 Flag</a:t>
            </a:r>
          </a:p>
        </p:txBody>
      </p:sp>
      <p:sp>
        <p:nvSpPr>
          <p:cNvPr id="34" name="Rectangle 33"/>
          <p:cNvSpPr/>
          <p:nvPr/>
        </p:nvSpPr>
        <p:spPr>
          <a:xfrm>
            <a:off x="4161716" y="2988108"/>
            <a:ext cx="879314" cy="33473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sp>
        <p:nvSpPr>
          <p:cNvPr id="35" name="Rectangle 34"/>
          <p:cNvSpPr/>
          <p:nvPr/>
        </p:nvSpPr>
        <p:spPr>
          <a:xfrm>
            <a:off x="4161716" y="2650419"/>
            <a:ext cx="879314" cy="33473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sp>
        <p:nvSpPr>
          <p:cNvPr id="37" name="Rectangle 36"/>
          <p:cNvSpPr/>
          <p:nvPr/>
        </p:nvSpPr>
        <p:spPr>
          <a:xfrm>
            <a:off x="4161716" y="2315680"/>
            <a:ext cx="879314" cy="33473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sp>
        <p:nvSpPr>
          <p:cNvPr id="39" name="Rectangle 38"/>
          <p:cNvSpPr/>
          <p:nvPr/>
        </p:nvSpPr>
        <p:spPr>
          <a:xfrm>
            <a:off x="4161716" y="4322070"/>
            <a:ext cx="879314" cy="33473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sp>
        <p:nvSpPr>
          <p:cNvPr id="43" name="Rectangle 42"/>
          <p:cNvSpPr/>
          <p:nvPr/>
        </p:nvSpPr>
        <p:spPr>
          <a:xfrm>
            <a:off x="4161716" y="3987332"/>
            <a:ext cx="879314" cy="33473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sp>
        <p:nvSpPr>
          <p:cNvPr id="44" name="Rectangle 43"/>
          <p:cNvSpPr/>
          <p:nvPr/>
        </p:nvSpPr>
        <p:spPr>
          <a:xfrm>
            <a:off x="4161716" y="4655246"/>
            <a:ext cx="879314" cy="33473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sp>
        <p:nvSpPr>
          <p:cNvPr id="46" name="TextBox 45"/>
          <p:cNvSpPr txBox="1"/>
          <p:nvPr/>
        </p:nvSpPr>
        <p:spPr>
          <a:xfrm>
            <a:off x="3942605" y="992665"/>
            <a:ext cx="1317535" cy="487313"/>
          </a:xfrm>
          <a:prstGeom prst="rect">
            <a:avLst/>
          </a:prstGeom>
          <a:noFill/>
        </p:spPr>
        <p:txBody>
          <a:bodyPr wrap="square" lIns="0" tIns="0" rIns="0" bIns="0" rtlCol="0">
            <a:spAutoFit/>
          </a:bodyPr>
          <a:lstStyle/>
          <a:p>
            <a:pPr algn="ctr" defTabSz="946052">
              <a:lnSpc>
                <a:spcPts val="1905"/>
              </a:lnSpc>
              <a:spcAft>
                <a:spcPts val="508"/>
              </a:spcAft>
            </a:pPr>
            <a:r>
              <a:rPr lang="en-GB" sz="1270" dirty="0">
                <a:solidFill>
                  <a:srgbClr val="00008B"/>
                </a:solidFill>
                <a:latin typeface="Arial" panose="020B0604020202020204"/>
              </a:rPr>
              <a:t>After DMAT and Arbitrage tagging</a:t>
            </a:r>
          </a:p>
        </p:txBody>
      </p:sp>
      <p:cxnSp>
        <p:nvCxnSpPr>
          <p:cNvPr id="29" name="Straight Connector 28"/>
          <p:cNvCxnSpPr/>
          <p:nvPr/>
        </p:nvCxnSpPr>
        <p:spPr>
          <a:xfrm>
            <a:off x="1696238" y="4655992"/>
            <a:ext cx="8162923"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4161715" y="1645385"/>
            <a:ext cx="879314" cy="669478"/>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sp>
        <p:nvSpPr>
          <p:cNvPr id="55" name="TextBox 54"/>
          <p:cNvSpPr txBox="1"/>
          <p:nvPr/>
        </p:nvSpPr>
        <p:spPr>
          <a:xfrm>
            <a:off x="4256280" y="1735867"/>
            <a:ext cx="690181" cy="487313"/>
          </a:xfrm>
          <a:prstGeom prst="rect">
            <a:avLst/>
          </a:prstGeom>
          <a:noFill/>
        </p:spPr>
        <p:txBody>
          <a:bodyPr wrap="square" lIns="0" tIns="0" rIns="0" bIns="0" rtlCol="0">
            <a:spAutoFit/>
          </a:bodyPr>
          <a:lstStyle/>
          <a:p>
            <a:pPr defTabSz="946052">
              <a:lnSpc>
                <a:spcPts val="1905"/>
              </a:lnSpc>
              <a:spcAft>
                <a:spcPts val="508"/>
              </a:spcAft>
            </a:pPr>
            <a:r>
              <a:rPr lang="en-GB" sz="1451" dirty="0">
                <a:solidFill>
                  <a:srgbClr val="00008B"/>
                </a:solidFill>
                <a:latin typeface="Arial" panose="020B0604020202020204"/>
              </a:rPr>
              <a:t>Stage 2 Flag</a:t>
            </a:r>
          </a:p>
        </p:txBody>
      </p:sp>
      <p:sp>
        <p:nvSpPr>
          <p:cNvPr id="56" name="Rectangle 55"/>
          <p:cNvSpPr/>
          <p:nvPr/>
        </p:nvSpPr>
        <p:spPr>
          <a:xfrm>
            <a:off x="4161714" y="3317037"/>
            <a:ext cx="879314" cy="669478"/>
          </a:xfrm>
          <a:prstGeom prst="rect">
            <a:avLst/>
          </a:prstGeom>
          <a:solidFill>
            <a:schemeClr val="accent4">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sp>
        <p:nvSpPr>
          <p:cNvPr id="57" name="TextBox 56"/>
          <p:cNvSpPr txBox="1"/>
          <p:nvPr/>
        </p:nvSpPr>
        <p:spPr>
          <a:xfrm>
            <a:off x="4215392" y="3396091"/>
            <a:ext cx="771958" cy="487313"/>
          </a:xfrm>
          <a:prstGeom prst="rect">
            <a:avLst/>
          </a:prstGeom>
          <a:noFill/>
        </p:spPr>
        <p:txBody>
          <a:bodyPr wrap="square" lIns="0" tIns="0" rIns="0" bIns="0" rtlCol="0">
            <a:spAutoFit/>
          </a:bodyPr>
          <a:lstStyle/>
          <a:p>
            <a:pPr defTabSz="946052">
              <a:lnSpc>
                <a:spcPts val="1905"/>
              </a:lnSpc>
              <a:spcAft>
                <a:spcPts val="508"/>
              </a:spcAft>
            </a:pPr>
            <a:r>
              <a:rPr lang="en-GB" sz="1451" dirty="0">
                <a:solidFill>
                  <a:srgbClr val="00008B"/>
                </a:solidFill>
                <a:latin typeface="Arial" panose="020B0604020202020204"/>
              </a:rPr>
              <a:t>Flag removed</a:t>
            </a:r>
          </a:p>
        </p:txBody>
      </p:sp>
      <p:sp>
        <p:nvSpPr>
          <p:cNvPr id="58" name="Rectangle 57"/>
          <p:cNvSpPr/>
          <p:nvPr/>
        </p:nvSpPr>
        <p:spPr>
          <a:xfrm>
            <a:off x="5875536" y="2796733"/>
            <a:ext cx="1209063" cy="1488228"/>
          </a:xfrm>
          <a:prstGeom prst="rect">
            <a:avLst/>
          </a:prstGeom>
        </p:spPr>
        <p:txBody>
          <a:bodyPr wrap="square">
            <a:spAutoFit/>
          </a:bodyPr>
          <a:lstStyle/>
          <a:p>
            <a:pPr marL="0" lvl="1" defTabSz="946052">
              <a:spcAft>
                <a:spcPts val="1029"/>
              </a:spcAft>
            </a:pPr>
            <a:r>
              <a:rPr lang="en-GB" sz="1814" dirty="0">
                <a:solidFill>
                  <a:srgbClr val="00008B"/>
                </a:solidFill>
                <a:latin typeface="Arial" panose="020B0604020202020204"/>
              </a:rPr>
              <a:t>Most expensive </a:t>
            </a:r>
            <a:r>
              <a:rPr lang="en-GB" sz="1814" dirty="0" err="1">
                <a:solidFill>
                  <a:srgbClr val="00008B"/>
                </a:solidFill>
                <a:latin typeface="Arial" panose="020B0604020202020204"/>
              </a:rPr>
              <a:t>unflagged</a:t>
            </a:r>
            <a:r>
              <a:rPr lang="en-GB" sz="1814" dirty="0">
                <a:solidFill>
                  <a:srgbClr val="00008B"/>
                </a:solidFill>
                <a:latin typeface="Arial" panose="020B0604020202020204"/>
              </a:rPr>
              <a:t> action</a:t>
            </a:r>
          </a:p>
        </p:txBody>
      </p:sp>
      <p:cxnSp>
        <p:nvCxnSpPr>
          <p:cNvPr id="59" name="Straight Arrow Connector 58"/>
          <p:cNvCxnSpPr/>
          <p:nvPr/>
        </p:nvCxnSpPr>
        <p:spPr>
          <a:xfrm flipH="1" flipV="1">
            <a:off x="4962280" y="2475052"/>
            <a:ext cx="913256" cy="68042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51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500" fill="hold"/>
                                        <p:tgtEl>
                                          <p:spTgt spid="59"/>
                                        </p:tgtEl>
                                        <p:attrNameLst>
                                          <p:attrName>ppt_x</p:attrName>
                                        </p:attrNameLst>
                                      </p:cBhvr>
                                      <p:tavLst>
                                        <p:tav tm="0">
                                          <p:val>
                                            <p:strVal val="#ppt_x"/>
                                          </p:val>
                                        </p:tav>
                                        <p:tav tm="100000">
                                          <p:val>
                                            <p:strVal val="#ppt_x"/>
                                          </p:val>
                                        </p:tav>
                                      </p:tavLst>
                                    </p:anim>
                                    <p:anim calcmode="lin" valueType="num">
                                      <p:cBhvr additive="base">
                                        <p:cTn id="12"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500"/>
                                        <p:tgtEl>
                                          <p:spTgt spid="5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fade">
                                      <p:cBhvr>
                                        <p:cTn id="23" dur="500"/>
                                        <p:tgtEl>
                                          <p:spTgt spid="5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500"/>
                                        <p:tgtEl>
                                          <p:spTgt spid="5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58"/>
                                        </p:tgtEl>
                                      </p:cBhvr>
                                    </p:animEffect>
                                    <p:set>
                                      <p:cBhvr>
                                        <p:cTn id="31" dur="1" fill="hold">
                                          <p:stCondLst>
                                            <p:cond delay="499"/>
                                          </p:stCondLst>
                                        </p:cTn>
                                        <p:tgtEl>
                                          <p:spTgt spid="58"/>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59"/>
                                        </p:tgtEl>
                                      </p:cBhvr>
                                    </p:animEffect>
                                    <p:set>
                                      <p:cBhvr>
                                        <p:cTn id="34" dur="1" fill="hold">
                                          <p:stCondLst>
                                            <p:cond delay="499"/>
                                          </p:stCondLst>
                                        </p:cTn>
                                        <p:tgtEl>
                                          <p:spTgt spid="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p:bldP spid="56" grpId="0" animBg="1"/>
      <p:bldP spid="57" grpId="0"/>
      <p:bldP spid="58" grpId="0"/>
      <p:bldP spid="5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Distribution Network</a:t>
            </a:r>
          </a:p>
        </p:txBody>
      </p:sp>
      <p:grpSp>
        <p:nvGrpSpPr>
          <p:cNvPr id="5" name="Group 4"/>
          <p:cNvGrpSpPr/>
          <p:nvPr/>
        </p:nvGrpSpPr>
        <p:grpSpPr>
          <a:xfrm>
            <a:off x="4217064" y="903517"/>
            <a:ext cx="3404233" cy="5086411"/>
            <a:chOff x="2300531" y="1545991"/>
            <a:chExt cx="2166414" cy="4128377"/>
          </a:xfrm>
        </p:grpSpPr>
        <p:sp>
          <p:nvSpPr>
            <p:cNvPr id="7" name="GSPG_D_R1"/>
            <p:cNvSpPr>
              <a:spLocks noChangeAspect="1" noChangeArrowheads="1"/>
            </p:cNvSpPr>
            <p:nvPr/>
          </p:nvSpPr>
          <p:spPr bwMode="auto">
            <a:xfrm rot="236775">
              <a:off x="2673207" y="3922694"/>
              <a:ext cx="732312" cy="674056"/>
            </a:xfrm>
            <a:custGeom>
              <a:avLst/>
              <a:gdLst>
                <a:gd name="T0" fmla="*/ 107915267 w 2135"/>
                <a:gd name="T1" fmla="*/ 0 h 2002"/>
                <a:gd name="T2" fmla="*/ 110613065 w 2135"/>
                <a:gd name="T3" fmla="*/ 0 h 2002"/>
                <a:gd name="T4" fmla="*/ 132119095 w 2135"/>
                <a:gd name="T5" fmla="*/ 17648950 h 2002"/>
                <a:gd name="T6" fmla="*/ 151004267 w 2135"/>
                <a:gd name="T7" fmla="*/ 29499280 h 2002"/>
                <a:gd name="T8" fmla="*/ 159097937 w 2135"/>
                <a:gd name="T9" fmla="*/ 38323617 h 2002"/>
                <a:gd name="T10" fmla="*/ 164493532 w 2135"/>
                <a:gd name="T11" fmla="*/ 53115288 h 2002"/>
                <a:gd name="T12" fmla="*/ 164493532 w 2135"/>
                <a:gd name="T13" fmla="*/ 61939905 h 2002"/>
                <a:gd name="T14" fmla="*/ 153702065 w 2135"/>
                <a:gd name="T15" fmla="*/ 76647523 h 2002"/>
                <a:gd name="T16" fmla="*/ 148306192 w 2135"/>
                <a:gd name="T17" fmla="*/ 82614577 h 2002"/>
                <a:gd name="T18" fmla="*/ 145608395 w 2135"/>
                <a:gd name="T19" fmla="*/ 82614577 h 2002"/>
                <a:gd name="T20" fmla="*/ 140212765 w 2135"/>
                <a:gd name="T21" fmla="*/ 88497558 h 2002"/>
                <a:gd name="T22" fmla="*/ 140212765 w 2135"/>
                <a:gd name="T23" fmla="*/ 94380540 h 2002"/>
                <a:gd name="T24" fmla="*/ 142910562 w 2135"/>
                <a:gd name="T25" fmla="*/ 97322176 h 2002"/>
                <a:gd name="T26" fmla="*/ 142910562 w 2135"/>
                <a:gd name="T27" fmla="*/ 103205158 h 2002"/>
                <a:gd name="T28" fmla="*/ 137514690 w 2135"/>
                <a:gd name="T29" fmla="*/ 109172211 h 2002"/>
                <a:gd name="T30" fmla="*/ 132119095 w 2135"/>
                <a:gd name="T31" fmla="*/ 109172211 h 2002"/>
                <a:gd name="T32" fmla="*/ 129421019 w 2135"/>
                <a:gd name="T33" fmla="*/ 106146504 h 2002"/>
                <a:gd name="T34" fmla="*/ 121404532 w 2135"/>
                <a:gd name="T35" fmla="*/ 106146504 h 2002"/>
                <a:gd name="T36" fmla="*/ 110613065 w 2135"/>
                <a:gd name="T37" fmla="*/ 117996829 h 2002"/>
                <a:gd name="T38" fmla="*/ 107915267 w 2135"/>
                <a:gd name="T39" fmla="*/ 123879811 h 2002"/>
                <a:gd name="T40" fmla="*/ 105217192 w 2135"/>
                <a:gd name="T41" fmla="*/ 132704139 h 2002"/>
                <a:gd name="T42" fmla="*/ 105217192 w 2135"/>
                <a:gd name="T43" fmla="*/ 144554464 h 2002"/>
                <a:gd name="T44" fmla="*/ 99821597 w 2135"/>
                <a:gd name="T45" fmla="*/ 150437446 h 2002"/>
                <a:gd name="T46" fmla="*/ 86332054 w 2135"/>
                <a:gd name="T47" fmla="*/ 156320464 h 2002"/>
                <a:gd name="T48" fmla="*/ 56655431 w 2135"/>
                <a:gd name="T49" fmla="*/ 162203446 h 2002"/>
                <a:gd name="T50" fmla="*/ 48561761 w 2135"/>
                <a:gd name="T51" fmla="*/ 165145081 h 2002"/>
                <a:gd name="T52" fmla="*/ 45863963 w 2135"/>
                <a:gd name="T53" fmla="*/ 168170499 h 2002"/>
                <a:gd name="T54" fmla="*/ 40468091 w 2135"/>
                <a:gd name="T55" fmla="*/ 168170499 h 2002"/>
                <a:gd name="T56" fmla="*/ 37770293 w 2135"/>
                <a:gd name="T57" fmla="*/ 165145081 h 2002"/>
                <a:gd name="T58" fmla="*/ 37770293 w 2135"/>
                <a:gd name="T59" fmla="*/ 150437446 h 2002"/>
                <a:gd name="T60" fmla="*/ 40468091 w 2135"/>
                <a:gd name="T61" fmla="*/ 144554464 h 2002"/>
                <a:gd name="T62" fmla="*/ 43166166 w 2135"/>
                <a:gd name="T63" fmla="*/ 141612828 h 2002"/>
                <a:gd name="T64" fmla="*/ 43166166 w 2135"/>
                <a:gd name="T65" fmla="*/ 132704139 h 2002"/>
                <a:gd name="T66" fmla="*/ 40468091 w 2135"/>
                <a:gd name="T67" fmla="*/ 112113557 h 2002"/>
                <a:gd name="T68" fmla="*/ 35072487 w 2135"/>
                <a:gd name="T69" fmla="*/ 100263522 h 2002"/>
                <a:gd name="T70" fmla="*/ 32374689 w 2135"/>
                <a:gd name="T71" fmla="*/ 97322176 h 2002"/>
                <a:gd name="T72" fmla="*/ 24281019 w 2135"/>
                <a:gd name="T73" fmla="*/ 97322176 h 2002"/>
                <a:gd name="T74" fmla="*/ 13489270 w 2135"/>
                <a:gd name="T75" fmla="*/ 109172211 h 2002"/>
                <a:gd name="T76" fmla="*/ 5395875 w 2135"/>
                <a:gd name="T77" fmla="*/ 109172211 h 2002"/>
                <a:gd name="T78" fmla="*/ 0 w 2135"/>
                <a:gd name="T79" fmla="*/ 103205158 h 2002"/>
                <a:gd name="T80" fmla="*/ 0 w 2135"/>
                <a:gd name="T81" fmla="*/ 100263522 h 2002"/>
                <a:gd name="T82" fmla="*/ 21582944 w 2135"/>
                <a:gd name="T83" fmla="*/ 76647523 h 2002"/>
                <a:gd name="T84" fmla="*/ 21582944 w 2135"/>
                <a:gd name="T85" fmla="*/ 70764523 h 2002"/>
                <a:gd name="T86" fmla="*/ 16187345 w 2135"/>
                <a:gd name="T87" fmla="*/ 64881251 h 2002"/>
                <a:gd name="T88" fmla="*/ 13489270 w 2135"/>
                <a:gd name="T89" fmla="*/ 64881251 h 2002"/>
                <a:gd name="T90" fmla="*/ 0 w 2135"/>
                <a:gd name="T91" fmla="*/ 50089870 h 2002"/>
                <a:gd name="T92" fmla="*/ 0 w 2135"/>
                <a:gd name="T93" fmla="*/ 44206888 h 2002"/>
                <a:gd name="T94" fmla="*/ 5395875 w 2135"/>
                <a:gd name="T95" fmla="*/ 35382262 h 2002"/>
                <a:gd name="T96" fmla="*/ 13489270 w 2135"/>
                <a:gd name="T97" fmla="*/ 26557644 h 2002"/>
                <a:gd name="T98" fmla="*/ 16187345 w 2135"/>
                <a:gd name="T99" fmla="*/ 26557644 h 2002"/>
                <a:gd name="T100" fmla="*/ 24281019 w 2135"/>
                <a:gd name="T101" fmla="*/ 29499280 h 2002"/>
                <a:gd name="T102" fmla="*/ 45863963 w 2135"/>
                <a:gd name="T103" fmla="*/ 47148234 h 2002"/>
                <a:gd name="T104" fmla="*/ 48561761 w 2135"/>
                <a:gd name="T105" fmla="*/ 47148234 h 2002"/>
                <a:gd name="T106" fmla="*/ 56655431 w 2135"/>
                <a:gd name="T107" fmla="*/ 38323617 h 2002"/>
                <a:gd name="T108" fmla="*/ 62051304 w 2135"/>
                <a:gd name="T109" fmla="*/ 38323617 h 2002"/>
                <a:gd name="T110" fmla="*/ 64749101 w 2135"/>
                <a:gd name="T111" fmla="*/ 41265252 h 2002"/>
                <a:gd name="T112" fmla="*/ 75540586 w 2135"/>
                <a:gd name="T113" fmla="*/ 41265252 h 2002"/>
                <a:gd name="T114" fmla="*/ 91727927 w 2135"/>
                <a:gd name="T115" fmla="*/ 35382262 h 2002"/>
                <a:gd name="T116" fmla="*/ 102519394 w 2135"/>
                <a:gd name="T117" fmla="*/ 23616298 h 2002"/>
                <a:gd name="T118" fmla="*/ 102519394 w 2135"/>
                <a:gd name="T119" fmla="*/ 20590590 h 2002"/>
                <a:gd name="T120" fmla="*/ 99821597 w 2135"/>
                <a:gd name="T121" fmla="*/ 17648950 h 2002"/>
                <a:gd name="T122" fmla="*/ 99821597 w 2135"/>
                <a:gd name="T123" fmla="*/ 8824620 h 2002"/>
                <a:gd name="T124" fmla="*/ 107915267 w 2135"/>
                <a:gd name="T125" fmla="*/ 0 h 20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35"/>
                <a:gd name="T190" fmla="*/ 0 h 2002"/>
                <a:gd name="T191" fmla="*/ 2135 w 2135"/>
                <a:gd name="T192" fmla="*/ 2002 h 20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35" h="2002">
                  <a:moveTo>
                    <a:pt x="1400" y="0"/>
                  </a:moveTo>
                  <a:lnTo>
                    <a:pt x="1435" y="0"/>
                  </a:lnTo>
                  <a:lnTo>
                    <a:pt x="1714" y="210"/>
                  </a:lnTo>
                  <a:lnTo>
                    <a:pt x="1959" y="351"/>
                  </a:lnTo>
                  <a:lnTo>
                    <a:pt x="2064" y="456"/>
                  </a:lnTo>
                  <a:lnTo>
                    <a:pt x="2134" y="632"/>
                  </a:lnTo>
                  <a:lnTo>
                    <a:pt x="2134" y="737"/>
                  </a:lnTo>
                  <a:lnTo>
                    <a:pt x="1994" y="912"/>
                  </a:lnTo>
                  <a:lnTo>
                    <a:pt x="1924" y="983"/>
                  </a:lnTo>
                  <a:lnTo>
                    <a:pt x="1889" y="983"/>
                  </a:lnTo>
                  <a:lnTo>
                    <a:pt x="1819" y="1053"/>
                  </a:lnTo>
                  <a:lnTo>
                    <a:pt x="1819" y="1123"/>
                  </a:lnTo>
                  <a:lnTo>
                    <a:pt x="1854" y="1158"/>
                  </a:lnTo>
                  <a:lnTo>
                    <a:pt x="1854" y="1228"/>
                  </a:lnTo>
                  <a:lnTo>
                    <a:pt x="1784" y="1299"/>
                  </a:lnTo>
                  <a:lnTo>
                    <a:pt x="1714" y="1299"/>
                  </a:lnTo>
                  <a:lnTo>
                    <a:pt x="1679" y="1263"/>
                  </a:lnTo>
                  <a:lnTo>
                    <a:pt x="1575" y="1263"/>
                  </a:lnTo>
                  <a:lnTo>
                    <a:pt x="1435" y="1404"/>
                  </a:lnTo>
                  <a:lnTo>
                    <a:pt x="1400" y="1474"/>
                  </a:lnTo>
                  <a:lnTo>
                    <a:pt x="1365" y="1579"/>
                  </a:lnTo>
                  <a:lnTo>
                    <a:pt x="1365" y="1720"/>
                  </a:lnTo>
                  <a:lnTo>
                    <a:pt x="1295" y="1790"/>
                  </a:lnTo>
                  <a:lnTo>
                    <a:pt x="1120" y="1860"/>
                  </a:lnTo>
                  <a:lnTo>
                    <a:pt x="735" y="1930"/>
                  </a:lnTo>
                  <a:lnTo>
                    <a:pt x="630" y="1965"/>
                  </a:lnTo>
                  <a:lnTo>
                    <a:pt x="595" y="2001"/>
                  </a:lnTo>
                  <a:lnTo>
                    <a:pt x="525" y="2001"/>
                  </a:lnTo>
                  <a:lnTo>
                    <a:pt x="490" y="1965"/>
                  </a:lnTo>
                  <a:lnTo>
                    <a:pt x="490" y="1790"/>
                  </a:lnTo>
                  <a:lnTo>
                    <a:pt x="525" y="1720"/>
                  </a:lnTo>
                  <a:lnTo>
                    <a:pt x="560" y="1685"/>
                  </a:lnTo>
                  <a:lnTo>
                    <a:pt x="560" y="1579"/>
                  </a:lnTo>
                  <a:lnTo>
                    <a:pt x="525" y="1334"/>
                  </a:lnTo>
                  <a:lnTo>
                    <a:pt x="455" y="1193"/>
                  </a:lnTo>
                  <a:lnTo>
                    <a:pt x="420" y="1158"/>
                  </a:lnTo>
                  <a:lnTo>
                    <a:pt x="315" y="1158"/>
                  </a:lnTo>
                  <a:lnTo>
                    <a:pt x="175" y="1299"/>
                  </a:lnTo>
                  <a:lnTo>
                    <a:pt x="70" y="1299"/>
                  </a:lnTo>
                  <a:lnTo>
                    <a:pt x="0" y="1228"/>
                  </a:lnTo>
                  <a:lnTo>
                    <a:pt x="0" y="1193"/>
                  </a:lnTo>
                  <a:lnTo>
                    <a:pt x="280" y="912"/>
                  </a:lnTo>
                  <a:lnTo>
                    <a:pt x="280" y="842"/>
                  </a:lnTo>
                  <a:lnTo>
                    <a:pt x="210" y="772"/>
                  </a:lnTo>
                  <a:lnTo>
                    <a:pt x="175" y="772"/>
                  </a:lnTo>
                  <a:lnTo>
                    <a:pt x="0" y="596"/>
                  </a:lnTo>
                  <a:lnTo>
                    <a:pt x="0" y="526"/>
                  </a:lnTo>
                  <a:lnTo>
                    <a:pt x="70" y="421"/>
                  </a:lnTo>
                  <a:lnTo>
                    <a:pt x="175" y="316"/>
                  </a:lnTo>
                  <a:lnTo>
                    <a:pt x="210" y="316"/>
                  </a:lnTo>
                  <a:lnTo>
                    <a:pt x="315" y="351"/>
                  </a:lnTo>
                  <a:lnTo>
                    <a:pt x="595" y="561"/>
                  </a:lnTo>
                  <a:lnTo>
                    <a:pt x="630" y="561"/>
                  </a:lnTo>
                  <a:lnTo>
                    <a:pt x="735" y="456"/>
                  </a:lnTo>
                  <a:lnTo>
                    <a:pt x="805" y="456"/>
                  </a:lnTo>
                  <a:lnTo>
                    <a:pt x="840" y="491"/>
                  </a:lnTo>
                  <a:lnTo>
                    <a:pt x="980" y="491"/>
                  </a:lnTo>
                  <a:lnTo>
                    <a:pt x="1190" y="421"/>
                  </a:lnTo>
                  <a:lnTo>
                    <a:pt x="1330" y="281"/>
                  </a:lnTo>
                  <a:lnTo>
                    <a:pt x="1330" y="245"/>
                  </a:lnTo>
                  <a:lnTo>
                    <a:pt x="1295" y="210"/>
                  </a:lnTo>
                  <a:lnTo>
                    <a:pt x="1295" y="105"/>
                  </a:lnTo>
                  <a:lnTo>
                    <a:pt x="1400" y="0"/>
                  </a:lnTo>
                </a:path>
              </a:pathLst>
            </a:custGeom>
            <a:solidFill>
              <a:srgbClr val="0090AB"/>
            </a:solidFill>
            <a:ln w="7200">
              <a:solidFill>
                <a:srgbClr val="000000"/>
              </a:solidFill>
              <a:round/>
              <a:headEnd/>
              <a:tailEnd/>
            </a:ln>
          </p:spPr>
          <p:txBody>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smtClean="0">
                <a:ln>
                  <a:noFill/>
                </a:ln>
                <a:solidFill>
                  <a:prstClr val="white"/>
                </a:solidFill>
                <a:effectLst/>
                <a:uLnTx/>
                <a:uFillTx/>
                <a:latin typeface="Tahoma"/>
              </a:endParaRPr>
            </a:p>
          </p:txBody>
        </p:sp>
        <p:sp>
          <p:nvSpPr>
            <p:cNvPr id="8" name="GSPG_N_R1"/>
            <p:cNvSpPr>
              <a:spLocks noChangeAspect="1" noChangeArrowheads="1"/>
            </p:cNvSpPr>
            <p:nvPr/>
          </p:nvSpPr>
          <p:spPr bwMode="auto">
            <a:xfrm rot="236775">
              <a:off x="2603566" y="2607267"/>
              <a:ext cx="838616" cy="839807"/>
            </a:xfrm>
            <a:custGeom>
              <a:avLst/>
              <a:gdLst>
                <a:gd name="T0" fmla="*/ 135491833 w 2415"/>
                <a:gd name="T1" fmla="*/ 0 h 2529"/>
                <a:gd name="T2" fmla="*/ 154847920 w 2415"/>
                <a:gd name="T3" fmla="*/ 14388537 h 2529"/>
                <a:gd name="T4" fmla="*/ 149317740 w 2415"/>
                <a:gd name="T5" fmla="*/ 25833776 h 2529"/>
                <a:gd name="T6" fmla="*/ 141022294 w 2415"/>
                <a:gd name="T7" fmla="*/ 28695013 h 2529"/>
                <a:gd name="T8" fmla="*/ 135491833 w 2415"/>
                <a:gd name="T9" fmla="*/ 25833776 h 2529"/>
                <a:gd name="T10" fmla="*/ 116136063 w 2415"/>
                <a:gd name="T11" fmla="*/ 48806028 h 2529"/>
                <a:gd name="T12" fmla="*/ 118901012 w 2415"/>
                <a:gd name="T13" fmla="*/ 54528789 h 2529"/>
                <a:gd name="T14" fmla="*/ 143787244 w 2415"/>
                <a:gd name="T15" fmla="*/ 43083554 h 2529"/>
                <a:gd name="T16" fmla="*/ 185185630 w 2415"/>
                <a:gd name="T17" fmla="*/ 57390026 h 2529"/>
                <a:gd name="T18" fmla="*/ 190715810 w 2415"/>
                <a:gd name="T19" fmla="*/ 71778558 h 2529"/>
                <a:gd name="T20" fmla="*/ 176890219 w 2415"/>
                <a:gd name="T21" fmla="*/ 91889582 h 2529"/>
                <a:gd name="T22" fmla="*/ 179655169 w 2415"/>
                <a:gd name="T23" fmla="*/ 97612343 h 2529"/>
                <a:gd name="T24" fmla="*/ 182420399 w 2415"/>
                <a:gd name="T25" fmla="*/ 109057578 h 2529"/>
                <a:gd name="T26" fmla="*/ 168594809 w 2415"/>
                <a:gd name="T27" fmla="*/ 120584586 h 2529"/>
                <a:gd name="T28" fmla="*/ 163064348 w 2415"/>
                <a:gd name="T29" fmla="*/ 129168584 h 2529"/>
                <a:gd name="T30" fmla="*/ 129961653 w 2415"/>
                <a:gd name="T31" fmla="*/ 175031905 h 2529"/>
                <a:gd name="T32" fmla="*/ 113370832 w 2415"/>
                <a:gd name="T33" fmla="*/ 175031905 h 2529"/>
                <a:gd name="T34" fmla="*/ 105075422 w 2415"/>
                <a:gd name="T35" fmla="*/ 172170382 h 2529"/>
                <a:gd name="T36" fmla="*/ 102310191 w 2415"/>
                <a:gd name="T37" fmla="*/ 177974916 h 2529"/>
                <a:gd name="T38" fmla="*/ 77423960 w 2415"/>
                <a:gd name="T39" fmla="*/ 198004149 h 2529"/>
                <a:gd name="T40" fmla="*/ 71893762 w 2415"/>
                <a:gd name="T41" fmla="*/ 195142911 h 2529"/>
                <a:gd name="T42" fmla="*/ 58067891 w 2415"/>
                <a:gd name="T43" fmla="*/ 192281674 h 2529"/>
                <a:gd name="T44" fmla="*/ 55302941 w 2415"/>
                <a:gd name="T45" fmla="*/ 200865672 h 2529"/>
                <a:gd name="T46" fmla="*/ 47007531 w 2415"/>
                <a:gd name="T47" fmla="*/ 206669920 h 2529"/>
                <a:gd name="T48" fmla="*/ 27651471 w 2415"/>
                <a:gd name="T49" fmla="*/ 195142911 h 2529"/>
                <a:gd name="T50" fmla="*/ 16590825 w 2415"/>
                <a:gd name="T51" fmla="*/ 203726909 h 2529"/>
                <a:gd name="T52" fmla="*/ 2765232 w 2415"/>
                <a:gd name="T53" fmla="*/ 192281674 h 2529"/>
                <a:gd name="T54" fmla="*/ 0 w 2415"/>
                <a:gd name="T55" fmla="*/ 172170382 h 2529"/>
                <a:gd name="T56" fmla="*/ 22121010 w 2415"/>
                <a:gd name="T57" fmla="*/ 126307347 h 2529"/>
                <a:gd name="T58" fmla="*/ 33181651 w 2415"/>
                <a:gd name="T59" fmla="*/ 111919101 h 2529"/>
                <a:gd name="T60" fmla="*/ 30416420 w 2415"/>
                <a:gd name="T61" fmla="*/ 100473580 h 2529"/>
                <a:gd name="T62" fmla="*/ 16590825 w 2415"/>
                <a:gd name="T63" fmla="*/ 88946571 h 2529"/>
                <a:gd name="T64" fmla="*/ 27651471 w 2415"/>
                <a:gd name="T65" fmla="*/ 54528789 h 2529"/>
                <a:gd name="T66" fmla="*/ 24886240 w 2415"/>
                <a:gd name="T67" fmla="*/ 48806028 h 2529"/>
                <a:gd name="T68" fmla="*/ 30416420 w 2415"/>
                <a:gd name="T69" fmla="*/ 37360785 h 2529"/>
                <a:gd name="T70" fmla="*/ 38712121 w 2415"/>
                <a:gd name="T71" fmla="*/ 43083554 h 2529"/>
                <a:gd name="T72" fmla="*/ 55302941 w 2415"/>
                <a:gd name="T73" fmla="*/ 45944791 h 2529"/>
                <a:gd name="T74" fmla="*/ 63598352 w 2415"/>
                <a:gd name="T75" fmla="*/ 40222031 h 2529"/>
                <a:gd name="T76" fmla="*/ 66363301 w 2415"/>
                <a:gd name="T77" fmla="*/ 31556536 h 2529"/>
                <a:gd name="T78" fmla="*/ 80189190 w 2415"/>
                <a:gd name="T79" fmla="*/ 20111015 h 2529"/>
                <a:gd name="T80" fmla="*/ 110605602 w 2415"/>
                <a:gd name="T81" fmla="*/ 11527013 h 2529"/>
                <a:gd name="T82" fmla="*/ 132726884 w 2415"/>
                <a:gd name="T83" fmla="*/ 0 h 25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15"/>
                <a:gd name="T127" fmla="*/ 0 h 2529"/>
                <a:gd name="T128" fmla="*/ 2415 w 2415"/>
                <a:gd name="T129" fmla="*/ 2529 h 25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15" h="2529">
                  <a:moveTo>
                    <a:pt x="1680" y="0"/>
                  </a:moveTo>
                  <a:lnTo>
                    <a:pt x="1715" y="0"/>
                  </a:lnTo>
                  <a:lnTo>
                    <a:pt x="1890" y="106"/>
                  </a:lnTo>
                  <a:lnTo>
                    <a:pt x="1960" y="176"/>
                  </a:lnTo>
                  <a:lnTo>
                    <a:pt x="1960" y="246"/>
                  </a:lnTo>
                  <a:lnTo>
                    <a:pt x="1890" y="316"/>
                  </a:lnTo>
                  <a:lnTo>
                    <a:pt x="1820" y="351"/>
                  </a:lnTo>
                  <a:lnTo>
                    <a:pt x="1785" y="351"/>
                  </a:lnTo>
                  <a:lnTo>
                    <a:pt x="1750" y="316"/>
                  </a:lnTo>
                  <a:lnTo>
                    <a:pt x="1715" y="316"/>
                  </a:lnTo>
                  <a:lnTo>
                    <a:pt x="1610" y="421"/>
                  </a:lnTo>
                  <a:lnTo>
                    <a:pt x="1470" y="597"/>
                  </a:lnTo>
                  <a:lnTo>
                    <a:pt x="1470" y="632"/>
                  </a:lnTo>
                  <a:lnTo>
                    <a:pt x="1505" y="667"/>
                  </a:lnTo>
                  <a:lnTo>
                    <a:pt x="1680" y="667"/>
                  </a:lnTo>
                  <a:lnTo>
                    <a:pt x="1820" y="527"/>
                  </a:lnTo>
                  <a:lnTo>
                    <a:pt x="1960" y="527"/>
                  </a:lnTo>
                  <a:lnTo>
                    <a:pt x="2344" y="702"/>
                  </a:lnTo>
                  <a:lnTo>
                    <a:pt x="2414" y="772"/>
                  </a:lnTo>
                  <a:lnTo>
                    <a:pt x="2414" y="878"/>
                  </a:lnTo>
                  <a:lnTo>
                    <a:pt x="2309" y="1053"/>
                  </a:lnTo>
                  <a:lnTo>
                    <a:pt x="2239" y="1124"/>
                  </a:lnTo>
                  <a:lnTo>
                    <a:pt x="2239" y="1159"/>
                  </a:lnTo>
                  <a:lnTo>
                    <a:pt x="2274" y="1194"/>
                  </a:lnTo>
                  <a:lnTo>
                    <a:pt x="2309" y="1264"/>
                  </a:lnTo>
                  <a:lnTo>
                    <a:pt x="2309" y="1334"/>
                  </a:lnTo>
                  <a:lnTo>
                    <a:pt x="2169" y="1475"/>
                  </a:lnTo>
                  <a:lnTo>
                    <a:pt x="2134" y="1475"/>
                  </a:lnTo>
                  <a:lnTo>
                    <a:pt x="2064" y="1545"/>
                  </a:lnTo>
                  <a:lnTo>
                    <a:pt x="2064" y="1580"/>
                  </a:lnTo>
                  <a:lnTo>
                    <a:pt x="1995" y="1720"/>
                  </a:lnTo>
                  <a:lnTo>
                    <a:pt x="1645" y="2141"/>
                  </a:lnTo>
                  <a:lnTo>
                    <a:pt x="1540" y="2177"/>
                  </a:lnTo>
                  <a:lnTo>
                    <a:pt x="1435" y="2141"/>
                  </a:lnTo>
                  <a:lnTo>
                    <a:pt x="1365" y="2106"/>
                  </a:lnTo>
                  <a:lnTo>
                    <a:pt x="1330" y="2106"/>
                  </a:lnTo>
                  <a:lnTo>
                    <a:pt x="1295" y="2141"/>
                  </a:lnTo>
                  <a:lnTo>
                    <a:pt x="1295" y="2177"/>
                  </a:lnTo>
                  <a:lnTo>
                    <a:pt x="1190" y="2282"/>
                  </a:lnTo>
                  <a:lnTo>
                    <a:pt x="980" y="2422"/>
                  </a:lnTo>
                  <a:lnTo>
                    <a:pt x="945" y="2422"/>
                  </a:lnTo>
                  <a:lnTo>
                    <a:pt x="910" y="2387"/>
                  </a:lnTo>
                  <a:lnTo>
                    <a:pt x="770" y="2352"/>
                  </a:lnTo>
                  <a:lnTo>
                    <a:pt x="735" y="2352"/>
                  </a:lnTo>
                  <a:lnTo>
                    <a:pt x="700" y="2387"/>
                  </a:lnTo>
                  <a:lnTo>
                    <a:pt x="700" y="2457"/>
                  </a:lnTo>
                  <a:lnTo>
                    <a:pt x="630" y="2528"/>
                  </a:lnTo>
                  <a:lnTo>
                    <a:pt x="595" y="2528"/>
                  </a:lnTo>
                  <a:lnTo>
                    <a:pt x="420" y="2457"/>
                  </a:lnTo>
                  <a:lnTo>
                    <a:pt x="350" y="2387"/>
                  </a:lnTo>
                  <a:lnTo>
                    <a:pt x="315" y="2387"/>
                  </a:lnTo>
                  <a:lnTo>
                    <a:pt x="210" y="2492"/>
                  </a:lnTo>
                  <a:lnTo>
                    <a:pt x="175" y="2492"/>
                  </a:lnTo>
                  <a:lnTo>
                    <a:pt x="35" y="2352"/>
                  </a:lnTo>
                  <a:lnTo>
                    <a:pt x="0" y="2247"/>
                  </a:lnTo>
                  <a:lnTo>
                    <a:pt x="0" y="2106"/>
                  </a:lnTo>
                  <a:lnTo>
                    <a:pt x="175" y="1826"/>
                  </a:lnTo>
                  <a:lnTo>
                    <a:pt x="280" y="1545"/>
                  </a:lnTo>
                  <a:lnTo>
                    <a:pt x="350" y="1439"/>
                  </a:lnTo>
                  <a:lnTo>
                    <a:pt x="420" y="1369"/>
                  </a:lnTo>
                  <a:lnTo>
                    <a:pt x="420" y="1264"/>
                  </a:lnTo>
                  <a:lnTo>
                    <a:pt x="385" y="1229"/>
                  </a:lnTo>
                  <a:lnTo>
                    <a:pt x="350" y="1229"/>
                  </a:lnTo>
                  <a:lnTo>
                    <a:pt x="210" y="1088"/>
                  </a:lnTo>
                  <a:lnTo>
                    <a:pt x="245" y="772"/>
                  </a:lnTo>
                  <a:lnTo>
                    <a:pt x="350" y="667"/>
                  </a:lnTo>
                  <a:lnTo>
                    <a:pt x="350" y="632"/>
                  </a:lnTo>
                  <a:lnTo>
                    <a:pt x="315" y="597"/>
                  </a:lnTo>
                  <a:lnTo>
                    <a:pt x="315" y="527"/>
                  </a:lnTo>
                  <a:lnTo>
                    <a:pt x="385" y="457"/>
                  </a:lnTo>
                  <a:lnTo>
                    <a:pt x="420" y="457"/>
                  </a:lnTo>
                  <a:lnTo>
                    <a:pt x="490" y="527"/>
                  </a:lnTo>
                  <a:lnTo>
                    <a:pt x="560" y="562"/>
                  </a:lnTo>
                  <a:lnTo>
                    <a:pt x="700" y="562"/>
                  </a:lnTo>
                  <a:lnTo>
                    <a:pt x="770" y="527"/>
                  </a:lnTo>
                  <a:lnTo>
                    <a:pt x="805" y="492"/>
                  </a:lnTo>
                  <a:lnTo>
                    <a:pt x="840" y="421"/>
                  </a:lnTo>
                  <a:lnTo>
                    <a:pt x="840" y="386"/>
                  </a:lnTo>
                  <a:lnTo>
                    <a:pt x="980" y="246"/>
                  </a:lnTo>
                  <a:lnTo>
                    <a:pt x="1015" y="246"/>
                  </a:lnTo>
                  <a:lnTo>
                    <a:pt x="1260" y="211"/>
                  </a:lnTo>
                  <a:lnTo>
                    <a:pt x="1400" y="141"/>
                  </a:lnTo>
                  <a:lnTo>
                    <a:pt x="1505" y="35"/>
                  </a:lnTo>
                  <a:lnTo>
                    <a:pt x="1680" y="0"/>
                  </a:lnTo>
                </a:path>
              </a:pathLst>
            </a:custGeom>
            <a:solidFill>
              <a:srgbClr val="C1D82F"/>
            </a:solidFill>
            <a:ln w="7200">
              <a:solidFill>
                <a:srgbClr val="000000"/>
              </a:solidFill>
              <a:round/>
              <a:headEnd/>
              <a:tailEnd/>
            </a:ln>
          </p:spPr>
          <p:txBody>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smtClean="0">
                <a:ln>
                  <a:noFill/>
                </a:ln>
                <a:solidFill>
                  <a:prstClr val="white"/>
                </a:solidFill>
                <a:effectLst/>
                <a:uLnTx/>
                <a:uFillTx/>
                <a:latin typeface="Tahoma"/>
              </a:endParaRPr>
            </a:p>
          </p:txBody>
        </p:sp>
        <p:sp>
          <p:nvSpPr>
            <p:cNvPr id="9" name="GSPG_F_R1"/>
            <p:cNvSpPr>
              <a:spLocks noChangeAspect="1" noChangeArrowheads="1"/>
            </p:cNvSpPr>
            <p:nvPr/>
          </p:nvSpPr>
          <p:spPr bwMode="auto">
            <a:xfrm rot="236775">
              <a:off x="3253198" y="2916670"/>
              <a:ext cx="696878" cy="928208"/>
            </a:xfrm>
            <a:custGeom>
              <a:avLst/>
              <a:gdLst>
                <a:gd name="T0" fmla="*/ 40458491 w 2030"/>
                <a:gd name="T1" fmla="*/ 0 h 2774"/>
                <a:gd name="T2" fmla="*/ 48565580 w 2030"/>
                <a:gd name="T3" fmla="*/ 14526215 h 2774"/>
                <a:gd name="T4" fmla="*/ 56672668 w 2030"/>
                <a:gd name="T5" fmla="*/ 17431515 h 2774"/>
                <a:gd name="T6" fmla="*/ 72887141 w 2030"/>
                <a:gd name="T7" fmla="*/ 55365799 h 2774"/>
                <a:gd name="T8" fmla="*/ 70184575 w 2030"/>
                <a:gd name="T9" fmla="*/ 64081699 h 2774"/>
                <a:gd name="T10" fmla="*/ 78291959 w 2030"/>
                <a:gd name="T11" fmla="*/ 75702627 h 2774"/>
                <a:gd name="T12" fmla="*/ 94506136 w 2030"/>
                <a:gd name="T13" fmla="*/ 128163397 h 2774"/>
                <a:gd name="T14" fmla="*/ 137744127 w 2030"/>
                <a:gd name="T15" fmla="*/ 148583183 h 2774"/>
                <a:gd name="T16" fmla="*/ 148553799 w 2030"/>
                <a:gd name="T17" fmla="*/ 163109429 h 2774"/>
                <a:gd name="T18" fmla="*/ 151256069 w 2030"/>
                <a:gd name="T19" fmla="*/ 177718615 h 2774"/>
                <a:gd name="T20" fmla="*/ 153958617 w 2030"/>
                <a:gd name="T21" fmla="*/ 186434514 h 2774"/>
                <a:gd name="T22" fmla="*/ 137744127 w 2030"/>
                <a:gd name="T23" fmla="*/ 189339814 h 2774"/>
                <a:gd name="T24" fmla="*/ 132339587 w 2030"/>
                <a:gd name="T25" fmla="*/ 203949000 h 2774"/>
                <a:gd name="T26" fmla="*/ 121529950 w 2030"/>
                <a:gd name="T27" fmla="*/ 206854300 h 2774"/>
                <a:gd name="T28" fmla="*/ 116125132 w 2030"/>
                <a:gd name="T29" fmla="*/ 218475210 h 2774"/>
                <a:gd name="T30" fmla="*/ 118827680 w 2030"/>
                <a:gd name="T31" fmla="*/ 224368785 h 2774"/>
                <a:gd name="T32" fmla="*/ 110720313 w 2030"/>
                <a:gd name="T33" fmla="*/ 230179385 h 2774"/>
                <a:gd name="T34" fmla="*/ 102613225 w 2030"/>
                <a:gd name="T35" fmla="*/ 218475210 h 2774"/>
                <a:gd name="T36" fmla="*/ 80994229 w 2030"/>
                <a:gd name="T37" fmla="*/ 215570199 h 2774"/>
                <a:gd name="T38" fmla="*/ 75589411 w 2030"/>
                <a:gd name="T39" fmla="*/ 218475210 h 2774"/>
                <a:gd name="T40" fmla="*/ 44782401 w 2030"/>
                <a:gd name="T41" fmla="*/ 186683441 h 2774"/>
                <a:gd name="T42" fmla="*/ 37138519 w 2030"/>
                <a:gd name="T43" fmla="*/ 193822227 h 2774"/>
                <a:gd name="T44" fmla="*/ 26946575 w 2030"/>
                <a:gd name="T45" fmla="*/ 163109429 h 2774"/>
                <a:gd name="T46" fmla="*/ 35053664 w 2030"/>
                <a:gd name="T47" fmla="*/ 151488518 h 2774"/>
                <a:gd name="T48" fmla="*/ 24244305 w 2030"/>
                <a:gd name="T49" fmla="*/ 125258097 h 2774"/>
                <a:gd name="T50" fmla="*/ 16137212 w 2030"/>
                <a:gd name="T51" fmla="*/ 122352798 h 2774"/>
                <a:gd name="T52" fmla="*/ 8107091 w 2030"/>
                <a:gd name="T53" fmla="*/ 96122413 h 2774"/>
                <a:gd name="T54" fmla="*/ 10732394 w 2030"/>
                <a:gd name="T55" fmla="*/ 90312101 h 2774"/>
                <a:gd name="T56" fmla="*/ 0 w 2030"/>
                <a:gd name="T57" fmla="*/ 75702627 h 2774"/>
                <a:gd name="T58" fmla="*/ 8107091 w 2030"/>
                <a:gd name="T59" fmla="*/ 58271099 h 2774"/>
                <a:gd name="T60" fmla="*/ 18839487 w 2030"/>
                <a:gd name="T61" fmla="*/ 49472512 h 2774"/>
                <a:gd name="T62" fmla="*/ 26946575 w 2030"/>
                <a:gd name="T63" fmla="*/ 34946005 h 2774"/>
                <a:gd name="T64" fmla="*/ 21541757 w 2030"/>
                <a:gd name="T65" fmla="*/ 26230394 h 2774"/>
                <a:gd name="T66" fmla="*/ 29649123 w 2030"/>
                <a:gd name="T67" fmla="*/ 8715901 h 27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30"/>
                <a:gd name="T103" fmla="*/ 0 h 2774"/>
                <a:gd name="T104" fmla="*/ 2030 w 2030"/>
                <a:gd name="T105" fmla="*/ 2774 h 27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30" h="2774">
                  <a:moveTo>
                    <a:pt x="489" y="0"/>
                  </a:moveTo>
                  <a:lnTo>
                    <a:pt x="524" y="0"/>
                  </a:lnTo>
                  <a:lnTo>
                    <a:pt x="629" y="105"/>
                  </a:lnTo>
                  <a:lnTo>
                    <a:pt x="629" y="175"/>
                  </a:lnTo>
                  <a:lnTo>
                    <a:pt x="664" y="210"/>
                  </a:lnTo>
                  <a:lnTo>
                    <a:pt x="734" y="210"/>
                  </a:lnTo>
                  <a:lnTo>
                    <a:pt x="839" y="316"/>
                  </a:lnTo>
                  <a:lnTo>
                    <a:pt x="944" y="667"/>
                  </a:lnTo>
                  <a:lnTo>
                    <a:pt x="944" y="737"/>
                  </a:lnTo>
                  <a:lnTo>
                    <a:pt x="909" y="772"/>
                  </a:lnTo>
                  <a:lnTo>
                    <a:pt x="909" y="807"/>
                  </a:lnTo>
                  <a:lnTo>
                    <a:pt x="1014" y="912"/>
                  </a:lnTo>
                  <a:lnTo>
                    <a:pt x="1189" y="1474"/>
                  </a:lnTo>
                  <a:lnTo>
                    <a:pt x="1224" y="1544"/>
                  </a:lnTo>
                  <a:lnTo>
                    <a:pt x="1329" y="1649"/>
                  </a:lnTo>
                  <a:lnTo>
                    <a:pt x="1784" y="1790"/>
                  </a:lnTo>
                  <a:lnTo>
                    <a:pt x="1854" y="1860"/>
                  </a:lnTo>
                  <a:lnTo>
                    <a:pt x="1924" y="1965"/>
                  </a:lnTo>
                  <a:lnTo>
                    <a:pt x="1924" y="2036"/>
                  </a:lnTo>
                  <a:lnTo>
                    <a:pt x="1959" y="2141"/>
                  </a:lnTo>
                  <a:lnTo>
                    <a:pt x="2029" y="2211"/>
                  </a:lnTo>
                  <a:lnTo>
                    <a:pt x="1994" y="2246"/>
                  </a:lnTo>
                  <a:lnTo>
                    <a:pt x="1819" y="2246"/>
                  </a:lnTo>
                  <a:lnTo>
                    <a:pt x="1784" y="2281"/>
                  </a:lnTo>
                  <a:lnTo>
                    <a:pt x="1784" y="2387"/>
                  </a:lnTo>
                  <a:lnTo>
                    <a:pt x="1714" y="2457"/>
                  </a:lnTo>
                  <a:lnTo>
                    <a:pt x="1644" y="2492"/>
                  </a:lnTo>
                  <a:lnTo>
                    <a:pt x="1574" y="2492"/>
                  </a:lnTo>
                  <a:lnTo>
                    <a:pt x="1504" y="2562"/>
                  </a:lnTo>
                  <a:lnTo>
                    <a:pt x="1504" y="2632"/>
                  </a:lnTo>
                  <a:lnTo>
                    <a:pt x="1539" y="2667"/>
                  </a:lnTo>
                  <a:lnTo>
                    <a:pt x="1539" y="2703"/>
                  </a:lnTo>
                  <a:lnTo>
                    <a:pt x="1469" y="2773"/>
                  </a:lnTo>
                  <a:lnTo>
                    <a:pt x="1434" y="2773"/>
                  </a:lnTo>
                  <a:lnTo>
                    <a:pt x="1329" y="2667"/>
                  </a:lnTo>
                  <a:lnTo>
                    <a:pt x="1329" y="2632"/>
                  </a:lnTo>
                  <a:lnTo>
                    <a:pt x="1294" y="2597"/>
                  </a:lnTo>
                  <a:lnTo>
                    <a:pt x="1049" y="2597"/>
                  </a:lnTo>
                  <a:lnTo>
                    <a:pt x="1014" y="2632"/>
                  </a:lnTo>
                  <a:lnTo>
                    <a:pt x="979" y="2632"/>
                  </a:lnTo>
                  <a:lnTo>
                    <a:pt x="909" y="2597"/>
                  </a:lnTo>
                  <a:lnTo>
                    <a:pt x="580" y="2249"/>
                  </a:lnTo>
                  <a:lnTo>
                    <a:pt x="494" y="2302"/>
                  </a:lnTo>
                  <a:lnTo>
                    <a:pt x="481" y="2335"/>
                  </a:lnTo>
                  <a:lnTo>
                    <a:pt x="349" y="2211"/>
                  </a:lnTo>
                  <a:lnTo>
                    <a:pt x="349" y="1965"/>
                  </a:lnTo>
                  <a:lnTo>
                    <a:pt x="454" y="1860"/>
                  </a:lnTo>
                  <a:lnTo>
                    <a:pt x="454" y="1825"/>
                  </a:lnTo>
                  <a:lnTo>
                    <a:pt x="349" y="1614"/>
                  </a:lnTo>
                  <a:lnTo>
                    <a:pt x="314" y="1509"/>
                  </a:lnTo>
                  <a:lnTo>
                    <a:pt x="279" y="1474"/>
                  </a:lnTo>
                  <a:lnTo>
                    <a:pt x="209" y="1474"/>
                  </a:lnTo>
                  <a:lnTo>
                    <a:pt x="105" y="1369"/>
                  </a:lnTo>
                  <a:lnTo>
                    <a:pt x="105" y="1158"/>
                  </a:lnTo>
                  <a:lnTo>
                    <a:pt x="139" y="1123"/>
                  </a:lnTo>
                  <a:lnTo>
                    <a:pt x="139" y="1088"/>
                  </a:lnTo>
                  <a:lnTo>
                    <a:pt x="0" y="947"/>
                  </a:lnTo>
                  <a:lnTo>
                    <a:pt x="0" y="912"/>
                  </a:lnTo>
                  <a:lnTo>
                    <a:pt x="35" y="807"/>
                  </a:lnTo>
                  <a:lnTo>
                    <a:pt x="105" y="702"/>
                  </a:lnTo>
                  <a:lnTo>
                    <a:pt x="209" y="596"/>
                  </a:lnTo>
                  <a:lnTo>
                    <a:pt x="244" y="596"/>
                  </a:lnTo>
                  <a:lnTo>
                    <a:pt x="349" y="491"/>
                  </a:lnTo>
                  <a:lnTo>
                    <a:pt x="349" y="421"/>
                  </a:lnTo>
                  <a:lnTo>
                    <a:pt x="314" y="351"/>
                  </a:lnTo>
                  <a:lnTo>
                    <a:pt x="279" y="316"/>
                  </a:lnTo>
                  <a:lnTo>
                    <a:pt x="279" y="281"/>
                  </a:lnTo>
                  <a:lnTo>
                    <a:pt x="384" y="105"/>
                  </a:lnTo>
                  <a:lnTo>
                    <a:pt x="489" y="0"/>
                  </a:lnTo>
                </a:path>
              </a:pathLst>
            </a:custGeom>
            <a:solidFill>
              <a:srgbClr val="0090AB"/>
            </a:solidFill>
            <a:ln w="7200">
              <a:solidFill>
                <a:srgbClr val="000000"/>
              </a:solidFill>
              <a:round/>
              <a:headEnd/>
              <a:tailEnd/>
            </a:ln>
          </p:spPr>
          <p:txBody>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smtClean="0">
                <a:ln>
                  <a:noFill/>
                </a:ln>
                <a:solidFill>
                  <a:prstClr val="white"/>
                </a:solidFill>
                <a:effectLst/>
                <a:uLnTx/>
                <a:uFillTx/>
                <a:latin typeface="Tahoma"/>
              </a:endParaRPr>
            </a:p>
          </p:txBody>
        </p:sp>
        <p:sp>
          <p:nvSpPr>
            <p:cNvPr id="10" name="GSPG_L_R1"/>
            <p:cNvSpPr>
              <a:spLocks noChangeAspect="1" noChangeArrowheads="1"/>
            </p:cNvSpPr>
            <p:nvPr/>
          </p:nvSpPr>
          <p:spPr bwMode="auto">
            <a:xfrm rot="236775">
              <a:off x="2300531" y="4856661"/>
              <a:ext cx="1027598" cy="817707"/>
            </a:xfrm>
            <a:custGeom>
              <a:avLst/>
              <a:gdLst>
                <a:gd name="T0" fmla="*/ 213321232 w 2975"/>
                <a:gd name="T1" fmla="*/ 0 h 2423"/>
                <a:gd name="T2" fmla="*/ 232472300 w 2975"/>
                <a:gd name="T3" fmla="*/ 23726616 h 2423"/>
                <a:gd name="T4" fmla="*/ 224264779 w 2975"/>
                <a:gd name="T5" fmla="*/ 56318782 h 2423"/>
                <a:gd name="T6" fmla="*/ 210585206 w 2975"/>
                <a:gd name="T7" fmla="*/ 94821614 h 2423"/>
                <a:gd name="T8" fmla="*/ 213321232 w 2975"/>
                <a:gd name="T9" fmla="*/ 100731981 h 2423"/>
                <a:gd name="T10" fmla="*/ 218793006 w 2975"/>
                <a:gd name="T11" fmla="*/ 109682380 h 2423"/>
                <a:gd name="T12" fmla="*/ 213321232 w 2975"/>
                <a:gd name="T13" fmla="*/ 118547930 h 2423"/>
                <a:gd name="T14" fmla="*/ 199641659 w 2975"/>
                <a:gd name="T15" fmla="*/ 112637563 h 2423"/>
                <a:gd name="T16" fmla="*/ 166889302 w 2975"/>
                <a:gd name="T17" fmla="*/ 124458587 h 2423"/>
                <a:gd name="T18" fmla="*/ 155945755 w 2975"/>
                <a:gd name="T19" fmla="*/ 133408696 h 2423"/>
                <a:gd name="T20" fmla="*/ 136794373 w 2975"/>
                <a:gd name="T21" fmla="*/ 177822204 h 2423"/>
                <a:gd name="T22" fmla="*/ 120379052 w 2975"/>
                <a:gd name="T23" fmla="*/ 166000889 h 2423"/>
                <a:gd name="T24" fmla="*/ 90284438 w 2975"/>
                <a:gd name="T25" fmla="*/ 160090522 h 2423"/>
                <a:gd name="T26" fmla="*/ 82076638 w 2975"/>
                <a:gd name="T27" fmla="*/ 166000889 h 2423"/>
                <a:gd name="T28" fmla="*/ 65661300 w 2975"/>
                <a:gd name="T29" fmla="*/ 168956363 h 2423"/>
                <a:gd name="T30" fmla="*/ 60189526 w 2975"/>
                <a:gd name="T31" fmla="*/ 177822204 h 2423"/>
                <a:gd name="T32" fmla="*/ 51982006 w 2975"/>
                <a:gd name="T33" fmla="*/ 180777387 h 2423"/>
                <a:gd name="T34" fmla="*/ 43774206 w 2975"/>
                <a:gd name="T35" fmla="*/ 198593336 h 2423"/>
                <a:gd name="T36" fmla="*/ 35566676 w 2975"/>
                <a:gd name="T37" fmla="*/ 204503703 h 2423"/>
                <a:gd name="T38" fmla="*/ 16415325 w 2975"/>
                <a:gd name="T39" fmla="*/ 192682679 h 2423"/>
                <a:gd name="T40" fmla="*/ 5471776 w 2975"/>
                <a:gd name="T41" fmla="*/ 201548520 h 2423"/>
                <a:gd name="T42" fmla="*/ 0 w 2975"/>
                <a:gd name="T43" fmla="*/ 183732570 h 2423"/>
                <a:gd name="T44" fmla="*/ 21887103 w 2975"/>
                <a:gd name="T45" fmla="*/ 177822204 h 2423"/>
                <a:gd name="T46" fmla="*/ 46510232 w 2975"/>
                <a:gd name="T47" fmla="*/ 148184903 h 2423"/>
                <a:gd name="T48" fmla="*/ 51982006 w 2975"/>
                <a:gd name="T49" fmla="*/ 136363879 h 2423"/>
                <a:gd name="T50" fmla="*/ 62925553 w 2975"/>
                <a:gd name="T51" fmla="*/ 130453512 h 2423"/>
                <a:gd name="T52" fmla="*/ 79340891 w 2975"/>
                <a:gd name="T53" fmla="*/ 106726906 h 2423"/>
                <a:gd name="T54" fmla="*/ 84812664 w 2975"/>
                <a:gd name="T55" fmla="*/ 80045116 h 2423"/>
                <a:gd name="T56" fmla="*/ 98491958 w 2975"/>
                <a:gd name="T57" fmla="*/ 74134731 h 2423"/>
                <a:gd name="T58" fmla="*/ 103963732 w 2975"/>
                <a:gd name="T59" fmla="*/ 53363598 h 2423"/>
                <a:gd name="T60" fmla="*/ 131322599 w 2975"/>
                <a:gd name="T61" fmla="*/ 47452941 h 2423"/>
                <a:gd name="T62" fmla="*/ 136794373 w 2975"/>
                <a:gd name="T63" fmla="*/ 50408124 h 2423"/>
                <a:gd name="T64" fmla="*/ 158681502 w 2975"/>
                <a:gd name="T65" fmla="*/ 56318782 h 2423"/>
                <a:gd name="T66" fmla="*/ 177832849 w 2975"/>
                <a:gd name="T67" fmla="*/ 53363598 h 2423"/>
                <a:gd name="T68" fmla="*/ 183304622 w 2975"/>
                <a:gd name="T69" fmla="*/ 38502832 h 2423"/>
                <a:gd name="T70" fmla="*/ 210585206 w 2975"/>
                <a:gd name="T71" fmla="*/ 0 h 24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75"/>
                <a:gd name="T109" fmla="*/ 0 h 2423"/>
                <a:gd name="T110" fmla="*/ 2975 w 2975"/>
                <a:gd name="T111" fmla="*/ 2423 h 242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75" h="2423">
                  <a:moveTo>
                    <a:pt x="2694" y="0"/>
                  </a:moveTo>
                  <a:lnTo>
                    <a:pt x="2729" y="0"/>
                  </a:lnTo>
                  <a:lnTo>
                    <a:pt x="2834" y="105"/>
                  </a:lnTo>
                  <a:lnTo>
                    <a:pt x="2974" y="281"/>
                  </a:lnTo>
                  <a:lnTo>
                    <a:pt x="2900" y="535"/>
                  </a:lnTo>
                  <a:lnTo>
                    <a:pt x="2869" y="667"/>
                  </a:lnTo>
                  <a:lnTo>
                    <a:pt x="2729" y="948"/>
                  </a:lnTo>
                  <a:lnTo>
                    <a:pt x="2694" y="1123"/>
                  </a:lnTo>
                  <a:lnTo>
                    <a:pt x="2694" y="1193"/>
                  </a:lnTo>
                  <a:lnTo>
                    <a:pt x="2729" y="1193"/>
                  </a:lnTo>
                  <a:lnTo>
                    <a:pt x="2799" y="1264"/>
                  </a:lnTo>
                  <a:lnTo>
                    <a:pt x="2799" y="1299"/>
                  </a:lnTo>
                  <a:lnTo>
                    <a:pt x="2764" y="1369"/>
                  </a:lnTo>
                  <a:lnTo>
                    <a:pt x="2729" y="1404"/>
                  </a:lnTo>
                  <a:lnTo>
                    <a:pt x="2589" y="1369"/>
                  </a:lnTo>
                  <a:lnTo>
                    <a:pt x="2554" y="1334"/>
                  </a:lnTo>
                  <a:lnTo>
                    <a:pt x="2450" y="1334"/>
                  </a:lnTo>
                  <a:lnTo>
                    <a:pt x="2135" y="1474"/>
                  </a:lnTo>
                  <a:lnTo>
                    <a:pt x="2030" y="1545"/>
                  </a:lnTo>
                  <a:lnTo>
                    <a:pt x="1995" y="1580"/>
                  </a:lnTo>
                  <a:lnTo>
                    <a:pt x="1820" y="2036"/>
                  </a:lnTo>
                  <a:lnTo>
                    <a:pt x="1750" y="2106"/>
                  </a:lnTo>
                  <a:lnTo>
                    <a:pt x="1680" y="2106"/>
                  </a:lnTo>
                  <a:lnTo>
                    <a:pt x="1540" y="1966"/>
                  </a:lnTo>
                  <a:lnTo>
                    <a:pt x="1365" y="1896"/>
                  </a:lnTo>
                  <a:lnTo>
                    <a:pt x="1155" y="1896"/>
                  </a:lnTo>
                  <a:lnTo>
                    <a:pt x="1120" y="1931"/>
                  </a:lnTo>
                  <a:lnTo>
                    <a:pt x="1050" y="1966"/>
                  </a:lnTo>
                  <a:lnTo>
                    <a:pt x="875" y="1966"/>
                  </a:lnTo>
                  <a:lnTo>
                    <a:pt x="840" y="2001"/>
                  </a:lnTo>
                  <a:lnTo>
                    <a:pt x="840" y="2036"/>
                  </a:lnTo>
                  <a:lnTo>
                    <a:pt x="770" y="2106"/>
                  </a:lnTo>
                  <a:lnTo>
                    <a:pt x="735" y="2106"/>
                  </a:lnTo>
                  <a:lnTo>
                    <a:pt x="665" y="2141"/>
                  </a:lnTo>
                  <a:lnTo>
                    <a:pt x="560" y="2247"/>
                  </a:lnTo>
                  <a:lnTo>
                    <a:pt x="560" y="2352"/>
                  </a:lnTo>
                  <a:lnTo>
                    <a:pt x="490" y="2422"/>
                  </a:lnTo>
                  <a:lnTo>
                    <a:pt x="455" y="2422"/>
                  </a:lnTo>
                  <a:lnTo>
                    <a:pt x="315" y="2282"/>
                  </a:lnTo>
                  <a:lnTo>
                    <a:pt x="210" y="2282"/>
                  </a:lnTo>
                  <a:lnTo>
                    <a:pt x="105" y="2387"/>
                  </a:lnTo>
                  <a:lnTo>
                    <a:pt x="70" y="2387"/>
                  </a:lnTo>
                  <a:lnTo>
                    <a:pt x="0" y="2317"/>
                  </a:lnTo>
                  <a:lnTo>
                    <a:pt x="0" y="2176"/>
                  </a:lnTo>
                  <a:lnTo>
                    <a:pt x="70" y="2106"/>
                  </a:lnTo>
                  <a:lnTo>
                    <a:pt x="280" y="2106"/>
                  </a:lnTo>
                  <a:lnTo>
                    <a:pt x="490" y="1896"/>
                  </a:lnTo>
                  <a:lnTo>
                    <a:pt x="595" y="1755"/>
                  </a:lnTo>
                  <a:lnTo>
                    <a:pt x="595" y="1685"/>
                  </a:lnTo>
                  <a:lnTo>
                    <a:pt x="665" y="1615"/>
                  </a:lnTo>
                  <a:lnTo>
                    <a:pt x="700" y="1615"/>
                  </a:lnTo>
                  <a:lnTo>
                    <a:pt x="805" y="1545"/>
                  </a:lnTo>
                  <a:lnTo>
                    <a:pt x="840" y="1509"/>
                  </a:lnTo>
                  <a:lnTo>
                    <a:pt x="1015" y="1264"/>
                  </a:lnTo>
                  <a:lnTo>
                    <a:pt x="1015" y="1018"/>
                  </a:lnTo>
                  <a:lnTo>
                    <a:pt x="1085" y="948"/>
                  </a:lnTo>
                  <a:lnTo>
                    <a:pt x="1190" y="948"/>
                  </a:lnTo>
                  <a:lnTo>
                    <a:pt x="1260" y="878"/>
                  </a:lnTo>
                  <a:lnTo>
                    <a:pt x="1260" y="702"/>
                  </a:lnTo>
                  <a:lnTo>
                    <a:pt x="1330" y="632"/>
                  </a:lnTo>
                  <a:lnTo>
                    <a:pt x="1610" y="597"/>
                  </a:lnTo>
                  <a:lnTo>
                    <a:pt x="1680" y="562"/>
                  </a:lnTo>
                  <a:lnTo>
                    <a:pt x="1715" y="562"/>
                  </a:lnTo>
                  <a:lnTo>
                    <a:pt x="1750" y="597"/>
                  </a:lnTo>
                  <a:lnTo>
                    <a:pt x="1820" y="632"/>
                  </a:lnTo>
                  <a:lnTo>
                    <a:pt x="2030" y="667"/>
                  </a:lnTo>
                  <a:lnTo>
                    <a:pt x="2135" y="667"/>
                  </a:lnTo>
                  <a:lnTo>
                    <a:pt x="2275" y="632"/>
                  </a:lnTo>
                  <a:lnTo>
                    <a:pt x="2310" y="597"/>
                  </a:lnTo>
                  <a:lnTo>
                    <a:pt x="2345" y="456"/>
                  </a:lnTo>
                  <a:lnTo>
                    <a:pt x="2345" y="386"/>
                  </a:lnTo>
                  <a:lnTo>
                    <a:pt x="2694" y="0"/>
                  </a:lnTo>
                </a:path>
              </a:pathLst>
            </a:custGeom>
            <a:solidFill>
              <a:srgbClr val="0090AB"/>
            </a:solidFill>
            <a:ln w="7200">
              <a:solidFill>
                <a:srgbClr val="000000"/>
              </a:solidFill>
              <a:round/>
              <a:headEnd/>
              <a:tailEnd/>
            </a:ln>
          </p:spPr>
          <p:txBody>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smtClean="0">
                <a:ln>
                  <a:noFill/>
                </a:ln>
                <a:solidFill>
                  <a:prstClr val="white"/>
                </a:solidFill>
                <a:effectLst/>
                <a:uLnTx/>
                <a:uFillTx/>
                <a:latin typeface="Tahoma"/>
              </a:endParaRPr>
            </a:p>
          </p:txBody>
        </p:sp>
        <p:sp>
          <p:nvSpPr>
            <p:cNvPr id="11" name="GSPG_G_R1"/>
            <p:cNvSpPr>
              <a:spLocks noChangeAspect="1" noChangeArrowheads="1"/>
            </p:cNvSpPr>
            <p:nvPr/>
          </p:nvSpPr>
          <p:spPr bwMode="auto">
            <a:xfrm rot="236775">
              <a:off x="3010448" y="3198682"/>
              <a:ext cx="519706" cy="950308"/>
            </a:xfrm>
            <a:custGeom>
              <a:avLst/>
              <a:gdLst>
                <a:gd name="T0" fmla="*/ 62602598 w 1540"/>
                <a:gd name="T1" fmla="*/ 14558451 h 2845"/>
                <a:gd name="T2" fmla="*/ 59991198 w 1540"/>
                <a:gd name="T3" fmla="*/ 20348874 h 2845"/>
                <a:gd name="T4" fmla="*/ 65214271 w 1540"/>
                <a:gd name="T5" fmla="*/ 43592814 h 2845"/>
                <a:gd name="T6" fmla="*/ 75660435 w 1540"/>
                <a:gd name="T7" fmla="*/ 49382945 h 2845"/>
                <a:gd name="T8" fmla="*/ 78272108 w 1540"/>
                <a:gd name="T9" fmla="*/ 66836744 h 2845"/>
                <a:gd name="T10" fmla="*/ 86106854 w 1540"/>
                <a:gd name="T11" fmla="*/ 78417312 h 2845"/>
                <a:gd name="T12" fmla="*/ 78272108 w 1540"/>
                <a:gd name="T13" fmla="*/ 107451374 h 2845"/>
                <a:gd name="T14" fmla="*/ 88718255 w 1540"/>
                <a:gd name="T15" fmla="*/ 122009820 h 2845"/>
                <a:gd name="T16" fmla="*/ 91329928 w 1540"/>
                <a:gd name="T17" fmla="*/ 136485723 h 2845"/>
                <a:gd name="T18" fmla="*/ 88718255 w 1540"/>
                <a:gd name="T19" fmla="*/ 148149104 h 2845"/>
                <a:gd name="T20" fmla="*/ 96553001 w 1540"/>
                <a:gd name="T21" fmla="*/ 159729689 h 2845"/>
                <a:gd name="T22" fmla="*/ 91329928 w 1540"/>
                <a:gd name="T23" fmla="*/ 177183201 h 2845"/>
                <a:gd name="T24" fmla="*/ 114833894 w 1540"/>
                <a:gd name="T25" fmla="*/ 217798100 h 2845"/>
                <a:gd name="T26" fmla="*/ 109610821 w 1540"/>
                <a:gd name="T27" fmla="*/ 229378650 h 2845"/>
                <a:gd name="T28" fmla="*/ 96553001 w 1540"/>
                <a:gd name="T29" fmla="*/ 235251612 h 2845"/>
                <a:gd name="T30" fmla="*/ 86106854 w 1540"/>
                <a:gd name="T31" fmla="*/ 229378650 h 2845"/>
                <a:gd name="T32" fmla="*/ 78272108 w 1540"/>
                <a:gd name="T33" fmla="*/ 212007682 h 2845"/>
                <a:gd name="T34" fmla="*/ 70437344 w 1540"/>
                <a:gd name="T35" fmla="*/ 209112616 h 2845"/>
                <a:gd name="T36" fmla="*/ 41784877 w 1540"/>
                <a:gd name="T37" fmla="*/ 182973620 h 2845"/>
                <a:gd name="T38" fmla="*/ 33950122 w 1540"/>
                <a:gd name="T39" fmla="*/ 162624755 h 2845"/>
                <a:gd name="T40" fmla="*/ 39173477 w 1540"/>
                <a:gd name="T41" fmla="*/ 148149104 h 2845"/>
                <a:gd name="T42" fmla="*/ 44396550 w 1540"/>
                <a:gd name="T43" fmla="*/ 145171207 h 2845"/>
                <a:gd name="T44" fmla="*/ 41784877 w 1540"/>
                <a:gd name="T45" fmla="*/ 136485723 h 2845"/>
                <a:gd name="T46" fmla="*/ 44396550 w 1540"/>
                <a:gd name="T47" fmla="*/ 130695304 h 2845"/>
                <a:gd name="T48" fmla="*/ 41784877 w 1540"/>
                <a:gd name="T49" fmla="*/ 124905173 h 2845"/>
                <a:gd name="T50" fmla="*/ 33950122 w 1540"/>
                <a:gd name="T51" fmla="*/ 127800239 h 2845"/>
                <a:gd name="T52" fmla="*/ 28727048 w 1540"/>
                <a:gd name="T53" fmla="*/ 136485723 h 2845"/>
                <a:gd name="T54" fmla="*/ 20892575 w 1540"/>
                <a:gd name="T55" fmla="*/ 130695304 h 2845"/>
                <a:gd name="T56" fmla="*/ 23503975 w 1540"/>
                <a:gd name="T57" fmla="*/ 124905173 h 2845"/>
                <a:gd name="T58" fmla="*/ 20892575 w 1540"/>
                <a:gd name="T59" fmla="*/ 116136858 h 2845"/>
                <a:gd name="T60" fmla="*/ 13057824 w 1540"/>
                <a:gd name="T61" fmla="*/ 110346727 h 2845"/>
                <a:gd name="T62" fmla="*/ 0 w 1540"/>
                <a:gd name="T63" fmla="*/ 69731810 h 2845"/>
                <a:gd name="T64" fmla="*/ 20892575 w 1540"/>
                <a:gd name="T65" fmla="*/ 31929424 h 2845"/>
                <a:gd name="T66" fmla="*/ 28727048 w 1540"/>
                <a:gd name="T67" fmla="*/ 29034358 h 2845"/>
                <a:gd name="T68" fmla="*/ 31338722 w 1540"/>
                <a:gd name="T69" fmla="*/ 20348874 h 28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40"/>
                <a:gd name="T106" fmla="*/ 0 h 2845"/>
                <a:gd name="T107" fmla="*/ 1540 w 1540"/>
                <a:gd name="T108" fmla="*/ 2845 h 28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40" h="2845">
                  <a:moveTo>
                    <a:pt x="665" y="0"/>
                  </a:moveTo>
                  <a:lnTo>
                    <a:pt x="839" y="176"/>
                  </a:lnTo>
                  <a:lnTo>
                    <a:pt x="839" y="211"/>
                  </a:lnTo>
                  <a:lnTo>
                    <a:pt x="804" y="246"/>
                  </a:lnTo>
                  <a:lnTo>
                    <a:pt x="804" y="457"/>
                  </a:lnTo>
                  <a:lnTo>
                    <a:pt x="874" y="527"/>
                  </a:lnTo>
                  <a:lnTo>
                    <a:pt x="944" y="527"/>
                  </a:lnTo>
                  <a:lnTo>
                    <a:pt x="1014" y="597"/>
                  </a:lnTo>
                  <a:lnTo>
                    <a:pt x="1014" y="667"/>
                  </a:lnTo>
                  <a:lnTo>
                    <a:pt x="1049" y="808"/>
                  </a:lnTo>
                  <a:lnTo>
                    <a:pt x="1154" y="913"/>
                  </a:lnTo>
                  <a:lnTo>
                    <a:pt x="1154" y="948"/>
                  </a:lnTo>
                  <a:lnTo>
                    <a:pt x="1049" y="1053"/>
                  </a:lnTo>
                  <a:lnTo>
                    <a:pt x="1049" y="1299"/>
                  </a:lnTo>
                  <a:lnTo>
                    <a:pt x="1119" y="1404"/>
                  </a:lnTo>
                  <a:lnTo>
                    <a:pt x="1189" y="1475"/>
                  </a:lnTo>
                  <a:lnTo>
                    <a:pt x="1224" y="1580"/>
                  </a:lnTo>
                  <a:lnTo>
                    <a:pt x="1224" y="1650"/>
                  </a:lnTo>
                  <a:lnTo>
                    <a:pt x="1189" y="1685"/>
                  </a:lnTo>
                  <a:lnTo>
                    <a:pt x="1189" y="1791"/>
                  </a:lnTo>
                  <a:lnTo>
                    <a:pt x="1294" y="1896"/>
                  </a:lnTo>
                  <a:lnTo>
                    <a:pt x="1294" y="1931"/>
                  </a:lnTo>
                  <a:lnTo>
                    <a:pt x="1224" y="2001"/>
                  </a:lnTo>
                  <a:lnTo>
                    <a:pt x="1224" y="2142"/>
                  </a:lnTo>
                  <a:lnTo>
                    <a:pt x="1504" y="2422"/>
                  </a:lnTo>
                  <a:lnTo>
                    <a:pt x="1539" y="2633"/>
                  </a:lnTo>
                  <a:lnTo>
                    <a:pt x="1539" y="2703"/>
                  </a:lnTo>
                  <a:lnTo>
                    <a:pt x="1469" y="2773"/>
                  </a:lnTo>
                  <a:lnTo>
                    <a:pt x="1399" y="2808"/>
                  </a:lnTo>
                  <a:lnTo>
                    <a:pt x="1294" y="2844"/>
                  </a:lnTo>
                  <a:lnTo>
                    <a:pt x="1224" y="2844"/>
                  </a:lnTo>
                  <a:lnTo>
                    <a:pt x="1154" y="2773"/>
                  </a:lnTo>
                  <a:lnTo>
                    <a:pt x="1154" y="2668"/>
                  </a:lnTo>
                  <a:lnTo>
                    <a:pt x="1049" y="2563"/>
                  </a:lnTo>
                  <a:lnTo>
                    <a:pt x="1014" y="2563"/>
                  </a:lnTo>
                  <a:lnTo>
                    <a:pt x="944" y="2528"/>
                  </a:lnTo>
                  <a:lnTo>
                    <a:pt x="665" y="2317"/>
                  </a:lnTo>
                  <a:lnTo>
                    <a:pt x="560" y="2212"/>
                  </a:lnTo>
                  <a:lnTo>
                    <a:pt x="490" y="2071"/>
                  </a:lnTo>
                  <a:lnTo>
                    <a:pt x="455" y="1966"/>
                  </a:lnTo>
                  <a:lnTo>
                    <a:pt x="455" y="1861"/>
                  </a:lnTo>
                  <a:lnTo>
                    <a:pt x="525" y="1791"/>
                  </a:lnTo>
                  <a:lnTo>
                    <a:pt x="560" y="1791"/>
                  </a:lnTo>
                  <a:lnTo>
                    <a:pt x="595" y="1755"/>
                  </a:lnTo>
                  <a:lnTo>
                    <a:pt x="595" y="1685"/>
                  </a:lnTo>
                  <a:lnTo>
                    <a:pt x="560" y="1650"/>
                  </a:lnTo>
                  <a:lnTo>
                    <a:pt x="560" y="1615"/>
                  </a:lnTo>
                  <a:lnTo>
                    <a:pt x="595" y="1580"/>
                  </a:lnTo>
                  <a:lnTo>
                    <a:pt x="595" y="1545"/>
                  </a:lnTo>
                  <a:lnTo>
                    <a:pt x="560" y="1510"/>
                  </a:lnTo>
                  <a:lnTo>
                    <a:pt x="490" y="1510"/>
                  </a:lnTo>
                  <a:lnTo>
                    <a:pt x="455" y="1545"/>
                  </a:lnTo>
                  <a:lnTo>
                    <a:pt x="455" y="1580"/>
                  </a:lnTo>
                  <a:lnTo>
                    <a:pt x="385" y="1650"/>
                  </a:lnTo>
                  <a:lnTo>
                    <a:pt x="350" y="1650"/>
                  </a:lnTo>
                  <a:lnTo>
                    <a:pt x="280" y="1580"/>
                  </a:lnTo>
                  <a:lnTo>
                    <a:pt x="280" y="1545"/>
                  </a:lnTo>
                  <a:lnTo>
                    <a:pt x="315" y="1510"/>
                  </a:lnTo>
                  <a:lnTo>
                    <a:pt x="315" y="1440"/>
                  </a:lnTo>
                  <a:lnTo>
                    <a:pt x="280" y="1404"/>
                  </a:lnTo>
                  <a:lnTo>
                    <a:pt x="245" y="1404"/>
                  </a:lnTo>
                  <a:lnTo>
                    <a:pt x="175" y="1334"/>
                  </a:lnTo>
                  <a:lnTo>
                    <a:pt x="0" y="1089"/>
                  </a:lnTo>
                  <a:lnTo>
                    <a:pt x="0" y="843"/>
                  </a:lnTo>
                  <a:lnTo>
                    <a:pt x="105" y="562"/>
                  </a:lnTo>
                  <a:lnTo>
                    <a:pt x="280" y="386"/>
                  </a:lnTo>
                  <a:lnTo>
                    <a:pt x="315" y="386"/>
                  </a:lnTo>
                  <a:lnTo>
                    <a:pt x="385" y="351"/>
                  </a:lnTo>
                  <a:lnTo>
                    <a:pt x="420" y="316"/>
                  </a:lnTo>
                  <a:lnTo>
                    <a:pt x="420" y="246"/>
                  </a:lnTo>
                  <a:lnTo>
                    <a:pt x="665" y="0"/>
                  </a:lnTo>
                </a:path>
              </a:pathLst>
            </a:custGeom>
            <a:solidFill>
              <a:srgbClr val="93C6D4"/>
            </a:solidFill>
            <a:ln w="7200">
              <a:solidFill>
                <a:srgbClr val="000000"/>
              </a:solidFill>
              <a:round/>
              <a:headEnd/>
              <a:tailEnd/>
            </a:ln>
          </p:spPr>
          <p:txBody>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smtClean="0">
                <a:ln>
                  <a:noFill/>
                </a:ln>
                <a:solidFill>
                  <a:prstClr val="white"/>
                </a:solidFill>
                <a:effectLst/>
                <a:uLnTx/>
                <a:uFillTx/>
                <a:latin typeface="Tahoma"/>
              </a:endParaRPr>
            </a:p>
          </p:txBody>
        </p:sp>
        <p:sp>
          <p:nvSpPr>
            <p:cNvPr id="12" name="GSPG_E_R1"/>
            <p:cNvSpPr>
              <a:spLocks noChangeAspect="1" noChangeArrowheads="1"/>
            </p:cNvSpPr>
            <p:nvPr/>
          </p:nvSpPr>
          <p:spPr bwMode="auto">
            <a:xfrm rot="236775">
              <a:off x="3082545" y="4133115"/>
              <a:ext cx="578762" cy="850857"/>
            </a:xfrm>
            <a:custGeom>
              <a:avLst/>
              <a:gdLst>
                <a:gd name="T0" fmla="*/ 81567087 w 1680"/>
                <a:gd name="T1" fmla="*/ 0 h 2564"/>
                <a:gd name="T2" fmla="*/ 92453086 w 1680"/>
                <a:gd name="T3" fmla="*/ 17226451 h 2564"/>
                <a:gd name="T4" fmla="*/ 84288656 w 1680"/>
                <a:gd name="T5" fmla="*/ 28656559 h 2564"/>
                <a:gd name="T6" fmla="*/ 100617515 w 1680"/>
                <a:gd name="T7" fmla="*/ 60252150 h 2564"/>
                <a:gd name="T8" fmla="*/ 97895946 w 1680"/>
                <a:gd name="T9" fmla="*/ 68824371 h 2564"/>
                <a:gd name="T10" fmla="*/ 95174655 w 1680"/>
                <a:gd name="T11" fmla="*/ 74539565 h 2564"/>
                <a:gd name="T12" fmla="*/ 100617515 w 1680"/>
                <a:gd name="T13" fmla="*/ 77396895 h 2564"/>
                <a:gd name="T14" fmla="*/ 106060654 w 1680"/>
                <a:gd name="T15" fmla="*/ 85969402 h 2564"/>
                <a:gd name="T16" fmla="*/ 103339085 w 1680"/>
                <a:gd name="T17" fmla="*/ 103195848 h 2564"/>
                <a:gd name="T18" fmla="*/ 97895946 w 1680"/>
                <a:gd name="T19" fmla="*/ 111768355 h 2564"/>
                <a:gd name="T20" fmla="*/ 116946653 w 1680"/>
                <a:gd name="T21" fmla="*/ 126137490 h 2564"/>
                <a:gd name="T22" fmla="*/ 127832373 w 1680"/>
                <a:gd name="T23" fmla="*/ 128994801 h 2564"/>
                <a:gd name="T24" fmla="*/ 122389513 w 1680"/>
                <a:gd name="T25" fmla="*/ 149078845 h 2564"/>
                <a:gd name="T26" fmla="*/ 84288656 w 1680"/>
                <a:gd name="T27" fmla="*/ 160508985 h 2564"/>
                <a:gd name="T28" fmla="*/ 81567087 w 1680"/>
                <a:gd name="T29" fmla="*/ 166223894 h 2564"/>
                <a:gd name="T30" fmla="*/ 87010226 w 1680"/>
                <a:gd name="T31" fmla="*/ 174877834 h 2564"/>
                <a:gd name="T32" fmla="*/ 73402658 w 1680"/>
                <a:gd name="T33" fmla="*/ 192022847 h 2564"/>
                <a:gd name="T34" fmla="*/ 67959502 w 1680"/>
                <a:gd name="T35" fmla="*/ 194880445 h 2564"/>
                <a:gd name="T36" fmla="*/ 51630643 w 1680"/>
                <a:gd name="T37" fmla="*/ 194880445 h 2564"/>
                <a:gd name="T38" fmla="*/ 43466213 w 1680"/>
                <a:gd name="T39" fmla="*/ 189165250 h 2564"/>
                <a:gd name="T40" fmla="*/ 38023075 w 1680"/>
                <a:gd name="T41" fmla="*/ 197737756 h 2564"/>
                <a:gd name="T42" fmla="*/ 27214866 w 1680"/>
                <a:gd name="T43" fmla="*/ 203534385 h 2564"/>
                <a:gd name="T44" fmla="*/ 38023075 w 1680"/>
                <a:gd name="T45" fmla="*/ 189165250 h 2564"/>
                <a:gd name="T46" fmla="*/ 35301775 w 1680"/>
                <a:gd name="T47" fmla="*/ 166223894 h 2564"/>
                <a:gd name="T48" fmla="*/ 24493576 w 1680"/>
                <a:gd name="T49" fmla="*/ 157651388 h 2564"/>
                <a:gd name="T50" fmla="*/ 5442862 w 1680"/>
                <a:gd name="T51" fmla="*/ 140424905 h 2564"/>
                <a:gd name="T52" fmla="*/ 8164432 w 1680"/>
                <a:gd name="T53" fmla="*/ 126137490 h 2564"/>
                <a:gd name="T54" fmla="*/ 16328863 w 1680"/>
                <a:gd name="T55" fmla="*/ 114625952 h 2564"/>
                <a:gd name="T56" fmla="*/ 2721570 w 1680"/>
                <a:gd name="T57" fmla="*/ 103195848 h 2564"/>
                <a:gd name="T58" fmla="*/ 0 w 1680"/>
                <a:gd name="T59" fmla="*/ 97480939 h 2564"/>
                <a:gd name="T60" fmla="*/ 21772006 w 1680"/>
                <a:gd name="T61" fmla="*/ 54455522 h 2564"/>
                <a:gd name="T62" fmla="*/ 32580206 w 1680"/>
                <a:gd name="T63" fmla="*/ 57312833 h 2564"/>
                <a:gd name="T64" fmla="*/ 40744644 w 1680"/>
                <a:gd name="T65" fmla="*/ 54455522 h 2564"/>
                <a:gd name="T66" fmla="*/ 38023075 w 1680"/>
                <a:gd name="T67" fmla="*/ 45883015 h 2564"/>
                <a:gd name="T68" fmla="*/ 46187783 w 1680"/>
                <a:gd name="T69" fmla="*/ 31595590 h 2564"/>
                <a:gd name="T70" fmla="*/ 62516642 w 1680"/>
                <a:gd name="T71" fmla="*/ 14369139 h 2564"/>
                <a:gd name="T72" fmla="*/ 65238211 w 1680"/>
                <a:gd name="T73" fmla="*/ 5796630 h 2564"/>
                <a:gd name="T74" fmla="*/ 73402658 w 1680"/>
                <a:gd name="T75" fmla="*/ 2857599 h 25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80"/>
                <a:gd name="T115" fmla="*/ 0 h 2564"/>
                <a:gd name="T116" fmla="*/ 1680 w 1680"/>
                <a:gd name="T117" fmla="*/ 2564 h 25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80" h="2564">
                  <a:moveTo>
                    <a:pt x="979" y="0"/>
                  </a:moveTo>
                  <a:lnTo>
                    <a:pt x="1049" y="0"/>
                  </a:lnTo>
                  <a:lnTo>
                    <a:pt x="1154" y="106"/>
                  </a:lnTo>
                  <a:lnTo>
                    <a:pt x="1189" y="211"/>
                  </a:lnTo>
                  <a:lnTo>
                    <a:pt x="1189" y="246"/>
                  </a:lnTo>
                  <a:lnTo>
                    <a:pt x="1084" y="351"/>
                  </a:lnTo>
                  <a:lnTo>
                    <a:pt x="1084" y="457"/>
                  </a:lnTo>
                  <a:lnTo>
                    <a:pt x="1294" y="738"/>
                  </a:lnTo>
                  <a:lnTo>
                    <a:pt x="1294" y="773"/>
                  </a:lnTo>
                  <a:lnTo>
                    <a:pt x="1259" y="843"/>
                  </a:lnTo>
                  <a:lnTo>
                    <a:pt x="1224" y="878"/>
                  </a:lnTo>
                  <a:lnTo>
                    <a:pt x="1224" y="913"/>
                  </a:lnTo>
                  <a:lnTo>
                    <a:pt x="1259" y="948"/>
                  </a:lnTo>
                  <a:lnTo>
                    <a:pt x="1294" y="948"/>
                  </a:lnTo>
                  <a:lnTo>
                    <a:pt x="1329" y="983"/>
                  </a:lnTo>
                  <a:lnTo>
                    <a:pt x="1364" y="1053"/>
                  </a:lnTo>
                  <a:lnTo>
                    <a:pt x="1364" y="1124"/>
                  </a:lnTo>
                  <a:lnTo>
                    <a:pt x="1329" y="1264"/>
                  </a:lnTo>
                  <a:lnTo>
                    <a:pt x="1259" y="1334"/>
                  </a:lnTo>
                  <a:lnTo>
                    <a:pt x="1259" y="1369"/>
                  </a:lnTo>
                  <a:lnTo>
                    <a:pt x="1364" y="1475"/>
                  </a:lnTo>
                  <a:lnTo>
                    <a:pt x="1504" y="1545"/>
                  </a:lnTo>
                  <a:lnTo>
                    <a:pt x="1609" y="1545"/>
                  </a:lnTo>
                  <a:lnTo>
                    <a:pt x="1644" y="1580"/>
                  </a:lnTo>
                  <a:lnTo>
                    <a:pt x="1679" y="1720"/>
                  </a:lnTo>
                  <a:lnTo>
                    <a:pt x="1574" y="1826"/>
                  </a:lnTo>
                  <a:lnTo>
                    <a:pt x="1399" y="1826"/>
                  </a:lnTo>
                  <a:lnTo>
                    <a:pt x="1084" y="1966"/>
                  </a:lnTo>
                  <a:lnTo>
                    <a:pt x="1049" y="2001"/>
                  </a:lnTo>
                  <a:lnTo>
                    <a:pt x="1049" y="2036"/>
                  </a:lnTo>
                  <a:lnTo>
                    <a:pt x="1084" y="2107"/>
                  </a:lnTo>
                  <a:lnTo>
                    <a:pt x="1119" y="2142"/>
                  </a:lnTo>
                  <a:lnTo>
                    <a:pt x="1119" y="2177"/>
                  </a:lnTo>
                  <a:lnTo>
                    <a:pt x="944" y="2352"/>
                  </a:lnTo>
                  <a:lnTo>
                    <a:pt x="909" y="2352"/>
                  </a:lnTo>
                  <a:lnTo>
                    <a:pt x="874" y="2387"/>
                  </a:lnTo>
                  <a:lnTo>
                    <a:pt x="804" y="2563"/>
                  </a:lnTo>
                  <a:lnTo>
                    <a:pt x="664" y="2387"/>
                  </a:lnTo>
                  <a:lnTo>
                    <a:pt x="594" y="2317"/>
                  </a:lnTo>
                  <a:lnTo>
                    <a:pt x="559" y="2317"/>
                  </a:lnTo>
                  <a:lnTo>
                    <a:pt x="489" y="2387"/>
                  </a:lnTo>
                  <a:lnTo>
                    <a:pt x="489" y="2422"/>
                  </a:lnTo>
                  <a:lnTo>
                    <a:pt x="388" y="2499"/>
                  </a:lnTo>
                  <a:lnTo>
                    <a:pt x="350" y="2493"/>
                  </a:lnTo>
                  <a:lnTo>
                    <a:pt x="350" y="2458"/>
                  </a:lnTo>
                  <a:lnTo>
                    <a:pt x="489" y="2317"/>
                  </a:lnTo>
                  <a:lnTo>
                    <a:pt x="489" y="2247"/>
                  </a:lnTo>
                  <a:lnTo>
                    <a:pt x="454" y="2036"/>
                  </a:lnTo>
                  <a:lnTo>
                    <a:pt x="384" y="1966"/>
                  </a:lnTo>
                  <a:lnTo>
                    <a:pt x="315" y="1931"/>
                  </a:lnTo>
                  <a:lnTo>
                    <a:pt x="280" y="1931"/>
                  </a:lnTo>
                  <a:lnTo>
                    <a:pt x="70" y="1720"/>
                  </a:lnTo>
                  <a:lnTo>
                    <a:pt x="70" y="1615"/>
                  </a:lnTo>
                  <a:lnTo>
                    <a:pt x="105" y="1545"/>
                  </a:lnTo>
                  <a:lnTo>
                    <a:pt x="210" y="1440"/>
                  </a:lnTo>
                  <a:lnTo>
                    <a:pt x="210" y="1404"/>
                  </a:lnTo>
                  <a:lnTo>
                    <a:pt x="70" y="1264"/>
                  </a:lnTo>
                  <a:lnTo>
                    <a:pt x="35" y="1264"/>
                  </a:lnTo>
                  <a:lnTo>
                    <a:pt x="0" y="1229"/>
                  </a:lnTo>
                  <a:lnTo>
                    <a:pt x="0" y="1194"/>
                  </a:lnTo>
                  <a:lnTo>
                    <a:pt x="105" y="843"/>
                  </a:lnTo>
                  <a:lnTo>
                    <a:pt x="280" y="667"/>
                  </a:lnTo>
                  <a:lnTo>
                    <a:pt x="384" y="667"/>
                  </a:lnTo>
                  <a:lnTo>
                    <a:pt x="419" y="702"/>
                  </a:lnTo>
                  <a:lnTo>
                    <a:pt x="489" y="702"/>
                  </a:lnTo>
                  <a:lnTo>
                    <a:pt x="524" y="667"/>
                  </a:lnTo>
                  <a:lnTo>
                    <a:pt x="524" y="597"/>
                  </a:lnTo>
                  <a:lnTo>
                    <a:pt x="489" y="562"/>
                  </a:lnTo>
                  <a:lnTo>
                    <a:pt x="489" y="492"/>
                  </a:lnTo>
                  <a:lnTo>
                    <a:pt x="594" y="387"/>
                  </a:lnTo>
                  <a:lnTo>
                    <a:pt x="629" y="387"/>
                  </a:lnTo>
                  <a:lnTo>
                    <a:pt x="804" y="176"/>
                  </a:lnTo>
                  <a:lnTo>
                    <a:pt x="804" y="106"/>
                  </a:lnTo>
                  <a:lnTo>
                    <a:pt x="839" y="71"/>
                  </a:lnTo>
                  <a:lnTo>
                    <a:pt x="874" y="71"/>
                  </a:lnTo>
                  <a:lnTo>
                    <a:pt x="944" y="35"/>
                  </a:lnTo>
                  <a:lnTo>
                    <a:pt x="979" y="0"/>
                  </a:lnTo>
                </a:path>
              </a:pathLst>
            </a:custGeom>
            <a:solidFill>
              <a:srgbClr val="C1D82F"/>
            </a:solidFill>
            <a:ln w="7200">
              <a:solidFill>
                <a:srgbClr val="000000"/>
              </a:solidFill>
              <a:round/>
              <a:headEnd/>
              <a:tailEnd/>
            </a:ln>
          </p:spPr>
          <p:txBody>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smtClean="0">
                <a:ln>
                  <a:noFill/>
                </a:ln>
                <a:solidFill>
                  <a:prstClr val="white"/>
                </a:solidFill>
                <a:effectLst/>
                <a:uLnTx/>
                <a:uFillTx/>
                <a:latin typeface="Tahoma"/>
              </a:endParaRPr>
            </a:p>
          </p:txBody>
        </p:sp>
        <p:sp>
          <p:nvSpPr>
            <p:cNvPr id="13" name="GSPG_J_R1"/>
            <p:cNvSpPr>
              <a:spLocks noChangeAspect="1" noChangeArrowheads="1"/>
            </p:cNvSpPr>
            <p:nvPr/>
          </p:nvSpPr>
          <p:spPr bwMode="auto">
            <a:xfrm rot="236775">
              <a:off x="3803044" y="4934479"/>
              <a:ext cx="626009" cy="408853"/>
            </a:xfrm>
            <a:custGeom>
              <a:avLst/>
              <a:gdLst>
                <a:gd name="T0" fmla="*/ 81311377 w 1820"/>
                <a:gd name="T1" fmla="*/ 0 h 1194"/>
                <a:gd name="T2" fmla="*/ 84024502 w 1820"/>
                <a:gd name="T3" fmla="*/ 0 h 1194"/>
                <a:gd name="T4" fmla="*/ 89450474 w 1820"/>
                <a:gd name="T5" fmla="*/ 6085151 h 1194"/>
                <a:gd name="T6" fmla="*/ 103015264 w 1820"/>
                <a:gd name="T7" fmla="*/ 6085151 h 1194"/>
                <a:gd name="T8" fmla="*/ 108441236 w 1820"/>
                <a:gd name="T9" fmla="*/ 12170008 h 1194"/>
                <a:gd name="T10" fmla="*/ 111154082 w 1820"/>
                <a:gd name="T11" fmla="*/ 12170008 h 1194"/>
                <a:gd name="T12" fmla="*/ 113866929 w 1820"/>
                <a:gd name="T13" fmla="*/ 9127579 h 1194"/>
                <a:gd name="T14" fmla="*/ 119292901 w 1820"/>
                <a:gd name="T15" fmla="*/ 9127579 h 1194"/>
                <a:gd name="T16" fmla="*/ 122006026 w 1820"/>
                <a:gd name="T17" fmla="*/ 12170008 h 1194"/>
                <a:gd name="T18" fmla="*/ 127431719 w 1820"/>
                <a:gd name="T19" fmla="*/ 12170008 h 1194"/>
                <a:gd name="T20" fmla="*/ 130144844 w 1820"/>
                <a:gd name="T21" fmla="*/ 9127579 h 1194"/>
                <a:gd name="T22" fmla="*/ 132857691 w 1820"/>
                <a:gd name="T23" fmla="*/ 9127579 h 1194"/>
                <a:gd name="T24" fmla="*/ 138283662 w 1820"/>
                <a:gd name="T25" fmla="*/ 15299412 h 1194"/>
                <a:gd name="T26" fmla="*/ 140996787 w 1820"/>
                <a:gd name="T27" fmla="*/ 33554569 h 1194"/>
                <a:gd name="T28" fmla="*/ 140996787 w 1820"/>
                <a:gd name="T29" fmla="*/ 42682155 h 1194"/>
                <a:gd name="T30" fmla="*/ 138283662 w 1820"/>
                <a:gd name="T31" fmla="*/ 48854281 h 1194"/>
                <a:gd name="T32" fmla="*/ 132857691 w 1820"/>
                <a:gd name="T33" fmla="*/ 54939135 h 1194"/>
                <a:gd name="T34" fmla="*/ 124718872 w 1820"/>
                <a:gd name="T35" fmla="*/ 57981857 h 1194"/>
                <a:gd name="T36" fmla="*/ 122006026 w 1820"/>
                <a:gd name="T37" fmla="*/ 57981857 h 1194"/>
                <a:gd name="T38" fmla="*/ 119292901 w 1820"/>
                <a:gd name="T39" fmla="*/ 61024284 h 1194"/>
                <a:gd name="T40" fmla="*/ 119292901 w 1820"/>
                <a:gd name="T41" fmla="*/ 67109433 h 1194"/>
                <a:gd name="T42" fmla="*/ 111154082 w 1820"/>
                <a:gd name="T43" fmla="*/ 76323692 h 1194"/>
                <a:gd name="T44" fmla="*/ 84024502 w 1820"/>
                <a:gd name="T45" fmla="*/ 91536436 h 1194"/>
                <a:gd name="T46" fmla="*/ 67824246 w 1820"/>
                <a:gd name="T47" fmla="*/ 103706439 h 1194"/>
                <a:gd name="T48" fmla="*/ 65111121 w 1820"/>
                <a:gd name="T49" fmla="*/ 103706439 h 1194"/>
                <a:gd name="T50" fmla="*/ 48833485 w 1820"/>
                <a:gd name="T51" fmla="*/ 97621585 h 1194"/>
                <a:gd name="T52" fmla="*/ 46120359 w 1820"/>
                <a:gd name="T53" fmla="*/ 94578863 h 1194"/>
                <a:gd name="T54" fmla="*/ 43407513 w 1820"/>
                <a:gd name="T55" fmla="*/ 94578863 h 1194"/>
                <a:gd name="T56" fmla="*/ 40694388 w 1820"/>
                <a:gd name="T57" fmla="*/ 97621585 h 1194"/>
                <a:gd name="T58" fmla="*/ 24416742 w 1820"/>
                <a:gd name="T59" fmla="*/ 97621585 h 1194"/>
                <a:gd name="T60" fmla="*/ 13564794 w 1820"/>
                <a:gd name="T61" fmla="*/ 91536436 h 1194"/>
                <a:gd name="T62" fmla="*/ 10851948 w 1820"/>
                <a:gd name="T63" fmla="*/ 88494008 h 1194"/>
                <a:gd name="T64" fmla="*/ 10851948 w 1820"/>
                <a:gd name="T65" fmla="*/ 85451286 h 1194"/>
                <a:gd name="T66" fmla="*/ 21703617 w 1820"/>
                <a:gd name="T67" fmla="*/ 73194288 h 1194"/>
                <a:gd name="T68" fmla="*/ 21703617 w 1820"/>
                <a:gd name="T69" fmla="*/ 70151860 h 1194"/>
                <a:gd name="T70" fmla="*/ 18990771 w 1820"/>
                <a:gd name="T71" fmla="*/ 67109433 h 1194"/>
                <a:gd name="T72" fmla="*/ 13564794 w 1820"/>
                <a:gd name="T73" fmla="*/ 67109433 h 1194"/>
                <a:gd name="T74" fmla="*/ 8138821 w 1820"/>
                <a:gd name="T75" fmla="*/ 61024284 h 1194"/>
                <a:gd name="T76" fmla="*/ 2712848 w 1820"/>
                <a:gd name="T77" fmla="*/ 48854281 h 1194"/>
                <a:gd name="T78" fmla="*/ 0 w 1820"/>
                <a:gd name="T79" fmla="*/ 36597291 h 1194"/>
                <a:gd name="T80" fmla="*/ 0 w 1820"/>
                <a:gd name="T81" fmla="*/ 33554569 h 1194"/>
                <a:gd name="T82" fmla="*/ 5425974 w 1820"/>
                <a:gd name="T83" fmla="*/ 27469715 h 1194"/>
                <a:gd name="T84" fmla="*/ 8138821 w 1820"/>
                <a:gd name="T85" fmla="*/ 27469715 h 1194"/>
                <a:gd name="T86" fmla="*/ 10851948 w 1820"/>
                <a:gd name="T87" fmla="*/ 24426993 h 1194"/>
                <a:gd name="T88" fmla="*/ 10851948 w 1820"/>
                <a:gd name="T89" fmla="*/ 21384566 h 1194"/>
                <a:gd name="T90" fmla="*/ 18990771 w 1820"/>
                <a:gd name="T91" fmla="*/ 12170008 h 1194"/>
                <a:gd name="T92" fmla="*/ 21703617 w 1820"/>
                <a:gd name="T93" fmla="*/ 12170008 h 1194"/>
                <a:gd name="T94" fmla="*/ 27129589 w 1820"/>
                <a:gd name="T95" fmla="*/ 18342134 h 1194"/>
                <a:gd name="T96" fmla="*/ 27129589 w 1820"/>
                <a:gd name="T97" fmla="*/ 21384566 h 1194"/>
                <a:gd name="T98" fmla="*/ 29842714 w 1820"/>
                <a:gd name="T99" fmla="*/ 24426993 h 1194"/>
                <a:gd name="T100" fmla="*/ 32555561 w 1820"/>
                <a:gd name="T101" fmla="*/ 24426993 h 1194"/>
                <a:gd name="T102" fmla="*/ 35268686 w 1820"/>
                <a:gd name="T103" fmla="*/ 21384566 h 1194"/>
                <a:gd name="T104" fmla="*/ 43407513 w 1820"/>
                <a:gd name="T105" fmla="*/ 21384566 h 1194"/>
                <a:gd name="T106" fmla="*/ 46120359 w 1820"/>
                <a:gd name="T107" fmla="*/ 24426993 h 1194"/>
                <a:gd name="T108" fmla="*/ 48833485 w 1820"/>
                <a:gd name="T109" fmla="*/ 24426993 h 1194"/>
                <a:gd name="T110" fmla="*/ 81311377 w 1820"/>
                <a:gd name="T111" fmla="*/ 0 h 119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20"/>
                <a:gd name="T169" fmla="*/ 0 h 1194"/>
                <a:gd name="T170" fmla="*/ 1820 w 1820"/>
                <a:gd name="T171" fmla="*/ 1194 h 119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20" h="1194">
                  <a:moveTo>
                    <a:pt x="1049" y="0"/>
                  </a:moveTo>
                  <a:lnTo>
                    <a:pt x="1084" y="0"/>
                  </a:lnTo>
                  <a:lnTo>
                    <a:pt x="1154" y="70"/>
                  </a:lnTo>
                  <a:lnTo>
                    <a:pt x="1329" y="70"/>
                  </a:lnTo>
                  <a:lnTo>
                    <a:pt x="1399" y="140"/>
                  </a:lnTo>
                  <a:lnTo>
                    <a:pt x="1434" y="140"/>
                  </a:lnTo>
                  <a:lnTo>
                    <a:pt x="1469" y="105"/>
                  </a:lnTo>
                  <a:lnTo>
                    <a:pt x="1539" y="105"/>
                  </a:lnTo>
                  <a:lnTo>
                    <a:pt x="1574" y="140"/>
                  </a:lnTo>
                  <a:lnTo>
                    <a:pt x="1644" y="140"/>
                  </a:lnTo>
                  <a:lnTo>
                    <a:pt x="1679" y="105"/>
                  </a:lnTo>
                  <a:lnTo>
                    <a:pt x="1714" y="105"/>
                  </a:lnTo>
                  <a:lnTo>
                    <a:pt x="1784" y="176"/>
                  </a:lnTo>
                  <a:lnTo>
                    <a:pt x="1819" y="386"/>
                  </a:lnTo>
                  <a:lnTo>
                    <a:pt x="1819" y="491"/>
                  </a:lnTo>
                  <a:lnTo>
                    <a:pt x="1784" y="562"/>
                  </a:lnTo>
                  <a:lnTo>
                    <a:pt x="1714" y="632"/>
                  </a:lnTo>
                  <a:lnTo>
                    <a:pt x="1609" y="667"/>
                  </a:lnTo>
                  <a:lnTo>
                    <a:pt x="1574" y="667"/>
                  </a:lnTo>
                  <a:lnTo>
                    <a:pt x="1539" y="702"/>
                  </a:lnTo>
                  <a:lnTo>
                    <a:pt x="1539" y="772"/>
                  </a:lnTo>
                  <a:lnTo>
                    <a:pt x="1434" y="878"/>
                  </a:lnTo>
                  <a:lnTo>
                    <a:pt x="1084" y="1053"/>
                  </a:lnTo>
                  <a:lnTo>
                    <a:pt x="875" y="1193"/>
                  </a:lnTo>
                  <a:lnTo>
                    <a:pt x="840" y="1193"/>
                  </a:lnTo>
                  <a:lnTo>
                    <a:pt x="630" y="1123"/>
                  </a:lnTo>
                  <a:lnTo>
                    <a:pt x="595" y="1088"/>
                  </a:lnTo>
                  <a:lnTo>
                    <a:pt x="560" y="1088"/>
                  </a:lnTo>
                  <a:lnTo>
                    <a:pt x="525" y="1123"/>
                  </a:lnTo>
                  <a:lnTo>
                    <a:pt x="315" y="1123"/>
                  </a:lnTo>
                  <a:lnTo>
                    <a:pt x="175" y="1053"/>
                  </a:lnTo>
                  <a:lnTo>
                    <a:pt x="140" y="1018"/>
                  </a:lnTo>
                  <a:lnTo>
                    <a:pt x="140" y="983"/>
                  </a:lnTo>
                  <a:lnTo>
                    <a:pt x="280" y="842"/>
                  </a:lnTo>
                  <a:lnTo>
                    <a:pt x="280" y="807"/>
                  </a:lnTo>
                  <a:lnTo>
                    <a:pt x="245" y="772"/>
                  </a:lnTo>
                  <a:lnTo>
                    <a:pt x="175" y="772"/>
                  </a:lnTo>
                  <a:lnTo>
                    <a:pt x="105" y="702"/>
                  </a:lnTo>
                  <a:lnTo>
                    <a:pt x="35" y="562"/>
                  </a:lnTo>
                  <a:lnTo>
                    <a:pt x="0" y="421"/>
                  </a:lnTo>
                  <a:lnTo>
                    <a:pt x="0" y="386"/>
                  </a:lnTo>
                  <a:lnTo>
                    <a:pt x="70" y="316"/>
                  </a:lnTo>
                  <a:lnTo>
                    <a:pt x="105" y="316"/>
                  </a:lnTo>
                  <a:lnTo>
                    <a:pt x="140" y="281"/>
                  </a:lnTo>
                  <a:lnTo>
                    <a:pt x="140" y="246"/>
                  </a:lnTo>
                  <a:lnTo>
                    <a:pt x="245" y="140"/>
                  </a:lnTo>
                  <a:lnTo>
                    <a:pt x="280" y="140"/>
                  </a:lnTo>
                  <a:lnTo>
                    <a:pt x="350" y="211"/>
                  </a:lnTo>
                  <a:lnTo>
                    <a:pt x="350" y="246"/>
                  </a:lnTo>
                  <a:lnTo>
                    <a:pt x="385" y="281"/>
                  </a:lnTo>
                  <a:lnTo>
                    <a:pt x="420" y="281"/>
                  </a:lnTo>
                  <a:lnTo>
                    <a:pt x="455" y="246"/>
                  </a:lnTo>
                  <a:lnTo>
                    <a:pt x="560" y="246"/>
                  </a:lnTo>
                  <a:lnTo>
                    <a:pt x="595" y="281"/>
                  </a:lnTo>
                  <a:lnTo>
                    <a:pt x="630" y="281"/>
                  </a:lnTo>
                  <a:lnTo>
                    <a:pt x="1049" y="0"/>
                  </a:lnTo>
                </a:path>
              </a:pathLst>
            </a:custGeom>
            <a:solidFill>
              <a:srgbClr val="0090AB"/>
            </a:solidFill>
            <a:ln w="7200">
              <a:solidFill>
                <a:srgbClr val="000000"/>
              </a:solidFill>
              <a:round/>
              <a:headEnd/>
              <a:tailEnd/>
            </a:ln>
          </p:spPr>
          <p:txBody>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smtClean="0">
                <a:ln>
                  <a:noFill/>
                </a:ln>
                <a:solidFill>
                  <a:prstClr val="white"/>
                </a:solidFill>
                <a:effectLst/>
                <a:uLnTx/>
                <a:uFillTx/>
                <a:latin typeface="Tahoma"/>
              </a:endParaRPr>
            </a:p>
          </p:txBody>
        </p:sp>
        <p:sp>
          <p:nvSpPr>
            <p:cNvPr id="14" name="GSPG_B_R1"/>
            <p:cNvSpPr>
              <a:spLocks noChangeAspect="1" noChangeArrowheads="1"/>
            </p:cNvSpPr>
            <p:nvPr/>
          </p:nvSpPr>
          <p:spPr bwMode="auto">
            <a:xfrm rot="236775">
              <a:off x="3444638" y="4043778"/>
              <a:ext cx="626009" cy="740357"/>
            </a:xfrm>
            <a:custGeom>
              <a:avLst/>
              <a:gdLst>
                <a:gd name="T0" fmla="*/ 65039748 w 1821"/>
                <a:gd name="T1" fmla="*/ 0 h 2213"/>
                <a:gd name="T2" fmla="*/ 70459680 w 1821"/>
                <a:gd name="T3" fmla="*/ 17508125 h 2213"/>
                <a:gd name="T4" fmla="*/ 75879628 w 1821"/>
                <a:gd name="T5" fmla="*/ 20412323 h 2213"/>
                <a:gd name="T6" fmla="*/ 92139422 w 1821"/>
                <a:gd name="T7" fmla="*/ 8795543 h 2213"/>
                <a:gd name="T8" fmla="*/ 102979563 w 1821"/>
                <a:gd name="T9" fmla="*/ 14603932 h 2213"/>
                <a:gd name="T10" fmla="*/ 108399494 w 1821"/>
                <a:gd name="T11" fmla="*/ 11699738 h 2213"/>
                <a:gd name="T12" fmla="*/ 116529391 w 1821"/>
                <a:gd name="T13" fmla="*/ 17508125 h 2213"/>
                <a:gd name="T14" fmla="*/ 135499428 w 1821"/>
                <a:gd name="T15" fmla="*/ 14603932 h 2213"/>
                <a:gd name="T16" fmla="*/ 140919359 w 1821"/>
                <a:gd name="T17" fmla="*/ 17508125 h 2213"/>
                <a:gd name="T18" fmla="*/ 130079219 w 1821"/>
                <a:gd name="T19" fmla="*/ 43728839 h 2213"/>
                <a:gd name="T20" fmla="*/ 124659287 w 1821"/>
                <a:gd name="T21" fmla="*/ 55345612 h 2213"/>
                <a:gd name="T22" fmla="*/ 130079219 w 1821"/>
                <a:gd name="T23" fmla="*/ 58249805 h 2213"/>
                <a:gd name="T24" fmla="*/ 132789462 w 1821"/>
                <a:gd name="T25" fmla="*/ 64141152 h 2213"/>
                <a:gd name="T26" fmla="*/ 119239356 w 1821"/>
                <a:gd name="T27" fmla="*/ 81566330 h 2213"/>
                <a:gd name="T28" fmla="*/ 100269597 w 1821"/>
                <a:gd name="T29" fmla="*/ 87374717 h 2213"/>
                <a:gd name="T30" fmla="*/ 97559631 w 1821"/>
                <a:gd name="T31" fmla="*/ 101978932 h 2213"/>
                <a:gd name="T32" fmla="*/ 100269597 w 1821"/>
                <a:gd name="T33" fmla="*/ 110691512 h 2213"/>
                <a:gd name="T34" fmla="*/ 92139422 w 1821"/>
                <a:gd name="T35" fmla="*/ 122391245 h 2213"/>
                <a:gd name="T36" fmla="*/ 84551574 w 1821"/>
                <a:gd name="T37" fmla="*/ 169024295 h 2213"/>
                <a:gd name="T38" fmla="*/ 62329783 w 1821"/>
                <a:gd name="T39" fmla="*/ 183545262 h 2213"/>
                <a:gd name="T40" fmla="*/ 55361061 w 1821"/>
                <a:gd name="T41" fmla="*/ 175579326 h 2213"/>
                <a:gd name="T42" fmla="*/ 48779677 w 1821"/>
                <a:gd name="T43" fmla="*/ 171845528 h 2213"/>
                <a:gd name="T44" fmla="*/ 46069711 w 1821"/>
                <a:gd name="T45" fmla="*/ 163132948 h 2213"/>
                <a:gd name="T46" fmla="*/ 29809909 w 1821"/>
                <a:gd name="T47" fmla="*/ 157324562 h 2213"/>
                <a:gd name="T48" fmla="*/ 16259798 w 1821"/>
                <a:gd name="T49" fmla="*/ 145624792 h 2213"/>
                <a:gd name="T50" fmla="*/ 24389977 w 1821"/>
                <a:gd name="T51" fmla="*/ 119487052 h 2213"/>
                <a:gd name="T52" fmla="*/ 21680012 w 1821"/>
                <a:gd name="T53" fmla="*/ 110691512 h 2213"/>
                <a:gd name="T54" fmla="*/ 16259798 w 1821"/>
                <a:gd name="T55" fmla="*/ 107787318 h 2213"/>
                <a:gd name="T56" fmla="*/ 13549832 w 1821"/>
                <a:gd name="T57" fmla="*/ 99074738 h 2213"/>
                <a:gd name="T58" fmla="*/ 18970046 w 1821"/>
                <a:gd name="T59" fmla="*/ 90361870 h 2213"/>
                <a:gd name="T60" fmla="*/ 13549832 w 1821"/>
                <a:gd name="T61" fmla="*/ 81566330 h 2213"/>
                <a:gd name="T62" fmla="*/ 2709967 w 1821"/>
                <a:gd name="T63" fmla="*/ 67045346 h 2213"/>
                <a:gd name="T64" fmla="*/ 8129899 w 1821"/>
                <a:gd name="T65" fmla="*/ 52441418 h 2213"/>
                <a:gd name="T66" fmla="*/ 10839867 w 1821"/>
                <a:gd name="T67" fmla="*/ 46633032 h 2213"/>
                <a:gd name="T68" fmla="*/ 0 w 1821"/>
                <a:gd name="T69" fmla="*/ 29124903 h 2213"/>
                <a:gd name="T70" fmla="*/ 2709967 w 1821"/>
                <a:gd name="T71" fmla="*/ 20412323 h 2213"/>
                <a:gd name="T72" fmla="*/ 18970046 w 1821"/>
                <a:gd name="T73" fmla="*/ 17508125 h 2213"/>
                <a:gd name="T74" fmla="*/ 29809909 w 1821"/>
                <a:gd name="T75" fmla="*/ 20412323 h 2213"/>
                <a:gd name="T76" fmla="*/ 46069711 w 1821"/>
                <a:gd name="T77" fmla="*/ 17508125 h 2213"/>
                <a:gd name="T78" fmla="*/ 51489642 w 1821"/>
                <a:gd name="T79" fmla="*/ 20412323 h 2213"/>
                <a:gd name="T80" fmla="*/ 54199608 w 1821"/>
                <a:gd name="T81" fmla="*/ 8795543 h 22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21"/>
                <a:gd name="T124" fmla="*/ 0 h 2213"/>
                <a:gd name="T125" fmla="*/ 1821 w 1821"/>
                <a:gd name="T126" fmla="*/ 2213 h 22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21" h="2213">
                  <a:moveTo>
                    <a:pt x="805" y="0"/>
                  </a:moveTo>
                  <a:lnTo>
                    <a:pt x="840" y="0"/>
                  </a:lnTo>
                  <a:lnTo>
                    <a:pt x="910" y="71"/>
                  </a:lnTo>
                  <a:lnTo>
                    <a:pt x="910" y="211"/>
                  </a:lnTo>
                  <a:lnTo>
                    <a:pt x="945" y="246"/>
                  </a:lnTo>
                  <a:lnTo>
                    <a:pt x="980" y="246"/>
                  </a:lnTo>
                  <a:lnTo>
                    <a:pt x="1120" y="106"/>
                  </a:lnTo>
                  <a:lnTo>
                    <a:pt x="1190" y="106"/>
                  </a:lnTo>
                  <a:lnTo>
                    <a:pt x="1260" y="176"/>
                  </a:lnTo>
                  <a:lnTo>
                    <a:pt x="1330" y="176"/>
                  </a:lnTo>
                  <a:lnTo>
                    <a:pt x="1365" y="141"/>
                  </a:lnTo>
                  <a:lnTo>
                    <a:pt x="1400" y="141"/>
                  </a:lnTo>
                  <a:lnTo>
                    <a:pt x="1470" y="176"/>
                  </a:lnTo>
                  <a:lnTo>
                    <a:pt x="1505" y="211"/>
                  </a:lnTo>
                  <a:lnTo>
                    <a:pt x="1715" y="211"/>
                  </a:lnTo>
                  <a:lnTo>
                    <a:pt x="1750" y="176"/>
                  </a:lnTo>
                  <a:lnTo>
                    <a:pt x="1785" y="176"/>
                  </a:lnTo>
                  <a:lnTo>
                    <a:pt x="1820" y="211"/>
                  </a:lnTo>
                  <a:lnTo>
                    <a:pt x="1820" y="351"/>
                  </a:lnTo>
                  <a:lnTo>
                    <a:pt x="1680" y="527"/>
                  </a:lnTo>
                  <a:lnTo>
                    <a:pt x="1610" y="597"/>
                  </a:lnTo>
                  <a:lnTo>
                    <a:pt x="1610" y="667"/>
                  </a:lnTo>
                  <a:lnTo>
                    <a:pt x="1645" y="702"/>
                  </a:lnTo>
                  <a:lnTo>
                    <a:pt x="1680" y="702"/>
                  </a:lnTo>
                  <a:lnTo>
                    <a:pt x="1715" y="738"/>
                  </a:lnTo>
                  <a:lnTo>
                    <a:pt x="1715" y="773"/>
                  </a:lnTo>
                  <a:lnTo>
                    <a:pt x="1680" y="843"/>
                  </a:lnTo>
                  <a:lnTo>
                    <a:pt x="1540" y="983"/>
                  </a:lnTo>
                  <a:lnTo>
                    <a:pt x="1470" y="983"/>
                  </a:lnTo>
                  <a:lnTo>
                    <a:pt x="1295" y="1053"/>
                  </a:lnTo>
                  <a:lnTo>
                    <a:pt x="1260" y="1089"/>
                  </a:lnTo>
                  <a:lnTo>
                    <a:pt x="1260" y="1229"/>
                  </a:lnTo>
                  <a:lnTo>
                    <a:pt x="1295" y="1264"/>
                  </a:lnTo>
                  <a:lnTo>
                    <a:pt x="1295" y="1334"/>
                  </a:lnTo>
                  <a:lnTo>
                    <a:pt x="1225" y="1404"/>
                  </a:lnTo>
                  <a:lnTo>
                    <a:pt x="1190" y="1475"/>
                  </a:lnTo>
                  <a:lnTo>
                    <a:pt x="1139" y="1726"/>
                  </a:lnTo>
                  <a:lnTo>
                    <a:pt x="1092" y="2037"/>
                  </a:lnTo>
                  <a:lnTo>
                    <a:pt x="947" y="2176"/>
                  </a:lnTo>
                  <a:lnTo>
                    <a:pt x="805" y="2212"/>
                  </a:lnTo>
                  <a:lnTo>
                    <a:pt x="735" y="2142"/>
                  </a:lnTo>
                  <a:lnTo>
                    <a:pt x="715" y="2116"/>
                  </a:lnTo>
                  <a:lnTo>
                    <a:pt x="702" y="2096"/>
                  </a:lnTo>
                  <a:lnTo>
                    <a:pt x="630" y="2071"/>
                  </a:lnTo>
                  <a:lnTo>
                    <a:pt x="595" y="2036"/>
                  </a:lnTo>
                  <a:lnTo>
                    <a:pt x="595" y="1966"/>
                  </a:lnTo>
                  <a:lnTo>
                    <a:pt x="525" y="1896"/>
                  </a:lnTo>
                  <a:lnTo>
                    <a:pt x="385" y="1896"/>
                  </a:lnTo>
                  <a:lnTo>
                    <a:pt x="280" y="1826"/>
                  </a:lnTo>
                  <a:lnTo>
                    <a:pt x="210" y="1755"/>
                  </a:lnTo>
                  <a:lnTo>
                    <a:pt x="210" y="1650"/>
                  </a:lnTo>
                  <a:lnTo>
                    <a:pt x="315" y="1440"/>
                  </a:lnTo>
                  <a:lnTo>
                    <a:pt x="315" y="1369"/>
                  </a:lnTo>
                  <a:lnTo>
                    <a:pt x="280" y="1334"/>
                  </a:lnTo>
                  <a:lnTo>
                    <a:pt x="245" y="1334"/>
                  </a:lnTo>
                  <a:lnTo>
                    <a:pt x="210" y="1299"/>
                  </a:lnTo>
                  <a:lnTo>
                    <a:pt x="166" y="1269"/>
                  </a:lnTo>
                  <a:lnTo>
                    <a:pt x="175" y="1194"/>
                  </a:lnTo>
                  <a:lnTo>
                    <a:pt x="245" y="1124"/>
                  </a:lnTo>
                  <a:lnTo>
                    <a:pt x="245" y="1089"/>
                  </a:lnTo>
                  <a:lnTo>
                    <a:pt x="210" y="1053"/>
                  </a:lnTo>
                  <a:lnTo>
                    <a:pt x="175" y="983"/>
                  </a:lnTo>
                  <a:lnTo>
                    <a:pt x="140" y="945"/>
                  </a:lnTo>
                  <a:lnTo>
                    <a:pt x="35" y="808"/>
                  </a:lnTo>
                  <a:lnTo>
                    <a:pt x="27" y="701"/>
                  </a:lnTo>
                  <a:lnTo>
                    <a:pt x="105" y="632"/>
                  </a:lnTo>
                  <a:lnTo>
                    <a:pt x="140" y="597"/>
                  </a:lnTo>
                  <a:lnTo>
                    <a:pt x="140" y="562"/>
                  </a:lnTo>
                  <a:lnTo>
                    <a:pt x="70" y="422"/>
                  </a:lnTo>
                  <a:lnTo>
                    <a:pt x="0" y="351"/>
                  </a:lnTo>
                  <a:lnTo>
                    <a:pt x="0" y="316"/>
                  </a:lnTo>
                  <a:lnTo>
                    <a:pt x="35" y="246"/>
                  </a:lnTo>
                  <a:lnTo>
                    <a:pt x="70" y="211"/>
                  </a:lnTo>
                  <a:lnTo>
                    <a:pt x="245" y="211"/>
                  </a:lnTo>
                  <a:lnTo>
                    <a:pt x="280" y="246"/>
                  </a:lnTo>
                  <a:lnTo>
                    <a:pt x="385" y="246"/>
                  </a:lnTo>
                  <a:lnTo>
                    <a:pt x="420" y="211"/>
                  </a:lnTo>
                  <a:lnTo>
                    <a:pt x="595" y="211"/>
                  </a:lnTo>
                  <a:lnTo>
                    <a:pt x="630" y="246"/>
                  </a:lnTo>
                  <a:lnTo>
                    <a:pt x="665" y="246"/>
                  </a:lnTo>
                  <a:lnTo>
                    <a:pt x="700" y="211"/>
                  </a:lnTo>
                  <a:lnTo>
                    <a:pt x="700" y="106"/>
                  </a:lnTo>
                  <a:lnTo>
                    <a:pt x="805" y="0"/>
                  </a:lnTo>
                </a:path>
              </a:pathLst>
            </a:custGeom>
            <a:solidFill>
              <a:srgbClr val="0090AB"/>
            </a:solidFill>
            <a:ln w="7200">
              <a:solidFill>
                <a:srgbClr val="000000"/>
              </a:solidFill>
              <a:round/>
              <a:headEnd/>
              <a:tailEnd/>
            </a:ln>
          </p:spPr>
          <p:txBody>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smtClean="0">
                <a:ln>
                  <a:noFill/>
                </a:ln>
                <a:solidFill>
                  <a:prstClr val="white"/>
                </a:solidFill>
                <a:effectLst/>
                <a:uLnTx/>
                <a:uFillTx/>
                <a:latin typeface="Tahoma"/>
              </a:endParaRPr>
            </a:p>
          </p:txBody>
        </p:sp>
        <p:sp>
          <p:nvSpPr>
            <p:cNvPr id="15" name="GSPG_P_R1"/>
            <p:cNvSpPr>
              <a:spLocks noChangeAspect="1" noChangeArrowheads="1"/>
            </p:cNvSpPr>
            <p:nvPr/>
          </p:nvSpPr>
          <p:spPr bwMode="auto">
            <a:xfrm rot="236775">
              <a:off x="2463057" y="1545991"/>
              <a:ext cx="1039410" cy="1624363"/>
            </a:xfrm>
            <a:custGeom>
              <a:avLst/>
              <a:gdLst>
                <a:gd name="T0" fmla="*/ 158596964 w 3010"/>
                <a:gd name="T1" fmla="*/ 5833250 h 4845"/>
                <a:gd name="T2" fmla="*/ 155862506 w 3010"/>
                <a:gd name="T3" fmla="*/ 20499947 h 4845"/>
                <a:gd name="T4" fmla="*/ 155862506 w 3010"/>
                <a:gd name="T5" fmla="*/ 35083210 h 4845"/>
                <a:gd name="T6" fmla="*/ 112111700 w 3010"/>
                <a:gd name="T7" fmla="*/ 81916361 h 4845"/>
                <a:gd name="T8" fmla="*/ 109377242 w 3010"/>
                <a:gd name="T9" fmla="*/ 99499820 h 4845"/>
                <a:gd name="T10" fmla="*/ 112111700 w 3010"/>
                <a:gd name="T11" fmla="*/ 108249547 h 4845"/>
                <a:gd name="T12" fmla="*/ 101173867 w 3010"/>
                <a:gd name="T13" fmla="*/ 116999563 h 4845"/>
                <a:gd name="T14" fmla="*/ 92970493 w 3010"/>
                <a:gd name="T15" fmla="*/ 137499501 h 4845"/>
                <a:gd name="T16" fmla="*/ 106642784 w 3010"/>
                <a:gd name="T17" fmla="*/ 137499501 h 4845"/>
                <a:gd name="T18" fmla="*/ 120314795 w 3010"/>
                <a:gd name="T19" fmla="*/ 125749579 h 4845"/>
                <a:gd name="T20" fmla="*/ 144924638 w 3010"/>
                <a:gd name="T21" fmla="*/ 111166315 h 4845"/>
                <a:gd name="T22" fmla="*/ 155862506 w 3010"/>
                <a:gd name="T23" fmla="*/ 116999563 h 4845"/>
                <a:gd name="T24" fmla="*/ 175003433 w 3010"/>
                <a:gd name="T25" fmla="*/ 111166315 h 4845"/>
                <a:gd name="T26" fmla="*/ 215941762 w 3010"/>
                <a:gd name="T27" fmla="*/ 114083083 h 4845"/>
                <a:gd name="T28" fmla="*/ 232348511 w 3010"/>
                <a:gd name="T29" fmla="*/ 119916331 h 4845"/>
                <a:gd name="T30" fmla="*/ 232348511 w 3010"/>
                <a:gd name="T31" fmla="*/ 149166285 h 4845"/>
                <a:gd name="T32" fmla="*/ 224145136 w 3010"/>
                <a:gd name="T33" fmla="*/ 166749491 h 4845"/>
                <a:gd name="T34" fmla="*/ 196879098 w 3010"/>
                <a:gd name="T35" fmla="*/ 245749336 h 4845"/>
                <a:gd name="T36" fmla="*/ 166800338 w 3010"/>
                <a:gd name="T37" fmla="*/ 257415832 h 4845"/>
                <a:gd name="T38" fmla="*/ 150393589 w 3010"/>
                <a:gd name="T39" fmla="*/ 277915770 h 4845"/>
                <a:gd name="T40" fmla="*/ 117580616 w 3010"/>
                <a:gd name="T41" fmla="*/ 286665785 h 4845"/>
                <a:gd name="T42" fmla="*/ 106642784 w 3010"/>
                <a:gd name="T43" fmla="*/ 304249028 h 4845"/>
                <a:gd name="T44" fmla="*/ 87501856 w 3010"/>
                <a:gd name="T45" fmla="*/ 312999043 h 4845"/>
                <a:gd name="T46" fmla="*/ 60157537 w 3010"/>
                <a:gd name="T47" fmla="*/ 298332281 h 4845"/>
                <a:gd name="T48" fmla="*/ 51954163 w 3010"/>
                <a:gd name="T49" fmla="*/ 324665827 h 4845"/>
                <a:gd name="T50" fmla="*/ 27344310 w 3010"/>
                <a:gd name="T51" fmla="*/ 359832167 h 4845"/>
                <a:gd name="T52" fmla="*/ 10937837 w 3010"/>
                <a:gd name="T53" fmla="*/ 403665384 h 4845"/>
                <a:gd name="T54" fmla="*/ 8203377 w 3010"/>
                <a:gd name="T55" fmla="*/ 371498951 h 4845"/>
                <a:gd name="T56" fmla="*/ 10937837 w 3010"/>
                <a:gd name="T57" fmla="*/ 342248997 h 4845"/>
                <a:gd name="T58" fmla="*/ 19140936 w 3010"/>
                <a:gd name="T59" fmla="*/ 269082616 h 4845"/>
                <a:gd name="T60" fmla="*/ 38282152 w 3010"/>
                <a:gd name="T61" fmla="*/ 242832568 h 4845"/>
                <a:gd name="T62" fmla="*/ 38282152 w 3010"/>
                <a:gd name="T63" fmla="*/ 231082646 h 4845"/>
                <a:gd name="T64" fmla="*/ 27344310 w 3010"/>
                <a:gd name="T65" fmla="*/ 242832568 h 4845"/>
                <a:gd name="T66" fmla="*/ 0 w 3010"/>
                <a:gd name="T67" fmla="*/ 248665816 h 4845"/>
                <a:gd name="T68" fmla="*/ 5468918 w 3010"/>
                <a:gd name="T69" fmla="*/ 213582614 h 4845"/>
                <a:gd name="T70" fmla="*/ 10937837 w 3010"/>
                <a:gd name="T71" fmla="*/ 198916213 h 4845"/>
                <a:gd name="T72" fmla="*/ 24609852 w 3010"/>
                <a:gd name="T73" fmla="*/ 166749491 h 4845"/>
                <a:gd name="T74" fmla="*/ 8203377 w 3010"/>
                <a:gd name="T75" fmla="*/ 152082800 h 4845"/>
                <a:gd name="T76" fmla="*/ 8203377 w 3010"/>
                <a:gd name="T77" fmla="*/ 137499501 h 4845"/>
                <a:gd name="T78" fmla="*/ 13672015 w 3010"/>
                <a:gd name="T79" fmla="*/ 131666253 h 4845"/>
                <a:gd name="T80" fmla="*/ 10937837 w 3010"/>
                <a:gd name="T81" fmla="*/ 111166315 h 4845"/>
                <a:gd name="T82" fmla="*/ 21875394 w 3010"/>
                <a:gd name="T83" fmla="*/ 93583145 h 4845"/>
                <a:gd name="T84" fmla="*/ 30078769 w 3010"/>
                <a:gd name="T85" fmla="*/ 76083114 h 4845"/>
                <a:gd name="T86" fmla="*/ 35547685 w 3010"/>
                <a:gd name="T87" fmla="*/ 64333173 h 4845"/>
                <a:gd name="T88" fmla="*/ 41016330 w 3010"/>
                <a:gd name="T89" fmla="*/ 49749910 h 4845"/>
                <a:gd name="T90" fmla="*/ 49219705 w 3010"/>
                <a:gd name="T91" fmla="*/ 32166442 h 4845"/>
                <a:gd name="T92" fmla="*/ 46485246 w 3010"/>
                <a:gd name="T93" fmla="*/ 20499947 h 4845"/>
                <a:gd name="T94" fmla="*/ 65626174 w 3010"/>
                <a:gd name="T95" fmla="*/ 20499947 h 4845"/>
                <a:gd name="T96" fmla="*/ 79298482 w 3010"/>
                <a:gd name="T97" fmla="*/ 17583174 h 4845"/>
                <a:gd name="T98" fmla="*/ 117580616 w 3010"/>
                <a:gd name="T99" fmla="*/ 11666500 h 4845"/>
                <a:gd name="T100" fmla="*/ 133987085 w 3010"/>
                <a:gd name="T101" fmla="*/ 5833250 h 484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10"/>
                <a:gd name="T154" fmla="*/ 0 h 4845"/>
                <a:gd name="T155" fmla="*/ 3010 w 3010"/>
                <a:gd name="T156" fmla="*/ 4845 h 484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10" h="4845">
                  <a:moveTo>
                    <a:pt x="1890" y="0"/>
                  </a:moveTo>
                  <a:lnTo>
                    <a:pt x="1960" y="0"/>
                  </a:lnTo>
                  <a:lnTo>
                    <a:pt x="2030" y="70"/>
                  </a:lnTo>
                  <a:lnTo>
                    <a:pt x="2030" y="105"/>
                  </a:lnTo>
                  <a:lnTo>
                    <a:pt x="1995" y="140"/>
                  </a:lnTo>
                  <a:lnTo>
                    <a:pt x="1995" y="246"/>
                  </a:lnTo>
                  <a:lnTo>
                    <a:pt x="2030" y="281"/>
                  </a:lnTo>
                  <a:lnTo>
                    <a:pt x="2030" y="351"/>
                  </a:lnTo>
                  <a:lnTo>
                    <a:pt x="1995" y="421"/>
                  </a:lnTo>
                  <a:lnTo>
                    <a:pt x="1925" y="491"/>
                  </a:lnTo>
                  <a:lnTo>
                    <a:pt x="1890" y="491"/>
                  </a:lnTo>
                  <a:lnTo>
                    <a:pt x="1435" y="983"/>
                  </a:lnTo>
                  <a:lnTo>
                    <a:pt x="1365" y="1088"/>
                  </a:lnTo>
                  <a:lnTo>
                    <a:pt x="1365" y="1158"/>
                  </a:lnTo>
                  <a:lnTo>
                    <a:pt x="1400" y="1194"/>
                  </a:lnTo>
                  <a:lnTo>
                    <a:pt x="1435" y="1194"/>
                  </a:lnTo>
                  <a:lnTo>
                    <a:pt x="1470" y="1229"/>
                  </a:lnTo>
                  <a:lnTo>
                    <a:pt x="1435" y="1299"/>
                  </a:lnTo>
                  <a:lnTo>
                    <a:pt x="1365" y="1369"/>
                  </a:lnTo>
                  <a:lnTo>
                    <a:pt x="1330" y="1369"/>
                  </a:lnTo>
                  <a:lnTo>
                    <a:pt x="1295" y="1404"/>
                  </a:lnTo>
                  <a:lnTo>
                    <a:pt x="1295" y="1509"/>
                  </a:lnTo>
                  <a:lnTo>
                    <a:pt x="1190" y="1615"/>
                  </a:lnTo>
                  <a:lnTo>
                    <a:pt x="1190" y="1650"/>
                  </a:lnTo>
                  <a:lnTo>
                    <a:pt x="1225" y="1685"/>
                  </a:lnTo>
                  <a:lnTo>
                    <a:pt x="1330" y="1685"/>
                  </a:lnTo>
                  <a:lnTo>
                    <a:pt x="1365" y="1650"/>
                  </a:lnTo>
                  <a:lnTo>
                    <a:pt x="1365" y="1580"/>
                  </a:lnTo>
                  <a:lnTo>
                    <a:pt x="1435" y="1509"/>
                  </a:lnTo>
                  <a:lnTo>
                    <a:pt x="1540" y="1509"/>
                  </a:lnTo>
                  <a:lnTo>
                    <a:pt x="1715" y="1439"/>
                  </a:lnTo>
                  <a:lnTo>
                    <a:pt x="1785" y="1369"/>
                  </a:lnTo>
                  <a:lnTo>
                    <a:pt x="1855" y="1334"/>
                  </a:lnTo>
                  <a:lnTo>
                    <a:pt x="1890" y="1334"/>
                  </a:lnTo>
                  <a:lnTo>
                    <a:pt x="1960" y="1369"/>
                  </a:lnTo>
                  <a:lnTo>
                    <a:pt x="1995" y="1404"/>
                  </a:lnTo>
                  <a:lnTo>
                    <a:pt x="2135" y="1404"/>
                  </a:lnTo>
                  <a:lnTo>
                    <a:pt x="2205" y="1369"/>
                  </a:lnTo>
                  <a:lnTo>
                    <a:pt x="2240" y="1334"/>
                  </a:lnTo>
                  <a:lnTo>
                    <a:pt x="2310" y="1334"/>
                  </a:lnTo>
                  <a:lnTo>
                    <a:pt x="2345" y="1369"/>
                  </a:lnTo>
                  <a:lnTo>
                    <a:pt x="2764" y="1369"/>
                  </a:lnTo>
                  <a:lnTo>
                    <a:pt x="2799" y="1334"/>
                  </a:lnTo>
                  <a:lnTo>
                    <a:pt x="2869" y="1334"/>
                  </a:lnTo>
                  <a:lnTo>
                    <a:pt x="2974" y="1439"/>
                  </a:lnTo>
                  <a:lnTo>
                    <a:pt x="3009" y="1509"/>
                  </a:lnTo>
                  <a:lnTo>
                    <a:pt x="3009" y="1720"/>
                  </a:lnTo>
                  <a:lnTo>
                    <a:pt x="2974" y="1790"/>
                  </a:lnTo>
                  <a:lnTo>
                    <a:pt x="2834" y="1931"/>
                  </a:lnTo>
                  <a:lnTo>
                    <a:pt x="2834" y="1966"/>
                  </a:lnTo>
                  <a:lnTo>
                    <a:pt x="2869" y="2001"/>
                  </a:lnTo>
                  <a:lnTo>
                    <a:pt x="2869" y="2071"/>
                  </a:lnTo>
                  <a:lnTo>
                    <a:pt x="2764" y="2492"/>
                  </a:lnTo>
                  <a:lnTo>
                    <a:pt x="2520" y="2949"/>
                  </a:lnTo>
                  <a:lnTo>
                    <a:pt x="2415" y="3054"/>
                  </a:lnTo>
                  <a:lnTo>
                    <a:pt x="2275" y="3054"/>
                  </a:lnTo>
                  <a:lnTo>
                    <a:pt x="2135" y="3089"/>
                  </a:lnTo>
                  <a:lnTo>
                    <a:pt x="2030" y="3194"/>
                  </a:lnTo>
                  <a:lnTo>
                    <a:pt x="2030" y="3229"/>
                  </a:lnTo>
                  <a:lnTo>
                    <a:pt x="1925" y="3335"/>
                  </a:lnTo>
                  <a:lnTo>
                    <a:pt x="1820" y="3370"/>
                  </a:lnTo>
                  <a:lnTo>
                    <a:pt x="1575" y="3405"/>
                  </a:lnTo>
                  <a:lnTo>
                    <a:pt x="1505" y="3440"/>
                  </a:lnTo>
                  <a:lnTo>
                    <a:pt x="1400" y="3545"/>
                  </a:lnTo>
                  <a:lnTo>
                    <a:pt x="1400" y="3580"/>
                  </a:lnTo>
                  <a:lnTo>
                    <a:pt x="1365" y="3651"/>
                  </a:lnTo>
                  <a:lnTo>
                    <a:pt x="1295" y="3721"/>
                  </a:lnTo>
                  <a:lnTo>
                    <a:pt x="1225" y="3756"/>
                  </a:lnTo>
                  <a:lnTo>
                    <a:pt x="1120" y="3756"/>
                  </a:lnTo>
                  <a:lnTo>
                    <a:pt x="910" y="3616"/>
                  </a:lnTo>
                  <a:lnTo>
                    <a:pt x="840" y="3580"/>
                  </a:lnTo>
                  <a:lnTo>
                    <a:pt x="770" y="3580"/>
                  </a:lnTo>
                  <a:lnTo>
                    <a:pt x="735" y="3616"/>
                  </a:lnTo>
                  <a:lnTo>
                    <a:pt x="735" y="3826"/>
                  </a:lnTo>
                  <a:lnTo>
                    <a:pt x="665" y="3896"/>
                  </a:lnTo>
                  <a:lnTo>
                    <a:pt x="595" y="3896"/>
                  </a:lnTo>
                  <a:lnTo>
                    <a:pt x="525" y="3967"/>
                  </a:lnTo>
                  <a:lnTo>
                    <a:pt x="350" y="4318"/>
                  </a:lnTo>
                  <a:lnTo>
                    <a:pt x="280" y="4774"/>
                  </a:lnTo>
                  <a:lnTo>
                    <a:pt x="210" y="4844"/>
                  </a:lnTo>
                  <a:lnTo>
                    <a:pt x="140" y="4844"/>
                  </a:lnTo>
                  <a:lnTo>
                    <a:pt x="35" y="4739"/>
                  </a:lnTo>
                  <a:lnTo>
                    <a:pt x="35" y="4704"/>
                  </a:lnTo>
                  <a:lnTo>
                    <a:pt x="105" y="4458"/>
                  </a:lnTo>
                  <a:lnTo>
                    <a:pt x="210" y="4212"/>
                  </a:lnTo>
                  <a:lnTo>
                    <a:pt x="210" y="4177"/>
                  </a:lnTo>
                  <a:lnTo>
                    <a:pt x="140" y="4107"/>
                  </a:lnTo>
                  <a:lnTo>
                    <a:pt x="140" y="3756"/>
                  </a:lnTo>
                  <a:lnTo>
                    <a:pt x="210" y="3335"/>
                  </a:lnTo>
                  <a:lnTo>
                    <a:pt x="245" y="3229"/>
                  </a:lnTo>
                  <a:lnTo>
                    <a:pt x="350" y="3019"/>
                  </a:lnTo>
                  <a:lnTo>
                    <a:pt x="455" y="2914"/>
                  </a:lnTo>
                  <a:lnTo>
                    <a:pt x="490" y="2914"/>
                  </a:lnTo>
                  <a:lnTo>
                    <a:pt x="525" y="2878"/>
                  </a:lnTo>
                  <a:lnTo>
                    <a:pt x="525" y="2808"/>
                  </a:lnTo>
                  <a:lnTo>
                    <a:pt x="490" y="2773"/>
                  </a:lnTo>
                  <a:lnTo>
                    <a:pt x="455" y="2773"/>
                  </a:lnTo>
                  <a:lnTo>
                    <a:pt x="350" y="2878"/>
                  </a:lnTo>
                  <a:lnTo>
                    <a:pt x="350" y="2914"/>
                  </a:lnTo>
                  <a:lnTo>
                    <a:pt x="210" y="3054"/>
                  </a:lnTo>
                  <a:lnTo>
                    <a:pt x="70" y="3054"/>
                  </a:lnTo>
                  <a:lnTo>
                    <a:pt x="0" y="2984"/>
                  </a:lnTo>
                  <a:lnTo>
                    <a:pt x="0" y="2773"/>
                  </a:lnTo>
                  <a:lnTo>
                    <a:pt x="70" y="2703"/>
                  </a:lnTo>
                  <a:lnTo>
                    <a:pt x="70" y="2563"/>
                  </a:lnTo>
                  <a:lnTo>
                    <a:pt x="35" y="2527"/>
                  </a:lnTo>
                  <a:lnTo>
                    <a:pt x="35" y="2492"/>
                  </a:lnTo>
                  <a:lnTo>
                    <a:pt x="140" y="2387"/>
                  </a:lnTo>
                  <a:lnTo>
                    <a:pt x="245" y="2211"/>
                  </a:lnTo>
                  <a:lnTo>
                    <a:pt x="315" y="2036"/>
                  </a:lnTo>
                  <a:lnTo>
                    <a:pt x="315" y="2001"/>
                  </a:lnTo>
                  <a:lnTo>
                    <a:pt x="280" y="1860"/>
                  </a:lnTo>
                  <a:lnTo>
                    <a:pt x="245" y="1825"/>
                  </a:lnTo>
                  <a:lnTo>
                    <a:pt x="105" y="1825"/>
                  </a:lnTo>
                  <a:lnTo>
                    <a:pt x="35" y="1755"/>
                  </a:lnTo>
                  <a:lnTo>
                    <a:pt x="35" y="1720"/>
                  </a:lnTo>
                  <a:lnTo>
                    <a:pt x="105" y="1650"/>
                  </a:lnTo>
                  <a:lnTo>
                    <a:pt x="140" y="1650"/>
                  </a:lnTo>
                  <a:lnTo>
                    <a:pt x="175" y="1615"/>
                  </a:lnTo>
                  <a:lnTo>
                    <a:pt x="175" y="1580"/>
                  </a:lnTo>
                  <a:lnTo>
                    <a:pt x="105" y="1509"/>
                  </a:lnTo>
                  <a:lnTo>
                    <a:pt x="105" y="1439"/>
                  </a:lnTo>
                  <a:lnTo>
                    <a:pt x="140" y="1334"/>
                  </a:lnTo>
                  <a:lnTo>
                    <a:pt x="175" y="1194"/>
                  </a:lnTo>
                  <a:lnTo>
                    <a:pt x="210" y="1158"/>
                  </a:lnTo>
                  <a:lnTo>
                    <a:pt x="280" y="1123"/>
                  </a:lnTo>
                  <a:lnTo>
                    <a:pt x="525" y="1123"/>
                  </a:lnTo>
                  <a:lnTo>
                    <a:pt x="525" y="1053"/>
                  </a:lnTo>
                  <a:lnTo>
                    <a:pt x="385" y="913"/>
                  </a:lnTo>
                  <a:lnTo>
                    <a:pt x="385" y="878"/>
                  </a:lnTo>
                  <a:lnTo>
                    <a:pt x="455" y="807"/>
                  </a:lnTo>
                  <a:lnTo>
                    <a:pt x="455" y="772"/>
                  </a:lnTo>
                  <a:lnTo>
                    <a:pt x="420" y="737"/>
                  </a:lnTo>
                  <a:lnTo>
                    <a:pt x="420" y="702"/>
                  </a:lnTo>
                  <a:lnTo>
                    <a:pt x="525" y="597"/>
                  </a:lnTo>
                  <a:lnTo>
                    <a:pt x="560" y="597"/>
                  </a:lnTo>
                  <a:lnTo>
                    <a:pt x="595" y="562"/>
                  </a:lnTo>
                  <a:lnTo>
                    <a:pt x="630" y="386"/>
                  </a:lnTo>
                  <a:lnTo>
                    <a:pt x="630" y="316"/>
                  </a:lnTo>
                  <a:lnTo>
                    <a:pt x="595" y="281"/>
                  </a:lnTo>
                  <a:lnTo>
                    <a:pt x="595" y="246"/>
                  </a:lnTo>
                  <a:lnTo>
                    <a:pt x="700" y="140"/>
                  </a:lnTo>
                  <a:lnTo>
                    <a:pt x="735" y="140"/>
                  </a:lnTo>
                  <a:lnTo>
                    <a:pt x="840" y="246"/>
                  </a:lnTo>
                  <a:lnTo>
                    <a:pt x="910" y="246"/>
                  </a:lnTo>
                  <a:lnTo>
                    <a:pt x="945" y="211"/>
                  </a:lnTo>
                  <a:lnTo>
                    <a:pt x="1015" y="211"/>
                  </a:lnTo>
                  <a:lnTo>
                    <a:pt x="1050" y="246"/>
                  </a:lnTo>
                  <a:lnTo>
                    <a:pt x="1120" y="246"/>
                  </a:lnTo>
                  <a:lnTo>
                    <a:pt x="1505" y="140"/>
                  </a:lnTo>
                  <a:lnTo>
                    <a:pt x="1610" y="35"/>
                  </a:lnTo>
                  <a:lnTo>
                    <a:pt x="1680" y="35"/>
                  </a:lnTo>
                  <a:lnTo>
                    <a:pt x="1715" y="70"/>
                  </a:lnTo>
                  <a:lnTo>
                    <a:pt x="1820" y="70"/>
                  </a:lnTo>
                  <a:lnTo>
                    <a:pt x="1890" y="0"/>
                  </a:lnTo>
                </a:path>
              </a:pathLst>
            </a:custGeom>
            <a:solidFill>
              <a:srgbClr val="0090AB"/>
            </a:solidFill>
            <a:ln w="7200">
              <a:solidFill>
                <a:srgbClr val="000000"/>
              </a:solidFill>
              <a:round/>
              <a:headEnd/>
              <a:tailEnd/>
            </a:ln>
          </p:spPr>
          <p:txBody>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white"/>
                </a:solidFill>
                <a:effectLst/>
                <a:uLnTx/>
                <a:uFillTx/>
                <a:latin typeface="Tahoma"/>
              </a:endParaRPr>
            </a:p>
          </p:txBody>
        </p:sp>
        <p:sp>
          <p:nvSpPr>
            <p:cNvPr id="16" name="GSPG_K_R1"/>
            <p:cNvSpPr>
              <a:spLocks noChangeAspect="1" noChangeArrowheads="1"/>
            </p:cNvSpPr>
            <p:nvPr/>
          </p:nvSpPr>
          <p:spPr bwMode="auto">
            <a:xfrm rot="236775">
              <a:off x="2476475" y="4497299"/>
              <a:ext cx="779557" cy="519355"/>
            </a:xfrm>
            <a:custGeom>
              <a:avLst/>
              <a:gdLst>
                <a:gd name="T0" fmla="*/ 138865856 w 2240"/>
                <a:gd name="T1" fmla="*/ 0 h 1545"/>
                <a:gd name="T2" fmla="*/ 155529531 w 2240"/>
                <a:gd name="T3" fmla="*/ 20608534 h 1545"/>
                <a:gd name="T4" fmla="*/ 147197535 w 2240"/>
                <a:gd name="T5" fmla="*/ 32336829 h 1545"/>
                <a:gd name="T6" fmla="*/ 150292548 w 2240"/>
                <a:gd name="T7" fmla="*/ 51185873 h 1545"/>
                <a:gd name="T8" fmla="*/ 163861491 w 2240"/>
                <a:gd name="T9" fmla="*/ 58809366 h 1545"/>
                <a:gd name="T10" fmla="*/ 177668748 w 2240"/>
                <a:gd name="T11" fmla="*/ 94078206 h 1545"/>
                <a:gd name="T12" fmla="*/ 166638999 w 2240"/>
                <a:gd name="T13" fmla="*/ 111754730 h 1545"/>
                <a:gd name="T14" fmla="*/ 158307038 w 2240"/>
                <a:gd name="T15" fmla="*/ 108822439 h 1545"/>
                <a:gd name="T16" fmla="*/ 149975078 w 2240"/>
                <a:gd name="T17" fmla="*/ 120551023 h 1545"/>
                <a:gd name="T18" fmla="*/ 138865856 w 2240"/>
                <a:gd name="T19" fmla="*/ 129347317 h 1545"/>
                <a:gd name="T20" fmla="*/ 116647201 w 2240"/>
                <a:gd name="T21" fmla="*/ 126415026 h 1545"/>
                <a:gd name="T22" fmla="*/ 102760788 w 2240"/>
                <a:gd name="T23" fmla="*/ 108822439 h 1545"/>
                <a:gd name="T24" fmla="*/ 91651319 w 2240"/>
                <a:gd name="T25" fmla="*/ 102874499 h 1545"/>
                <a:gd name="T26" fmla="*/ 77764906 w 2240"/>
                <a:gd name="T27" fmla="*/ 111754730 h 1545"/>
                <a:gd name="T28" fmla="*/ 66655420 w 2240"/>
                <a:gd name="T29" fmla="*/ 105890437 h 1545"/>
                <a:gd name="T30" fmla="*/ 69432928 w 2240"/>
                <a:gd name="T31" fmla="*/ 99942498 h 1545"/>
                <a:gd name="T32" fmla="*/ 66655420 w 2240"/>
                <a:gd name="T33" fmla="*/ 94078206 h 1545"/>
                <a:gd name="T34" fmla="*/ 47214273 w 2240"/>
                <a:gd name="T35" fmla="*/ 91146204 h 1545"/>
                <a:gd name="T36" fmla="*/ 22218664 w 2240"/>
                <a:gd name="T37" fmla="*/ 105890437 h 1545"/>
                <a:gd name="T38" fmla="*/ 11109191 w 2240"/>
                <a:gd name="T39" fmla="*/ 97010497 h 1545"/>
                <a:gd name="T40" fmla="*/ 5554736 w 2240"/>
                <a:gd name="T41" fmla="*/ 85281912 h 1545"/>
                <a:gd name="T42" fmla="*/ 11109191 w 2240"/>
                <a:gd name="T43" fmla="*/ 76485619 h 1545"/>
                <a:gd name="T44" fmla="*/ 5554736 w 2240"/>
                <a:gd name="T45" fmla="*/ 73469952 h 1545"/>
                <a:gd name="T46" fmla="*/ 0 w 2240"/>
                <a:gd name="T47" fmla="*/ 64673658 h 1545"/>
                <a:gd name="T48" fmla="*/ 8331963 w 2240"/>
                <a:gd name="T49" fmla="*/ 58809366 h 1545"/>
                <a:gd name="T50" fmla="*/ 11109191 w 2240"/>
                <a:gd name="T51" fmla="*/ 52945363 h 1545"/>
                <a:gd name="T52" fmla="*/ 19441156 w 2240"/>
                <a:gd name="T53" fmla="*/ 46997134 h 1545"/>
                <a:gd name="T54" fmla="*/ 24995890 w 2240"/>
                <a:gd name="T55" fmla="*/ 50013073 h 1545"/>
                <a:gd name="T56" fmla="*/ 61100967 w 2240"/>
                <a:gd name="T57" fmla="*/ 26472537 h 1545"/>
                <a:gd name="T58" fmla="*/ 80542132 w 2240"/>
                <a:gd name="T59" fmla="*/ 17592592 h 1545"/>
                <a:gd name="T60" fmla="*/ 87287026 w 2240"/>
                <a:gd name="T61" fmla="*/ 16838607 h 1545"/>
                <a:gd name="T62" fmla="*/ 105538014 w 2240"/>
                <a:gd name="T63" fmla="*/ 11728299 h 1545"/>
                <a:gd name="T64" fmla="*/ 113552505 w 2240"/>
                <a:gd name="T65" fmla="*/ 10723083 h 1545"/>
                <a:gd name="T66" fmla="*/ 124979161 w 2240"/>
                <a:gd name="T67" fmla="*/ 5864294 h 15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40"/>
                <a:gd name="T103" fmla="*/ 0 h 1545"/>
                <a:gd name="T104" fmla="*/ 2240 w 2240"/>
                <a:gd name="T105" fmla="*/ 1545 h 15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40" h="1545">
                  <a:moveTo>
                    <a:pt x="1715" y="0"/>
                  </a:moveTo>
                  <a:lnTo>
                    <a:pt x="1750" y="0"/>
                  </a:lnTo>
                  <a:lnTo>
                    <a:pt x="1960" y="210"/>
                  </a:lnTo>
                  <a:lnTo>
                    <a:pt x="1960" y="246"/>
                  </a:lnTo>
                  <a:lnTo>
                    <a:pt x="1925" y="316"/>
                  </a:lnTo>
                  <a:lnTo>
                    <a:pt x="1855" y="386"/>
                  </a:lnTo>
                  <a:lnTo>
                    <a:pt x="1855" y="561"/>
                  </a:lnTo>
                  <a:lnTo>
                    <a:pt x="1894" y="611"/>
                  </a:lnTo>
                  <a:lnTo>
                    <a:pt x="1973" y="677"/>
                  </a:lnTo>
                  <a:lnTo>
                    <a:pt x="2065" y="702"/>
                  </a:lnTo>
                  <a:lnTo>
                    <a:pt x="2239" y="877"/>
                  </a:lnTo>
                  <a:lnTo>
                    <a:pt x="2239" y="1123"/>
                  </a:lnTo>
                  <a:lnTo>
                    <a:pt x="2134" y="1299"/>
                  </a:lnTo>
                  <a:lnTo>
                    <a:pt x="2100" y="1334"/>
                  </a:lnTo>
                  <a:lnTo>
                    <a:pt x="2065" y="1299"/>
                  </a:lnTo>
                  <a:lnTo>
                    <a:pt x="1995" y="1299"/>
                  </a:lnTo>
                  <a:lnTo>
                    <a:pt x="1890" y="1404"/>
                  </a:lnTo>
                  <a:lnTo>
                    <a:pt x="1890" y="1439"/>
                  </a:lnTo>
                  <a:lnTo>
                    <a:pt x="1820" y="1509"/>
                  </a:lnTo>
                  <a:lnTo>
                    <a:pt x="1750" y="1544"/>
                  </a:lnTo>
                  <a:lnTo>
                    <a:pt x="1540" y="1544"/>
                  </a:lnTo>
                  <a:lnTo>
                    <a:pt x="1470" y="1509"/>
                  </a:lnTo>
                  <a:lnTo>
                    <a:pt x="1295" y="1334"/>
                  </a:lnTo>
                  <a:lnTo>
                    <a:pt x="1295" y="1299"/>
                  </a:lnTo>
                  <a:lnTo>
                    <a:pt x="1225" y="1228"/>
                  </a:lnTo>
                  <a:lnTo>
                    <a:pt x="1155" y="1228"/>
                  </a:lnTo>
                  <a:lnTo>
                    <a:pt x="1015" y="1299"/>
                  </a:lnTo>
                  <a:lnTo>
                    <a:pt x="980" y="1334"/>
                  </a:lnTo>
                  <a:lnTo>
                    <a:pt x="910" y="1334"/>
                  </a:lnTo>
                  <a:lnTo>
                    <a:pt x="840" y="1264"/>
                  </a:lnTo>
                  <a:lnTo>
                    <a:pt x="840" y="1228"/>
                  </a:lnTo>
                  <a:lnTo>
                    <a:pt x="875" y="1193"/>
                  </a:lnTo>
                  <a:lnTo>
                    <a:pt x="875" y="1158"/>
                  </a:lnTo>
                  <a:lnTo>
                    <a:pt x="840" y="1123"/>
                  </a:lnTo>
                  <a:lnTo>
                    <a:pt x="770" y="1088"/>
                  </a:lnTo>
                  <a:lnTo>
                    <a:pt x="595" y="1088"/>
                  </a:lnTo>
                  <a:lnTo>
                    <a:pt x="315" y="1264"/>
                  </a:lnTo>
                  <a:lnTo>
                    <a:pt x="280" y="1264"/>
                  </a:lnTo>
                  <a:lnTo>
                    <a:pt x="210" y="1228"/>
                  </a:lnTo>
                  <a:lnTo>
                    <a:pt x="140" y="1158"/>
                  </a:lnTo>
                  <a:lnTo>
                    <a:pt x="70" y="1053"/>
                  </a:lnTo>
                  <a:lnTo>
                    <a:pt x="70" y="1018"/>
                  </a:lnTo>
                  <a:lnTo>
                    <a:pt x="140" y="948"/>
                  </a:lnTo>
                  <a:lnTo>
                    <a:pt x="140" y="913"/>
                  </a:lnTo>
                  <a:lnTo>
                    <a:pt x="105" y="877"/>
                  </a:lnTo>
                  <a:lnTo>
                    <a:pt x="70" y="877"/>
                  </a:lnTo>
                  <a:lnTo>
                    <a:pt x="0" y="807"/>
                  </a:lnTo>
                  <a:lnTo>
                    <a:pt x="0" y="772"/>
                  </a:lnTo>
                  <a:lnTo>
                    <a:pt x="70" y="702"/>
                  </a:lnTo>
                  <a:lnTo>
                    <a:pt x="105" y="702"/>
                  </a:lnTo>
                  <a:lnTo>
                    <a:pt x="140" y="667"/>
                  </a:lnTo>
                  <a:lnTo>
                    <a:pt x="140" y="632"/>
                  </a:lnTo>
                  <a:lnTo>
                    <a:pt x="210" y="561"/>
                  </a:lnTo>
                  <a:lnTo>
                    <a:pt x="245" y="561"/>
                  </a:lnTo>
                  <a:lnTo>
                    <a:pt x="280" y="597"/>
                  </a:lnTo>
                  <a:lnTo>
                    <a:pt x="315" y="597"/>
                  </a:lnTo>
                  <a:lnTo>
                    <a:pt x="385" y="561"/>
                  </a:lnTo>
                  <a:lnTo>
                    <a:pt x="770" y="316"/>
                  </a:lnTo>
                  <a:lnTo>
                    <a:pt x="910" y="210"/>
                  </a:lnTo>
                  <a:lnTo>
                    <a:pt x="1015" y="210"/>
                  </a:lnTo>
                  <a:lnTo>
                    <a:pt x="1050" y="246"/>
                  </a:lnTo>
                  <a:lnTo>
                    <a:pt x="1100" y="201"/>
                  </a:lnTo>
                  <a:lnTo>
                    <a:pt x="1225" y="140"/>
                  </a:lnTo>
                  <a:lnTo>
                    <a:pt x="1330" y="140"/>
                  </a:lnTo>
                  <a:lnTo>
                    <a:pt x="1371" y="148"/>
                  </a:lnTo>
                  <a:lnTo>
                    <a:pt x="1431" y="128"/>
                  </a:lnTo>
                  <a:lnTo>
                    <a:pt x="1505" y="140"/>
                  </a:lnTo>
                  <a:lnTo>
                    <a:pt x="1575" y="70"/>
                  </a:lnTo>
                  <a:lnTo>
                    <a:pt x="1715" y="0"/>
                  </a:lnTo>
                </a:path>
              </a:pathLst>
            </a:custGeom>
            <a:solidFill>
              <a:srgbClr val="93C6D4"/>
            </a:solidFill>
            <a:ln w="7200">
              <a:solidFill>
                <a:srgbClr val="000000"/>
              </a:solidFill>
              <a:round/>
              <a:headEnd/>
              <a:tailEnd/>
            </a:ln>
          </p:spPr>
          <p:txBody>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smtClean="0">
                <a:ln>
                  <a:noFill/>
                </a:ln>
                <a:solidFill>
                  <a:prstClr val="white"/>
                </a:solidFill>
                <a:effectLst/>
                <a:uLnTx/>
                <a:uFillTx/>
                <a:latin typeface="Tahoma"/>
              </a:endParaRPr>
            </a:p>
          </p:txBody>
        </p:sp>
        <p:sp>
          <p:nvSpPr>
            <p:cNvPr id="17" name="GSPG_H_R1"/>
            <p:cNvSpPr>
              <a:spLocks noChangeAspect="1" noChangeArrowheads="1"/>
            </p:cNvSpPr>
            <p:nvPr/>
          </p:nvSpPr>
          <p:spPr bwMode="auto">
            <a:xfrm rot="236775">
              <a:off x="3229575" y="4713009"/>
              <a:ext cx="696878" cy="685106"/>
            </a:xfrm>
            <a:custGeom>
              <a:avLst/>
              <a:gdLst>
                <a:gd name="T0" fmla="*/ 93254016 w 2015"/>
                <a:gd name="T1" fmla="*/ 0 h 2037"/>
                <a:gd name="T2" fmla="*/ 104225024 w 2015"/>
                <a:gd name="T3" fmla="*/ 14759903 h 2037"/>
                <a:gd name="T4" fmla="*/ 101482202 w 2015"/>
                <a:gd name="T5" fmla="*/ 23565516 h 2037"/>
                <a:gd name="T6" fmla="*/ 104225024 w 2015"/>
                <a:gd name="T7" fmla="*/ 32455106 h 2037"/>
                <a:gd name="T8" fmla="*/ 131652682 w 2015"/>
                <a:gd name="T9" fmla="*/ 35390405 h 2037"/>
                <a:gd name="T10" fmla="*/ 157826537 w 2015"/>
                <a:gd name="T11" fmla="*/ 53756307 h 2037"/>
                <a:gd name="T12" fmla="*/ 145366511 w 2015"/>
                <a:gd name="T13" fmla="*/ 70696829 h 2037"/>
                <a:gd name="T14" fmla="*/ 137138325 w 2015"/>
                <a:gd name="T15" fmla="*/ 76567157 h 2037"/>
                <a:gd name="T16" fmla="*/ 134395504 w 2015"/>
                <a:gd name="T17" fmla="*/ 82437755 h 2037"/>
                <a:gd name="T18" fmla="*/ 142623689 w 2015"/>
                <a:gd name="T19" fmla="*/ 106003262 h 2037"/>
                <a:gd name="T20" fmla="*/ 150852189 w 2015"/>
                <a:gd name="T21" fmla="*/ 108938272 h 2037"/>
                <a:gd name="T22" fmla="*/ 156337553 w 2015"/>
                <a:gd name="T23" fmla="*/ 117744170 h 2037"/>
                <a:gd name="T24" fmla="*/ 137138325 w 2015"/>
                <a:gd name="T25" fmla="*/ 144244687 h 2037"/>
                <a:gd name="T26" fmla="*/ 126167318 w 2015"/>
                <a:gd name="T27" fmla="*/ 147179986 h 2037"/>
                <a:gd name="T28" fmla="*/ 117938853 w 2015"/>
                <a:gd name="T29" fmla="*/ 141309677 h 2037"/>
                <a:gd name="T30" fmla="*/ 98739660 w 2015"/>
                <a:gd name="T31" fmla="*/ 138374378 h 2037"/>
                <a:gd name="T32" fmla="*/ 93254016 w 2015"/>
                <a:gd name="T33" fmla="*/ 141309677 h 2037"/>
                <a:gd name="T34" fmla="*/ 87768373 w 2015"/>
                <a:gd name="T35" fmla="*/ 150198978 h 2037"/>
                <a:gd name="T36" fmla="*/ 41141505 w 2015"/>
                <a:gd name="T37" fmla="*/ 170745530 h 2037"/>
                <a:gd name="T38" fmla="*/ 27427667 w 2015"/>
                <a:gd name="T39" fmla="*/ 164875221 h 2037"/>
                <a:gd name="T40" fmla="*/ 13713833 w 2015"/>
                <a:gd name="T41" fmla="*/ 170745530 h 2037"/>
                <a:gd name="T42" fmla="*/ 5485646 w 2015"/>
                <a:gd name="T43" fmla="*/ 164875221 h 2037"/>
                <a:gd name="T44" fmla="*/ 8228188 w 2015"/>
                <a:gd name="T45" fmla="*/ 159004912 h 2037"/>
                <a:gd name="T46" fmla="*/ 0 w 2015"/>
                <a:gd name="T47" fmla="*/ 144244687 h 2037"/>
                <a:gd name="T48" fmla="*/ 2742823 w 2015"/>
                <a:gd name="T49" fmla="*/ 126633470 h 2037"/>
                <a:gd name="T50" fmla="*/ 21942023 w 2015"/>
                <a:gd name="T51" fmla="*/ 82437755 h 2037"/>
                <a:gd name="T52" fmla="*/ 35655852 w 2015"/>
                <a:gd name="T53" fmla="*/ 47131033 h 2037"/>
                <a:gd name="T54" fmla="*/ 43884326 w 2015"/>
                <a:gd name="T55" fmla="*/ 41260724 h 2037"/>
                <a:gd name="T56" fmla="*/ 41141505 w 2015"/>
                <a:gd name="T57" fmla="*/ 29436115 h 2037"/>
                <a:gd name="T58" fmla="*/ 38398683 w 2015"/>
                <a:gd name="T59" fmla="*/ 23565516 h 2037"/>
                <a:gd name="T60" fmla="*/ 68569163 w 2015"/>
                <a:gd name="T61" fmla="*/ 5954293 h 2037"/>
                <a:gd name="T62" fmla="*/ 95996838 w 2015"/>
                <a:gd name="T63" fmla="*/ 147179986 h 2037"/>
                <a:gd name="T64" fmla="*/ 106967845 w 2015"/>
                <a:gd name="T65" fmla="*/ 156069612 h 2037"/>
                <a:gd name="T66" fmla="*/ 101482202 w 2015"/>
                <a:gd name="T67" fmla="*/ 170745530 h 2037"/>
                <a:gd name="T68" fmla="*/ 93254016 w 2015"/>
                <a:gd name="T69" fmla="*/ 167810520 h 2037"/>
                <a:gd name="T70" fmla="*/ 90511195 w 2015"/>
                <a:gd name="T71" fmla="*/ 167810520 h 2037"/>
                <a:gd name="T72" fmla="*/ 85025831 w 2015"/>
                <a:gd name="T73" fmla="*/ 159004912 h 20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15"/>
                <a:gd name="T112" fmla="*/ 0 h 2037"/>
                <a:gd name="T113" fmla="*/ 2015 w 2015"/>
                <a:gd name="T114" fmla="*/ 2037 h 20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15" h="2037">
                  <a:moveTo>
                    <a:pt x="1120" y="0"/>
                  </a:moveTo>
                  <a:cubicBezTo>
                    <a:pt x="1143" y="0"/>
                    <a:pt x="1166" y="0"/>
                    <a:pt x="1190" y="0"/>
                  </a:cubicBezTo>
                  <a:cubicBezTo>
                    <a:pt x="1213" y="23"/>
                    <a:pt x="1236" y="46"/>
                    <a:pt x="1260" y="71"/>
                  </a:cubicBezTo>
                  <a:cubicBezTo>
                    <a:pt x="1283" y="106"/>
                    <a:pt x="1306" y="141"/>
                    <a:pt x="1330" y="176"/>
                  </a:cubicBezTo>
                  <a:cubicBezTo>
                    <a:pt x="1330" y="199"/>
                    <a:pt x="1330" y="222"/>
                    <a:pt x="1330" y="246"/>
                  </a:cubicBezTo>
                  <a:cubicBezTo>
                    <a:pt x="1319" y="257"/>
                    <a:pt x="1308" y="268"/>
                    <a:pt x="1295" y="281"/>
                  </a:cubicBezTo>
                  <a:cubicBezTo>
                    <a:pt x="1295" y="304"/>
                    <a:pt x="1295" y="327"/>
                    <a:pt x="1295" y="351"/>
                  </a:cubicBezTo>
                  <a:cubicBezTo>
                    <a:pt x="1306" y="363"/>
                    <a:pt x="1317" y="375"/>
                    <a:pt x="1330" y="387"/>
                  </a:cubicBezTo>
                  <a:cubicBezTo>
                    <a:pt x="1365" y="398"/>
                    <a:pt x="1400" y="409"/>
                    <a:pt x="1435" y="422"/>
                  </a:cubicBezTo>
                  <a:cubicBezTo>
                    <a:pt x="1516" y="422"/>
                    <a:pt x="1597" y="422"/>
                    <a:pt x="1680" y="422"/>
                  </a:cubicBezTo>
                  <a:cubicBezTo>
                    <a:pt x="1773" y="480"/>
                    <a:pt x="1866" y="538"/>
                    <a:pt x="1960" y="597"/>
                  </a:cubicBezTo>
                  <a:cubicBezTo>
                    <a:pt x="1971" y="608"/>
                    <a:pt x="2001" y="628"/>
                    <a:pt x="2014" y="641"/>
                  </a:cubicBezTo>
                  <a:cubicBezTo>
                    <a:pt x="2003" y="664"/>
                    <a:pt x="1973" y="678"/>
                    <a:pt x="1960" y="702"/>
                  </a:cubicBezTo>
                  <a:cubicBezTo>
                    <a:pt x="1925" y="749"/>
                    <a:pt x="1890" y="796"/>
                    <a:pt x="1855" y="843"/>
                  </a:cubicBezTo>
                  <a:cubicBezTo>
                    <a:pt x="1832" y="866"/>
                    <a:pt x="1809" y="889"/>
                    <a:pt x="1785" y="913"/>
                  </a:cubicBezTo>
                  <a:cubicBezTo>
                    <a:pt x="1774" y="913"/>
                    <a:pt x="1763" y="913"/>
                    <a:pt x="1750" y="913"/>
                  </a:cubicBezTo>
                  <a:cubicBezTo>
                    <a:pt x="1739" y="924"/>
                    <a:pt x="1728" y="935"/>
                    <a:pt x="1715" y="948"/>
                  </a:cubicBezTo>
                  <a:cubicBezTo>
                    <a:pt x="1715" y="959"/>
                    <a:pt x="1715" y="970"/>
                    <a:pt x="1715" y="983"/>
                  </a:cubicBezTo>
                  <a:cubicBezTo>
                    <a:pt x="1726" y="1030"/>
                    <a:pt x="1737" y="1077"/>
                    <a:pt x="1750" y="1124"/>
                  </a:cubicBezTo>
                  <a:cubicBezTo>
                    <a:pt x="1773" y="1170"/>
                    <a:pt x="1796" y="1216"/>
                    <a:pt x="1820" y="1264"/>
                  </a:cubicBezTo>
                  <a:cubicBezTo>
                    <a:pt x="1831" y="1275"/>
                    <a:pt x="1842" y="1286"/>
                    <a:pt x="1855" y="1299"/>
                  </a:cubicBezTo>
                  <a:cubicBezTo>
                    <a:pt x="1878" y="1299"/>
                    <a:pt x="1901" y="1299"/>
                    <a:pt x="1925" y="1299"/>
                  </a:cubicBezTo>
                  <a:cubicBezTo>
                    <a:pt x="1948" y="1322"/>
                    <a:pt x="1971" y="1345"/>
                    <a:pt x="1995" y="1369"/>
                  </a:cubicBezTo>
                  <a:cubicBezTo>
                    <a:pt x="1995" y="1380"/>
                    <a:pt x="1995" y="1391"/>
                    <a:pt x="1995" y="1404"/>
                  </a:cubicBezTo>
                  <a:cubicBezTo>
                    <a:pt x="1949" y="1474"/>
                    <a:pt x="1903" y="1544"/>
                    <a:pt x="1855" y="1615"/>
                  </a:cubicBezTo>
                  <a:cubicBezTo>
                    <a:pt x="1820" y="1650"/>
                    <a:pt x="1785" y="1685"/>
                    <a:pt x="1750" y="1720"/>
                  </a:cubicBezTo>
                  <a:cubicBezTo>
                    <a:pt x="1727" y="1731"/>
                    <a:pt x="1704" y="1742"/>
                    <a:pt x="1680" y="1755"/>
                  </a:cubicBezTo>
                  <a:cubicBezTo>
                    <a:pt x="1657" y="1755"/>
                    <a:pt x="1634" y="1755"/>
                    <a:pt x="1610" y="1755"/>
                  </a:cubicBezTo>
                  <a:cubicBezTo>
                    <a:pt x="1599" y="1744"/>
                    <a:pt x="1588" y="1733"/>
                    <a:pt x="1575" y="1720"/>
                  </a:cubicBezTo>
                  <a:cubicBezTo>
                    <a:pt x="1552" y="1709"/>
                    <a:pt x="1529" y="1698"/>
                    <a:pt x="1505" y="1685"/>
                  </a:cubicBezTo>
                  <a:cubicBezTo>
                    <a:pt x="1459" y="1685"/>
                    <a:pt x="1413" y="1685"/>
                    <a:pt x="1365" y="1685"/>
                  </a:cubicBezTo>
                  <a:cubicBezTo>
                    <a:pt x="1330" y="1674"/>
                    <a:pt x="1295" y="1663"/>
                    <a:pt x="1260" y="1650"/>
                  </a:cubicBezTo>
                  <a:cubicBezTo>
                    <a:pt x="1249" y="1650"/>
                    <a:pt x="1238" y="1650"/>
                    <a:pt x="1225" y="1650"/>
                  </a:cubicBezTo>
                  <a:cubicBezTo>
                    <a:pt x="1214" y="1661"/>
                    <a:pt x="1203" y="1672"/>
                    <a:pt x="1190" y="1685"/>
                  </a:cubicBezTo>
                  <a:cubicBezTo>
                    <a:pt x="1190" y="1696"/>
                    <a:pt x="1190" y="1707"/>
                    <a:pt x="1190" y="1720"/>
                  </a:cubicBezTo>
                  <a:cubicBezTo>
                    <a:pt x="1167" y="1743"/>
                    <a:pt x="1144" y="1766"/>
                    <a:pt x="1120" y="1791"/>
                  </a:cubicBezTo>
                  <a:cubicBezTo>
                    <a:pt x="945" y="1872"/>
                    <a:pt x="770" y="1953"/>
                    <a:pt x="595" y="2036"/>
                  </a:cubicBezTo>
                  <a:cubicBezTo>
                    <a:pt x="572" y="2036"/>
                    <a:pt x="549" y="2036"/>
                    <a:pt x="525" y="2036"/>
                  </a:cubicBezTo>
                  <a:cubicBezTo>
                    <a:pt x="479" y="2025"/>
                    <a:pt x="433" y="2014"/>
                    <a:pt x="385" y="2001"/>
                  </a:cubicBezTo>
                  <a:cubicBezTo>
                    <a:pt x="374" y="1990"/>
                    <a:pt x="363" y="1979"/>
                    <a:pt x="350" y="1966"/>
                  </a:cubicBezTo>
                  <a:cubicBezTo>
                    <a:pt x="315" y="1966"/>
                    <a:pt x="280" y="1966"/>
                    <a:pt x="245" y="1966"/>
                  </a:cubicBezTo>
                  <a:cubicBezTo>
                    <a:pt x="222" y="1989"/>
                    <a:pt x="199" y="2012"/>
                    <a:pt x="175" y="2036"/>
                  </a:cubicBezTo>
                  <a:cubicBezTo>
                    <a:pt x="164" y="2036"/>
                    <a:pt x="153" y="2036"/>
                    <a:pt x="140" y="2036"/>
                  </a:cubicBezTo>
                  <a:cubicBezTo>
                    <a:pt x="117" y="2013"/>
                    <a:pt x="94" y="1990"/>
                    <a:pt x="70" y="1966"/>
                  </a:cubicBezTo>
                  <a:cubicBezTo>
                    <a:pt x="70" y="1955"/>
                    <a:pt x="70" y="1944"/>
                    <a:pt x="70" y="1931"/>
                  </a:cubicBezTo>
                  <a:cubicBezTo>
                    <a:pt x="81" y="1920"/>
                    <a:pt x="92" y="1909"/>
                    <a:pt x="105" y="1896"/>
                  </a:cubicBezTo>
                  <a:cubicBezTo>
                    <a:pt x="105" y="1873"/>
                    <a:pt x="105" y="1850"/>
                    <a:pt x="105" y="1826"/>
                  </a:cubicBezTo>
                  <a:cubicBezTo>
                    <a:pt x="70" y="1791"/>
                    <a:pt x="35" y="1756"/>
                    <a:pt x="0" y="1720"/>
                  </a:cubicBezTo>
                  <a:cubicBezTo>
                    <a:pt x="0" y="1709"/>
                    <a:pt x="0" y="1698"/>
                    <a:pt x="0" y="1685"/>
                  </a:cubicBezTo>
                  <a:cubicBezTo>
                    <a:pt x="11" y="1627"/>
                    <a:pt x="22" y="1569"/>
                    <a:pt x="35" y="1510"/>
                  </a:cubicBezTo>
                  <a:cubicBezTo>
                    <a:pt x="70" y="1463"/>
                    <a:pt x="105" y="1416"/>
                    <a:pt x="140" y="1369"/>
                  </a:cubicBezTo>
                  <a:cubicBezTo>
                    <a:pt x="186" y="1241"/>
                    <a:pt x="232" y="1113"/>
                    <a:pt x="280" y="983"/>
                  </a:cubicBezTo>
                  <a:cubicBezTo>
                    <a:pt x="291" y="890"/>
                    <a:pt x="302" y="797"/>
                    <a:pt x="315" y="702"/>
                  </a:cubicBezTo>
                  <a:cubicBezTo>
                    <a:pt x="361" y="656"/>
                    <a:pt x="407" y="610"/>
                    <a:pt x="455" y="562"/>
                  </a:cubicBezTo>
                  <a:cubicBezTo>
                    <a:pt x="466" y="562"/>
                    <a:pt x="477" y="562"/>
                    <a:pt x="490" y="562"/>
                  </a:cubicBezTo>
                  <a:cubicBezTo>
                    <a:pt x="513" y="539"/>
                    <a:pt x="536" y="516"/>
                    <a:pt x="560" y="492"/>
                  </a:cubicBezTo>
                  <a:cubicBezTo>
                    <a:pt x="560" y="469"/>
                    <a:pt x="560" y="446"/>
                    <a:pt x="560" y="422"/>
                  </a:cubicBezTo>
                  <a:cubicBezTo>
                    <a:pt x="549" y="399"/>
                    <a:pt x="538" y="376"/>
                    <a:pt x="525" y="351"/>
                  </a:cubicBezTo>
                  <a:cubicBezTo>
                    <a:pt x="514" y="340"/>
                    <a:pt x="503" y="329"/>
                    <a:pt x="490" y="316"/>
                  </a:cubicBezTo>
                  <a:cubicBezTo>
                    <a:pt x="490" y="305"/>
                    <a:pt x="490" y="294"/>
                    <a:pt x="490" y="281"/>
                  </a:cubicBezTo>
                  <a:cubicBezTo>
                    <a:pt x="513" y="258"/>
                    <a:pt x="536" y="235"/>
                    <a:pt x="560" y="211"/>
                  </a:cubicBezTo>
                  <a:cubicBezTo>
                    <a:pt x="665" y="165"/>
                    <a:pt x="770" y="119"/>
                    <a:pt x="875" y="71"/>
                  </a:cubicBezTo>
                  <a:cubicBezTo>
                    <a:pt x="956" y="48"/>
                    <a:pt x="1037" y="25"/>
                    <a:pt x="1120" y="0"/>
                  </a:cubicBezTo>
                  <a:close/>
                  <a:moveTo>
                    <a:pt x="1225" y="1755"/>
                  </a:moveTo>
                  <a:cubicBezTo>
                    <a:pt x="1236" y="1755"/>
                    <a:pt x="1247" y="1755"/>
                    <a:pt x="1260" y="1755"/>
                  </a:cubicBezTo>
                  <a:cubicBezTo>
                    <a:pt x="1295" y="1790"/>
                    <a:pt x="1330" y="1825"/>
                    <a:pt x="1365" y="1861"/>
                  </a:cubicBezTo>
                  <a:cubicBezTo>
                    <a:pt x="1365" y="1896"/>
                    <a:pt x="1365" y="1931"/>
                    <a:pt x="1365" y="1966"/>
                  </a:cubicBezTo>
                  <a:cubicBezTo>
                    <a:pt x="1342" y="1989"/>
                    <a:pt x="1319" y="2012"/>
                    <a:pt x="1295" y="2036"/>
                  </a:cubicBezTo>
                  <a:cubicBezTo>
                    <a:pt x="1272" y="2036"/>
                    <a:pt x="1249" y="2036"/>
                    <a:pt x="1225" y="2036"/>
                  </a:cubicBezTo>
                  <a:cubicBezTo>
                    <a:pt x="1214" y="2025"/>
                    <a:pt x="1203" y="2014"/>
                    <a:pt x="1190" y="2001"/>
                  </a:cubicBezTo>
                  <a:cubicBezTo>
                    <a:pt x="1190" y="1990"/>
                    <a:pt x="1190" y="1979"/>
                    <a:pt x="1190" y="1966"/>
                  </a:cubicBezTo>
                  <a:cubicBezTo>
                    <a:pt x="1179" y="1977"/>
                    <a:pt x="1168" y="1988"/>
                    <a:pt x="1155" y="2001"/>
                  </a:cubicBezTo>
                  <a:cubicBezTo>
                    <a:pt x="1132" y="1978"/>
                    <a:pt x="1109" y="1955"/>
                    <a:pt x="1085" y="1931"/>
                  </a:cubicBezTo>
                  <a:cubicBezTo>
                    <a:pt x="1085" y="1920"/>
                    <a:pt x="1085" y="1909"/>
                    <a:pt x="1085" y="1896"/>
                  </a:cubicBezTo>
                  <a:cubicBezTo>
                    <a:pt x="1131" y="1849"/>
                    <a:pt x="1177" y="1802"/>
                    <a:pt x="1225" y="1755"/>
                  </a:cubicBezTo>
                  <a:close/>
                </a:path>
              </a:pathLst>
            </a:custGeom>
            <a:solidFill>
              <a:srgbClr val="93C6D4"/>
            </a:solidFill>
            <a:ln w="7200">
              <a:solidFill>
                <a:srgbClr val="000000"/>
              </a:solidFill>
              <a:round/>
              <a:headEnd/>
              <a:tailEnd/>
            </a:ln>
          </p:spPr>
          <p:txBody>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white"/>
                </a:solidFill>
                <a:effectLst/>
                <a:uLnTx/>
                <a:uFillTx/>
                <a:latin typeface="Tahoma"/>
              </a:endParaRPr>
            </a:p>
          </p:txBody>
        </p:sp>
        <p:sp>
          <p:nvSpPr>
            <p:cNvPr id="18" name="GSPG_M_R1"/>
            <p:cNvSpPr>
              <a:spLocks noChangeAspect="1" noChangeArrowheads="1"/>
            </p:cNvSpPr>
            <p:nvPr/>
          </p:nvSpPr>
          <p:spPr bwMode="auto">
            <a:xfrm rot="236775">
              <a:off x="3373769" y="3657493"/>
              <a:ext cx="720500" cy="475154"/>
            </a:xfrm>
            <a:custGeom>
              <a:avLst/>
              <a:gdLst>
                <a:gd name="T0" fmla="*/ 118657336 w 2101"/>
                <a:gd name="T1" fmla="*/ 0 h 1405"/>
                <a:gd name="T2" fmla="*/ 126747657 w 2101"/>
                <a:gd name="T3" fmla="*/ 14923525 h 1405"/>
                <a:gd name="T4" fmla="*/ 124050976 w 2101"/>
                <a:gd name="T5" fmla="*/ 23826684 h 1405"/>
                <a:gd name="T6" fmla="*/ 142928021 w 2101"/>
                <a:gd name="T7" fmla="*/ 53588706 h 1405"/>
                <a:gd name="T8" fmla="*/ 148321696 w 2101"/>
                <a:gd name="T9" fmla="*/ 65459384 h 1405"/>
                <a:gd name="T10" fmla="*/ 140231340 w 2101"/>
                <a:gd name="T11" fmla="*/ 77415108 h 1405"/>
                <a:gd name="T12" fmla="*/ 145625015 w 2101"/>
                <a:gd name="T13" fmla="*/ 80382923 h 1405"/>
                <a:gd name="T14" fmla="*/ 156412017 w 2101"/>
                <a:gd name="T15" fmla="*/ 95221416 h 1405"/>
                <a:gd name="T16" fmla="*/ 161805379 w 2101"/>
                <a:gd name="T17" fmla="*/ 110144937 h 1405"/>
                <a:gd name="T18" fmla="*/ 140231340 w 2101"/>
                <a:gd name="T19" fmla="*/ 116080276 h 1405"/>
                <a:gd name="T20" fmla="*/ 132141019 w 2101"/>
                <a:gd name="T21" fmla="*/ 110144937 h 1405"/>
                <a:gd name="T22" fmla="*/ 126747657 w 2101"/>
                <a:gd name="T23" fmla="*/ 113112461 h 1405"/>
                <a:gd name="T24" fmla="*/ 115960655 w 2101"/>
                <a:gd name="T25" fmla="*/ 107177122 h 1405"/>
                <a:gd name="T26" fmla="*/ 99780013 w 2101"/>
                <a:gd name="T27" fmla="*/ 119048091 h 1405"/>
                <a:gd name="T28" fmla="*/ 91689692 w 2101"/>
                <a:gd name="T29" fmla="*/ 113112461 h 1405"/>
                <a:gd name="T30" fmla="*/ 88993011 w 2101"/>
                <a:gd name="T31" fmla="*/ 98189231 h 1405"/>
                <a:gd name="T32" fmla="*/ 80902690 w 2101"/>
                <a:gd name="T33" fmla="*/ 104209307 h 1405"/>
                <a:gd name="T34" fmla="*/ 75509327 w 2101"/>
                <a:gd name="T35" fmla="*/ 119048091 h 1405"/>
                <a:gd name="T36" fmla="*/ 70115670 w 2101"/>
                <a:gd name="T37" fmla="*/ 116080276 h 1405"/>
                <a:gd name="T38" fmla="*/ 53935028 w 2101"/>
                <a:gd name="T39" fmla="*/ 119048091 h 1405"/>
                <a:gd name="T40" fmla="*/ 29664334 w 2101"/>
                <a:gd name="T41" fmla="*/ 116080276 h 1405"/>
                <a:gd name="T42" fmla="*/ 24270694 w 2101"/>
                <a:gd name="T43" fmla="*/ 95221416 h 1405"/>
                <a:gd name="T44" fmla="*/ 2696682 w 2101"/>
                <a:gd name="T45" fmla="*/ 68427199 h 1405"/>
                <a:gd name="T46" fmla="*/ 8090323 w 2101"/>
                <a:gd name="T47" fmla="*/ 53588706 h 1405"/>
                <a:gd name="T48" fmla="*/ 0 w 2101"/>
                <a:gd name="T49" fmla="*/ 41717737 h 1405"/>
                <a:gd name="T50" fmla="*/ 2696682 w 2101"/>
                <a:gd name="T51" fmla="*/ 29762023 h 1405"/>
                <a:gd name="T52" fmla="*/ 0 w 2101"/>
                <a:gd name="T53" fmla="*/ 20858869 h 1405"/>
                <a:gd name="T54" fmla="*/ 5393642 w 2101"/>
                <a:gd name="T55" fmla="*/ 2967816 h 1405"/>
                <a:gd name="T56" fmla="*/ 32361015 w 2101"/>
                <a:gd name="T57" fmla="*/ 29762023 h 1405"/>
                <a:gd name="T58" fmla="*/ 40451345 w 2101"/>
                <a:gd name="T59" fmla="*/ 32729838 h 1405"/>
                <a:gd name="T60" fmla="*/ 62025349 w 2101"/>
                <a:gd name="T61" fmla="*/ 29762023 h 1405"/>
                <a:gd name="T62" fmla="*/ 67418989 w 2101"/>
                <a:gd name="T63" fmla="*/ 38665186 h 1405"/>
                <a:gd name="T64" fmla="*/ 75509327 w 2101"/>
                <a:gd name="T65" fmla="*/ 44685552 h 1405"/>
                <a:gd name="T66" fmla="*/ 78206008 w 2101"/>
                <a:gd name="T67" fmla="*/ 38665186 h 1405"/>
                <a:gd name="T68" fmla="*/ 75509327 w 2101"/>
                <a:gd name="T69" fmla="*/ 29762023 h 1405"/>
                <a:gd name="T70" fmla="*/ 88993011 w 2101"/>
                <a:gd name="T71" fmla="*/ 20858869 h 1405"/>
                <a:gd name="T72" fmla="*/ 97083332 w 2101"/>
                <a:gd name="T73" fmla="*/ 14923525 h 1405"/>
                <a:gd name="T74" fmla="*/ 102476694 w 2101"/>
                <a:gd name="T75" fmla="*/ 0 h 140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01"/>
                <a:gd name="T115" fmla="*/ 0 h 1405"/>
                <a:gd name="T116" fmla="*/ 2101 w 2101"/>
                <a:gd name="T117" fmla="*/ 1405 h 140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01" h="1405">
                  <a:moveTo>
                    <a:pt x="1330" y="0"/>
                  </a:moveTo>
                  <a:lnTo>
                    <a:pt x="1540" y="0"/>
                  </a:lnTo>
                  <a:lnTo>
                    <a:pt x="1645" y="105"/>
                  </a:lnTo>
                  <a:lnTo>
                    <a:pt x="1645" y="176"/>
                  </a:lnTo>
                  <a:lnTo>
                    <a:pt x="1610" y="211"/>
                  </a:lnTo>
                  <a:lnTo>
                    <a:pt x="1610" y="281"/>
                  </a:lnTo>
                  <a:lnTo>
                    <a:pt x="1785" y="562"/>
                  </a:lnTo>
                  <a:lnTo>
                    <a:pt x="1855" y="632"/>
                  </a:lnTo>
                  <a:lnTo>
                    <a:pt x="1925" y="737"/>
                  </a:lnTo>
                  <a:lnTo>
                    <a:pt x="1925" y="772"/>
                  </a:lnTo>
                  <a:lnTo>
                    <a:pt x="1820" y="878"/>
                  </a:lnTo>
                  <a:lnTo>
                    <a:pt x="1820" y="913"/>
                  </a:lnTo>
                  <a:lnTo>
                    <a:pt x="1855" y="948"/>
                  </a:lnTo>
                  <a:lnTo>
                    <a:pt x="1890" y="948"/>
                  </a:lnTo>
                  <a:lnTo>
                    <a:pt x="2030" y="1088"/>
                  </a:lnTo>
                  <a:lnTo>
                    <a:pt x="2030" y="1123"/>
                  </a:lnTo>
                  <a:lnTo>
                    <a:pt x="2065" y="1264"/>
                  </a:lnTo>
                  <a:lnTo>
                    <a:pt x="2100" y="1299"/>
                  </a:lnTo>
                  <a:lnTo>
                    <a:pt x="2030" y="1369"/>
                  </a:lnTo>
                  <a:lnTo>
                    <a:pt x="1820" y="1369"/>
                  </a:lnTo>
                  <a:lnTo>
                    <a:pt x="1750" y="1334"/>
                  </a:lnTo>
                  <a:lnTo>
                    <a:pt x="1715" y="1299"/>
                  </a:lnTo>
                  <a:lnTo>
                    <a:pt x="1680" y="1299"/>
                  </a:lnTo>
                  <a:lnTo>
                    <a:pt x="1645" y="1334"/>
                  </a:lnTo>
                  <a:lnTo>
                    <a:pt x="1575" y="1334"/>
                  </a:lnTo>
                  <a:lnTo>
                    <a:pt x="1505" y="1264"/>
                  </a:lnTo>
                  <a:lnTo>
                    <a:pt x="1435" y="1264"/>
                  </a:lnTo>
                  <a:lnTo>
                    <a:pt x="1295" y="1404"/>
                  </a:lnTo>
                  <a:lnTo>
                    <a:pt x="1260" y="1404"/>
                  </a:lnTo>
                  <a:lnTo>
                    <a:pt x="1190" y="1334"/>
                  </a:lnTo>
                  <a:lnTo>
                    <a:pt x="1190" y="1194"/>
                  </a:lnTo>
                  <a:lnTo>
                    <a:pt x="1155" y="1158"/>
                  </a:lnTo>
                  <a:lnTo>
                    <a:pt x="1120" y="1158"/>
                  </a:lnTo>
                  <a:lnTo>
                    <a:pt x="1050" y="1229"/>
                  </a:lnTo>
                  <a:lnTo>
                    <a:pt x="1050" y="1334"/>
                  </a:lnTo>
                  <a:lnTo>
                    <a:pt x="980" y="1404"/>
                  </a:lnTo>
                  <a:lnTo>
                    <a:pt x="945" y="1404"/>
                  </a:lnTo>
                  <a:lnTo>
                    <a:pt x="910" y="1369"/>
                  </a:lnTo>
                  <a:lnTo>
                    <a:pt x="735" y="1369"/>
                  </a:lnTo>
                  <a:lnTo>
                    <a:pt x="700" y="1404"/>
                  </a:lnTo>
                  <a:lnTo>
                    <a:pt x="595" y="1404"/>
                  </a:lnTo>
                  <a:lnTo>
                    <a:pt x="385" y="1369"/>
                  </a:lnTo>
                  <a:lnTo>
                    <a:pt x="315" y="1299"/>
                  </a:lnTo>
                  <a:lnTo>
                    <a:pt x="315" y="1123"/>
                  </a:lnTo>
                  <a:lnTo>
                    <a:pt x="70" y="878"/>
                  </a:lnTo>
                  <a:lnTo>
                    <a:pt x="35" y="807"/>
                  </a:lnTo>
                  <a:lnTo>
                    <a:pt x="35" y="702"/>
                  </a:lnTo>
                  <a:lnTo>
                    <a:pt x="105" y="632"/>
                  </a:lnTo>
                  <a:lnTo>
                    <a:pt x="105" y="597"/>
                  </a:lnTo>
                  <a:lnTo>
                    <a:pt x="0" y="492"/>
                  </a:lnTo>
                  <a:lnTo>
                    <a:pt x="0" y="386"/>
                  </a:lnTo>
                  <a:lnTo>
                    <a:pt x="35" y="351"/>
                  </a:lnTo>
                  <a:lnTo>
                    <a:pt x="35" y="281"/>
                  </a:lnTo>
                  <a:lnTo>
                    <a:pt x="0" y="246"/>
                  </a:lnTo>
                  <a:lnTo>
                    <a:pt x="0" y="105"/>
                  </a:lnTo>
                  <a:lnTo>
                    <a:pt x="70" y="35"/>
                  </a:lnTo>
                  <a:lnTo>
                    <a:pt x="105" y="35"/>
                  </a:lnTo>
                  <a:lnTo>
                    <a:pt x="420" y="351"/>
                  </a:lnTo>
                  <a:lnTo>
                    <a:pt x="490" y="386"/>
                  </a:lnTo>
                  <a:lnTo>
                    <a:pt x="525" y="386"/>
                  </a:lnTo>
                  <a:lnTo>
                    <a:pt x="560" y="351"/>
                  </a:lnTo>
                  <a:lnTo>
                    <a:pt x="805" y="351"/>
                  </a:lnTo>
                  <a:lnTo>
                    <a:pt x="875" y="421"/>
                  </a:lnTo>
                  <a:lnTo>
                    <a:pt x="875" y="456"/>
                  </a:lnTo>
                  <a:lnTo>
                    <a:pt x="945" y="527"/>
                  </a:lnTo>
                  <a:lnTo>
                    <a:pt x="980" y="527"/>
                  </a:lnTo>
                  <a:lnTo>
                    <a:pt x="1015" y="492"/>
                  </a:lnTo>
                  <a:lnTo>
                    <a:pt x="1015" y="456"/>
                  </a:lnTo>
                  <a:lnTo>
                    <a:pt x="980" y="421"/>
                  </a:lnTo>
                  <a:lnTo>
                    <a:pt x="980" y="351"/>
                  </a:lnTo>
                  <a:lnTo>
                    <a:pt x="1085" y="246"/>
                  </a:lnTo>
                  <a:lnTo>
                    <a:pt x="1155" y="246"/>
                  </a:lnTo>
                  <a:lnTo>
                    <a:pt x="1225" y="211"/>
                  </a:lnTo>
                  <a:lnTo>
                    <a:pt x="1260" y="176"/>
                  </a:lnTo>
                  <a:lnTo>
                    <a:pt x="1260" y="70"/>
                  </a:lnTo>
                  <a:lnTo>
                    <a:pt x="1330" y="0"/>
                  </a:lnTo>
                </a:path>
              </a:pathLst>
            </a:custGeom>
            <a:solidFill>
              <a:srgbClr val="C1D82F"/>
            </a:solidFill>
            <a:ln w="7200">
              <a:solidFill>
                <a:srgbClr val="000000"/>
              </a:solidFill>
              <a:round/>
              <a:headEnd/>
              <a:tailEnd/>
            </a:ln>
          </p:spPr>
          <p:txBody>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smtClean="0">
                <a:ln>
                  <a:noFill/>
                </a:ln>
                <a:solidFill>
                  <a:prstClr val="white"/>
                </a:solidFill>
                <a:effectLst/>
                <a:uLnTx/>
                <a:uFillTx/>
                <a:latin typeface="Tahoma"/>
              </a:endParaRPr>
            </a:p>
          </p:txBody>
        </p:sp>
        <p:sp>
          <p:nvSpPr>
            <p:cNvPr id="19" name="GSPG_A_R1"/>
            <p:cNvSpPr>
              <a:spLocks noChangeAspect="1" noChangeArrowheads="1"/>
            </p:cNvSpPr>
            <p:nvPr/>
          </p:nvSpPr>
          <p:spPr bwMode="auto">
            <a:xfrm rot="236775">
              <a:off x="3687388" y="4204706"/>
              <a:ext cx="779557" cy="795607"/>
            </a:xfrm>
            <a:custGeom>
              <a:avLst/>
              <a:gdLst>
                <a:gd name="T0" fmla="*/ 96930686 w 2275"/>
                <a:gd name="T1" fmla="*/ 0 h 2353"/>
                <a:gd name="T2" fmla="*/ 145319044 w 2275"/>
                <a:gd name="T3" fmla="*/ 2966676 h 2353"/>
                <a:gd name="T4" fmla="*/ 153396379 w 2275"/>
                <a:gd name="T5" fmla="*/ 8899735 h 2353"/>
                <a:gd name="T6" fmla="*/ 169551534 w 2275"/>
                <a:gd name="T7" fmla="*/ 26784219 h 2353"/>
                <a:gd name="T8" fmla="*/ 172244152 w 2275"/>
                <a:gd name="T9" fmla="*/ 32717277 h 2353"/>
                <a:gd name="T10" fmla="*/ 172244152 w 2275"/>
                <a:gd name="T11" fmla="*/ 86285723 h 2353"/>
                <a:gd name="T12" fmla="*/ 174936771 w 2275"/>
                <a:gd name="T13" fmla="*/ 89252397 h 2353"/>
                <a:gd name="T14" fmla="*/ 174936771 w 2275"/>
                <a:gd name="T15" fmla="*/ 101118804 h 2353"/>
                <a:gd name="T16" fmla="*/ 161474234 w 2275"/>
                <a:gd name="T17" fmla="*/ 116036607 h 2353"/>
                <a:gd name="T18" fmla="*/ 158781616 w 2275"/>
                <a:gd name="T19" fmla="*/ 116036607 h 2353"/>
                <a:gd name="T20" fmla="*/ 150704038 w 2275"/>
                <a:gd name="T21" fmla="*/ 124936339 h 2353"/>
                <a:gd name="T22" fmla="*/ 150704038 w 2275"/>
                <a:gd name="T23" fmla="*/ 127903014 h 2353"/>
                <a:gd name="T24" fmla="*/ 156088997 w 2275"/>
                <a:gd name="T25" fmla="*/ 133836363 h 2353"/>
                <a:gd name="T26" fmla="*/ 156088997 w 2275"/>
                <a:gd name="T27" fmla="*/ 136802746 h 2353"/>
                <a:gd name="T28" fmla="*/ 145319044 w 2275"/>
                <a:gd name="T29" fmla="*/ 148754165 h 2353"/>
                <a:gd name="T30" fmla="*/ 142626426 w 2275"/>
                <a:gd name="T31" fmla="*/ 148754165 h 2353"/>
                <a:gd name="T32" fmla="*/ 139933808 w 2275"/>
                <a:gd name="T33" fmla="*/ 145787491 h 2353"/>
                <a:gd name="T34" fmla="*/ 131856231 w 2275"/>
                <a:gd name="T35" fmla="*/ 145787491 h 2353"/>
                <a:gd name="T36" fmla="*/ 129163890 w 2275"/>
                <a:gd name="T37" fmla="*/ 148754165 h 2353"/>
                <a:gd name="T38" fmla="*/ 129163890 w 2275"/>
                <a:gd name="T39" fmla="*/ 151720549 h 2353"/>
                <a:gd name="T40" fmla="*/ 137241467 w 2275"/>
                <a:gd name="T41" fmla="*/ 160620609 h 2353"/>
                <a:gd name="T42" fmla="*/ 137241467 w 2275"/>
                <a:gd name="T43" fmla="*/ 172571737 h 2353"/>
                <a:gd name="T44" fmla="*/ 129163890 w 2275"/>
                <a:gd name="T45" fmla="*/ 181471469 h 2353"/>
                <a:gd name="T46" fmla="*/ 105008264 w 2275"/>
                <a:gd name="T47" fmla="*/ 196304551 h 2353"/>
                <a:gd name="T48" fmla="*/ 96930686 w 2275"/>
                <a:gd name="T49" fmla="*/ 199355946 h 2353"/>
                <a:gd name="T50" fmla="*/ 94238068 w 2275"/>
                <a:gd name="T51" fmla="*/ 199355946 h 2353"/>
                <a:gd name="T52" fmla="*/ 83468150 w 2275"/>
                <a:gd name="T53" fmla="*/ 187404818 h 2353"/>
                <a:gd name="T54" fmla="*/ 83468150 w 2275"/>
                <a:gd name="T55" fmla="*/ 178504795 h 2353"/>
                <a:gd name="T56" fmla="*/ 80775531 w 2275"/>
                <a:gd name="T57" fmla="*/ 175538411 h 2353"/>
                <a:gd name="T58" fmla="*/ 75390572 w 2275"/>
                <a:gd name="T59" fmla="*/ 175538411 h 2353"/>
                <a:gd name="T60" fmla="*/ 61927741 w 2275"/>
                <a:gd name="T61" fmla="*/ 184438144 h 2353"/>
                <a:gd name="T62" fmla="*/ 56542782 w 2275"/>
                <a:gd name="T63" fmla="*/ 190371202 h 2353"/>
                <a:gd name="T64" fmla="*/ 48465204 w 2275"/>
                <a:gd name="T65" fmla="*/ 190371202 h 2353"/>
                <a:gd name="T66" fmla="*/ 40387627 w 2275"/>
                <a:gd name="T67" fmla="*/ 181471469 h 2353"/>
                <a:gd name="T68" fmla="*/ 32310318 w 2275"/>
                <a:gd name="T69" fmla="*/ 175538411 h 2353"/>
                <a:gd name="T70" fmla="*/ 13462541 w 2275"/>
                <a:gd name="T71" fmla="*/ 175538411 h 2353"/>
                <a:gd name="T72" fmla="*/ 8077580 w 2275"/>
                <a:gd name="T73" fmla="*/ 172571737 h 2353"/>
                <a:gd name="T74" fmla="*/ 0 w 2275"/>
                <a:gd name="T75" fmla="*/ 163586992 h 2353"/>
                <a:gd name="T76" fmla="*/ 0 w 2275"/>
                <a:gd name="T77" fmla="*/ 160620609 h 2353"/>
                <a:gd name="T78" fmla="*/ 2692619 w 2275"/>
                <a:gd name="T79" fmla="*/ 157653934 h 2353"/>
                <a:gd name="T80" fmla="*/ 5384961 w 2275"/>
                <a:gd name="T81" fmla="*/ 151720549 h 2353"/>
                <a:gd name="T82" fmla="*/ 5384961 w 2275"/>
                <a:gd name="T83" fmla="*/ 148754165 h 2353"/>
                <a:gd name="T84" fmla="*/ 8077580 w 2275"/>
                <a:gd name="T85" fmla="*/ 145787491 h 2353"/>
                <a:gd name="T86" fmla="*/ 16155159 w 2275"/>
                <a:gd name="T87" fmla="*/ 145787491 h 2353"/>
                <a:gd name="T88" fmla="*/ 26925082 w 2275"/>
                <a:gd name="T89" fmla="*/ 133836363 h 2353"/>
                <a:gd name="T90" fmla="*/ 35002659 w 2275"/>
                <a:gd name="T91" fmla="*/ 83319339 h 2353"/>
                <a:gd name="T92" fmla="*/ 40387627 w 2275"/>
                <a:gd name="T93" fmla="*/ 74334577 h 2353"/>
                <a:gd name="T94" fmla="*/ 40387627 w 2275"/>
                <a:gd name="T95" fmla="*/ 68401519 h 2353"/>
                <a:gd name="T96" fmla="*/ 37695286 w 2275"/>
                <a:gd name="T97" fmla="*/ 65434844 h 2353"/>
                <a:gd name="T98" fmla="*/ 37695286 w 2275"/>
                <a:gd name="T99" fmla="*/ 53568437 h 2353"/>
                <a:gd name="T100" fmla="*/ 43080245 w 2275"/>
                <a:gd name="T101" fmla="*/ 47550367 h 2353"/>
                <a:gd name="T102" fmla="*/ 51157823 w 2275"/>
                <a:gd name="T103" fmla="*/ 47550367 h 2353"/>
                <a:gd name="T104" fmla="*/ 61927741 w 2275"/>
                <a:gd name="T105" fmla="*/ 41617309 h 2353"/>
                <a:gd name="T106" fmla="*/ 70005318 w 2275"/>
                <a:gd name="T107" fmla="*/ 32717277 h 2353"/>
                <a:gd name="T108" fmla="*/ 70005318 w 2275"/>
                <a:gd name="T109" fmla="*/ 29750893 h 2353"/>
                <a:gd name="T110" fmla="*/ 75390572 w 2275"/>
                <a:gd name="T111" fmla="*/ 23817544 h 2353"/>
                <a:gd name="T112" fmla="*/ 83468150 w 2275"/>
                <a:gd name="T113" fmla="*/ 23817544 h 2353"/>
                <a:gd name="T114" fmla="*/ 88853109 w 2275"/>
                <a:gd name="T115" fmla="*/ 17799761 h 2353"/>
                <a:gd name="T116" fmla="*/ 88853109 w 2275"/>
                <a:gd name="T117" fmla="*/ 8899735 h 2353"/>
                <a:gd name="T118" fmla="*/ 96930686 w 2275"/>
                <a:gd name="T119" fmla="*/ 0 h 235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75"/>
                <a:gd name="T181" fmla="*/ 0 h 2353"/>
                <a:gd name="T182" fmla="*/ 2275 w 2275"/>
                <a:gd name="T183" fmla="*/ 2353 h 235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75" h="2353">
                  <a:moveTo>
                    <a:pt x="1260" y="0"/>
                  </a:moveTo>
                  <a:lnTo>
                    <a:pt x="1889" y="35"/>
                  </a:lnTo>
                  <a:lnTo>
                    <a:pt x="1994" y="105"/>
                  </a:lnTo>
                  <a:lnTo>
                    <a:pt x="2204" y="316"/>
                  </a:lnTo>
                  <a:lnTo>
                    <a:pt x="2239" y="386"/>
                  </a:lnTo>
                  <a:lnTo>
                    <a:pt x="2239" y="1018"/>
                  </a:lnTo>
                  <a:lnTo>
                    <a:pt x="2274" y="1053"/>
                  </a:lnTo>
                  <a:lnTo>
                    <a:pt x="2274" y="1193"/>
                  </a:lnTo>
                  <a:lnTo>
                    <a:pt x="2099" y="1369"/>
                  </a:lnTo>
                  <a:lnTo>
                    <a:pt x="2064" y="1369"/>
                  </a:lnTo>
                  <a:lnTo>
                    <a:pt x="1959" y="1474"/>
                  </a:lnTo>
                  <a:lnTo>
                    <a:pt x="1959" y="1509"/>
                  </a:lnTo>
                  <a:lnTo>
                    <a:pt x="2029" y="1579"/>
                  </a:lnTo>
                  <a:lnTo>
                    <a:pt x="2029" y="1614"/>
                  </a:lnTo>
                  <a:lnTo>
                    <a:pt x="1889" y="1755"/>
                  </a:lnTo>
                  <a:lnTo>
                    <a:pt x="1854" y="1755"/>
                  </a:lnTo>
                  <a:lnTo>
                    <a:pt x="1819" y="1720"/>
                  </a:lnTo>
                  <a:lnTo>
                    <a:pt x="1714" y="1720"/>
                  </a:lnTo>
                  <a:lnTo>
                    <a:pt x="1679" y="1755"/>
                  </a:lnTo>
                  <a:lnTo>
                    <a:pt x="1679" y="1790"/>
                  </a:lnTo>
                  <a:lnTo>
                    <a:pt x="1784" y="1895"/>
                  </a:lnTo>
                  <a:lnTo>
                    <a:pt x="1784" y="2036"/>
                  </a:lnTo>
                  <a:lnTo>
                    <a:pt x="1679" y="2141"/>
                  </a:lnTo>
                  <a:lnTo>
                    <a:pt x="1365" y="2316"/>
                  </a:lnTo>
                  <a:lnTo>
                    <a:pt x="1260" y="2352"/>
                  </a:lnTo>
                  <a:lnTo>
                    <a:pt x="1225" y="2352"/>
                  </a:lnTo>
                  <a:lnTo>
                    <a:pt x="1085" y="2211"/>
                  </a:lnTo>
                  <a:lnTo>
                    <a:pt x="1085" y="2106"/>
                  </a:lnTo>
                  <a:lnTo>
                    <a:pt x="1050" y="2071"/>
                  </a:lnTo>
                  <a:lnTo>
                    <a:pt x="980" y="2071"/>
                  </a:lnTo>
                  <a:lnTo>
                    <a:pt x="805" y="2176"/>
                  </a:lnTo>
                  <a:lnTo>
                    <a:pt x="735" y="2246"/>
                  </a:lnTo>
                  <a:lnTo>
                    <a:pt x="630" y="2246"/>
                  </a:lnTo>
                  <a:lnTo>
                    <a:pt x="525" y="2141"/>
                  </a:lnTo>
                  <a:lnTo>
                    <a:pt x="420" y="2071"/>
                  </a:lnTo>
                  <a:lnTo>
                    <a:pt x="175" y="2071"/>
                  </a:lnTo>
                  <a:lnTo>
                    <a:pt x="105" y="2036"/>
                  </a:lnTo>
                  <a:lnTo>
                    <a:pt x="0" y="1930"/>
                  </a:lnTo>
                  <a:lnTo>
                    <a:pt x="0" y="1895"/>
                  </a:lnTo>
                  <a:lnTo>
                    <a:pt x="35" y="1860"/>
                  </a:lnTo>
                  <a:lnTo>
                    <a:pt x="70" y="1790"/>
                  </a:lnTo>
                  <a:lnTo>
                    <a:pt x="70" y="1755"/>
                  </a:lnTo>
                  <a:lnTo>
                    <a:pt x="105" y="1720"/>
                  </a:lnTo>
                  <a:lnTo>
                    <a:pt x="210" y="1720"/>
                  </a:lnTo>
                  <a:lnTo>
                    <a:pt x="350" y="1579"/>
                  </a:lnTo>
                  <a:lnTo>
                    <a:pt x="455" y="983"/>
                  </a:lnTo>
                  <a:lnTo>
                    <a:pt x="525" y="877"/>
                  </a:lnTo>
                  <a:lnTo>
                    <a:pt x="525" y="807"/>
                  </a:lnTo>
                  <a:lnTo>
                    <a:pt x="490" y="772"/>
                  </a:lnTo>
                  <a:lnTo>
                    <a:pt x="490" y="632"/>
                  </a:lnTo>
                  <a:lnTo>
                    <a:pt x="560" y="561"/>
                  </a:lnTo>
                  <a:lnTo>
                    <a:pt x="665" y="561"/>
                  </a:lnTo>
                  <a:lnTo>
                    <a:pt x="805" y="491"/>
                  </a:lnTo>
                  <a:lnTo>
                    <a:pt x="910" y="386"/>
                  </a:lnTo>
                  <a:lnTo>
                    <a:pt x="910" y="351"/>
                  </a:lnTo>
                  <a:lnTo>
                    <a:pt x="980" y="281"/>
                  </a:lnTo>
                  <a:lnTo>
                    <a:pt x="1085" y="281"/>
                  </a:lnTo>
                  <a:lnTo>
                    <a:pt x="1155" y="210"/>
                  </a:lnTo>
                  <a:lnTo>
                    <a:pt x="1155" y="105"/>
                  </a:lnTo>
                  <a:lnTo>
                    <a:pt x="1260" y="0"/>
                  </a:lnTo>
                </a:path>
              </a:pathLst>
            </a:custGeom>
            <a:solidFill>
              <a:srgbClr val="C1D82F"/>
            </a:solidFill>
            <a:ln w="7200">
              <a:solidFill>
                <a:srgbClr val="000000"/>
              </a:solidFill>
              <a:round/>
              <a:headEnd/>
              <a:tailEnd/>
            </a:ln>
          </p:spPr>
          <p:txBody>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smtClean="0">
                <a:ln>
                  <a:noFill/>
                </a:ln>
                <a:solidFill>
                  <a:prstClr val="white"/>
                </a:solidFill>
                <a:effectLst/>
                <a:uLnTx/>
                <a:uFillTx/>
                <a:latin typeface="Tahoma"/>
              </a:endParaRPr>
            </a:p>
          </p:txBody>
        </p:sp>
        <p:sp>
          <p:nvSpPr>
            <p:cNvPr id="20" name="GSPG_C_R1"/>
            <p:cNvSpPr>
              <a:spLocks noChangeAspect="1" noChangeArrowheads="1"/>
            </p:cNvSpPr>
            <p:nvPr/>
          </p:nvSpPr>
          <p:spPr bwMode="auto">
            <a:xfrm rot="236775">
              <a:off x="3898766" y="4884520"/>
              <a:ext cx="177172" cy="154702"/>
            </a:xfrm>
            <a:custGeom>
              <a:avLst/>
              <a:gdLst>
                <a:gd name="T0" fmla="*/ 20847591 w 518"/>
                <a:gd name="T1" fmla="*/ 0 h 457"/>
                <a:gd name="T2" fmla="*/ 23530260 w 518"/>
                <a:gd name="T3" fmla="*/ 0 h 457"/>
                <a:gd name="T4" fmla="*/ 28895323 w 518"/>
                <a:gd name="T5" fmla="*/ 5946917 h 457"/>
                <a:gd name="T6" fmla="*/ 28895323 w 518"/>
                <a:gd name="T7" fmla="*/ 8920520 h 457"/>
                <a:gd name="T8" fmla="*/ 31577992 w 518"/>
                <a:gd name="T9" fmla="*/ 14867437 h 457"/>
                <a:gd name="T10" fmla="*/ 39625733 w 518"/>
                <a:gd name="T11" fmla="*/ 23787668 h 457"/>
                <a:gd name="T12" fmla="*/ 39625733 w 518"/>
                <a:gd name="T13" fmla="*/ 26846090 h 457"/>
                <a:gd name="T14" fmla="*/ 34260662 w 518"/>
                <a:gd name="T15" fmla="*/ 32793005 h 457"/>
                <a:gd name="T16" fmla="*/ 26212653 w 518"/>
                <a:gd name="T17" fmla="*/ 38740220 h 457"/>
                <a:gd name="T18" fmla="*/ 23530260 w 518"/>
                <a:gd name="T19" fmla="*/ 38740220 h 457"/>
                <a:gd name="T20" fmla="*/ 20847591 w 518"/>
                <a:gd name="T21" fmla="*/ 35766608 h 457"/>
                <a:gd name="T22" fmla="*/ 12799854 w 518"/>
                <a:gd name="T23" fmla="*/ 35766608 h 457"/>
                <a:gd name="T24" fmla="*/ 10117185 w 518"/>
                <a:gd name="T25" fmla="*/ 38740220 h 457"/>
                <a:gd name="T26" fmla="*/ 7434513 w 518"/>
                <a:gd name="T27" fmla="*/ 38740220 h 457"/>
                <a:gd name="T28" fmla="*/ 2069449 w 518"/>
                <a:gd name="T29" fmla="*/ 32793005 h 457"/>
                <a:gd name="T30" fmla="*/ 2069449 w 518"/>
                <a:gd name="T31" fmla="*/ 29819693 h 457"/>
                <a:gd name="T32" fmla="*/ 0 w 518"/>
                <a:gd name="T33" fmla="*/ 23023136 h 457"/>
                <a:gd name="T34" fmla="*/ 4752120 w 518"/>
                <a:gd name="T35" fmla="*/ 14867437 h 457"/>
                <a:gd name="T36" fmla="*/ 10117185 w 518"/>
                <a:gd name="T37" fmla="*/ 8920520 h 457"/>
                <a:gd name="T38" fmla="*/ 20847591 w 518"/>
                <a:gd name="T39" fmla="*/ 0 h 4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8"/>
                <a:gd name="T61" fmla="*/ 0 h 457"/>
                <a:gd name="T62" fmla="*/ 518 w 518"/>
                <a:gd name="T63" fmla="*/ 457 h 45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8" h="457">
                  <a:moveTo>
                    <a:pt x="272" y="0"/>
                  </a:moveTo>
                  <a:lnTo>
                    <a:pt x="307" y="0"/>
                  </a:lnTo>
                  <a:lnTo>
                    <a:pt x="377" y="70"/>
                  </a:lnTo>
                  <a:lnTo>
                    <a:pt x="377" y="105"/>
                  </a:lnTo>
                  <a:lnTo>
                    <a:pt x="412" y="175"/>
                  </a:lnTo>
                  <a:lnTo>
                    <a:pt x="517" y="280"/>
                  </a:lnTo>
                  <a:lnTo>
                    <a:pt x="517" y="316"/>
                  </a:lnTo>
                  <a:lnTo>
                    <a:pt x="447" y="386"/>
                  </a:lnTo>
                  <a:lnTo>
                    <a:pt x="342" y="456"/>
                  </a:lnTo>
                  <a:lnTo>
                    <a:pt x="307" y="456"/>
                  </a:lnTo>
                  <a:lnTo>
                    <a:pt x="272" y="421"/>
                  </a:lnTo>
                  <a:lnTo>
                    <a:pt x="167" y="421"/>
                  </a:lnTo>
                  <a:lnTo>
                    <a:pt x="132" y="456"/>
                  </a:lnTo>
                  <a:lnTo>
                    <a:pt x="97" y="456"/>
                  </a:lnTo>
                  <a:lnTo>
                    <a:pt x="27" y="386"/>
                  </a:lnTo>
                  <a:lnTo>
                    <a:pt x="27" y="351"/>
                  </a:lnTo>
                  <a:lnTo>
                    <a:pt x="0" y="271"/>
                  </a:lnTo>
                  <a:lnTo>
                    <a:pt x="62" y="175"/>
                  </a:lnTo>
                  <a:lnTo>
                    <a:pt x="132" y="105"/>
                  </a:lnTo>
                  <a:lnTo>
                    <a:pt x="272" y="0"/>
                  </a:lnTo>
                </a:path>
              </a:pathLst>
            </a:custGeom>
            <a:solidFill>
              <a:srgbClr val="93C6D4"/>
            </a:solidFill>
            <a:ln w="7200">
              <a:solidFill>
                <a:srgbClr val="000000"/>
              </a:solidFill>
              <a:round/>
              <a:headEnd/>
              <a:tailEnd/>
            </a:ln>
          </p:spPr>
          <p:txBody>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smtClean="0">
                <a:ln>
                  <a:noFill/>
                </a:ln>
                <a:solidFill>
                  <a:prstClr val="white"/>
                </a:solidFill>
                <a:effectLst/>
                <a:uLnTx/>
                <a:uFillTx/>
                <a:latin typeface="Tahoma"/>
              </a:endParaRPr>
            </a:p>
          </p:txBody>
        </p:sp>
      </p:grpSp>
      <p:sp>
        <p:nvSpPr>
          <p:cNvPr id="21" name="TextBox 20"/>
          <p:cNvSpPr txBox="1"/>
          <p:nvPr/>
        </p:nvSpPr>
        <p:spPr>
          <a:xfrm>
            <a:off x="2795956" y="1626040"/>
            <a:ext cx="381836" cy="307777"/>
          </a:xfrm>
          <a:prstGeom prst="rect">
            <a:avLst/>
          </a:prstGeom>
          <a:solidFill>
            <a:sysClr val="window" lastClr="FFFFFF"/>
          </a:solidFill>
          <a:ln w="38100">
            <a:solidFill>
              <a:srgbClr val="0090AB"/>
            </a:solidFill>
          </a:ln>
        </p:spPr>
        <p:txBody>
          <a:bodyPr wrap="none" rtlCol="0">
            <a:spAutoFit/>
          </a:bodyPr>
          <a:lstStyle/>
          <a:p>
            <a:pPr marL="0" marR="0" lvl="0" indent="0" defTabSz="1043056" eaLnBrk="1" fontAlgn="auto" latinLnBrk="0" hangingPunct="1">
              <a:lnSpc>
                <a:spcPct val="100000"/>
              </a:lnSpc>
              <a:spcBef>
                <a:spcPts val="0"/>
              </a:spcBef>
              <a:spcAft>
                <a:spcPts val="0"/>
              </a:spcAft>
              <a:buClr>
                <a:srgbClr val="008DA8"/>
              </a:buClr>
              <a:buSzTx/>
              <a:buFontTx/>
              <a:buNone/>
              <a:tabLst/>
              <a:defRPr/>
            </a:pPr>
            <a:r>
              <a:rPr kumimoji="0" lang="en-GB" sz="1400" b="0" i="0" u="none" strike="noStrike" kern="0" cap="none" spc="0" normalizeH="0" baseline="0" noProof="0" dirty="0" smtClean="0">
                <a:ln>
                  <a:noFill/>
                </a:ln>
                <a:solidFill>
                  <a:prstClr val="black"/>
                </a:solidFill>
                <a:effectLst/>
                <a:uLnTx/>
                <a:uFillTx/>
                <a:latin typeface="Tahoma"/>
                <a:cs typeface="Tahoma" pitchFamily="34" charset="0"/>
              </a:rPr>
              <a:t>_P</a:t>
            </a:r>
          </a:p>
        </p:txBody>
      </p:sp>
      <p:sp>
        <p:nvSpPr>
          <p:cNvPr id="22" name="TextBox 21"/>
          <p:cNvSpPr txBox="1"/>
          <p:nvPr/>
        </p:nvSpPr>
        <p:spPr>
          <a:xfrm>
            <a:off x="6287902" y="2023209"/>
            <a:ext cx="402674" cy="307777"/>
          </a:xfrm>
          <a:prstGeom prst="rect">
            <a:avLst/>
          </a:prstGeom>
          <a:solidFill>
            <a:sysClr val="window" lastClr="FFFFFF"/>
          </a:solidFill>
          <a:ln w="38100">
            <a:solidFill>
              <a:srgbClr val="C1D82F"/>
            </a:solidFill>
          </a:ln>
        </p:spPr>
        <p:txBody>
          <a:bodyPr wrap="none" rtlCol="0">
            <a:spAutoFit/>
          </a:bodyPr>
          <a:lstStyle/>
          <a:p>
            <a:pPr marL="0" marR="0" lvl="0" indent="0" defTabSz="1043056" eaLnBrk="1" fontAlgn="auto" latinLnBrk="0" hangingPunct="1">
              <a:lnSpc>
                <a:spcPct val="100000"/>
              </a:lnSpc>
              <a:spcBef>
                <a:spcPts val="0"/>
              </a:spcBef>
              <a:spcAft>
                <a:spcPts val="0"/>
              </a:spcAft>
              <a:buClr>
                <a:srgbClr val="008DA8"/>
              </a:buClr>
              <a:buSzTx/>
              <a:buFontTx/>
              <a:buNone/>
              <a:tabLst/>
              <a:defRPr/>
            </a:pPr>
            <a:r>
              <a:rPr kumimoji="0" lang="en-GB" sz="1400" b="0" i="0" u="none" strike="noStrike" kern="0" cap="none" spc="0" normalizeH="0" baseline="0" noProof="0" dirty="0" smtClean="0">
                <a:ln>
                  <a:noFill/>
                </a:ln>
                <a:solidFill>
                  <a:prstClr val="black"/>
                </a:solidFill>
                <a:effectLst/>
                <a:uLnTx/>
                <a:uFillTx/>
                <a:latin typeface="Tahoma"/>
                <a:cs typeface="Tahoma" pitchFamily="34" charset="0"/>
              </a:rPr>
              <a:t>_N</a:t>
            </a:r>
          </a:p>
        </p:txBody>
      </p:sp>
      <p:sp>
        <p:nvSpPr>
          <p:cNvPr id="23" name="TextBox 22"/>
          <p:cNvSpPr txBox="1"/>
          <p:nvPr/>
        </p:nvSpPr>
        <p:spPr>
          <a:xfrm>
            <a:off x="7926098" y="2570634"/>
            <a:ext cx="375424" cy="307777"/>
          </a:xfrm>
          <a:prstGeom prst="rect">
            <a:avLst/>
          </a:prstGeom>
          <a:solidFill>
            <a:sysClr val="window" lastClr="FFFFFF"/>
          </a:solidFill>
          <a:ln w="38100">
            <a:solidFill>
              <a:srgbClr val="0090AB"/>
            </a:solidFill>
          </a:ln>
        </p:spPr>
        <p:txBody>
          <a:bodyPr wrap="none" rtlCol="0">
            <a:spAutoFit/>
          </a:bodyPr>
          <a:lstStyle>
            <a:defPPr>
              <a:defRPr lang="en-US"/>
            </a:defPPr>
            <a:lvl1pPr>
              <a:buClr>
                <a:srgbClr val="008DA8"/>
              </a:buClr>
              <a:defRPr sz="1400">
                <a:cs typeface="Tahoma" pitchFamily="34" charset="0"/>
              </a:defRPr>
            </a:lvl1pPr>
          </a:lstStyle>
          <a:p>
            <a:pPr marL="0" marR="0" lvl="0" indent="0" defTabSz="1043056" eaLnBrk="1" fontAlgn="auto" latinLnBrk="0" hangingPunct="1">
              <a:lnSpc>
                <a:spcPct val="100000"/>
              </a:lnSpc>
              <a:spcBef>
                <a:spcPts val="0"/>
              </a:spcBef>
              <a:spcAft>
                <a:spcPts val="0"/>
              </a:spcAft>
              <a:buClr>
                <a:srgbClr val="008DA8"/>
              </a:buClr>
              <a:buSzTx/>
              <a:buFontTx/>
              <a:buNone/>
              <a:tabLst/>
              <a:defRPr/>
            </a:pPr>
            <a:r>
              <a:rPr kumimoji="0" lang="en-GB" sz="1400" b="0" i="0" u="none" strike="noStrike" kern="0" cap="none" spc="0" normalizeH="0" baseline="0" noProof="0" dirty="0" smtClean="0">
                <a:ln>
                  <a:noFill/>
                </a:ln>
                <a:solidFill>
                  <a:prstClr val="black"/>
                </a:solidFill>
                <a:effectLst/>
                <a:uLnTx/>
                <a:uFillTx/>
                <a:latin typeface="Tahoma"/>
                <a:cs typeface="Tahoma" pitchFamily="34" charset="0"/>
              </a:rPr>
              <a:t>_F</a:t>
            </a:r>
            <a:endParaRPr kumimoji="0" lang="en-GB" sz="1400" b="0" i="0" u="none" strike="noStrike" kern="0" cap="none" spc="0" normalizeH="0" baseline="0" noProof="0" dirty="0">
              <a:ln>
                <a:noFill/>
              </a:ln>
              <a:solidFill>
                <a:prstClr val="black"/>
              </a:solidFill>
              <a:effectLst/>
              <a:uLnTx/>
              <a:uFillTx/>
              <a:latin typeface="Tahoma"/>
              <a:cs typeface="Tahoma" pitchFamily="34" charset="0"/>
            </a:endParaRPr>
          </a:p>
        </p:txBody>
      </p:sp>
      <p:sp>
        <p:nvSpPr>
          <p:cNvPr id="24" name="TextBox 23"/>
          <p:cNvSpPr txBox="1"/>
          <p:nvPr/>
        </p:nvSpPr>
        <p:spPr>
          <a:xfrm>
            <a:off x="3435745" y="2858126"/>
            <a:ext cx="402674" cy="307777"/>
          </a:xfrm>
          <a:prstGeom prst="rect">
            <a:avLst/>
          </a:prstGeom>
          <a:solidFill>
            <a:srgbClr val="FFFFFF"/>
          </a:solidFill>
          <a:ln w="38100">
            <a:solidFill>
              <a:srgbClr val="FAA311"/>
            </a:solidFill>
          </a:ln>
        </p:spPr>
        <p:txBody>
          <a:bodyPr wrap="none" rtlCol="0">
            <a:spAutoFit/>
          </a:bodyPr>
          <a:lstStyle/>
          <a:p>
            <a:pPr marL="0" marR="0" lvl="0" indent="0" defTabSz="1043056" eaLnBrk="1" fontAlgn="auto" latinLnBrk="0" hangingPunct="1">
              <a:lnSpc>
                <a:spcPct val="100000"/>
              </a:lnSpc>
              <a:spcBef>
                <a:spcPts val="0"/>
              </a:spcBef>
              <a:spcAft>
                <a:spcPts val="0"/>
              </a:spcAft>
              <a:buClr>
                <a:srgbClr val="008DA8"/>
              </a:buClr>
              <a:buSzTx/>
              <a:buFontTx/>
              <a:buNone/>
              <a:tabLst/>
              <a:defRPr/>
            </a:pPr>
            <a:r>
              <a:rPr kumimoji="0" lang="en-GB" sz="1400" b="0" i="0" u="none" strike="noStrike" kern="0" cap="none" spc="0" normalizeH="0" baseline="0" noProof="0" dirty="0" smtClean="0">
                <a:ln>
                  <a:noFill/>
                </a:ln>
                <a:solidFill>
                  <a:prstClr val="black"/>
                </a:solidFill>
                <a:effectLst/>
                <a:uLnTx/>
                <a:uFillTx/>
                <a:latin typeface="Tahoma"/>
                <a:cs typeface="Tahoma" pitchFamily="34" charset="0"/>
              </a:rPr>
              <a:t>_G</a:t>
            </a:r>
          </a:p>
        </p:txBody>
      </p:sp>
      <p:sp>
        <p:nvSpPr>
          <p:cNvPr id="25" name="TextBox 24"/>
          <p:cNvSpPr txBox="1"/>
          <p:nvPr/>
        </p:nvSpPr>
        <p:spPr>
          <a:xfrm>
            <a:off x="7361787" y="3110976"/>
            <a:ext cx="420308" cy="307777"/>
          </a:xfrm>
          <a:prstGeom prst="rect">
            <a:avLst/>
          </a:prstGeom>
          <a:solidFill>
            <a:sysClr val="window" lastClr="FFFFFF"/>
          </a:solidFill>
          <a:ln w="38100">
            <a:solidFill>
              <a:srgbClr val="C1D82F"/>
            </a:solidFill>
          </a:ln>
        </p:spPr>
        <p:txBody>
          <a:bodyPr wrap="none" rtlCol="0">
            <a:spAutoFit/>
          </a:bodyPr>
          <a:lstStyle>
            <a:defPPr>
              <a:defRPr lang="en-US"/>
            </a:defPPr>
            <a:lvl1pPr>
              <a:buClr>
                <a:srgbClr val="008DA8"/>
              </a:buClr>
              <a:defRPr sz="1400">
                <a:solidFill>
                  <a:prstClr val="black"/>
                </a:solidFill>
                <a:cs typeface="Tahoma" pitchFamily="34" charset="0"/>
              </a:defRPr>
            </a:lvl1pPr>
          </a:lstStyle>
          <a:p>
            <a:pPr marL="0" marR="0" lvl="0" indent="0" defTabSz="1043056" eaLnBrk="1" fontAlgn="auto" latinLnBrk="0" hangingPunct="1">
              <a:lnSpc>
                <a:spcPct val="100000"/>
              </a:lnSpc>
              <a:spcBef>
                <a:spcPts val="0"/>
              </a:spcBef>
              <a:spcAft>
                <a:spcPts val="0"/>
              </a:spcAft>
              <a:buClr>
                <a:srgbClr val="008DA8"/>
              </a:buClr>
              <a:buSzTx/>
              <a:buFontTx/>
              <a:buNone/>
              <a:tabLst/>
              <a:defRPr/>
            </a:pPr>
            <a:r>
              <a:rPr kumimoji="0" lang="en-GB" sz="1400" b="0" i="0" u="none" strike="noStrike" kern="0" cap="none" spc="0" normalizeH="0" baseline="0" noProof="0" dirty="0" smtClean="0">
                <a:ln>
                  <a:noFill/>
                </a:ln>
                <a:solidFill>
                  <a:prstClr val="black"/>
                </a:solidFill>
                <a:effectLst/>
                <a:uLnTx/>
                <a:uFillTx/>
                <a:latin typeface="Tahoma"/>
                <a:cs typeface="Tahoma" pitchFamily="34" charset="0"/>
              </a:rPr>
              <a:t>_M</a:t>
            </a:r>
            <a:endParaRPr kumimoji="0" lang="en-GB" sz="1400" b="0" i="0" u="none" strike="noStrike" kern="0" cap="none" spc="0" normalizeH="0" baseline="0" noProof="0" dirty="0">
              <a:ln>
                <a:noFill/>
              </a:ln>
              <a:solidFill>
                <a:prstClr val="black"/>
              </a:solidFill>
              <a:effectLst/>
              <a:uLnTx/>
              <a:uFillTx/>
              <a:latin typeface="Tahoma"/>
              <a:cs typeface="Tahoma" pitchFamily="34" charset="0"/>
            </a:endParaRPr>
          </a:p>
        </p:txBody>
      </p:sp>
      <p:sp>
        <p:nvSpPr>
          <p:cNvPr id="26" name="TextBox 25"/>
          <p:cNvSpPr txBox="1"/>
          <p:nvPr/>
        </p:nvSpPr>
        <p:spPr>
          <a:xfrm>
            <a:off x="2568779" y="3407521"/>
            <a:ext cx="404278" cy="307777"/>
          </a:xfrm>
          <a:prstGeom prst="rect">
            <a:avLst/>
          </a:prstGeom>
          <a:solidFill>
            <a:sysClr val="window" lastClr="FFFFFF"/>
          </a:solidFill>
          <a:ln w="38100">
            <a:solidFill>
              <a:srgbClr val="0090AB"/>
            </a:solidFill>
          </a:ln>
        </p:spPr>
        <p:txBody>
          <a:bodyPr wrap="none" rtlCol="0">
            <a:spAutoFit/>
          </a:bodyPr>
          <a:lstStyle>
            <a:defPPr>
              <a:defRPr lang="en-US"/>
            </a:defPPr>
            <a:lvl1pPr>
              <a:buClr>
                <a:srgbClr val="008DA8"/>
              </a:buClr>
              <a:defRPr sz="1400">
                <a:cs typeface="Tahoma" pitchFamily="34" charset="0"/>
              </a:defRPr>
            </a:lvl1pPr>
          </a:lstStyle>
          <a:p>
            <a:pPr marL="0" marR="0" lvl="0" indent="0" defTabSz="1043056" eaLnBrk="1" fontAlgn="auto" latinLnBrk="0" hangingPunct="1">
              <a:lnSpc>
                <a:spcPct val="100000"/>
              </a:lnSpc>
              <a:spcBef>
                <a:spcPts val="0"/>
              </a:spcBef>
              <a:spcAft>
                <a:spcPts val="0"/>
              </a:spcAft>
              <a:buClr>
                <a:srgbClr val="008DA8"/>
              </a:buClr>
              <a:buSzTx/>
              <a:buFontTx/>
              <a:buNone/>
              <a:tabLst/>
              <a:defRPr/>
            </a:pPr>
            <a:r>
              <a:rPr kumimoji="0" lang="en-GB" sz="1400" b="0" i="0" u="none" strike="noStrike" kern="0" cap="none" spc="0" normalizeH="0" baseline="0" noProof="0" dirty="0" smtClean="0">
                <a:ln>
                  <a:noFill/>
                </a:ln>
                <a:solidFill>
                  <a:prstClr val="black"/>
                </a:solidFill>
                <a:effectLst/>
                <a:uLnTx/>
                <a:uFillTx/>
                <a:latin typeface="Tahoma"/>
                <a:cs typeface="Tahoma" pitchFamily="34" charset="0"/>
              </a:rPr>
              <a:t>_D</a:t>
            </a:r>
            <a:endParaRPr kumimoji="0" lang="en-GB" sz="1400" b="0" i="0" u="none" strike="noStrike" kern="0" cap="none" spc="0" normalizeH="0" baseline="0" noProof="0" dirty="0">
              <a:ln>
                <a:noFill/>
              </a:ln>
              <a:solidFill>
                <a:prstClr val="black"/>
              </a:solidFill>
              <a:effectLst/>
              <a:uLnTx/>
              <a:uFillTx/>
              <a:latin typeface="Tahoma"/>
              <a:cs typeface="Tahoma" pitchFamily="34" charset="0"/>
            </a:endParaRPr>
          </a:p>
        </p:txBody>
      </p:sp>
      <p:sp>
        <p:nvSpPr>
          <p:cNvPr id="27" name="TextBox 26"/>
          <p:cNvSpPr txBox="1"/>
          <p:nvPr/>
        </p:nvSpPr>
        <p:spPr>
          <a:xfrm>
            <a:off x="8181780" y="3628465"/>
            <a:ext cx="388248" cy="307777"/>
          </a:xfrm>
          <a:prstGeom prst="rect">
            <a:avLst/>
          </a:prstGeom>
          <a:solidFill>
            <a:sysClr val="window" lastClr="FFFFFF"/>
          </a:solidFill>
          <a:ln w="38100">
            <a:solidFill>
              <a:srgbClr val="0090AB"/>
            </a:solidFill>
          </a:ln>
        </p:spPr>
        <p:txBody>
          <a:bodyPr wrap="none" rtlCol="0">
            <a:spAutoFit/>
          </a:bodyPr>
          <a:lstStyle>
            <a:defPPr>
              <a:defRPr lang="en-US"/>
            </a:defPPr>
            <a:lvl1pPr>
              <a:buClr>
                <a:srgbClr val="008DA8"/>
              </a:buClr>
              <a:defRPr sz="1400">
                <a:cs typeface="Tahoma" pitchFamily="34" charset="0"/>
              </a:defRPr>
            </a:lvl1pPr>
          </a:lstStyle>
          <a:p>
            <a:pPr marL="0" marR="0" lvl="0" indent="0" defTabSz="1043056" eaLnBrk="1" fontAlgn="auto" latinLnBrk="0" hangingPunct="1">
              <a:lnSpc>
                <a:spcPct val="100000"/>
              </a:lnSpc>
              <a:spcBef>
                <a:spcPts val="0"/>
              </a:spcBef>
              <a:spcAft>
                <a:spcPts val="0"/>
              </a:spcAft>
              <a:buClr>
                <a:srgbClr val="008DA8"/>
              </a:buClr>
              <a:buSzTx/>
              <a:buFontTx/>
              <a:buNone/>
              <a:tabLst/>
              <a:defRPr/>
            </a:pPr>
            <a:r>
              <a:rPr kumimoji="0" lang="en-GB" sz="1400" b="0" i="0" u="none" strike="noStrike" kern="0" cap="none" spc="0" normalizeH="0" baseline="0" noProof="0" dirty="0" smtClean="0">
                <a:ln>
                  <a:noFill/>
                </a:ln>
                <a:solidFill>
                  <a:prstClr val="black"/>
                </a:solidFill>
                <a:effectLst/>
                <a:uLnTx/>
                <a:uFillTx/>
                <a:latin typeface="Tahoma"/>
                <a:cs typeface="Tahoma" pitchFamily="34" charset="0"/>
              </a:rPr>
              <a:t>_B</a:t>
            </a:r>
            <a:endParaRPr kumimoji="0" lang="en-GB" sz="1400" b="0" i="0" u="none" strike="noStrike" kern="0" cap="none" spc="0" normalizeH="0" baseline="0" noProof="0" dirty="0">
              <a:ln>
                <a:noFill/>
              </a:ln>
              <a:solidFill>
                <a:prstClr val="black"/>
              </a:solidFill>
              <a:effectLst/>
              <a:uLnTx/>
              <a:uFillTx/>
              <a:latin typeface="Tahoma"/>
              <a:cs typeface="Tahoma" pitchFamily="34" charset="0"/>
            </a:endParaRPr>
          </a:p>
        </p:txBody>
      </p:sp>
      <p:sp>
        <p:nvSpPr>
          <p:cNvPr id="28" name="TextBox 27"/>
          <p:cNvSpPr txBox="1"/>
          <p:nvPr/>
        </p:nvSpPr>
        <p:spPr>
          <a:xfrm>
            <a:off x="3814941" y="4754750"/>
            <a:ext cx="388248" cy="307777"/>
          </a:xfrm>
          <a:prstGeom prst="rect">
            <a:avLst/>
          </a:prstGeom>
          <a:solidFill>
            <a:srgbClr val="FFFFFF"/>
          </a:solidFill>
          <a:ln w="38100">
            <a:solidFill>
              <a:srgbClr val="FAA311"/>
            </a:solidFill>
          </a:ln>
        </p:spPr>
        <p:txBody>
          <a:bodyPr wrap="none" rtlCol="0">
            <a:spAutoFit/>
          </a:bodyPr>
          <a:lstStyle>
            <a:defPPr>
              <a:defRPr lang="en-US"/>
            </a:defPPr>
            <a:lvl1pPr>
              <a:buClr>
                <a:srgbClr val="008DA8"/>
              </a:buClr>
              <a:defRPr sz="1400">
                <a:solidFill>
                  <a:prstClr val="black"/>
                </a:solidFill>
                <a:cs typeface="Tahoma" pitchFamily="34" charset="0"/>
              </a:defRPr>
            </a:lvl1pPr>
          </a:lstStyle>
          <a:p>
            <a:pPr marL="0" marR="0" lvl="0" indent="0" defTabSz="1043056" eaLnBrk="1" fontAlgn="auto" latinLnBrk="0" hangingPunct="1">
              <a:lnSpc>
                <a:spcPct val="100000"/>
              </a:lnSpc>
              <a:spcBef>
                <a:spcPts val="0"/>
              </a:spcBef>
              <a:spcAft>
                <a:spcPts val="0"/>
              </a:spcAft>
              <a:buClr>
                <a:srgbClr val="008DA8"/>
              </a:buClr>
              <a:buSzTx/>
              <a:buFontTx/>
              <a:buNone/>
              <a:tabLst/>
              <a:defRPr/>
            </a:pPr>
            <a:r>
              <a:rPr kumimoji="0" lang="en-GB" sz="1400" b="0" i="0" u="none" strike="noStrike" kern="0" cap="none" spc="0" normalizeH="0" baseline="0" noProof="0" dirty="0" smtClean="0">
                <a:ln>
                  <a:noFill/>
                </a:ln>
                <a:solidFill>
                  <a:prstClr val="black"/>
                </a:solidFill>
                <a:effectLst/>
                <a:uLnTx/>
                <a:uFillTx/>
                <a:latin typeface="Tahoma"/>
                <a:cs typeface="Tahoma" pitchFamily="34" charset="0"/>
              </a:rPr>
              <a:t>_K</a:t>
            </a:r>
            <a:endParaRPr kumimoji="0" lang="en-GB" sz="1400" b="0" i="0" u="none" strike="noStrike" kern="0" cap="none" spc="0" normalizeH="0" baseline="0" noProof="0" dirty="0">
              <a:ln>
                <a:noFill/>
              </a:ln>
              <a:solidFill>
                <a:prstClr val="black"/>
              </a:solidFill>
              <a:effectLst/>
              <a:uLnTx/>
              <a:uFillTx/>
              <a:latin typeface="Tahoma"/>
              <a:cs typeface="Tahoma" pitchFamily="34" charset="0"/>
            </a:endParaRPr>
          </a:p>
        </p:txBody>
      </p:sp>
      <p:sp>
        <p:nvSpPr>
          <p:cNvPr id="29" name="TextBox 28"/>
          <p:cNvSpPr txBox="1"/>
          <p:nvPr/>
        </p:nvSpPr>
        <p:spPr>
          <a:xfrm>
            <a:off x="2399727" y="4086977"/>
            <a:ext cx="383438" cy="307777"/>
          </a:xfrm>
          <a:prstGeom prst="rect">
            <a:avLst/>
          </a:prstGeom>
          <a:solidFill>
            <a:sysClr val="window" lastClr="FFFFFF"/>
          </a:solidFill>
          <a:ln w="38100">
            <a:solidFill>
              <a:srgbClr val="C1D82F"/>
            </a:solidFill>
          </a:ln>
        </p:spPr>
        <p:txBody>
          <a:bodyPr wrap="none" rtlCol="0">
            <a:spAutoFit/>
          </a:bodyPr>
          <a:lstStyle>
            <a:defPPr>
              <a:defRPr lang="en-US"/>
            </a:defPPr>
            <a:lvl1pPr>
              <a:buClr>
                <a:srgbClr val="008DA8"/>
              </a:buClr>
              <a:defRPr sz="1400">
                <a:solidFill>
                  <a:prstClr val="black"/>
                </a:solidFill>
                <a:cs typeface="Tahoma" pitchFamily="34" charset="0"/>
              </a:defRPr>
            </a:lvl1pPr>
          </a:lstStyle>
          <a:p>
            <a:pPr marL="0" marR="0" lvl="0" indent="0" defTabSz="1043056" eaLnBrk="1" fontAlgn="auto" latinLnBrk="0" hangingPunct="1">
              <a:lnSpc>
                <a:spcPct val="100000"/>
              </a:lnSpc>
              <a:spcBef>
                <a:spcPts val="0"/>
              </a:spcBef>
              <a:spcAft>
                <a:spcPts val="0"/>
              </a:spcAft>
              <a:buClr>
                <a:srgbClr val="008DA8"/>
              </a:buClr>
              <a:buSzTx/>
              <a:buFontTx/>
              <a:buNone/>
              <a:tabLst/>
              <a:defRPr/>
            </a:pPr>
            <a:r>
              <a:rPr kumimoji="0" lang="en-GB" sz="1400" b="0" i="0" u="none" strike="noStrike" kern="0" cap="none" spc="0" normalizeH="0" baseline="0" noProof="0" dirty="0" smtClean="0">
                <a:ln>
                  <a:noFill/>
                </a:ln>
                <a:solidFill>
                  <a:prstClr val="black"/>
                </a:solidFill>
                <a:effectLst/>
                <a:uLnTx/>
                <a:uFillTx/>
                <a:latin typeface="Tahoma"/>
                <a:cs typeface="Tahoma" pitchFamily="34" charset="0"/>
              </a:rPr>
              <a:t>_E</a:t>
            </a:r>
            <a:endParaRPr kumimoji="0" lang="en-GB" sz="1400" b="0" i="0" u="none" strike="noStrike" kern="0" cap="none" spc="0" normalizeH="0" baseline="0" noProof="0" dirty="0">
              <a:ln>
                <a:noFill/>
              </a:ln>
              <a:solidFill>
                <a:prstClr val="black"/>
              </a:solidFill>
              <a:effectLst/>
              <a:uLnTx/>
              <a:uFillTx/>
              <a:latin typeface="Tahoma"/>
              <a:cs typeface="Tahoma" pitchFamily="34" charset="0"/>
            </a:endParaRPr>
          </a:p>
        </p:txBody>
      </p:sp>
      <p:sp>
        <p:nvSpPr>
          <p:cNvPr id="30" name="TextBox 29"/>
          <p:cNvSpPr txBox="1"/>
          <p:nvPr/>
        </p:nvSpPr>
        <p:spPr>
          <a:xfrm>
            <a:off x="2851523" y="5459008"/>
            <a:ext cx="372218" cy="307777"/>
          </a:xfrm>
          <a:prstGeom prst="rect">
            <a:avLst/>
          </a:prstGeom>
          <a:solidFill>
            <a:sysClr val="window" lastClr="FFFFFF"/>
          </a:solidFill>
          <a:ln w="38100">
            <a:solidFill>
              <a:srgbClr val="0090AB"/>
            </a:solidFill>
          </a:ln>
        </p:spPr>
        <p:txBody>
          <a:bodyPr wrap="none" rtlCol="0">
            <a:spAutoFit/>
          </a:bodyPr>
          <a:lstStyle>
            <a:defPPr>
              <a:defRPr lang="en-US"/>
            </a:defPPr>
            <a:lvl1pPr>
              <a:buClr>
                <a:srgbClr val="008DA8"/>
              </a:buClr>
              <a:defRPr sz="1400">
                <a:cs typeface="Tahoma" pitchFamily="34" charset="0"/>
              </a:defRPr>
            </a:lvl1pPr>
          </a:lstStyle>
          <a:p>
            <a:pPr marL="0" marR="0" lvl="0" indent="0" defTabSz="1043056" eaLnBrk="1" fontAlgn="auto" latinLnBrk="0" hangingPunct="1">
              <a:lnSpc>
                <a:spcPct val="100000"/>
              </a:lnSpc>
              <a:spcBef>
                <a:spcPts val="0"/>
              </a:spcBef>
              <a:spcAft>
                <a:spcPts val="0"/>
              </a:spcAft>
              <a:buClr>
                <a:srgbClr val="008DA8"/>
              </a:buClr>
              <a:buSzTx/>
              <a:buFontTx/>
              <a:buNone/>
              <a:tabLst/>
              <a:defRPr/>
            </a:pPr>
            <a:r>
              <a:rPr kumimoji="0" lang="en-GB" sz="1400" b="0" i="0" u="none" strike="noStrike" kern="0" cap="none" spc="0" normalizeH="0" baseline="0" noProof="0" dirty="0" smtClean="0">
                <a:ln>
                  <a:noFill/>
                </a:ln>
                <a:solidFill>
                  <a:prstClr val="black"/>
                </a:solidFill>
                <a:effectLst/>
                <a:uLnTx/>
                <a:uFillTx/>
                <a:latin typeface="Tahoma"/>
                <a:cs typeface="Tahoma" pitchFamily="34" charset="0"/>
              </a:rPr>
              <a:t>_L</a:t>
            </a:r>
            <a:endParaRPr kumimoji="0" lang="en-GB" sz="1400" b="0" i="0" u="none" strike="noStrike" kern="0" cap="none" spc="0" normalizeH="0" baseline="0" noProof="0" dirty="0">
              <a:ln>
                <a:noFill/>
              </a:ln>
              <a:solidFill>
                <a:prstClr val="black"/>
              </a:solidFill>
              <a:effectLst/>
              <a:uLnTx/>
              <a:uFillTx/>
              <a:latin typeface="Tahoma"/>
              <a:cs typeface="Tahoma" pitchFamily="34" charset="0"/>
            </a:endParaRPr>
          </a:p>
        </p:txBody>
      </p:sp>
      <p:sp>
        <p:nvSpPr>
          <p:cNvPr id="31" name="TextBox 30"/>
          <p:cNvSpPr txBox="1"/>
          <p:nvPr/>
        </p:nvSpPr>
        <p:spPr>
          <a:xfrm>
            <a:off x="5583711" y="6016025"/>
            <a:ext cx="404278" cy="307777"/>
          </a:xfrm>
          <a:prstGeom prst="rect">
            <a:avLst/>
          </a:prstGeom>
          <a:solidFill>
            <a:srgbClr val="FFFFFF"/>
          </a:solidFill>
          <a:ln w="38100">
            <a:solidFill>
              <a:srgbClr val="FAA311"/>
            </a:solidFill>
          </a:ln>
        </p:spPr>
        <p:txBody>
          <a:bodyPr wrap="none" rtlCol="0">
            <a:spAutoFit/>
          </a:bodyPr>
          <a:lstStyle>
            <a:defPPr>
              <a:defRPr lang="en-US"/>
            </a:defPPr>
            <a:lvl1pPr>
              <a:buClr>
                <a:srgbClr val="008DA8"/>
              </a:buClr>
              <a:defRPr sz="1400">
                <a:solidFill>
                  <a:prstClr val="black"/>
                </a:solidFill>
                <a:cs typeface="Tahoma" pitchFamily="34" charset="0"/>
              </a:defRPr>
            </a:lvl1pPr>
          </a:lstStyle>
          <a:p>
            <a:pPr marL="0" marR="0" lvl="0" indent="0" defTabSz="1043056" eaLnBrk="1" fontAlgn="auto" latinLnBrk="0" hangingPunct="1">
              <a:lnSpc>
                <a:spcPct val="100000"/>
              </a:lnSpc>
              <a:spcBef>
                <a:spcPts val="0"/>
              </a:spcBef>
              <a:spcAft>
                <a:spcPts val="0"/>
              </a:spcAft>
              <a:buClr>
                <a:srgbClr val="008DA8"/>
              </a:buClr>
              <a:buSzTx/>
              <a:buFontTx/>
              <a:buNone/>
              <a:tabLst/>
              <a:defRPr/>
            </a:pPr>
            <a:r>
              <a:rPr kumimoji="0" lang="en-GB" sz="1400" b="0" i="0" u="none" strike="noStrike" kern="0" cap="none" spc="0" normalizeH="0" baseline="0" noProof="0" dirty="0" smtClean="0">
                <a:ln>
                  <a:noFill/>
                </a:ln>
                <a:solidFill>
                  <a:prstClr val="black"/>
                </a:solidFill>
                <a:effectLst/>
                <a:uLnTx/>
                <a:uFillTx/>
                <a:latin typeface="Tahoma"/>
                <a:cs typeface="Tahoma" pitchFamily="34" charset="0"/>
              </a:rPr>
              <a:t>_H</a:t>
            </a:r>
            <a:endParaRPr kumimoji="0" lang="en-GB" sz="1400" b="0" i="0" u="none" strike="noStrike" kern="0" cap="none" spc="0" normalizeH="0" baseline="0" noProof="0" dirty="0">
              <a:ln>
                <a:noFill/>
              </a:ln>
              <a:solidFill>
                <a:prstClr val="black"/>
              </a:solidFill>
              <a:effectLst/>
              <a:uLnTx/>
              <a:uFillTx/>
              <a:latin typeface="Tahoma"/>
              <a:cs typeface="Tahoma" pitchFamily="34" charset="0"/>
            </a:endParaRPr>
          </a:p>
        </p:txBody>
      </p:sp>
      <p:sp>
        <p:nvSpPr>
          <p:cNvPr id="32" name="TextBox 31"/>
          <p:cNvSpPr txBox="1"/>
          <p:nvPr/>
        </p:nvSpPr>
        <p:spPr>
          <a:xfrm>
            <a:off x="8297129" y="4159608"/>
            <a:ext cx="389850" cy="307777"/>
          </a:xfrm>
          <a:prstGeom prst="rect">
            <a:avLst/>
          </a:prstGeom>
          <a:solidFill>
            <a:sysClr val="window" lastClr="FFFFFF"/>
          </a:solidFill>
          <a:ln w="38100">
            <a:solidFill>
              <a:srgbClr val="C1D82F"/>
            </a:solidFill>
          </a:ln>
        </p:spPr>
        <p:txBody>
          <a:bodyPr wrap="none" rtlCol="0">
            <a:spAutoFit/>
          </a:bodyPr>
          <a:lstStyle>
            <a:defPPr>
              <a:defRPr lang="en-US"/>
            </a:defPPr>
            <a:lvl1pPr>
              <a:buClr>
                <a:srgbClr val="008DA8"/>
              </a:buClr>
              <a:defRPr sz="1400">
                <a:solidFill>
                  <a:prstClr val="black"/>
                </a:solidFill>
                <a:cs typeface="Tahoma" pitchFamily="34" charset="0"/>
              </a:defRPr>
            </a:lvl1pPr>
          </a:lstStyle>
          <a:p>
            <a:pPr marL="0" marR="0" lvl="0" indent="0" defTabSz="1043056" eaLnBrk="1" fontAlgn="auto" latinLnBrk="0" hangingPunct="1">
              <a:lnSpc>
                <a:spcPct val="100000"/>
              </a:lnSpc>
              <a:spcBef>
                <a:spcPts val="0"/>
              </a:spcBef>
              <a:spcAft>
                <a:spcPts val="0"/>
              </a:spcAft>
              <a:buClr>
                <a:srgbClr val="008DA8"/>
              </a:buClr>
              <a:buSzTx/>
              <a:buFontTx/>
              <a:buNone/>
              <a:tabLst/>
              <a:defRPr/>
            </a:pPr>
            <a:r>
              <a:rPr kumimoji="0" lang="en-GB" sz="1400" b="0" i="0" u="none" strike="noStrike" kern="0" cap="none" spc="0" normalizeH="0" baseline="0" noProof="0" dirty="0" smtClean="0">
                <a:ln>
                  <a:noFill/>
                </a:ln>
                <a:solidFill>
                  <a:prstClr val="black"/>
                </a:solidFill>
                <a:effectLst/>
                <a:uLnTx/>
                <a:uFillTx/>
                <a:latin typeface="Tahoma"/>
                <a:cs typeface="Tahoma" pitchFamily="34" charset="0"/>
              </a:rPr>
              <a:t>_A</a:t>
            </a:r>
            <a:endParaRPr kumimoji="0" lang="en-GB" sz="1400" b="0" i="0" u="none" strike="noStrike" kern="0" cap="none" spc="0" normalizeH="0" baseline="0" noProof="0" dirty="0">
              <a:ln>
                <a:noFill/>
              </a:ln>
              <a:solidFill>
                <a:prstClr val="black"/>
              </a:solidFill>
              <a:effectLst/>
              <a:uLnTx/>
              <a:uFillTx/>
              <a:latin typeface="Tahoma"/>
              <a:cs typeface="Tahoma" pitchFamily="34" charset="0"/>
            </a:endParaRPr>
          </a:p>
        </p:txBody>
      </p:sp>
      <p:sp>
        <p:nvSpPr>
          <p:cNvPr id="33" name="TextBox 32"/>
          <p:cNvSpPr txBox="1"/>
          <p:nvPr/>
        </p:nvSpPr>
        <p:spPr>
          <a:xfrm>
            <a:off x="7926099" y="5489714"/>
            <a:ext cx="357790" cy="307777"/>
          </a:xfrm>
          <a:prstGeom prst="rect">
            <a:avLst/>
          </a:prstGeom>
          <a:solidFill>
            <a:sysClr val="window" lastClr="FFFFFF"/>
          </a:solidFill>
          <a:ln w="38100">
            <a:solidFill>
              <a:srgbClr val="0090AB"/>
            </a:solidFill>
          </a:ln>
        </p:spPr>
        <p:txBody>
          <a:bodyPr wrap="none" rtlCol="0">
            <a:spAutoFit/>
          </a:bodyPr>
          <a:lstStyle>
            <a:defPPr>
              <a:defRPr lang="en-US"/>
            </a:defPPr>
            <a:lvl1pPr>
              <a:buClr>
                <a:srgbClr val="008DA8"/>
              </a:buClr>
              <a:defRPr sz="1400">
                <a:cs typeface="Tahoma" pitchFamily="34" charset="0"/>
              </a:defRPr>
            </a:lvl1pPr>
          </a:lstStyle>
          <a:p>
            <a:pPr marL="0" marR="0" lvl="0" indent="0" defTabSz="1043056" eaLnBrk="1" fontAlgn="auto" latinLnBrk="0" hangingPunct="1">
              <a:lnSpc>
                <a:spcPct val="100000"/>
              </a:lnSpc>
              <a:spcBef>
                <a:spcPts val="0"/>
              </a:spcBef>
              <a:spcAft>
                <a:spcPts val="0"/>
              </a:spcAft>
              <a:buClr>
                <a:srgbClr val="008DA8"/>
              </a:buClr>
              <a:buSzTx/>
              <a:buFontTx/>
              <a:buNone/>
              <a:tabLst/>
              <a:defRPr/>
            </a:pPr>
            <a:r>
              <a:rPr kumimoji="0" lang="en-GB" sz="1400" b="0" i="0" u="none" strike="noStrike" kern="0" cap="none" spc="0" normalizeH="0" baseline="0" noProof="0" dirty="0" smtClean="0">
                <a:ln>
                  <a:noFill/>
                </a:ln>
                <a:solidFill>
                  <a:prstClr val="black"/>
                </a:solidFill>
                <a:effectLst/>
                <a:uLnTx/>
                <a:uFillTx/>
                <a:latin typeface="Tahoma"/>
                <a:cs typeface="Tahoma" pitchFamily="34" charset="0"/>
              </a:rPr>
              <a:t>_J</a:t>
            </a:r>
            <a:endParaRPr kumimoji="0" lang="en-GB" sz="1400" b="0" i="0" u="none" strike="noStrike" kern="0" cap="none" spc="0" normalizeH="0" baseline="0" noProof="0" dirty="0">
              <a:ln>
                <a:noFill/>
              </a:ln>
              <a:solidFill>
                <a:prstClr val="black"/>
              </a:solidFill>
              <a:effectLst/>
              <a:uLnTx/>
              <a:uFillTx/>
              <a:latin typeface="Tahoma"/>
              <a:cs typeface="Tahoma" pitchFamily="34" charset="0"/>
            </a:endParaRPr>
          </a:p>
        </p:txBody>
      </p:sp>
      <p:cxnSp>
        <p:nvCxnSpPr>
          <p:cNvPr id="34" name="Elbow Connector 33"/>
          <p:cNvCxnSpPr>
            <a:stCxn id="24" idx="3"/>
          </p:cNvCxnSpPr>
          <p:nvPr/>
        </p:nvCxnSpPr>
        <p:spPr>
          <a:xfrm>
            <a:off x="3838419" y="3012015"/>
            <a:ext cx="1678300" cy="208067"/>
          </a:xfrm>
          <a:prstGeom prst="bentConnector3">
            <a:avLst>
              <a:gd name="adj1" fmla="val 50000"/>
            </a:avLst>
          </a:prstGeom>
          <a:noFill/>
          <a:ln w="57150" cap="flat" cmpd="sng" algn="ctr">
            <a:solidFill>
              <a:srgbClr val="FAA311"/>
            </a:solidFill>
            <a:prstDash val="solid"/>
          </a:ln>
          <a:effectLst/>
        </p:spPr>
      </p:cxnSp>
      <p:cxnSp>
        <p:nvCxnSpPr>
          <p:cNvPr id="35" name="Elbow Connector 34"/>
          <p:cNvCxnSpPr/>
          <p:nvPr/>
        </p:nvCxnSpPr>
        <p:spPr>
          <a:xfrm flipV="1">
            <a:off x="4184311" y="4858148"/>
            <a:ext cx="571865" cy="69945"/>
          </a:xfrm>
          <a:prstGeom prst="bentConnector3">
            <a:avLst/>
          </a:prstGeom>
          <a:solidFill>
            <a:srgbClr val="FFFFFF"/>
          </a:solidFill>
          <a:ln w="57150">
            <a:solidFill>
              <a:srgbClr val="FAA311"/>
            </a:solidFill>
          </a:ln>
        </p:spPr>
      </p:cxnSp>
      <p:cxnSp>
        <p:nvCxnSpPr>
          <p:cNvPr id="36" name="Elbow Connector 35"/>
          <p:cNvCxnSpPr/>
          <p:nvPr/>
        </p:nvCxnSpPr>
        <p:spPr>
          <a:xfrm rot="16200000" flipV="1">
            <a:off x="5745834" y="5776220"/>
            <a:ext cx="477640" cy="1970"/>
          </a:xfrm>
          <a:prstGeom prst="bentConnector3">
            <a:avLst>
              <a:gd name="adj1" fmla="val 50000"/>
            </a:avLst>
          </a:prstGeom>
          <a:solidFill>
            <a:srgbClr val="FFFFFF"/>
          </a:solidFill>
          <a:ln w="57150">
            <a:solidFill>
              <a:srgbClr val="FAA311"/>
            </a:solidFill>
          </a:ln>
        </p:spPr>
      </p:cxnSp>
      <p:cxnSp>
        <p:nvCxnSpPr>
          <p:cNvPr id="37" name="Elbow Connector 36"/>
          <p:cNvCxnSpPr>
            <a:stCxn id="21" idx="3"/>
          </p:cNvCxnSpPr>
          <p:nvPr/>
        </p:nvCxnSpPr>
        <p:spPr>
          <a:xfrm>
            <a:off x="3177792" y="1779929"/>
            <a:ext cx="1630731" cy="124736"/>
          </a:xfrm>
          <a:prstGeom prst="bentConnector3">
            <a:avLst>
              <a:gd name="adj1" fmla="val 50000"/>
            </a:avLst>
          </a:prstGeom>
          <a:noFill/>
          <a:ln w="57150" cap="flat" cmpd="sng" algn="ctr">
            <a:solidFill>
              <a:srgbClr val="0090AB"/>
            </a:solidFill>
            <a:prstDash val="solid"/>
          </a:ln>
          <a:effectLst/>
        </p:spPr>
      </p:cxnSp>
      <p:cxnSp>
        <p:nvCxnSpPr>
          <p:cNvPr id="38" name="Elbow Connector 37"/>
          <p:cNvCxnSpPr>
            <a:stCxn id="26" idx="3"/>
          </p:cNvCxnSpPr>
          <p:nvPr/>
        </p:nvCxnSpPr>
        <p:spPr>
          <a:xfrm>
            <a:off x="2973057" y="3561410"/>
            <a:ext cx="1966879" cy="485482"/>
          </a:xfrm>
          <a:prstGeom prst="bentConnector3">
            <a:avLst>
              <a:gd name="adj1" fmla="val 50000"/>
            </a:avLst>
          </a:prstGeom>
          <a:noFill/>
          <a:ln w="57150" cap="flat" cmpd="sng" algn="ctr">
            <a:solidFill>
              <a:srgbClr val="0090AB"/>
            </a:solidFill>
            <a:prstDash val="solid"/>
          </a:ln>
          <a:effectLst/>
        </p:spPr>
      </p:cxnSp>
      <p:cxnSp>
        <p:nvCxnSpPr>
          <p:cNvPr id="39" name="Elbow Connector 38"/>
          <p:cNvCxnSpPr>
            <a:stCxn id="30" idx="3"/>
          </p:cNvCxnSpPr>
          <p:nvPr/>
        </p:nvCxnSpPr>
        <p:spPr>
          <a:xfrm flipV="1">
            <a:off x="3223741" y="5607905"/>
            <a:ext cx="1541431" cy="4992"/>
          </a:xfrm>
          <a:prstGeom prst="bentConnector3">
            <a:avLst>
              <a:gd name="adj1" fmla="val 50000"/>
            </a:avLst>
          </a:prstGeom>
          <a:noFill/>
          <a:ln w="57150" cap="flat" cmpd="sng" algn="ctr">
            <a:solidFill>
              <a:srgbClr val="0090AB"/>
            </a:solidFill>
            <a:prstDash val="solid"/>
          </a:ln>
          <a:effectLst/>
        </p:spPr>
      </p:cxnSp>
      <p:cxnSp>
        <p:nvCxnSpPr>
          <p:cNvPr id="40" name="Elbow Connector 50"/>
          <p:cNvCxnSpPr>
            <a:stCxn id="33" idx="1"/>
          </p:cNvCxnSpPr>
          <p:nvPr/>
        </p:nvCxnSpPr>
        <p:spPr>
          <a:xfrm rot="10800000">
            <a:off x="7275247" y="5404675"/>
            <a:ext cx="650852" cy="238929"/>
          </a:xfrm>
          <a:prstGeom prst="bentConnector3">
            <a:avLst>
              <a:gd name="adj1" fmla="val 50000"/>
            </a:avLst>
          </a:prstGeom>
          <a:noFill/>
          <a:ln w="57150" cap="flat" cmpd="sng" algn="ctr">
            <a:solidFill>
              <a:srgbClr val="0090AB"/>
            </a:solidFill>
            <a:prstDash val="solid"/>
          </a:ln>
          <a:effectLst/>
        </p:spPr>
      </p:cxnSp>
      <p:cxnSp>
        <p:nvCxnSpPr>
          <p:cNvPr id="41" name="Elbow Connector 40"/>
          <p:cNvCxnSpPr/>
          <p:nvPr/>
        </p:nvCxnSpPr>
        <p:spPr>
          <a:xfrm rot="10800000" flipV="1">
            <a:off x="6172681" y="2728419"/>
            <a:ext cx="1753418" cy="129706"/>
          </a:xfrm>
          <a:prstGeom prst="bentConnector3">
            <a:avLst>
              <a:gd name="adj1" fmla="val 50000"/>
            </a:avLst>
          </a:prstGeom>
          <a:noFill/>
          <a:ln w="57150" cap="flat" cmpd="sng" algn="ctr">
            <a:solidFill>
              <a:srgbClr val="0090AB"/>
            </a:solidFill>
            <a:prstDash val="solid"/>
          </a:ln>
          <a:effectLst/>
        </p:spPr>
      </p:cxnSp>
      <p:cxnSp>
        <p:nvCxnSpPr>
          <p:cNvPr id="42" name="Elbow Connector 41"/>
          <p:cNvCxnSpPr>
            <a:stCxn id="27" idx="1"/>
          </p:cNvCxnSpPr>
          <p:nvPr/>
        </p:nvCxnSpPr>
        <p:spPr>
          <a:xfrm rot="10800000" flipV="1">
            <a:off x="6799736" y="3782354"/>
            <a:ext cx="1382044" cy="377254"/>
          </a:xfrm>
          <a:prstGeom prst="bentConnector3">
            <a:avLst>
              <a:gd name="adj1" fmla="val 50000"/>
            </a:avLst>
          </a:prstGeom>
          <a:noFill/>
          <a:ln w="57150" cap="flat" cmpd="sng" algn="ctr">
            <a:solidFill>
              <a:srgbClr val="0090AB"/>
            </a:solidFill>
            <a:prstDash val="solid"/>
          </a:ln>
          <a:effectLst/>
        </p:spPr>
      </p:cxnSp>
      <p:cxnSp>
        <p:nvCxnSpPr>
          <p:cNvPr id="43" name="Elbow Connector 42"/>
          <p:cNvCxnSpPr>
            <a:stCxn id="29" idx="3"/>
          </p:cNvCxnSpPr>
          <p:nvPr/>
        </p:nvCxnSpPr>
        <p:spPr>
          <a:xfrm>
            <a:off x="2783165" y="4240866"/>
            <a:ext cx="3220135" cy="313535"/>
          </a:xfrm>
          <a:prstGeom prst="bentConnector3">
            <a:avLst>
              <a:gd name="adj1" fmla="val 50000"/>
            </a:avLst>
          </a:prstGeom>
          <a:noFill/>
          <a:ln w="57150" cap="flat" cmpd="sng" algn="ctr">
            <a:solidFill>
              <a:srgbClr val="C1D82F"/>
            </a:solidFill>
            <a:prstDash val="solid"/>
          </a:ln>
          <a:effectLst/>
        </p:spPr>
      </p:cxnSp>
      <p:cxnSp>
        <p:nvCxnSpPr>
          <p:cNvPr id="44" name="Elbow Connector 43"/>
          <p:cNvCxnSpPr>
            <a:stCxn id="22" idx="1"/>
          </p:cNvCxnSpPr>
          <p:nvPr/>
        </p:nvCxnSpPr>
        <p:spPr>
          <a:xfrm rot="10800000" flipV="1">
            <a:off x="5718702" y="2177098"/>
            <a:ext cx="569201" cy="295274"/>
          </a:xfrm>
          <a:prstGeom prst="bentConnector3">
            <a:avLst>
              <a:gd name="adj1" fmla="val 50000"/>
            </a:avLst>
          </a:prstGeom>
          <a:noFill/>
          <a:ln w="57150" cap="flat" cmpd="sng" algn="ctr">
            <a:solidFill>
              <a:srgbClr val="C1D82F"/>
            </a:solidFill>
            <a:prstDash val="solid"/>
          </a:ln>
          <a:effectLst/>
        </p:spPr>
      </p:cxnSp>
      <p:cxnSp>
        <p:nvCxnSpPr>
          <p:cNvPr id="45" name="Elbow Connector 44"/>
          <p:cNvCxnSpPr>
            <a:stCxn id="25" idx="1"/>
          </p:cNvCxnSpPr>
          <p:nvPr/>
        </p:nvCxnSpPr>
        <p:spPr>
          <a:xfrm rot="10800000" flipV="1">
            <a:off x="6667847" y="3264865"/>
            <a:ext cx="693941" cy="286402"/>
          </a:xfrm>
          <a:prstGeom prst="bentConnector3">
            <a:avLst>
              <a:gd name="adj1" fmla="val 50000"/>
            </a:avLst>
          </a:prstGeom>
          <a:noFill/>
          <a:ln w="57150" cap="flat" cmpd="sng" algn="ctr">
            <a:solidFill>
              <a:srgbClr val="C1D82F"/>
            </a:solidFill>
            <a:prstDash val="solid"/>
          </a:ln>
          <a:effectLst/>
        </p:spPr>
      </p:cxnSp>
      <p:cxnSp>
        <p:nvCxnSpPr>
          <p:cNvPr id="46" name="Elbow Connector 45"/>
          <p:cNvCxnSpPr>
            <a:stCxn id="32" idx="1"/>
          </p:cNvCxnSpPr>
          <p:nvPr/>
        </p:nvCxnSpPr>
        <p:spPr>
          <a:xfrm rot="10800000" flipV="1">
            <a:off x="7507477" y="4313497"/>
            <a:ext cx="789652" cy="51268"/>
          </a:xfrm>
          <a:prstGeom prst="bentConnector3">
            <a:avLst>
              <a:gd name="adj1" fmla="val 50000"/>
            </a:avLst>
          </a:prstGeom>
          <a:noFill/>
          <a:ln w="57150" cap="flat" cmpd="sng" algn="ctr">
            <a:solidFill>
              <a:srgbClr val="C1D82F"/>
            </a:solidFill>
            <a:prstDash val="solid"/>
          </a:ln>
          <a:effectLst/>
        </p:spPr>
      </p:cxnSp>
      <p:cxnSp>
        <p:nvCxnSpPr>
          <p:cNvPr id="47" name="Elbow Connector 46"/>
          <p:cNvCxnSpPr>
            <a:stCxn id="48" idx="1"/>
          </p:cNvCxnSpPr>
          <p:nvPr/>
        </p:nvCxnSpPr>
        <p:spPr>
          <a:xfrm rot="10800000" flipV="1">
            <a:off x="6918342" y="4908114"/>
            <a:ext cx="1609992" cy="261254"/>
          </a:xfrm>
          <a:prstGeom prst="bentConnector3">
            <a:avLst>
              <a:gd name="adj1" fmla="val 50000"/>
            </a:avLst>
          </a:prstGeom>
          <a:solidFill>
            <a:srgbClr val="FFFFFF"/>
          </a:solidFill>
          <a:ln w="57150">
            <a:solidFill>
              <a:srgbClr val="FAA311"/>
            </a:solidFill>
          </a:ln>
        </p:spPr>
      </p:cxnSp>
      <p:sp>
        <p:nvSpPr>
          <p:cNvPr id="48" name="TextBox 47"/>
          <p:cNvSpPr txBox="1"/>
          <p:nvPr/>
        </p:nvSpPr>
        <p:spPr>
          <a:xfrm>
            <a:off x="8528334" y="4754225"/>
            <a:ext cx="389850" cy="307777"/>
          </a:xfrm>
          <a:prstGeom prst="rect">
            <a:avLst/>
          </a:prstGeom>
          <a:solidFill>
            <a:srgbClr val="FFFFFF"/>
          </a:solidFill>
          <a:ln w="38100">
            <a:solidFill>
              <a:srgbClr val="FAA311"/>
            </a:solidFill>
          </a:ln>
        </p:spPr>
        <p:txBody>
          <a:bodyPr wrap="none" rtlCol="0">
            <a:spAutoFit/>
          </a:bodyPr>
          <a:lstStyle>
            <a:defPPr>
              <a:defRPr lang="en-US"/>
            </a:defPPr>
            <a:lvl1pPr>
              <a:buClr>
                <a:srgbClr val="008DA8"/>
              </a:buClr>
              <a:defRPr sz="1400">
                <a:solidFill>
                  <a:prstClr val="black"/>
                </a:solidFill>
                <a:cs typeface="Tahoma" pitchFamily="34" charset="0"/>
              </a:defRPr>
            </a:lvl1pPr>
          </a:lstStyle>
          <a:p>
            <a:pPr marL="0" marR="0" lvl="0" indent="0" defTabSz="1043056" eaLnBrk="1" fontAlgn="auto" latinLnBrk="0" hangingPunct="1">
              <a:lnSpc>
                <a:spcPct val="100000"/>
              </a:lnSpc>
              <a:spcBef>
                <a:spcPts val="0"/>
              </a:spcBef>
              <a:spcAft>
                <a:spcPts val="0"/>
              </a:spcAft>
              <a:buClr>
                <a:srgbClr val="008DA8"/>
              </a:buClr>
              <a:buSzTx/>
              <a:buFontTx/>
              <a:buNone/>
              <a:tabLst/>
              <a:defRPr/>
            </a:pPr>
            <a:r>
              <a:rPr kumimoji="0" lang="en-GB" sz="1400" b="0" i="0" u="none" strike="noStrike" kern="0" cap="none" spc="0" normalizeH="0" baseline="0" noProof="0" dirty="0" smtClean="0">
                <a:ln>
                  <a:noFill/>
                </a:ln>
                <a:solidFill>
                  <a:prstClr val="black"/>
                </a:solidFill>
                <a:effectLst/>
                <a:uLnTx/>
                <a:uFillTx/>
                <a:latin typeface="Tahoma"/>
                <a:cs typeface="Tahoma" pitchFamily="34" charset="0"/>
              </a:rPr>
              <a:t>_C</a:t>
            </a:r>
            <a:endParaRPr kumimoji="0" lang="en-GB" sz="1400" b="0" i="0" u="none" strike="noStrike" kern="0" cap="none" spc="0" normalizeH="0" baseline="0" noProof="0" dirty="0">
              <a:ln>
                <a:noFill/>
              </a:ln>
              <a:solidFill>
                <a:prstClr val="black"/>
              </a:solidFill>
              <a:effectLst/>
              <a:uLnTx/>
              <a:uFillTx/>
              <a:latin typeface="Tahoma"/>
              <a:cs typeface="Tahoma" pitchFamily="34" charset="0"/>
            </a:endParaRPr>
          </a:p>
        </p:txBody>
      </p:sp>
    </p:spTree>
    <p:extLst>
      <p:ext uri="{BB962C8B-B14F-4D97-AF65-F5344CB8AC3E}">
        <p14:creationId xmlns:p14="http://schemas.microsoft.com/office/powerpoint/2010/main" val="61441892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15520" y="1645386"/>
            <a:ext cx="879314" cy="66947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sp>
        <p:nvSpPr>
          <p:cNvPr id="22" name="Rectangle 21"/>
          <p:cNvSpPr/>
          <p:nvPr/>
        </p:nvSpPr>
        <p:spPr>
          <a:xfrm>
            <a:off x="2615520" y="3317037"/>
            <a:ext cx="879314" cy="66947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sp>
        <p:nvSpPr>
          <p:cNvPr id="50" name="TextBox 49"/>
          <p:cNvSpPr txBox="1"/>
          <p:nvPr/>
        </p:nvSpPr>
        <p:spPr>
          <a:xfrm>
            <a:off x="2722876" y="3396091"/>
            <a:ext cx="690181" cy="487313"/>
          </a:xfrm>
          <a:prstGeom prst="rect">
            <a:avLst/>
          </a:prstGeom>
          <a:noFill/>
        </p:spPr>
        <p:txBody>
          <a:bodyPr wrap="square" lIns="0" tIns="0" rIns="0" bIns="0" rtlCol="0">
            <a:spAutoFit/>
          </a:bodyPr>
          <a:lstStyle/>
          <a:p>
            <a:pPr defTabSz="946052">
              <a:lnSpc>
                <a:spcPts val="1905"/>
              </a:lnSpc>
              <a:spcAft>
                <a:spcPts val="508"/>
              </a:spcAft>
            </a:pPr>
            <a:r>
              <a:rPr lang="en-GB" sz="1451" dirty="0">
                <a:solidFill>
                  <a:srgbClr val="00008B"/>
                </a:solidFill>
                <a:latin typeface="Arial" panose="020B0604020202020204"/>
              </a:rPr>
              <a:t>Stage 1 Flag</a:t>
            </a:r>
          </a:p>
        </p:txBody>
      </p:sp>
      <p:sp>
        <p:nvSpPr>
          <p:cNvPr id="49" name="TextBox 48"/>
          <p:cNvSpPr txBox="1"/>
          <p:nvPr/>
        </p:nvSpPr>
        <p:spPr>
          <a:xfrm>
            <a:off x="2710086" y="1735868"/>
            <a:ext cx="690181" cy="487313"/>
          </a:xfrm>
          <a:prstGeom prst="rect">
            <a:avLst/>
          </a:prstGeom>
          <a:noFill/>
        </p:spPr>
        <p:txBody>
          <a:bodyPr wrap="square" lIns="0" tIns="0" rIns="0" bIns="0" rtlCol="0">
            <a:spAutoFit/>
          </a:bodyPr>
          <a:lstStyle/>
          <a:p>
            <a:pPr defTabSz="946052">
              <a:lnSpc>
                <a:spcPts val="1905"/>
              </a:lnSpc>
              <a:spcAft>
                <a:spcPts val="508"/>
              </a:spcAft>
            </a:pPr>
            <a:r>
              <a:rPr lang="en-GB" sz="1451" dirty="0">
                <a:solidFill>
                  <a:srgbClr val="00008B"/>
                </a:solidFill>
                <a:latin typeface="Arial" panose="020B0604020202020204"/>
              </a:rPr>
              <a:t>Stage 1 Flag</a:t>
            </a:r>
          </a:p>
        </p:txBody>
      </p:sp>
      <p:sp>
        <p:nvSpPr>
          <p:cNvPr id="2" name="Title 1"/>
          <p:cNvSpPr>
            <a:spLocks noGrp="1"/>
          </p:cNvSpPr>
          <p:nvPr>
            <p:ph type="title"/>
          </p:nvPr>
        </p:nvSpPr>
        <p:spPr/>
        <p:txBody>
          <a:bodyPr/>
          <a:lstStyle/>
          <a:p>
            <a:r>
              <a:rPr lang="en-GB" dirty="0" smtClean="0"/>
              <a:t>SO and CADL Flagged actions</a:t>
            </a:r>
            <a:endParaRPr lang="en-GB" dirty="0"/>
          </a:p>
        </p:txBody>
      </p:sp>
      <p:sp>
        <p:nvSpPr>
          <p:cNvPr id="3" name="Text Placeholder 2"/>
          <p:cNvSpPr>
            <a:spLocks noGrp="1"/>
          </p:cNvSpPr>
          <p:nvPr>
            <p:ph type="body" sz="quarter" idx="10"/>
          </p:nvPr>
        </p:nvSpPr>
        <p:spPr/>
        <p:txBody>
          <a:bodyPr/>
          <a:lstStyle/>
          <a:p>
            <a:endParaRPr lang="en-GB" dirty="0"/>
          </a:p>
        </p:txBody>
      </p:sp>
      <p:sp>
        <p:nvSpPr>
          <p:cNvPr id="70" name="Content Placeholder 5"/>
          <p:cNvSpPr>
            <a:spLocks noGrp="1"/>
          </p:cNvSpPr>
          <p:nvPr>
            <p:ph sz="quarter" idx="4294967295"/>
          </p:nvPr>
        </p:nvSpPr>
        <p:spPr>
          <a:xfrm>
            <a:off x="8293081" y="1440417"/>
            <a:ext cx="2185691" cy="1624149"/>
          </a:xfrm>
        </p:spPr>
        <p:txBody>
          <a:bodyPr>
            <a:normAutofit/>
          </a:bodyPr>
          <a:lstStyle/>
          <a:p>
            <a:pPr marL="163260" lvl="2" indent="0">
              <a:spcAft>
                <a:spcPts val="1029"/>
              </a:spcAft>
              <a:buNone/>
            </a:pPr>
            <a:r>
              <a:rPr lang="en-GB" sz="1270" dirty="0"/>
              <a:t>Stage 2 Flagged actions are re-priced as the same price as the most expensive </a:t>
            </a:r>
            <a:r>
              <a:rPr lang="en-GB" sz="1270" dirty="0" err="1"/>
              <a:t>unflagged</a:t>
            </a:r>
            <a:r>
              <a:rPr lang="en-GB" sz="1270" dirty="0"/>
              <a:t> 1MWh</a:t>
            </a:r>
          </a:p>
        </p:txBody>
      </p:sp>
      <p:sp>
        <p:nvSpPr>
          <p:cNvPr id="16" name="TextBox 15"/>
          <p:cNvSpPr txBox="1"/>
          <p:nvPr/>
        </p:nvSpPr>
        <p:spPr>
          <a:xfrm>
            <a:off x="1305598" y="1568497"/>
            <a:ext cx="858612" cy="487313"/>
          </a:xfrm>
          <a:prstGeom prst="rect">
            <a:avLst/>
          </a:prstGeom>
          <a:noFill/>
        </p:spPr>
        <p:txBody>
          <a:bodyPr wrap="square" lIns="0" tIns="0" rIns="0" bIns="0" rtlCol="0">
            <a:spAutoFit/>
          </a:bodyPr>
          <a:lstStyle/>
          <a:p>
            <a:pPr defTabSz="946052">
              <a:lnSpc>
                <a:spcPts val="1905"/>
              </a:lnSpc>
              <a:spcAft>
                <a:spcPts val="508"/>
              </a:spcAft>
            </a:pPr>
            <a:r>
              <a:rPr lang="en-GB" sz="1451" dirty="0">
                <a:solidFill>
                  <a:srgbClr val="00008B"/>
                </a:solidFill>
                <a:latin typeface="Arial" panose="020B0604020202020204"/>
              </a:rPr>
              <a:t>Most</a:t>
            </a:r>
            <a:br>
              <a:rPr lang="en-GB" sz="1451" dirty="0">
                <a:solidFill>
                  <a:srgbClr val="00008B"/>
                </a:solidFill>
                <a:latin typeface="Arial" panose="020B0604020202020204"/>
              </a:rPr>
            </a:br>
            <a:r>
              <a:rPr lang="en-GB" sz="1451" dirty="0">
                <a:solidFill>
                  <a:srgbClr val="00008B"/>
                </a:solidFill>
                <a:latin typeface="Arial" panose="020B0604020202020204"/>
              </a:rPr>
              <a:t>expensive</a:t>
            </a:r>
          </a:p>
        </p:txBody>
      </p:sp>
      <p:sp>
        <p:nvSpPr>
          <p:cNvPr id="17" name="TextBox 16"/>
          <p:cNvSpPr txBox="1"/>
          <p:nvPr/>
        </p:nvSpPr>
        <p:spPr>
          <a:xfrm>
            <a:off x="2396410" y="5761844"/>
            <a:ext cx="1317535" cy="243656"/>
          </a:xfrm>
          <a:prstGeom prst="rect">
            <a:avLst/>
          </a:prstGeom>
          <a:noFill/>
        </p:spPr>
        <p:txBody>
          <a:bodyPr wrap="square" lIns="0" tIns="0" rIns="0" bIns="0" rtlCol="0">
            <a:spAutoFit/>
          </a:bodyPr>
          <a:lstStyle/>
          <a:p>
            <a:pPr algn="ctr" defTabSz="946052">
              <a:lnSpc>
                <a:spcPts val="1905"/>
              </a:lnSpc>
              <a:spcAft>
                <a:spcPts val="508"/>
              </a:spcAft>
            </a:pPr>
            <a:r>
              <a:rPr lang="en-GB" sz="1451" dirty="0">
                <a:solidFill>
                  <a:srgbClr val="00008B"/>
                </a:solidFill>
                <a:latin typeface="Arial" panose="020B0604020202020204"/>
              </a:rPr>
              <a:t>Ranked Bids</a:t>
            </a:r>
          </a:p>
        </p:txBody>
      </p:sp>
      <p:sp>
        <p:nvSpPr>
          <p:cNvPr id="18" name="Rectangle 17"/>
          <p:cNvSpPr/>
          <p:nvPr/>
        </p:nvSpPr>
        <p:spPr>
          <a:xfrm>
            <a:off x="2615520" y="2987292"/>
            <a:ext cx="879314" cy="33473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sp>
        <p:nvSpPr>
          <p:cNvPr id="19" name="Rectangle 18"/>
          <p:cNvSpPr/>
          <p:nvPr/>
        </p:nvSpPr>
        <p:spPr>
          <a:xfrm>
            <a:off x="2615520" y="2649603"/>
            <a:ext cx="879314" cy="33473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sp>
        <p:nvSpPr>
          <p:cNvPr id="20" name="Rectangle 19"/>
          <p:cNvSpPr/>
          <p:nvPr/>
        </p:nvSpPr>
        <p:spPr>
          <a:xfrm>
            <a:off x="2615520" y="2314864"/>
            <a:ext cx="879314" cy="33473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sp>
        <p:nvSpPr>
          <p:cNvPr id="24" name="Rectangle 23"/>
          <p:cNvSpPr/>
          <p:nvPr/>
        </p:nvSpPr>
        <p:spPr>
          <a:xfrm>
            <a:off x="2615520" y="4321254"/>
            <a:ext cx="879314" cy="33473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sp>
        <p:nvSpPr>
          <p:cNvPr id="25" name="Rectangle 24"/>
          <p:cNvSpPr/>
          <p:nvPr/>
        </p:nvSpPr>
        <p:spPr>
          <a:xfrm>
            <a:off x="2615520" y="3986515"/>
            <a:ext cx="879314" cy="33473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sp>
        <p:nvSpPr>
          <p:cNvPr id="28" name="Rectangle 27"/>
          <p:cNvSpPr/>
          <p:nvPr/>
        </p:nvSpPr>
        <p:spPr>
          <a:xfrm>
            <a:off x="2615520" y="4657983"/>
            <a:ext cx="879314" cy="33473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cxnSp>
        <p:nvCxnSpPr>
          <p:cNvPr id="2049" name="Straight Arrow Connector 2048"/>
          <p:cNvCxnSpPr/>
          <p:nvPr/>
        </p:nvCxnSpPr>
        <p:spPr>
          <a:xfrm>
            <a:off x="2135896" y="4826313"/>
            <a:ext cx="0" cy="395846"/>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2144224" y="1812755"/>
            <a:ext cx="0" cy="2675868"/>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396410" y="1218400"/>
            <a:ext cx="1317535" cy="243656"/>
          </a:xfrm>
          <a:prstGeom prst="rect">
            <a:avLst/>
          </a:prstGeom>
          <a:noFill/>
        </p:spPr>
        <p:txBody>
          <a:bodyPr wrap="square" lIns="0" tIns="0" rIns="0" bIns="0" rtlCol="0">
            <a:spAutoFit/>
          </a:bodyPr>
          <a:lstStyle/>
          <a:p>
            <a:pPr algn="ctr" defTabSz="946052">
              <a:lnSpc>
                <a:spcPts val="1905"/>
              </a:lnSpc>
              <a:spcAft>
                <a:spcPts val="508"/>
              </a:spcAft>
            </a:pPr>
            <a:r>
              <a:rPr lang="en-GB" sz="1451" dirty="0">
                <a:solidFill>
                  <a:srgbClr val="00008B"/>
                </a:solidFill>
                <a:latin typeface="Arial" panose="020B0604020202020204"/>
              </a:rPr>
              <a:t>Ranked Offers</a:t>
            </a:r>
          </a:p>
        </p:txBody>
      </p:sp>
      <p:sp>
        <p:nvSpPr>
          <p:cNvPr id="41" name="TextBox 40"/>
          <p:cNvSpPr txBox="1"/>
          <p:nvPr/>
        </p:nvSpPr>
        <p:spPr>
          <a:xfrm>
            <a:off x="1335574" y="5024235"/>
            <a:ext cx="858612" cy="487313"/>
          </a:xfrm>
          <a:prstGeom prst="rect">
            <a:avLst/>
          </a:prstGeom>
          <a:noFill/>
        </p:spPr>
        <p:txBody>
          <a:bodyPr wrap="square" lIns="0" tIns="0" rIns="0" bIns="0" rtlCol="0">
            <a:spAutoFit/>
          </a:bodyPr>
          <a:lstStyle/>
          <a:p>
            <a:pPr defTabSz="946052">
              <a:lnSpc>
                <a:spcPts val="1905"/>
              </a:lnSpc>
              <a:spcAft>
                <a:spcPts val="508"/>
              </a:spcAft>
            </a:pPr>
            <a:r>
              <a:rPr lang="en-GB" sz="1451" dirty="0">
                <a:solidFill>
                  <a:srgbClr val="00008B"/>
                </a:solidFill>
                <a:latin typeface="Arial" panose="020B0604020202020204"/>
              </a:rPr>
              <a:t>Most</a:t>
            </a:r>
            <a:br>
              <a:rPr lang="en-GB" sz="1451" dirty="0">
                <a:solidFill>
                  <a:srgbClr val="00008B"/>
                </a:solidFill>
                <a:latin typeface="Arial" panose="020B0604020202020204"/>
              </a:rPr>
            </a:br>
            <a:r>
              <a:rPr lang="en-GB" sz="1451" dirty="0">
                <a:solidFill>
                  <a:srgbClr val="00008B"/>
                </a:solidFill>
                <a:latin typeface="Arial" panose="020B0604020202020204"/>
              </a:rPr>
              <a:t>expensive</a:t>
            </a:r>
          </a:p>
        </p:txBody>
      </p:sp>
      <p:sp>
        <p:nvSpPr>
          <p:cNvPr id="42" name="TextBox 41"/>
          <p:cNvSpPr txBox="1"/>
          <p:nvPr/>
        </p:nvSpPr>
        <p:spPr>
          <a:xfrm>
            <a:off x="1305598" y="4411735"/>
            <a:ext cx="858612" cy="487313"/>
          </a:xfrm>
          <a:prstGeom prst="rect">
            <a:avLst/>
          </a:prstGeom>
          <a:noFill/>
        </p:spPr>
        <p:txBody>
          <a:bodyPr wrap="square" lIns="0" tIns="0" rIns="0" bIns="0" rtlCol="0">
            <a:spAutoFit/>
          </a:bodyPr>
          <a:lstStyle/>
          <a:p>
            <a:pPr defTabSz="946052">
              <a:lnSpc>
                <a:spcPts val="1905"/>
              </a:lnSpc>
              <a:spcAft>
                <a:spcPts val="508"/>
              </a:spcAft>
            </a:pPr>
            <a:r>
              <a:rPr lang="en-GB" sz="1451" dirty="0">
                <a:solidFill>
                  <a:srgbClr val="00008B"/>
                </a:solidFill>
                <a:latin typeface="Arial" panose="020B0604020202020204"/>
              </a:rPr>
              <a:t>Least</a:t>
            </a:r>
            <a:br>
              <a:rPr lang="en-GB" sz="1451" dirty="0">
                <a:solidFill>
                  <a:srgbClr val="00008B"/>
                </a:solidFill>
                <a:latin typeface="Arial" panose="020B0604020202020204"/>
              </a:rPr>
            </a:br>
            <a:r>
              <a:rPr lang="en-GB" sz="1451" dirty="0">
                <a:solidFill>
                  <a:srgbClr val="00008B"/>
                </a:solidFill>
                <a:latin typeface="Arial" panose="020B0604020202020204"/>
              </a:rPr>
              <a:t>expensive</a:t>
            </a:r>
          </a:p>
        </p:txBody>
      </p:sp>
      <p:sp>
        <p:nvSpPr>
          <p:cNvPr id="30" name="Rectangle 29"/>
          <p:cNvSpPr/>
          <p:nvPr/>
        </p:nvSpPr>
        <p:spPr>
          <a:xfrm>
            <a:off x="4161716" y="1646202"/>
            <a:ext cx="879314" cy="66947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sp>
        <p:nvSpPr>
          <p:cNvPr id="31" name="Rectangle 30"/>
          <p:cNvSpPr/>
          <p:nvPr/>
        </p:nvSpPr>
        <p:spPr>
          <a:xfrm>
            <a:off x="4161716" y="3317853"/>
            <a:ext cx="879314" cy="66947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sp>
        <p:nvSpPr>
          <p:cNvPr id="32" name="TextBox 31"/>
          <p:cNvSpPr txBox="1"/>
          <p:nvPr/>
        </p:nvSpPr>
        <p:spPr>
          <a:xfrm>
            <a:off x="4269072" y="3396907"/>
            <a:ext cx="690181" cy="487313"/>
          </a:xfrm>
          <a:prstGeom prst="rect">
            <a:avLst/>
          </a:prstGeom>
          <a:noFill/>
        </p:spPr>
        <p:txBody>
          <a:bodyPr wrap="square" lIns="0" tIns="0" rIns="0" bIns="0" rtlCol="0">
            <a:spAutoFit/>
          </a:bodyPr>
          <a:lstStyle/>
          <a:p>
            <a:pPr defTabSz="946052">
              <a:lnSpc>
                <a:spcPts val="1905"/>
              </a:lnSpc>
              <a:spcAft>
                <a:spcPts val="508"/>
              </a:spcAft>
            </a:pPr>
            <a:r>
              <a:rPr lang="en-GB" sz="1451" dirty="0">
                <a:solidFill>
                  <a:srgbClr val="00008B"/>
                </a:solidFill>
                <a:latin typeface="Arial" panose="020B0604020202020204"/>
              </a:rPr>
              <a:t>Stage 1 Flag</a:t>
            </a:r>
          </a:p>
        </p:txBody>
      </p:sp>
      <p:sp>
        <p:nvSpPr>
          <p:cNvPr id="33" name="TextBox 32"/>
          <p:cNvSpPr txBox="1"/>
          <p:nvPr/>
        </p:nvSpPr>
        <p:spPr>
          <a:xfrm>
            <a:off x="4256282" y="1736684"/>
            <a:ext cx="690181" cy="487313"/>
          </a:xfrm>
          <a:prstGeom prst="rect">
            <a:avLst/>
          </a:prstGeom>
          <a:noFill/>
        </p:spPr>
        <p:txBody>
          <a:bodyPr wrap="square" lIns="0" tIns="0" rIns="0" bIns="0" rtlCol="0">
            <a:spAutoFit/>
          </a:bodyPr>
          <a:lstStyle/>
          <a:p>
            <a:pPr defTabSz="946052">
              <a:lnSpc>
                <a:spcPts val="1905"/>
              </a:lnSpc>
              <a:spcAft>
                <a:spcPts val="508"/>
              </a:spcAft>
            </a:pPr>
            <a:r>
              <a:rPr lang="en-GB" sz="1451" dirty="0">
                <a:solidFill>
                  <a:srgbClr val="00008B"/>
                </a:solidFill>
                <a:latin typeface="Arial" panose="020B0604020202020204"/>
              </a:rPr>
              <a:t>Stage 1 Flag</a:t>
            </a:r>
          </a:p>
        </p:txBody>
      </p:sp>
      <p:sp>
        <p:nvSpPr>
          <p:cNvPr id="34" name="Rectangle 33"/>
          <p:cNvSpPr/>
          <p:nvPr/>
        </p:nvSpPr>
        <p:spPr>
          <a:xfrm>
            <a:off x="4161716" y="2988108"/>
            <a:ext cx="879314" cy="33473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sp>
        <p:nvSpPr>
          <p:cNvPr id="35" name="Rectangle 34"/>
          <p:cNvSpPr/>
          <p:nvPr/>
        </p:nvSpPr>
        <p:spPr>
          <a:xfrm>
            <a:off x="4161716" y="2650419"/>
            <a:ext cx="879314" cy="33473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sp>
        <p:nvSpPr>
          <p:cNvPr id="37" name="Rectangle 36"/>
          <p:cNvSpPr/>
          <p:nvPr/>
        </p:nvSpPr>
        <p:spPr>
          <a:xfrm>
            <a:off x="4161716" y="2315680"/>
            <a:ext cx="879314" cy="33473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sp>
        <p:nvSpPr>
          <p:cNvPr id="39" name="Rectangle 38"/>
          <p:cNvSpPr/>
          <p:nvPr/>
        </p:nvSpPr>
        <p:spPr>
          <a:xfrm>
            <a:off x="4161716" y="4322070"/>
            <a:ext cx="879314" cy="33473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sp>
        <p:nvSpPr>
          <p:cNvPr id="43" name="Rectangle 42"/>
          <p:cNvSpPr/>
          <p:nvPr/>
        </p:nvSpPr>
        <p:spPr>
          <a:xfrm>
            <a:off x="4161716" y="3987332"/>
            <a:ext cx="879314" cy="33473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sp>
        <p:nvSpPr>
          <p:cNvPr id="44" name="Rectangle 43"/>
          <p:cNvSpPr/>
          <p:nvPr/>
        </p:nvSpPr>
        <p:spPr>
          <a:xfrm>
            <a:off x="4161716" y="4655246"/>
            <a:ext cx="879314" cy="33473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sp>
        <p:nvSpPr>
          <p:cNvPr id="46" name="TextBox 45"/>
          <p:cNvSpPr txBox="1"/>
          <p:nvPr/>
        </p:nvSpPr>
        <p:spPr>
          <a:xfrm>
            <a:off x="3942605" y="992665"/>
            <a:ext cx="1317535" cy="487313"/>
          </a:xfrm>
          <a:prstGeom prst="rect">
            <a:avLst/>
          </a:prstGeom>
          <a:noFill/>
        </p:spPr>
        <p:txBody>
          <a:bodyPr wrap="square" lIns="0" tIns="0" rIns="0" bIns="0" rtlCol="0">
            <a:spAutoFit/>
          </a:bodyPr>
          <a:lstStyle/>
          <a:p>
            <a:pPr algn="ctr" defTabSz="946052">
              <a:lnSpc>
                <a:spcPts val="1905"/>
              </a:lnSpc>
              <a:spcAft>
                <a:spcPts val="508"/>
              </a:spcAft>
            </a:pPr>
            <a:r>
              <a:rPr lang="en-GB" sz="1270" dirty="0">
                <a:solidFill>
                  <a:srgbClr val="00008B"/>
                </a:solidFill>
                <a:latin typeface="Arial" panose="020B0604020202020204"/>
              </a:rPr>
              <a:t>After DMAT and Arbitrage tagging</a:t>
            </a:r>
          </a:p>
        </p:txBody>
      </p:sp>
      <p:sp>
        <p:nvSpPr>
          <p:cNvPr id="54" name="Rectangle 53"/>
          <p:cNvSpPr/>
          <p:nvPr/>
        </p:nvSpPr>
        <p:spPr>
          <a:xfrm>
            <a:off x="4161715" y="1645385"/>
            <a:ext cx="879314" cy="669478"/>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sp>
        <p:nvSpPr>
          <p:cNvPr id="55" name="TextBox 54"/>
          <p:cNvSpPr txBox="1"/>
          <p:nvPr/>
        </p:nvSpPr>
        <p:spPr>
          <a:xfrm>
            <a:off x="4256280" y="1735867"/>
            <a:ext cx="690181" cy="487313"/>
          </a:xfrm>
          <a:prstGeom prst="rect">
            <a:avLst/>
          </a:prstGeom>
          <a:noFill/>
        </p:spPr>
        <p:txBody>
          <a:bodyPr wrap="square" lIns="0" tIns="0" rIns="0" bIns="0" rtlCol="0">
            <a:spAutoFit/>
          </a:bodyPr>
          <a:lstStyle/>
          <a:p>
            <a:pPr defTabSz="946052">
              <a:lnSpc>
                <a:spcPts val="1905"/>
              </a:lnSpc>
              <a:spcAft>
                <a:spcPts val="508"/>
              </a:spcAft>
            </a:pPr>
            <a:r>
              <a:rPr lang="en-GB" sz="1451" dirty="0">
                <a:solidFill>
                  <a:srgbClr val="00008B"/>
                </a:solidFill>
                <a:latin typeface="Arial" panose="020B0604020202020204"/>
              </a:rPr>
              <a:t>Stage 2 Flag</a:t>
            </a:r>
          </a:p>
        </p:txBody>
      </p:sp>
      <p:sp>
        <p:nvSpPr>
          <p:cNvPr id="56" name="Rectangle 55"/>
          <p:cNvSpPr/>
          <p:nvPr/>
        </p:nvSpPr>
        <p:spPr>
          <a:xfrm>
            <a:off x="4161714" y="3317037"/>
            <a:ext cx="879314" cy="669478"/>
          </a:xfrm>
          <a:prstGeom prst="rect">
            <a:avLst/>
          </a:prstGeom>
          <a:solidFill>
            <a:schemeClr val="accent4">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sp>
        <p:nvSpPr>
          <p:cNvPr id="57" name="TextBox 56"/>
          <p:cNvSpPr txBox="1"/>
          <p:nvPr/>
        </p:nvSpPr>
        <p:spPr>
          <a:xfrm>
            <a:off x="4215392" y="3396091"/>
            <a:ext cx="771958" cy="487313"/>
          </a:xfrm>
          <a:prstGeom prst="rect">
            <a:avLst/>
          </a:prstGeom>
          <a:noFill/>
        </p:spPr>
        <p:txBody>
          <a:bodyPr wrap="square" lIns="0" tIns="0" rIns="0" bIns="0" rtlCol="0">
            <a:spAutoFit/>
          </a:bodyPr>
          <a:lstStyle/>
          <a:p>
            <a:pPr defTabSz="946052">
              <a:lnSpc>
                <a:spcPts val="1905"/>
              </a:lnSpc>
              <a:spcAft>
                <a:spcPts val="508"/>
              </a:spcAft>
            </a:pPr>
            <a:r>
              <a:rPr lang="en-GB" sz="1451" dirty="0">
                <a:solidFill>
                  <a:srgbClr val="00008B"/>
                </a:solidFill>
                <a:latin typeface="Arial" panose="020B0604020202020204"/>
              </a:rPr>
              <a:t>Flag removed</a:t>
            </a:r>
          </a:p>
        </p:txBody>
      </p:sp>
      <p:sp>
        <p:nvSpPr>
          <p:cNvPr id="48" name="Rectangle 47"/>
          <p:cNvSpPr/>
          <p:nvPr/>
        </p:nvSpPr>
        <p:spPr>
          <a:xfrm>
            <a:off x="5908491" y="3326209"/>
            <a:ext cx="879314" cy="66947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sp>
        <p:nvSpPr>
          <p:cNvPr id="51" name="TextBox 50"/>
          <p:cNvSpPr txBox="1"/>
          <p:nvPr/>
        </p:nvSpPr>
        <p:spPr>
          <a:xfrm>
            <a:off x="6015847" y="3405263"/>
            <a:ext cx="690181" cy="487313"/>
          </a:xfrm>
          <a:prstGeom prst="rect">
            <a:avLst/>
          </a:prstGeom>
          <a:noFill/>
        </p:spPr>
        <p:txBody>
          <a:bodyPr wrap="square" lIns="0" tIns="0" rIns="0" bIns="0" rtlCol="0">
            <a:spAutoFit/>
          </a:bodyPr>
          <a:lstStyle/>
          <a:p>
            <a:pPr defTabSz="946052">
              <a:lnSpc>
                <a:spcPts val="1905"/>
              </a:lnSpc>
              <a:spcAft>
                <a:spcPts val="508"/>
              </a:spcAft>
            </a:pPr>
            <a:r>
              <a:rPr lang="en-GB" sz="1451" dirty="0">
                <a:solidFill>
                  <a:srgbClr val="00008B"/>
                </a:solidFill>
                <a:latin typeface="Arial" panose="020B0604020202020204"/>
              </a:rPr>
              <a:t>Stage 1 Flag</a:t>
            </a:r>
          </a:p>
        </p:txBody>
      </p:sp>
      <p:sp>
        <p:nvSpPr>
          <p:cNvPr id="53" name="Rectangle 52"/>
          <p:cNvSpPr/>
          <p:nvPr/>
        </p:nvSpPr>
        <p:spPr>
          <a:xfrm>
            <a:off x="5908491" y="2996463"/>
            <a:ext cx="879314" cy="33473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sp>
        <p:nvSpPr>
          <p:cNvPr id="60" name="Rectangle 59"/>
          <p:cNvSpPr/>
          <p:nvPr/>
        </p:nvSpPr>
        <p:spPr>
          <a:xfrm>
            <a:off x="5908491" y="2658774"/>
            <a:ext cx="879314" cy="33473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sp>
        <p:nvSpPr>
          <p:cNvPr id="61" name="Rectangle 60"/>
          <p:cNvSpPr/>
          <p:nvPr/>
        </p:nvSpPr>
        <p:spPr>
          <a:xfrm>
            <a:off x="5908491" y="2324035"/>
            <a:ext cx="879314" cy="33473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sp>
        <p:nvSpPr>
          <p:cNvPr id="62" name="Rectangle 61"/>
          <p:cNvSpPr/>
          <p:nvPr/>
        </p:nvSpPr>
        <p:spPr>
          <a:xfrm>
            <a:off x="5908491" y="4330426"/>
            <a:ext cx="879314" cy="33473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sp>
        <p:nvSpPr>
          <p:cNvPr id="63" name="Rectangle 62"/>
          <p:cNvSpPr/>
          <p:nvPr/>
        </p:nvSpPr>
        <p:spPr>
          <a:xfrm>
            <a:off x="5908491" y="3995687"/>
            <a:ext cx="879314" cy="33473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sp>
        <p:nvSpPr>
          <p:cNvPr id="65" name="TextBox 64"/>
          <p:cNvSpPr txBox="1"/>
          <p:nvPr/>
        </p:nvSpPr>
        <p:spPr>
          <a:xfrm>
            <a:off x="5689378" y="1123148"/>
            <a:ext cx="1317535" cy="243656"/>
          </a:xfrm>
          <a:prstGeom prst="rect">
            <a:avLst/>
          </a:prstGeom>
          <a:noFill/>
        </p:spPr>
        <p:txBody>
          <a:bodyPr wrap="square" lIns="0" tIns="0" rIns="0" bIns="0" rtlCol="0">
            <a:spAutoFit/>
          </a:bodyPr>
          <a:lstStyle/>
          <a:p>
            <a:pPr algn="ctr" defTabSz="946052">
              <a:lnSpc>
                <a:spcPts val="1905"/>
              </a:lnSpc>
              <a:spcAft>
                <a:spcPts val="508"/>
              </a:spcAft>
            </a:pPr>
            <a:r>
              <a:rPr lang="en-GB" sz="1270" dirty="0">
                <a:solidFill>
                  <a:srgbClr val="00008B"/>
                </a:solidFill>
                <a:latin typeface="Arial" panose="020B0604020202020204"/>
              </a:rPr>
              <a:t>After NIV tagging</a:t>
            </a:r>
          </a:p>
        </p:txBody>
      </p:sp>
      <p:sp>
        <p:nvSpPr>
          <p:cNvPr id="66" name="Rectangle 65"/>
          <p:cNvSpPr/>
          <p:nvPr/>
        </p:nvSpPr>
        <p:spPr>
          <a:xfrm>
            <a:off x="5908489" y="1988478"/>
            <a:ext cx="879314" cy="334740"/>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sp>
        <p:nvSpPr>
          <p:cNvPr id="68" name="Rectangle 67"/>
          <p:cNvSpPr/>
          <p:nvPr/>
        </p:nvSpPr>
        <p:spPr>
          <a:xfrm>
            <a:off x="5908488" y="3325392"/>
            <a:ext cx="879314" cy="66947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cxnSp>
        <p:nvCxnSpPr>
          <p:cNvPr id="29" name="Straight Connector 28"/>
          <p:cNvCxnSpPr/>
          <p:nvPr/>
        </p:nvCxnSpPr>
        <p:spPr>
          <a:xfrm>
            <a:off x="1696238" y="4655992"/>
            <a:ext cx="8162923"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5839705" y="2033720"/>
            <a:ext cx="1167207" cy="243656"/>
          </a:xfrm>
          <a:prstGeom prst="rect">
            <a:avLst/>
          </a:prstGeom>
          <a:noFill/>
        </p:spPr>
        <p:txBody>
          <a:bodyPr wrap="square" lIns="0" tIns="0" rIns="0" bIns="0" rtlCol="0">
            <a:spAutoFit/>
          </a:bodyPr>
          <a:lstStyle/>
          <a:p>
            <a:pPr defTabSz="946052">
              <a:lnSpc>
                <a:spcPts val="1905"/>
              </a:lnSpc>
              <a:spcAft>
                <a:spcPts val="508"/>
              </a:spcAft>
            </a:pPr>
            <a:r>
              <a:rPr lang="en-GB" sz="1451" dirty="0">
                <a:solidFill>
                  <a:srgbClr val="00008B"/>
                </a:solidFill>
                <a:latin typeface="Arial" panose="020B0604020202020204"/>
              </a:rPr>
              <a:t>Stage 2 Flag</a:t>
            </a:r>
          </a:p>
        </p:txBody>
      </p:sp>
      <p:sp>
        <p:nvSpPr>
          <p:cNvPr id="71" name="Rectangle 70"/>
          <p:cNvSpPr/>
          <p:nvPr/>
        </p:nvSpPr>
        <p:spPr>
          <a:xfrm>
            <a:off x="7711843" y="2766146"/>
            <a:ext cx="1538966" cy="650691"/>
          </a:xfrm>
          <a:prstGeom prst="rect">
            <a:avLst/>
          </a:prstGeom>
        </p:spPr>
        <p:txBody>
          <a:bodyPr wrap="square">
            <a:spAutoFit/>
          </a:bodyPr>
          <a:lstStyle/>
          <a:p>
            <a:pPr marL="0" lvl="1" defTabSz="946052">
              <a:spcAft>
                <a:spcPts val="1029"/>
              </a:spcAft>
            </a:pPr>
            <a:r>
              <a:rPr lang="en-GB" sz="1814" dirty="0">
                <a:solidFill>
                  <a:srgbClr val="00008B"/>
                </a:solidFill>
                <a:latin typeface="Arial" panose="020B0604020202020204"/>
              </a:rPr>
              <a:t>Replacement Price</a:t>
            </a:r>
          </a:p>
        </p:txBody>
      </p:sp>
      <p:cxnSp>
        <p:nvCxnSpPr>
          <p:cNvPr id="72" name="Straight Arrow Connector 71"/>
          <p:cNvCxnSpPr/>
          <p:nvPr/>
        </p:nvCxnSpPr>
        <p:spPr>
          <a:xfrm flipH="1" flipV="1">
            <a:off x="6798589" y="2371824"/>
            <a:ext cx="913256" cy="68042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5909630" y="1988478"/>
            <a:ext cx="879314" cy="334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sp>
        <p:nvSpPr>
          <p:cNvPr id="74" name="TextBox 73"/>
          <p:cNvSpPr txBox="1"/>
          <p:nvPr/>
        </p:nvSpPr>
        <p:spPr>
          <a:xfrm>
            <a:off x="5839706" y="1785229"/>
            <a:ext cx="1263980" cy="487313"/>
          </a:xfrm>
          <a:prstGeom prst="rect">
            <a:avLst/>
          </a:prstGeom>
          <a:noFill/>
        </p:spPr>
        <p:txBody>
          <a:bodyPr wrap="square" lIns="0" tIns="0" rIns="0" bIns="0" rtlCol="0">
            <a:spAutoFit/>
          </a:bodyPr>
          <a:lstStyle/>
          <a:p>
            <a:pPr defTabSz="946052">
              <a:lnSpc>
                <a:spcPts val="1905"/>
              </a:lnSpc>
              <a:spcAft>
                <a:spcPts val="508"/>
              </a:spcAft>
            </a:pPr>
            <a:r>
              <a:rPr lang="en-GB" sz="1451" dirty="0">
                <a:solidFill>
                  <a:srgbClr val="00008B"/>
                </a:solidFill>
                <a:latin typeface="Arial" panose="020B0604020202020204"/>
              </a:rPr>
              <a:t>Replacement Price applied</a:t>
            </a:r>
          </a:p>
        </p:txBody>
      </p:sp>
    </p:spTree>
    <p:extLst>
      <p:ext uri="{BB962C8B-B14F-4D97-AF65-F5344CB8AC3E}">
        <p14:creationId xmlns:p14="http://schemas.microsoft.com/office/powerpoint/2010/main" val="149991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ppt_x"/>
                                          </p:val>
                                        </p:tav>
                                        <p:tav tm="100000">
                                          <p:val>
                                            <p:strVal val="#ppt_x"/>
                                          </p:val>
                                        </p:tav>
                                      </p:tavLst>
                                    </p:anim>
                                    <p:anim calcmode="lin" valueType="num">
                                      <p:cBhvr additive="base">
                                        <p:cTn id="8" dur="500" fill="hold"/>
                                        <p:tgtEl>
                                          <p:spTgt spid="7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2"/>
                                        </p:tgtEl>
                                        <p:attrNameLst>
                                          <p:attrName>style.visibility</p:attrName>
                                        </p:attrNameLst>
                                      </p:cBhvr>
                                      <p:to>
                                        <p:strVal val="visible"/>
                                      </p:to>
                                    </p:set>
                                    <p:anim calcmode="lin" valueType="num">
                                      <p:cBhvr additive="base">
                                        <p:cTn id="11" dur="500" fill="hold"/>
                                        <p:tgtEl>
                                          <p:spTgt spid="72"/>
                                        </p:tgtEl>
                                        <p:attrNameLst>
                                          <p:attrName>ppt_x</p:attrName>
                                        </p:attrNameLst>
                                      </p:cBhvr>
                                      <p:tavLst>
                                        <p:tav tm="0">
                                          <p:val>
                                            <p:strVal val="#ppt_x"/>
                                          </p:val>
                                        </p:tav>
                                        <p:tav tm="100000">
                                          <p:val>
                                            <p:strVal val="#ppt_x"/>
                                          </p:val>
                                        </p:tav>
                                      </p:tavLst>
                                    </p:anim>
                                    <p:anim calcmode="lin" valueType="num">
                                      <p:cBhvr additive="base">
                                        <p:cTn id="12"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67"/>
                                        </p:tgtEl>
                                      </p:cBhvr>
                                    </p:animEffect>
                                    <p:set>
                                      <p:cBhvr>
                                        <p:cTn id="17" dur="1" fill="hold">
                                          <p:stCondLst>
                                            <p:cond delay="499"/>
                                          </p:stCondLst>
                                        </p:cTn>
                                        <p:tgtEl>
                                          <p:spTgt spid="67"/>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fade">
                                      <p:cBhvr>
                                        <p:cTn id="20" dur="500"/>
                                        <p:tgtEl>
                                          <p:spTgt spid="7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fade">
                                      <p:cBhvr>
                                        <p:cTn id="23" dur="500"/>
                                        <p:tgtEl>
                                          <p:spTgt spid="7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1"/>
                                        </p:tgtEl>
                                      </p:cBhvr>
                                    </p:animEffect>
                                    <p:set>
                                      <p:cBhvr>
                                        <p:cTn id="28" dur="1" fill="hold">
                                          <p:stCondLst>
                                            <p:cond delay="499"/>
                                          </p:stCondLst>
                                        </p:cTn>
                                        <p:tgtEl>
                                          <p:spTgt spid="71"/>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72"/>
                                        </p:tgtEl>
                                      </p:cBhvr>
                                    </p:animEffect>
                                    <p:set>
                                      <p:cBhvr>
                                        <p:cTn id="31" dur="1" fill="hold">
                                          <p:stCondLst>
                                            <p:cond delay="499"/>
                                          </p:stCondLst>
                                        </p:cTn>
                                        <p:tgtEl>
                                          <p:spTgt spid="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71" grpId="0"/>
      <p:bldP spid="71" grpId="1"/>
      <p:bldP spid="73" grpId="0" animBg="1"/>
      <p:bldP spid="7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7" name="Title 6"/>
          <p:cNvSpPr>
            <a:spLocks noGrp="1"/>
          </p:cNvSpPr>
          <p:nvPr>
            <p:ph type="ctrTitle"/>
          </p:nvPr>
        </p:nvSpPr>
        <p:spPr/>
        <p:txBody>
          <a:bodyPr/>
          <a:lstStyle/>
          <a:p>
            <a:r>
              <a:rPr lang="en-GB" dirty="0" smtClean="0"/>
              <a:t>Price Calculation Example </a:t>
            </a:r>
            <a:endParaRPr lang="en-GB" dirty="0"/>
          </a:p>
        </p:txBody>
      </p:sp>
    </p:spTree>
    <p:extLst>
      <p:ext uri="{BB962C8B-B14F-4D97-AF65-F5344CB8AC3E}">
        <p14:creationId xmlns:p14="http://schemas.microsoft.com/office/powerpoint/2010/main" val="335310716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Price calculation steps</a:t>
            </a:r>
            <a:endParaRPr lang="en-GB" dirty="0"/>
          </a:p>
        </p:txBody>
      </p:sp>
      <p:grpSp>
        <p:nvGrpSpPr>
          <p:cNvPr id="26" name="Group 25"/>
          <p:cNvGrpSpPr/>
          <p:nvPr/>
        </p:nvGrpSpPr>
        <p:grpSpPr>
          <a:xfrm>
            <a:off x="2036027" y="1225845"/>
            <a:ext cx="4726856" cy="4772140"/>
            <a:chOff x="2199156" y="1478100"/>
            <a:chExt cx="5211578" cy="5261506"/>
          </a:xfrm>
        </p:grpSpPr>
        <p:pic>
          <p:nvPicPr>
            <p:cNvPr id="2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704" y="3280221"/>
              <a:ext cx="456563" cy="311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Rectangle 31"/>
            <p:cNvSpPr/>
            <p:nvPr/>
          </p:nvSpPr>
          <p:spPr bwMode="auto">
            <a:xfrm>
              <a:off x="2443986" y="1478100"/>
              <a:ext cx="4966748" cy="5261506"/>
            </a:xfrm>
            <a:prstGeom prst="rect">
              <a:avLst/>
            </a:prstGeom>
          </p:spPr>
          <p:txBody>
            <a:bodyPr wrap="square" lIns="0">
              <a:spAutoFit/>
            </a:bodyPr>
            <a:lstStyle/>
            <a:p>
              <a:pPr defTabSz="946052" eaLnBrk="0" hangingPunct="0">
                <a:spcAft>
                  <a:spcPts val="635"/>
                </a:spcAft>
                <a:defRPr/>
              </a:pPr>
              <a:r>
                <a:rPr lang="en-GB" sz="1633" b="1" dirty="0">
                  <a:solidFill>
                    <a:srgbClr val="00008B"/>
                  </a:solidFill>
                  <a:latin typeface="Tahoma" pitchFamily="34" charset="0"/>
                  <a:cs typeface="Tahoma" pitchFamily="34" charset="0"/>
                </a:rPr>
                <a:t>Processes (in order)</a:t>
              </a:r>
            </a:p>
            <a:p>
              <a:pPr marL="311010" indent="-311010" defTabSz="946052" eaLnBrk="0" hangingPunct="0">
                <a:spcAft>
                  <a:spcPts val="544"/>
                </a:spcAft>
                <a:buClr>
                  <a:srgbClr val="00008B">
                    <a:lumMod val="50000"/>
                    <a:lumOff val="50000"/>
                  </a:srgbClr>
                </a:buClr>
                <a:buFont typeface="Wingdings" charset="2"/>
                <a:buAutoNum type="arabicPlain"/>
                <a:defRPr/>
              </a:pPr>
              <a:r>
                <a:rPr lang="en-GB" sz="1633" dirty="0">
                  <a:solidFill>
                    <a:srgbClr val="00008B">
                      <a:lumMod val="50000"/>
                      <a:lumOff val="50000"/>
                    </a:srgbClr>
                  </a:solidFill>
                  <a:latin typeface="Tahoma" pitchFamily="34" charset="0"/>
                  <a:cs typeface="Tahoma" pitchFamily="34" charset="0"/>
                </a:rPr>
                <a:t>Report BOAs and BSAD</a:t>
              </a:r>
            </a:p>
            <a:p>
              <a:pPr marL="311010" indent="-311010" defTabSz="946052" eaLnBrk="0" hangingPunct="0">
                <a:spcAft>
                  <a:spcPts val="544"/>
                </a:spcAft>
                <a:buClr>
                  <a:srgbClr val="00008B">
                    <a:lumMod val="50000"/>
                    <a:lumOff val="50000"/>
                  </a:srgbClr>
                </a:buClr>
                <a:buFont typeface="Wingdings" charset="2"/>
                <a:buAutoNum type="arabicPlain"/>
                <a:defRPr/>
              </a:pPr>
              <a:r>
                <a:rPr lang="en-GB" sz="1633" dirty="0">
                  <a:solidFill>
                    <a:srgbClr val="00008B">
                      <a:lumMod val="50000"/>
                      <a:lumOff val="50000"/>
                    </a:srgbClr>
                  </a:solidFill>
                  <a:latin typeface="Tahoma" pitchFamily="34" charset="0"/>
                  <a:cs typeface="Tahoma" pitchFamily="34" charset="0"/>
                </a:rPr>
                <a:t>System Operator flagging</a:t>
              </a:r>
            </a:p>
            <a:p>
              <a:pPr marL="311010" indent="-311010" defTabSz="946052" eaLnBrk="0" hangingPunct="0">
                <a:spcAft>
                  <a:spcPts val="544"/>
                </a:spcAft>
                <a:buClr>
                  <a:srgbClr val="00008B">
                    <a:lumMod val="50000"/>
                    <a:lumOff val="50000"/>
                  </a:srgbClr>
                </a:buClr>
                <a:buFont typeface="Wingdings" charset="2"/>
                <a:buAutoNum type="arabicPlain"/>
                <a:defRPr/>
              </a:pPr>
              <a:r>
                <a:rPr lang="en-GB" sz="1633" dirty="0">
                  <a:solidFill>
                    <a:srgbClr val="00008B">
                      <a:lumMod val="50000"/>
                      <a:lumOff val="50000"/>
                    </a:srgbClr>
                  </a:solidFill>
                  <a:latin typeface="Tahoma" pitchFamily="34" charset="0"/>
                  <a:cs typeface="Tahoma" pitchFamily="34" charset="0"/>
                </a:rPr>
                <a:t>Emergency flagging</a:t>
              </a:r>
            </a:p>
            <a:p>
              <a:pPr marL="311010" indent="-311010" defTabSz="946052" eaLnBrk="0" hangingPunct="0">
                <a:spcAft>
                  <a:spcPts val="544"/>
                </a:spcAft>
                <a:buClr>
                  <a:srgbClr val="167895"/>
                </a:buClr>
                <a:buFont typeface="Wingdings" charset="2"/>
                <a:buAutoNum type="arabicPlain"/>
                <a:defRPr/>
              </a:pPr>
              <a:r>
                <a:rPr lang="en-GB" sz="1633" dirty="0">
                  <a:solidFill>
                    <a:srgbClr val="F68B00"/>
                  </a:solidFill>
                  <a:latin typeface="Tahoma" pitchFamily="34" charset="0"/>
                  <a:cs typeface="Tahoma" pitchFamily="34" charset="0"/>
                </a:rPr>
                <a:t>STOR Action flagging</a:t>
              </a:r>
            </a:p>
            <a:p>
              <a:pPr marL="311010" indent="-311010" defTabSz="946052" eaLnBrk="0" hangingPunct="0">
                <a:spcAft>
                  <a:spcPts val="544"/>
                </a:spcAft>
                <a:buClr>
                  <a:srgbClr val="167895"/>
                </a:buClr>
                <a:buFont typeface="Wingdings" charset="2"/>
                <a:buAutoNum type="arabicPlain"/>
                <a:defRPr/>
              </a:pPr>
              <a:r>
                <a:rPr lang="en-GB" sz="1633" dirty="0">
                  <a:solidFill>
                    <a:srgbClr val="F68B00"/>
                  </a:solidFill>
                  <a:latin typeface="Tahoma" pitchFamily="34" charset="0"/>
                  <a:cs typeface="Tahoma" pitchFamily="34" charset="0"/>
                </a:rPr>
                <a:t>Ranking</a:t>
              </a:r>
            </a:p>
            <a:p>
              <a:pPr marL="311010" indent="-311010" defTabSz="946052" eaLnBrk="0" hangingPunct="0">
                <a:spcAft>
                  <a:spcPts val="544"/>
                </a:spcAft>
                <a:buClr>
                  <a:srgbClr val="167895"/>
                </a:buClr>
                <a:buFont typeface="Wingdings" charset="2"/>
                <a:buAutoNum type="arabicPlain"/>
                <a:defRPr/>
              </a:pPr>
              <a:r>
                <a:rPr lang="en-GB" sz="1633" dirty="0">
                  <a:solidFill>
                    <a:srgbClr val="F68B00"/>
                  </a:solidFill>
                  <a:latin typeface="Tahoma" pitchFamily="34" charset="0"/>
                  <a:cs typeface="Tahoma" pitchFamily="34" charset="0"/>
                </a:rPr>
                <a:t>CADL flagging</a:t>
              </a:r>
            </a:p>
            <a:p>
              <a:pPr marL="311010" indent="-311010" defTabSz="946052" eaLnBrk="0" hangingPunct="0">
                <a:spcAft>
                  <a:spcPts val="544"/>
                </a:spcAft>
                <a:buClr>
                  <a:srgbClr val="167895"/>
                </a:buClr>
                <a:buFont typeface="Wingdings" charset="2"/>
                <a:buAutoNum type="arabicPlain"/>
                <a:defRPr/>
              </a:pPr>
              <a:r>
                <a:rPr lang="en-GB" sz="1633" dirty="0">
                  <a:solidFill>
                    <a:srgbClr val="F68B00"/>
                  </a:solidFill>
                  <a:latin typeface="Tahoma" pitchFamily="34" charset="0"/>
                  <a:cs typeface="Tahoma" pitchFamily="34" charset="0"/>
                </a:rPr>
                <a:t>De Minimis tagging </a:t>
              </a:r>
            </a:p>
            <a:p>
              <a:pPr marL="311010" indent="-311010" defTabSz="946052" eaLnBrk="0" hangingPunct="0">
                <a:spcAft>
                  <a:spcPts val="544"/>
                </a:spcAft>
                <a:buClr>
                  <a:srgbClr val="167895"/>
                </a:buClr>
                <a:buFont typeface="Wingdings" charset="2"/>
                <a:buAutoNum type="arabicPlain"/>
                <a:defRPr/>
              </a:pPr>
              <a:r>
                <a:rPr lang="en-GB" sz="1633" dirty="0">
                  <a:solidFill>
                    <a:srgbClr val="F68B00"/>
                  </a:solidFill>
                  <a:latin typeface="Tahoma" pitchFamily="34" charset="0"/>
                  <a:cs typeface="Tahoma" pitchFamily="34" charset="0"/>
                </a:rPr>
                <a:t>Arbitrage tagging </a:t>
              </a:r>
            </a:p>
            <a:p>
              <a:pPr marL="311010" indent="-311010" defTabSz="946052" eaLnBrk="0" hangingPunct="0">
                <a:spcAft>
                  <a:spcPts val="544"/>
                </a:spcAft>
                <a:buClr>
                  <a:srgbClr val="167895"/>
                </a:buClr>
                <a:buFont typeface="Wingdings" charset="2"/>
                <a:buAutoNum type="arabicPlain"/>
                <a:defRPr/>
              </a:pPr>
              <a:r>
                <a:rPr lang="en-GB" sz="1633" dirty="0">
                  <a:solidFill>
                    <a:srgbClr val="F68B00"/>
                  </a:solidFill>
                  <a:latin typeface="Tahoma" pitchFamily="34" charset="0"/>
                  <a:cs typeface="Tahoma" pitchFamily="34" charset="0"/>
                </a:rPr>
                <a:t>Classification</a:t>
              </a:r>
            </a:p>
            <a:p>
              <a:pPr marL="311010" indent="-311010" defTabSz="946052" eaLnBrk="0" hangingPunct="0">
                <a:spcAft>
                  <a:spcPts val="544"/>
                </a:spcAft>
                <a:buClr>
                  <a:srgbClr val="167895"/>
                </a:buClr>
                <a:buFont typeface="Wingdings" charset="2"/>
                <a:buAutoNum type="arabicPlain"/>
                <a:defRPr/>
              </a:pPr>
              <a:r>
                <a:rPr lang="en-GB" sz="1633" dirty="0">
                  <a:solidFill>
                    <a:srgbClr val="F68B00"/>
                  </a:solidFill>
                  <a:latin typeface="Tahoma" pitchFamily="34" charset="0"/>
                  <a:cs typeface="Tahoma" pitchFamily="34" charset="0"/>
                </a:rPr>
                <a:t>NIV tagging</a:t>
              </a:r>
            </a:p>
            <a:p>
              <a:pPr marL="311010" indent="-311010" defTabSz="946052" eaLnBrk="0" hangingPunct="0">
                <a:spcAft>
                  <a:spcPts val="544"/>
                </a:spcAft>
                <a:buClr>
                  <a:srgbClr val="167895"/>
                </a:buClr>
                <a:buFont typeface="Wingdings" charset="2"/>
                <a:buAutoNum type="arabicPlain"/>
                <a:defRPr/>
              </a:pPr>
              <a:r>
                <a:rPr lang="en-GB" sz="1633" dirty="0">
                  <a:solidFill>
                    <a:srgbClr val="F68B00"/>
                  </a:solidFill>
                  <a:latin typeface="Tahoma" pitchFamily="34" charset="0"/>
                  <a:cs typeface="Tahoma" pitchFamily="34" charset="0"/>
                </a:rPr>
                <a:t>Replacement Price</a:t>
              </a:r>
            </a:p>
            <a:p>
              <a:pPr marL="311010" indent="-311010" defTabSz="946052" eaLnBrk="0" hangingPunct="0">
                <a:spcAft>
                  <a:spcPts val="544"/>
                </a:spcAft>
                <a:buClr>
                  <a:srgbClr val="167895"/>
                </a:buClr>
                <a:buFont typeface="Wingdings" charset="2"/>
                <a:buAutoNum type="arabicPlain"/>
                <a:defRPr/>
              </a:pPr>
              <a:r>
                <a:rPr lang="en-GB" sz="1633" dirty="0">
                  <a:solidFill>
                    <a:srgbClr val="F68B00"/>
                  </a:solidFill>
                  <a:latin typeface="Tahoma" pitchFamily="34" charset="0"/>
                  <a:cs typeface="Tahoma" pitchFamily="34" charset="0"/>
                </a:rPr>
                <a:t>PAR tagging</a:t>
              </a:r>
            </a:p>
            <a:p>
              <a:pPr marL="311010" indent="-311010" defTabSz="946052" eaLnBrk="0" hangingPunct="0">
                <a:spcAft>
                  <a:spcPts val="544"/>
                </a:spcAft>
                <a:buClr>
                  <a:srgbClr val="167895"/>
                </a:buClr>
                <a:buFont typeface="Wingdings" charset="2"/>
                <a:buAutoNum type="arabicPlain"/>
                <a:defRPr/>
              </a:pPr>
              <a:r>
                <a:rPr lang="en-GB" sz="1633" dirty="0">
                  <a:solidFill>
                    <a:srgbClr val="F68B00"/>
                  </a:solidFill>
                  <a:latin typeface="Tahoma" pitchFamily="34" charset="0"/>
                  <a:cs typeface="Tahoma" pitchFamily="34" charset="0"/>
                </a:rPr>
                <a:t>Price Calculation (including TLM)</a:t>
              </a:r>
            </a:p>
            <a:p>
              <a:pPr marL="311010" indent="-311010" defTabSz="946052" eaLnBrk="0" hangingPunct="0">
                <a:spcAft>
                  <a:spcPts val="544"/>
                </a:spcAft>
                <a:buClr>
                  <a:srgbClr val="167895"/>
                </a:buClr>
                <a:buFont typeface="Wingdings" charset="2"/>
                <a:buAutoNum type="arabicPlain"/>
                <a:defRPr/>
              </a:pPr>
              <a:r>
                <a:rPr lang="en-GB" sz="1633" dirty="0">
                  <a:solidFill>
                    <a:srgbClr val="F68B00"/>
                  </a:solidFill>
                  <a:latin typeface="Tahoma" pitchFamily="34" charset="0"/>
                  <a:cs typeface="Tahoma" pitchFamily="34" charset="0"/>
                </a:rPr>
                <a:t>BPA/SPA</a:t>
              </a:r>
            </a:p>
          </p:txBody>
        </p:sp>
        <p:pic>
          <p:nvPicPr>
            <p:cNvPr id="3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6130" y="4374353"/>
              <a:ext cx="345930" cy="294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704" y="2213575"/>
              <a:ext cx="456563" cy="311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703" y="2568215"/>
              <a:ext cx="456563" cy="311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6" name="Straight Connector 35"/>
            <p:cNvCxnSpPr/>
            <p:nvPr/>
          </p:nvCxnSpPr>
          <p:spPr bwMode="auto">
            <a:xfrm>
              <a:off x="2432805" y="2557273"/>
              <a:ext cx="4649090" cy="1588"/>
            </a:xfrm>
            <a:prstGeom prst="line">
              <a:avLst/>
            </a:prstGeom>
            <a:ln w="15875">
              <a:solidFill>
                <a:srgbClr val="167895"/>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bwMode="auto">
            <a:xfrm>
              <a:off x="2432805" y="2907433"/>
              <a:ext cx="4649090" cy="1588"/>
            </a:xfrm>
            <a:prstGeom prst="line">
              <a:avLst/>
            </a:prstGeom>
            <a:ln w="15875">
              <a:solidFill>
                <a:srgbClr val="167895"/>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bwMode="auto">
            <a:xfrm>
              <a:off x="2432805" y="1856955"/>
              <a:ext cx="4649090" cy="1587"/>
            </a:xfrm>
            <a:prstGeom prst="line">
              <a:avLst/>
            </a:prstGeom>
            <a:ln w="25400">
              <a:solidFill>
                <a:srgbClr val="167895"/>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bwMode="auto">
            <a:xfrm>
              <a:off x="2432805" y="2207114"/>
              <a:ext cx="4649090" cy="1587"/>
            </a:xfrm>
            <a:prstGeom prst="line">
              <a:avLst/>
            </a:prstGeom>
            <a:ln w="15875">
              <a:solidFill>
                <a:srgbClr val="167895"/>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bwMode="auto">
            <a:xfrm>
              <a:off x="2432805" y="3257593"/>
              <a:ext cx="4649090" cy="1588"/>
            </a:xfrm>
            <a:prstGeom prst="line">
              <a:avLst/>
            </a:prstGeom>
            <a:ln w="15875">
              <a:solidFill>
                <a:srgbClr val="167895"/>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bwMode="auto">
            <a:xfrm>
              <a:off x="2432805" y="3607753"/>
              <a:ext cx="4649090" cy="1588"/>
            </a:xfrm>
            <a:prstGeom prst="line">
              <a:avLst/>
            </a:prstGeom>
            <a:ln w="15875">
              <a:solidFill>
                <a:srgbClr val="167895"/>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bwMode="auto">
            <a:xfrm>
              <a:off x="2432805" y="3957913"/>
              <a:ext cx="4649090" cy="1587"/>
            </a:xfrm>
            <a:prstGeom prst="line">
              <a:avLst/>
            </a:prstGeom>
            <a:ln w="15875">
              <a:solidFill>
                <a:srgbClr val="167895"/>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bwMode="auto">
            <a:xfrm>
              <a:off x="2432805" y="4308072"/>
              <a:ext cx="4649090" cy="1587"/>
            </a:xfrm>
            <a:prstGeom prst="line">
              <a:avLst/>
            </a:prstGeom>
            <a:ln w="15875">
              <a:solidFill>
                <a:srgbClr val="167895"/>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bwMode="auto">
            <a:xfrm>
              <a:off x="2432805" y="4658231"/>
              <a:ext cx="4649090" cy="1587"/>
            </a:xfrm>
            <a:prstGeom prst="line">
              <a:avLst/>
            </a:prstGeom>
            <a:ln w="15875">
              <a:solidFill>
                <a:srgbClr val="167895"/>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bwMode="auto">
            <a:xfrm>
              <a:off x="2432805" y="5008390"/>
              <a:ext cx="4649090" cy="1587"/>
            </a:xfrm>
            <a:prstGeom prst="line">
              <a:avLst/>
            </a:prstGeom>
            <a:ln w="15875">
              <a:solidFill>
                <a:srgbClr val="167895"/>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bwMode="auto">
            <a:xfrm>
              <a:off x="2432805" y="5358549"/>
              <a:ext cx="4649090" cy="1588"/>
            </a:xfrm>
            <a:prstGeom prst="line">
              <a:avLst/>
            </a:prstGeom>
            <a:ln w="15875">
              <a:solidFill>
                <a:srgbClr val="167895"/>
              </a:solidFill>
            </a:ln>
            <a:effectLst/>
          </p:spPr>
          <p:style>
            <a:lnRef idx="2">
              <a:schemeClr val="accent1"/>
            </a:lnRef>
            <a:fillRef idx="0">
              <a:schemeClr val="accent1"/>
            </a:fillRef>
            <a:effectRef idx="1">
              <a:schemeClr val="accent1"/>
            </a:effectRef>
            <a:fontRef idx="minor">
              <a:schemeClr val="tx1"/>
            </a:fontRef>
          </p:style>
        </p:cxnSp>
        <p:pic>
          <p:nvPicPr>
            <p:cNvPr id="4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69748" y="5727614"/>
              <a:ext cx="345930" cy="294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8" name="Straight Connector 47"/>
            <p:cNvCxnSpPr/>
            <p:nvPr/>
          </p:nvCxnSpPr>
          <p:spPr bwMode="auto">
            <a:xfrm flipH="1">
              <a:off x="2199156" y="1588431"/>
              <a:ext cx="1" cy="5127762"/>
            </a:xfrm>
            <a:prstGeom prst="line">
              <a:avLst/>
            </a:prstGeom>
            <a:ln>
              <a:solidFill>
                <a:schemeClr val="tx1">
                  <a:lumMod val="75000"/>
                  <a:lumOff val="25000"/>
                </a:schemeClr>
              </a:solidFill>
              <a:prstDash val="sysDot"/>
              <a:tailEnd type="stealth" w="lg" len="lg"/>
            </a:ln>
            <a:effectLst/>
          </p:spPr>
          <p:style>
            <a:lnRef idx="2">
              <a:schemeClr val="accent1"/>
            </a:lnRef>
            <a:fillRef idx="0">
              <a:schemeClr val="accent1"/>
            </a:fillRef>
            <a:effectRef idx="1">
              <a:schemeClr val="accent1"/>
            </a:effectRef>
            <a:fontRef idx="minor">
              <a:schemeClr val="tx1"/>
            </a:fontRef>
          </p:style>
        </p:cxnSp>
        <p:pic>
          <p:nvPicPr>
            <p:cNvPr id="4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2940" y="4000248"/>
              <a:ext cx="345930" cy="294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0" name="Straight Connector 49"/>
            <p:cNvCxnSpPr/>
            <p:nvPr/>
          </p:nvCxnSpPr>
          <p:spPr bwMode="auto">
            <a:xfrm>
              <a:off x="2462373" y="5716088"/>
              <a:ext cx="4649090" cy="1587"/>
            </a:xfrm>
            <a:prstGeom prst="line">
              <a:avLst/>
            </a:prstGeom>
            <a:ln w="15875">
              <a:solidFill>
                <a:srgbClr val="167895"/>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bwMode="auto">
            <a:xfrm>
              <a:off x="2464645" y="6059560"/>
              <a:ext cx="4649090" cy="1587"/>
            </a:xfrm>
            <a:prstGeom prst="line">
              <a:avLst/>
            </a:prstGeom>
            <a:ln w="15875">
              <a:solidFill>
                <a:srgbClr val="167895"/>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bwMode="auto">
            <a:xfrm>
              <a:off x="2466917" y="6389384"/>
              <a:ext cx="4649090" cy="1587"/>
            </a:xfrm>
            <a:prstGeom prst="line">
              <a:avLst/>
            </a:prstGeom>
            <a:ln w="15875">
              <a:solidFill>
                <a:srgbClr val="167895"/>
              </a:solidFill>
            </a:ln>
            <a:effectLst/>
          </p:spPr>
          <p:style>
            <a:lnRef idx="2">
              <a:schemeClr val="accent1"/>
            </a:lnRef>
            <a:fillRef idx="0">
              <a:schemeClr val="accent1"/>
            </a:fillRef>
            <a:effectRef idx="1">
              <a:schemeClr val="accent1"/>
            </a:effectRef>
            <a:fontRef idx="minor">
              <a:schemeClr val="tx1"/>
            </a:fontRef>
          </p:style>
        </p:cxnSp>
        <p:pic>
          <p:nvPicPr>
            <p:cNvPr id="5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4904" y="5043979"/>
              <a:ext cx="345930" cy="294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54" name="Picture 2" descr="http://www.understandfasting.com/wp-content/uploads/2012/09/123-block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6052" y="2134224"/>
            <a:ext cx="3502034" cy="266459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1794" y="2540743"/>
            <a:ext cx="414099" cy="282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327852" y="2860352"/>
            <a:ext cx="299884" cy="282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pic>
        <p:nvPicPr>
          <p:cNvPr id="3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8773" y="3174524"/>
            <a:ext cx="414099" cy="282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7852" y="4769861"/>
            <a:ext cx="414099" cy="282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7852" y="4129664"/>
            <a:ext cx="414099" cy="282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274774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1</a:t>
            </a:r>
            <a:r>
              <a:rPr lang="en-GB" dirty="0"/>
              <a:t>. Receive </a:t>
            </a:r>
            <a:r>
              <a:rPr lang="en-GB" dirty="0" smtClean="0"/>
              <a:t>all balancing actions</a:t>
            </a:r>
            <a:endParaRPr lang="en-GB" dirty="0"/>
          </a:p>
        </p:txBody>
      </p:sp>
      <p:grpSp>
        <p:nvGrpSpPr>
          <p:cNvPr id="11" name="Group 10"/>
          <p:cNvGrpSpPr/>
          <p:nvPr/>
        </p:nvGrpSpPr>
        <p:grpSpPr>
          <a:xfrm>
            <a:off x="3317011" y="2461036"/>
            <a:ext cx="2073382" cy="708406"/>
            <a:chOff x="1009650" y="1543050"/>
            <a:chExt cx="2286000" cy="781050"/>
          </a:xfrm>
          <a:solidFill>
            <a:schemeClr val="accent1">
              <a:lumMod val="20000"/>
              <a:lumOff val="80000"/>
            </a:schemeClr>
          </a:solidFill>
        </p:grpSpPr>
        <p:sp>
          <p:nvSpPr>
            <p:cNvPr id="9" name="Rectangle 8"/>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r>
                <a:rPr lang="en-GB" sz="1814" b="1" dirty="0">
                  <a:solidFill>
                    <a:srgbClr val="FFFFFF"/>
                  </a:solidFill>
                  <a:latin typeface="Arial" panose="020B0604020202020204"/>
                </a:rPr>
                <a:t>1</a:t>
              </a:r>
            </a:p>
          </p:txBody>
        </p:sp>
        <p:sp>
          <p:nvSpPr>
            <p:cNvPr id="10" name="TextBox 9"/>
            <p:cNvSpPr txBox="1"/>
            <p:nvPr/>
          </p:nvSpPr>
          <p:spPr>
            <a:xfrm>
              <a:off x="1143000" y="1625798"/>
              <a:ext cx="2019300" cy="6079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defTabSz="946052">
                <a:lnSpc>
                  <a:spcPts val="1905"/>
                </a:lnSpc>
                <a:spcAft>
                  <a:spcPts val="508"/>
                </a:spcAft>
              </a:pPr>
              <a:r>
                <a:rPr lang="en-GB" sz="1088" b="1" dirty="0">
                  <a:solidFill>
                    <a:srgbClr val="FFFFFF"/>
                  </a:solidFill>
                  <a:latin typeface="Arial" panose="020B0604020202020204"/>
                </a:rPr>
                <a:t>OFFER</a:t>
              </a:r>
            </a:p>
            <a:p>
              <a:pPr defTabSz="946052">
                <a:lnSpc>
                  <a:spcPts val="1905"/>
                </a:lnSpc>
                <a:spcAft>
                  <a:spcPts val="508"/>
                </a:spcAft>
              </a:pPr>
              <a:r>
                <a:rPr lang="en-GB" sz="1088" b="1" dirty="0">
                  <a:solidFill>
                    <a:srgbClr val="FFFFFF"/>
                  </a:solidFill>
                  <a:latin typeface="Arial" panose="020B0604020202020204"/>
                </a:rPr>
                <a:t>250 MWh at £45/MWh</a:t>
              </a:r>
            </a:p>
          </p:txBody>
        </p:sp>
      </p:grpSp>
      <p:grpSp>
        <p:nvGrpSpPr>
          <p:cNvPr id="12" name="Group 11"/>
          <p:cNvGrpSpPr/>
          <p:nvPr/>
        </p:nvGrpSpPr>
        <p:grpSpPr>
          <a:xfrm>
            <a:off x="3317011" y="3198058"/>
            <a:ext cx="2073382" cy="708406"/>
            <a:chOff x="1009650" y="1543050"/>
            <a:chExt cx="2286000" cy="781050"/>
          </a:xfrm>
          <a:solidFill>
            <a:schemeClr val="accent1">
              <a:lumMod val="20000"/>
              <a:lumOff val="80000"/>
            </a:schemeClr>
          </a:solidFill>
        </p:grpSpPr>
        <p:sp>
          <p:nvSpPr>
            <p:cNvPr id="13" name="Rectangle 12"/>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814" b="1" dirty="0">
                <a:solidFill>
                  <a:srgbClr val="FFFFFF"/>
                </a:solidFill>
                <a:latin typeface="Arial" panose="020B0604020202020204"/>
              </a:endParaRPr>
            </a:p>
          </p:txBody>
        </p:sp>
        <p:sp>
          <p:nvSpPr>
            <p:cNvPr id="14" name="TextBox 13"/>
            <p:cNvSpPr txBox="1"/>
            <p:nvPr/>
          </p:nvSpPr>
          <p:spPr>
            <a:xfrm>
              <a:off x="1143000" y="1625798"/>
              <a:ext cx="2019300" cy="6079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defTabSz="946052">
                <a:lnSpc>
                  <a:spcPts val="1905"/>
                </a:lnSpc>
                <a:spcAft>
                  <a:spcPts val="508"/>
                </a:spcAft>
              </a:pPr>
              <a:r>
                <a:rPr lang="en-GB" sz="1088" b="1" dirty="0">
                  <a:solidFill>
                    <a:srgbClr val="FFFFFF"/>
                  </a:solidFill>
                  <a:latin typeface="Arial" panose="020B0604020202020204"/>
                </a:rPr>
                <a:t>OFFER</a:t>
              </a:r>
            </a:p>
            <a:p>
              <a:pPr defTabSz="946052">
                <a:lnSpc>
                  <a:spcPts val="1905"/>
                </a:lnSpc>
                <a:spcAft>
                  <a:spcPts val="508"/>
                </a:spcAft>
              </a:pPr>
              <a:r>
                <a:rPr lang="en-GB" sz="1088" b="1" dirty="0">
                  <a:solidFill>
                    <a:srgbClr val="FFFFFF"/>
                  </a:solidFill>
                  <a:latin typeface="Arial" panose="020B0604020202020204"/>
                </a:rPr>
                <a:t>250 MWh at £55/MWh</a:t>
              </a:r>
            </a:p>
          </p:txBody>
        </p:sp>
      </p:grpSp>
      <p:grpSp>
        <p:nvGrpSpPr>
          <p:cNvPr id="15" name="Group 14"/>
          <p:cNvGrpSpPr/>
          <p:nvPr/>
        </p:nvGrpSpPr>
        <p:grpSpPr>
          <a:xfrm>
            <a:off x="3317011" y="3940479"/>
            <a:ext cx="2073382" cy="708406"/>
            <a:chOff x="1009650" y="1543050"/>
            <a:chExt cx="2286000" cy="781050"/>
          </a:xfrm>
          <a:solidFill>
            <a:schemeClr val="accent1">
              <a:lumMod val="20000"/>
              <a:lumOff val="80000"/>
            </a:schemeClr>
          </a:solidFill>
        </p:grpSpPr>
        <p:sp>
          <p:nvSpPr>
            <p:cNvPr id="16" name="Rectangle 15"/>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814" b="1" dirty="0">
                <a:solidFill>
                  <a:srgbClr val="FFFFFF"/>
                </a:solidFill>
                <a:latin typeface="Arial" panose="020B0604020202020204"/>
              </a:endParaRPr>
            </a:p>
          </p:txBody>
        </p:sp>
        <p:sp>
          <p:nvSpPr>
            <p:cNvPr id="17" name="TextBox 16"/>
            <p:cNvSpPr txBox="1"/>
            <p:nvPr/>
          </p:nvSpPr>
          <p:spPr>
            <a:xfrm>
              <a:off x="1143000" y="1625798"/>
              <a:ext cx="2019300" cy="6079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defTabSz="946052">
                <a:lnSpc>
                  <a:spcPts val="1905"/>
                </a:lnSpc>
                <a:spcAft>
                  <a:spcPts val="508"/>
                </a:spcAft>
              </a:pPr>
              <a:r>
                <a:rPr lang="en-GB" sz="1088" b="1" dirty="0">
                  <a:solidFill>
                    <a:srgbClr val="FFFFFF"/>
                  </a:solidFill>
                  <a:latin typeface="Arial" panose="020B0604020202020204"/>
                </a:rPr>
                <a:t>OFFER</a:t>
              </a:r>
            </a:p>
            <a:p>
              <a:pPr defTabSz="946052">
                <a:lnSpc>
                  <a:spcPts val="1905"/>
                </a:lnSpc>
                <a:spcAft>
                  <a:spcPts val="508"/>
                </a:spcAft>
              </a:pPr>
              <a:r>
                <a:rPr lang="en-GB" sz="1088" b="1" dirty="0">
                  <a:solidFill>
                    <a:srgbClr val="FFFFFF"/>
                  </a:solidFill>
                  <a:latin typeface="Arial" panose="020B0604020202020204"/>
                </a:rPr>
                <a:t>50 MWh at £100/MWh</a:t>
              </a:r>
            </a:p>
          </p:txBody>
        </p:sp>
      </p:grpSp>
      <p:grpSp>
        <p:nvGrpSpPr>
          <p:cNvPr id="18" name="Group 17"/>
          <p:cNvGrpSpPr/>
          <p:nvPr/>
        </p:nvGrpSpPr>
        <p:grpSpPr>
          <a:xfrm>
            <a:off x="3317011" y="4687215"/>
            <a:ext cx="2073382" cy="708406"/>
            <a:chOff x="1009650" y="1543050"/>
            <a:chExt cx="2286000" cy="781050"/>
          </a:xfrm>
          <a:solidFill>
            <a:schemeClr val="accent1">
              <a:lumMod val="20000"/>
              <a:lumOff val="80000"/>
            </a:schemeClr>
          </a:solidFill>
        </p:grpSpPr>
        <p:sp>
          <p:nvSpPr>
            <p:cNvPr id="19" name="Rectangle 18"/>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814" b="1" dirty="0">
                <a:solidFill>
                  <a:srgbClr val="FFFFFF"/>
                </a:solidFill>
                <a:latin typeface="Arial" panose="020B0604020202020204"/>
              </a:endParaRPr>
            </a:p>
          </p:txBody>
        </p:sp>
        <p:sp>
          <p:nvSpPr>
            <p:cNvPr id="20" name="TextBox 19"/>
            <p:cNvSpPr txBox="1"/>
            <p:nvPr/>
          </p:nvSpPr>
          <p:spPr>
            <a:xfrm>
              <a:off x="1143000" y="1625798"/>
              <a:ext cx="2019300" cy="6079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defTabSz="946052">
                <a:lnSpc>
                  <a:spcPts val="1905"/>
                </a:lnSpc>
                <a:spcAft>
                  <a:spcPts val="508"/>
                </a:spcAft>
              </a:pPr>
              <a:r>
                <a:rPr lang="en-GB" sz="1088" b="1" dirty="0">
                  <a:solidFill>
                    <a:srgbClr val="FFFFFF"/>
                  </a:solidFill>
                  <a:latin typeface="Arial" panose="020B0604020202020204"/>
                </a:rPr>
                <a:t>OFFER</a:t>
              </a:r>
            </a:p>
            <a:p>
              <a:pPr defTabSz="946052">
                <a:lnSpc>
                  <a:spcPts val="1905"/>
                </a:lnSpc>
                <a:spcAft>
                  <a:spcPts val="508"/>
                </a:spcAft>
              </a:pPr>
              <a:r>
                <a:rPr lang="en-GB" sz="1088" b="1" dirty="0">
                  <a:solidFill>
                    <a:srgbClr val="FFFFFF"/>
                  </a:solidFill>
                  <a:latin typeface="Arial" panose="020B0604020202020204"/>
                </a:rPr>
                <a:t>20 MWh at £95/MWh</a:t>
              </a:r>
            </a:p>
          </p:txBody>
        </p:sp>
      </p:grpSp>
      <p:grpSp>
        <p:nvGrpSpPr>
          <p:cNvPr id="21" name="Group 20"/>
          <p:cNvGrpSpPr/>
          <p:nvPr/>
        </p:nvGrpSpPr>
        <p:grpSpPr>
          <a:xfrm>
            <a:off x="6075762" y="2461036"/>
            <a:ext cx="2073382" cy="708406"/>
            <a:chOff x="1009650" y="1543050"/>
            <a:chExt cx="2286000" cy="781050"/>
          </a:xfrm>
          <a:solidFill>
            <a:schemeClr val="accent1">
              <a:lumMod val="20000"/>
              <a:lumOff val="80000"/>
            </a:schemeClr>
          </a:solidFill>
        </p:grpSpPr>
        <p:sp>
          <p:nvSpPr>
            <p:cNvPr id="22" name="Rectangle 21"/>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814" b="1" dirty="0">
                <a:solidFill>
                  <a:srgbClr val="FFFFFF"/>
                </a:solidFill>
                <a:latin typeface="Arial" panose="020B0604020202020204"/>
              </a:endParaRPr>
            </a:p>
          </p:txBody>
        </p:sp>
        <p:sp>
          <p:nvSpPr>
            <p:cNvPr id="23" name="TextBox 22"/>
            <p:cNvSpPr txBox="1"/>
            <p:nvPr/>
          </p:nvSpPr>
          <p:spPr>
            <a:xfrm>
              <a:off x="1143000" y="1625798"/>
              <a:ext cx="2019300" cy="6079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defTabSz="946052">
                <a:lnSpc>
                  <a:spcPts val="1905"/>
                </a:lnSpc>
                <a:spcAft>
                  <a:spcPts val="508"/>
                </a:spcAft>
              </a:pPr>
              <a:r>
                <a:rPr lang="en-GB" sz="1088" b="1" dirty="0">
                  <a:solidFill>
                    <a:srgbClr val="FFFFFF"/>
                  </a:solidFill>
                  <a:latin typeface="Arial" panose="020B0604020202020204"/>
                </a:rPr>
                <a:t>BID</a:t>
              </a:r>
            </a:p>
            <a:p>
              <a:pPr defTabSz="946052">
                <a:lnSpc>
                  <a:spcPts val="1905"/>
                </a:lnSpc>
                <a:spcAft>
                  <a:spcPts val="508"/>
                </a:spcAft>
              </a:pPr>
              <a:r>
                <a:rPr lang="en-GB" sz="1088" b="1" dirty="0">
                  <a:solidFill>
                    <a:srgbClr val="FFFFFF"/>
                  </a:solidFill>
                  <a:latin typeface="Arial" panose="020B0604020202020204"/>
                </a:rPr>
                <a:t>-30 MWh at £35/MWh</a:t>
              </a:r>
            </a:p>
          </p:txBody>
        </p:sp>
      </p:grpSp>
      <p:grpSp>
        <p:nvGrpSpPr>
          <p:cNvPr id="24" name="Group 23"/>
          <p:cNvGrpSpPr/>
          <p:nvPr/>
        </p:nvGrpSpPr>
        <p:grpSpPr>
          <a:xfrm>
            <a:off x="6075762" y="3203998"/>
            <a:ext cx="2073382" cy="708406"/>
            <a:chOff x="1009650" y="1543050"/>
            <a:chExt cx="2286000" cy="781050"/>
          </a:xfrm>
          <a:solidFill>
            <a:schemeClr val="accent1">
              <a:lumMod val="20000"/>
              <a:lumOff val="80000"/>
            </a:schemeClr>
          </a:solidFill>
        </p:grpSpPr>
        <p:sp>
          <p:nvSpPr>
            <p:cNvPr id="25" name="Rectangle 24"/>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814" b="1" dirty="0">
                <a:solidFill>
                  <a:srgbClr val="FFFFFF"/>
                </a:solidFill>
                <a:latin typeface="Arial" panose="020B0604020202020204"/>
              </a:endParaRPr>
            </a:p>
          </p:txBody>
        </p:sp>
        <p:sp>
          <p:nvSpPr>
            <p:cNvPr id="26" name="TextBox 25"/>
            <p:cNvSpPr txBox="1"/>
            <p:nvPr/>
          </p:nvSpPr>
          <p:spPr>
            <a:xfrm>
              <a:off x="1143000" y="1625798"/>
              <a:ext cx="2019300" cy="6079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defTabSz="946052">
                <a:lnSpc>
                  <a:spcPts val="1905"/>
                </a:lnSpc>
                <a:spcAft>
                  <a:spcPts val="508"/>
                </a:spcAft>
              </a:pPr>
              <a:r>
                <a:rPr lang="en-GB" sz="1088" b="1" dirty="0">
                  <a:solidFill>
                    <a:srgbClr val="FFFFFF"/>
                  </a:solidFill>
                  <a:latin typeface="Arial" panose="020B0604020202020204"/>
                </a:rPr>
                <a:t>BID</a:t>
              </a:r>
            </a:p>
            <a:p>
              <a:pPr defTabSz="946052">
                <a:lnSpc>
                  <a:spcPts val="1905"/>
                </a:lnSpc>
                <a:spcAft>
                  <a:spcPts val="508"/>
                </a:spcAft>
              </a:pPr>
              <a:r>
                <a:rPr lang="en-GB" sz="1088" b="1" dirty="0">
                  <a:solidFill>
                    <a:srgbClr val="FFFFFF"/>
                  </a:solidFill>
                  <a:latin typeface="Arial" panose="020B0604020202020204"/>
                </a:rPr>
                <a:t>-30 MWh at £20/MWh</a:t>
              </a:r>
            </a:p>
          </p:txBody>
        </p:sp>
      </p:grpSp>
      <p:grpSp>
        <p:nvGrpSpPr>
          <p:cNvPr id="27" name="Group 26"/>
          <p:cNvGrpSpPr/>
          <p:nvPr/>
        </p:nvGrpSpPr>
        <p:grpSpPr>
          <a:xfrm>
            <a:off x="6075762" y="3946960"/>
            <a:ext cx="2073382" cy="708406"/>
            <a:chOff x="1009650" y="1543050"/>
            <a:chExt cx="2286000" cy="781050"/>
          </a:xfrm>
          <a:solidFill>
            <a:schemeClr val="accent1">
              <a:lumMod val="20000"/>
              <a:lumOff val="80000"/>
            </a:schemeClr>
          </a:solidFill>
        </p:grpSpPr>
        <p:sp>
          <p:nvSpPr>
            <p:cNvPr id="28" name="Rectangle 27"/>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814" b="1" dirty="0">
                <a:solidFill>
                  <a:srgbClr val="FFFFFF"/>
                </a:solidFill>
                <a:latin typeface="Arial" panose="020B0604020202020204"/>
              </a:endParaRPr>
            </a:p>
          </p:txBody>
        </p:sp>
        <p:sp>
          <p:nvSpPr>
            <p:cNvPr id="29" name="TextBox 28"/>
            <p:cNvSpPr txBox="1"/>
            <p:nvPr/>
          </p:nvSpPr>
          <p:spPr>
            <a:xfrm>
              <a:off x="1143000" y="1625798"/>
              <a:ext cx="2019300" cy="6079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defTabSz="946052">
                <a:lnSpc>
                  <a:spcPts val="1905"/>
                </a:lnSpc>
                <a:spcAft>
                  <a:spcPts val="508"/>
                </a:spcAft>
              </a:pPr>
              <a:r>
                <a:rPr lang="en-GB" sz="1088" b="1" dirty="0">
                  <a:solidFill>
                    <a:srgbClr val="FFFFFF"/>
                  </a:solidFill>
                  <a:latin typeface="Arial" panose="020B0604020202020204"/>
                </a:rPr>
                <a:t>BID</a:t>
              </a:r>
            </a:p>
            <a:p>
              <a:pPr defTabSz="946052">
                <a:lnSpc>
                  <a:spcPts val="1905"/>
                </a:lnSpc>
                <a:spcAft>
                  <a:spcPts val="508"/>
                </a:spcAft>
              </a:pPr>
              <a:r>
                <a:rPr lang="en-GB" sz="1088" b="1" dirty="0">
                  <a:solidFill>
                    <a:srgbClr val="FFFFFF"/>
                  </a:solidFill>
                  <a:latin typeface="Arial" panose="020B0604020202020204"/>
                </a:rPr>
                <a:t>-0.05 MWh at £40/MWh</a:t>
              </a:r>
            </a:p>
          </p:txBody>
        </p:sp>
      </p:grpSp>
      <p:grpSp>
        <p:nvGrpSpPr>
          <p:cNvPr id="58" name="Group 57"/>
          <p:cNvGrpSpPr/>
          <p:nvPr/>
        </p:nvGrpSpPr>
        <p:grpSpPr>
          <a:xfrm>
            <a:off x="3314180" y="5435950"/>
            <a:ext cx="2073382" cy="708406"/>
            <a:chOff x="1009650" y="1543050"/>
            <a:chExt cx="2286000" cy="781050"/>
          </a:xfrm>
          <a:solidFill>
            <a:schemeClr val="accent1">
              <a:lumMod val="20000"/>
              <a:lumOff val="80000"/>
            </a:schemeClr>
          </a:solidFill>
        </p:grpSpPr>
        <p:sp>
          <p:nvSpPr>
            <p:cNvPr id="59" name="Rectangle 58"/>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814" b="1" dirty="0">
                <a:solidFill>
                  <a:srgbClr val="FFFFFF"/>
                </a:solidFill>
                <a:latin typeface="Arial" panose="020B0604020202020204"/>
              </a:endParaRPr>
            </a:p>
          </p:txBody>
        </p:sp>
        <p:sp>
          <p:nvSpPr>
            <p:cNvPr id="60" name="TextBox 59"/>
            <p:cNvSpPr txBox="1"/>
            <p:nvPr/>
          </p:nvSpPr>
          <p:spPr>
            <a:xfrm>
              <a:off x="1143000" y="1625798"/>
              <a:ext cx="2019300" cy="6079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defTabSz="946052">
                <a:lnSpc>
                  <a:spcPts val="1905"/>
                </a:lnSpc>
                <a:spcAft>
                  <a:spcPts val="508"/>
                </a:spcAft>
              </a:pPr>
              <a:r>
                <a:rPr lang="en-GB" sz="1088" b="1" dirty="0">
                  <a:solidFill>
                    <a:srgbClr val="FFFFFF"/>
                  </a:solidFill>
                  <a:latin typeface="Arial" panose="020B0604020202020204"/>
                </a:rPr>
                <a:t>OFFER</a:t>
              </a:r>
            </a:p>
            <a:p>
              <a:pPr defTabSz="946052">
                <a:lnSpc>
                  <a:spcPts val="1905"/>
                </a:lnSpc>
                <a:spcAft>
                  <a:spcPts val="508"/>
                </a:spcAft>
              </a:pPr>
              <a:r>
                <a:rPr lang="en-GB" sz="1088" b="1" dirty="0">
                  <a:solidFill>
                    <a:srgbClr val="FFFFFF"/>
                  </a:solidFill>
                  <a:latin typeface="Arial" panose="020B0604020202020204"/>
                </a:rPr>
                <a:t>20 MWh at £1,000/MWh</a:t>
              </a:r>
            </a:p>
          </p:txBody>
        </p:sp>
      </p:grpSp>
      <p:sp>
        <p:nvSpPr>
          <p:cNvPr id="30" name="Title 6"/>
          <p:cNvSpPr txBox="1">
            <a:spLocks/>
          </p:cNvSpPr>
          <p:nvPr/>
        </p:nvSpPr>
        <p:spPr>
          <a:xfrm>
            <a:off x="1634843" y="965898"/>
            <a:ext cx="8978896" cy="798967"/>
          </a:xfrm>
          <a:prstGeom prst="rect">
            <a:avLst/>
          </a:prstGeom>
        </p:spPr>
        <p:txBody>
          <a:bodyPr vert="horz" lIns="0" tIns="0" rIns="0" bIns="0" rtlCol="0" anchor="t">
            <a:noAutofit/>
          </a:bodyPr>
          <a:lstStyle>
            <a:lvl1pPr algn="l" defTabSz="1043056" rtl="0" eaLnBrk="1" latinLnBrk="0" hangingPunct="1">
              <a:spcBef>
                <a:spcPct val="0"/>
              </a:spcBef>
              <a:buNone/>
              <a:defRPr sz="2600" b="1" kern="1200">
                <a:solidFill>
                  <a:schemeClr val="tx2"/>
                </a:solidFill>
                <a:latin typeface="+mj-lt"/>
                <a:ea typeface="+mj-ea"/>
                <a:cs typeface="+mj-cs"/>
              </a:defRPr>
            </a:lvl1pPr>
          </a:lstStyle>
          <a:p>
            <a:pPr marL="259175" indent="-259175" defTabSz="946052">
              <a:buFont typeface="Arial" panose="020B0604020202020204" pitchFamily="34" charset="0"/>
              <a:buChar char="•"/>
            </a:pPr>
            <a:r>
              <a:rPr lang="en-GB" sz="1633" b="0" dirty="0">
                <a:solidFill>
                  <a:srgbClr val="00008B"/>
                </a:solidFill>
                <a:latin typeface="Arial" panose="020B0604020202020204"/>
              </a:rPr>
              <a:t>Accepted Bids and Offers </a:t>
            </a:r>
          </a:p>
          <a:p>
            <a:pPr marL="259175" indent="-259175" defTabSz="946052">
              <a:buFont typeface="Arial" panose="020B0604020202020204" pitchFamily="34" charset="0"/>
              <a:buChar char="•"/>
            </a:pPr>
            <a:r>
              <a:rPr lang="en-GB" sz="1633" b="0" dirty="0">
                <a:solidFill>
                  <a:srgbClr val="00008B"/>
                </a:solidFill>
                <a:latin typeface="Arial" panose="020B0604020202020204"/>
              </a:rPr>
              <a:t>Balancing Services Adjustment Actions (BSAA, actions taken outside the Balancing Mechanism)</a:t>
            </a:r>
          </a:p>
          <a:p>
            <a:pPr marL="259175" indent="-259175" defTabSz="946052">
              <a:buFont typeface="Arial" panose="020B0604020202020204" pitchFamily="34" charset="0"/>
              <a:buChar char="•"/>
            </a:pPr>
            <a:r>
              <a:rPr lang="en-GB" sz="1633" b="0" dirty="0">
                <a:solidFill>
                  <a:srgbClr val="00008B"/>
                </a:solidFill>
                <a:latin typeface="Arial" panose="020B0604020202020204"/>
              </a:rPr>
              <a:t>Demand Control volumes (priced at Value of Lost Load, £6,000/MWh)</a:t>
            </a:r>
          </a:p>
        </p:txBody>
      </p:sp>
    </p:spTree>
    <p:extLst>
      <p:ext uri="{BB962C8B-B14F-4D97-AF65-F5344CB8AC3E}">
        <p14:creationId xmlns:p14="http://schemas.microsoft.com/office/powerpoint/2010/main" val="292431339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2</a:t>
            </a:r>
            <a:r>
              <a:rPr lang="en-GB" dirty="0" smtClean="0"/>
              <a:t>. Rank the actions</a:t>
            </a:r>
            <a:endParaRPr lang="en-GB" dirty="0"/>
          </a:p>
        </p:txBody>
      </p:sp>
      <p:sp>
        <p:nvSpPr>
          <p:cNvPr id="2" name="Text Placeholder 1"/>
          <p:cNvSpPr>
            <a:spLocks noGrp="1"/>
          </p:cNvSpPr>
          <p:nvPr>
            <p:ph type="body" sz="quarter" idx="10"/>
          </p:nvPr>
        </p:nvSpPr>
        <p:spPr/>
        <p:txBody>
          <a:bodyPr/>
          <a:lstStyle/>
          <a:p>
            <a:endParaRPr lang="en-GB"/>
          </a:p>
        </p:txBody>
      </p:sp>
      <p:grpSp>
        <p:nvGrpSpPr>
          <p:cNvPr id="11" name="Group 10"/>
          <p:cNvGrpSpPr/>
          <p:nvPr/>
        </p:nvGrpSpPr>
        <p:grpSpPr>
          <a:xfrm>
            <a:off x="4312802" y="3402195"/>
            <a:ext cx="2073382" cy="489775"/>
            <a:chOff x="1009650" y="1543050"/>
            <a:chExt cx="2286000" cy="781050"/>
          </a:xfrm>
          <a:solidFill>
            <a:schemeClr val="accent1">
              <a:lumMod val="20000"/>
              <a:lumOff val="80000"/>
            </a:schemeClr>
          </a:solidFill>
        </p:grpSpPr>
        <p:sp>
          <p:nvSpPr>
            <p:cNvPr id="9" name="Rectangle 8"/>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814" b="1" dirty="0">
                <a:solidFill>
                  <a:srgbClr val="FFFFFF"/>
                </a:solidFill>
                <a:latin typeface="Arial" panose="020B0604020202020204"/>
              </a:endParaRPr>
            </a:p>
          </p:txBody>
        </p:sp>
        <p:sp>
          <p:nvSpPr>
            <p:cNvPr id="10" name="TextBox 9"/>
            <p:cNvSpPr txBox="1"/>
            <p:nvPr/>
          </p:nvSpPr>
          <p:spPr>
            <a:xfrm>
              <a:off x="1143000" y="1625798"/>
              <a:ext cx="2019300" cy="63621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defTabSz="946052">
                <a:spcAft>
                  <a:spcPts val="508"/>
                </a:spcAft>
              </a:pPr>
              <a:r>
                <a:rPr lang="en-GB" sz="1088" b="1" dirty="0">
                  <a:solidFill>
                    <a:srgbClr val="FFFFFF"/>
                  </a:solidFill>
                  <a:latin typeface="Arial" panose="020B0604020202020204"/>
                </a:rPr>
                <a:t>OFFER</a:t>
              </a:r>
            </a:p>
            <a:p>
              <a:pPr defTabSz="946052">
                <a:spcAft>
                  <a:spcPts val="508"/>
                </a:spcAft>
              </a:pPr>
              <a:r>
                <a:rPr lang="en-GB" sz="1088" b="1" dirty="0">
                  <a:solidFill>
                    <a:srgbClr val="FFFFFF"/>
                  </a:solidFill>
                  <a:latin typeface="Arial" panose="020B0604020202020204"/>
                </a:rPr>
                <a:t>250 MWh at £45/MWh</a:t>
              </a:r>
            </a:p>
          </p:txBody>
        </p:sp>
      </p:grpSp>
      <p:grpSp>
        <p:nvGrpSpPr>
          <p:cNvPr id="12" name="Group 11"/>
          <p:cNvGrpSpPr/>
          <p:nvPr/>
        </p:nvGrpSpPr>
        <p:grpSpPr>
          <a:xfrm>
            <a:off x="4312802" y="2825188"/>
            <a:ext cx="2073382" cy="489775"/>
            <a:chOff x="1009650" y="1543050"/>
            <a:chExt cx="2286000" cy="781050"/>
          </a:xfrm>
          <a:solidFill>
            <a:schemeClr val="accent1">
              <a:lumMod val="20000"/>
              <a:lumOff val="80000"/>
            </a:schemeClr>
          </a:solidFill>
        </p:grpSpPr>
        <p:sp>
          <p:nvSpPr>
            <p:cNvPr id="13" name="Rectangle 12"/>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814" b="1" dirty="0">
                <a:solidFill>
                  <a:srgbClr val="FFFFFF"/>
                </a:solidFill>
                <a:latin typeface="Arial" panose="020B0604020202020204"/>
              </a:endParaRPr>
            </a:p>
          </p:txBody>
        </p:sp>
        <p:sp>
          <p:nvSpPr>
            <p:cNvPr id="14" name="TextBox 13"/>
            <p:cNvSpPr txBox="1"/>
            <p:nvPr/>
          </p:nvSpPr>
          <p:spPr>
            <a:xfrm>
              <a:off x="1143000" y="1625798"/>
              <a:ext cx="2019300" cy="63621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defTabSz="946052">
                <a:spcAft>
                  <a:spcPts val="508"/>
                </a:spcAft>
              </a:pPr>
              <a:r>
                <a:rPr lang="en-GB" sz="1088" b="1" dirty="0">
                  <a:solidFill>
                    <a:srgbClr val="FFFFFF"/>
                  </a:solidFill>
                  <a:latin typeface="Arial" panose="020B0604020202020204"/>
                </a:rPr>
                <a:t>OFFER</a:t>
              </a:r>
            </a:p>
            <a:p>
              <a:pPr defTabSz="946052">
                <a:spcAft>
                  <a:spcPts val="508"/>
                </a:spcAft>
              </a:pPr>
              <a:r>
                <a:rPr lang="en-GB" sz="1088" b="1" dirty="0">
                  <a:solidFill>
                    <a:srgbClr val="FFFFFF"/>
                  </a:solidFill>
                  <a:latin typeface="Arial" panose="020B0604020202020204"/>
                </a:rPr>
                <a:t>250 MWh at £55/MWh</a:t>
              </a:r>
            </a:p>
          </p:txBody>
        </p:sp>
      </p:grpSp>
      <p:grpSp>
        <p:nvGrpSpPr>
          <p:cNvPr id="15" name="Group 14"/>
          <p:cNvGrpSpPr/>
          <p:nvPr/>
        </p:nvGrpSpPr>
        <p:grpSpPr>
          <a:xfrm>
            <a:off x="4320777" y="1671177"/>
            <a:ext cx="2073382" cy="489775"/>
            <a:chOff x="1009650" y="1543050"/>
            <a:chExt cx="2286000" cy="781050"/>
          </a:xfrm>
          <a:solidFill>
            <a:schemeClr val="accent1">
              <a:lumMod val="20000"/>
              <a:lumOff val="80000"/>
            </a:schemeClr>
          </a:solidFill>
        </p:grpSpPr>
        <p:sp>
          <p:nvSpPr>
            <p:cNvPr id="16" name="Rectangle 15"/>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814" b="1" dirty="0">
                <a:solidFill>
                  <a:srgbClr val="FFFFFF"/>
                </a:solidFill>
                <a:latin typeface="Arial" panose="020B0604020202020204"/>
              </a:endParaRPr>
            </a:p>
          </p:txBody>
        </p:sp>
        <p:sp>
          <p:nvSpPr>
            <p:cNvPr id="17" name="TextBox 16"/>
            <p:cNvSpPr txBox="1"/>
            <p:nvPr/>
          </p:nvSpPr>
          <p:spPr>
            <a:xfrm>
              <a:off x="1143000" y="1625798"/>
              <a:ext cx="2019300" cy="63621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defTabSz="946052">
                <a:spcAft>
                  <a:spcPts val="508"/>
                </a:spcAft>
              </a:pPr>
              <a:r>
                <a:rPr lang="en-GB" sz="1088" b="1" dirty="0">
                  <a:solidFill>
                    <a:srgbClr val="FFFFFF"/>
                  </a:solidFill>
                  <a:latin typeface="Arial" panose="020B0604020202020204"/>
                </a:rPr>
                <a:t>OFFER</a:t>
              </a:r>
            </a:p>
            <a:p>
              <a:pPr defTabSz="946052">
                <a:spcAft>
                  <a:spcPts val="508"/>
                </a:spcAft>
              </a:pPr>
              <a:r>
                <a:rPr lang="en-GB" sz="1088" b="1" dirty="0">
                  <a:solidFill>
                    <a:srgbClr val="FFFFFF"/>
                  </a:solidFill>
                  <a:latin typeface="Arial" panose="020B0604020202020204"/>
                </a:rPr>
                <a:t>50 MWh at £100/MWh</a:t>
              </a:r>
            </a:p>
          </p:txBody>
        </p:sp>
      </p:grpSp>
      <p:grpSp>
        <p:nvGrpSpPr>
          <p:cNvPr id="18" name="Group 17"/>
          <p:cNvGrpSpPr/>
          <p:nvPr/>
        </p:nvGrpSpPr>
        <p:grpSpPr>
          <a:xfrm>
            <a:off x="4312802" y="2248183"/>
            <a:ext cx="2073382" cy="489775"/>
            <a:chOff x="1009650" y="1543050"/>
            <a:chExt cx="2286000" cy="781050"/>
          </a:xfrm>
          <a:solidFill>
            <a:schemeClr val="accent1">
              <a:lumMod val="20000"/>
              <a:lumOff val="80000"/>
            </a:schemeClr>
          </a:solidFill>
        </p:grpSpPr>
        <p:sp>
          <p:nvSpPr>
            <p:cNvPr id="19" name="Rectangle 18"/>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814" b="1" dirty="0">
                <a:solidFill>
                  <a:srgbClr val="FFFFFF"/>
                </a:solidFill>
                <a:latin typeface="Arial" panose="020B0604020202020204"/>
              </a:endParaRPr>
            </a:p>
          </p:txBody>
        </p:sp>
        <p:sp>
          <p:nvSpPr>
            <p:cNvPr id="20" name="TextBox 19"/>
            <p:cNvSpPr txBox="1"/>
            <p:nvPr/>
          </p:nvSpPr>
          <p:spPr>
            <a:xfrm>
              <a:off x="1143000" y="1625798"/>
              <a:ext cx="2019300" cy="63621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defTabSz="946052">
                <a:spcAft>
                  <a:spcPts val="508"/>
                </a:spcAft>
              </a:pPr>
              <a:r>
                <a:rPr lang="en-GB" sz="1088" b="1" dirty="0">
                  <a:solidFill>
                    <a:srgbClr val="FFFFFF"/>
                  </a:solidFill>
                  <a:latin typeface="Arial" panose="020B0604020202020204"/>
                </a:rPr>
                <a:t>OFFER</a:t>
              </a:r>
            </a:p>
            <a:p>
              <a:pPr defTabSz="946052">
                <a:spcAft>
                  <a:spcPts val="508"/>
                </a:spcAft>
              </a:pPr>
              <a:r>
                <a:rPr lang="en-GB" sz="1088" b="1" dirty="0">
                  <a:solidFill>
                    <a:srgbClr val="FFFFFF"/>
                  </a:solidFill>
                  <a:latin typeface="Arial" panose="020B0604020202020204"/>
                </a:rPr>
                <a:t>50 MWh at £95/MWh</a:t>
              </a:r>
            </a:p>
          </p:txBody>
        </p:sp>
      </p:grpSp>
      <p:grpSp>
        <p:nvGrpSpPr>
          <p:cNvPr id="21" name="Group 20"/>
          <p:cNvGrpSpPr/>
          <p:nvPr/>
        </p:nvGrpSpPr>
        <p:grpSpPr>
          <a:xfrm>
            <a:off x="4312802" y="4605468"/>
            <a:ext cx="2073382" cy="489775"/>
            <a:chOff x="1009650" y="1543050"/>
            <a:chExt cx="2286000" cy="781050"/>
          </a:xfrm>
          <a:solidFill>
            <a:schemeClr val="accent1">
              <a:lumMod val="20000"/>
              <a:lumOff val="80000"/>
            </a:schemeClr>
          </a:solidFill>
        </p:grpSpPr>
        <p:sp>
          <p:nvSpPr>
            <p:cNvPr id="22" name="Rectangle 21"/>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814" b="1" dirty="0">
                <a:solidFill>
                  <a:srgbClr val="FFFFFF"/>
                </a:solidFill>
                <a:latin typeface="Arial" panose="020B0604020202020204"/>
              </a:endParaRPr>
            </a:p>
          </p:txBody>
        </p:sp>
        <p:sp>
          <p:nvSpPr>
            <p:cNvPr id="23" name="TextBox 22"/>
            <p:cNvSpPr txBox="1"/>
            <p:nvPr/>
          </p:nvSpPr>
          <p:spPr>
            <a:xfrm>
              <a:off x="1143000" y="1625798"/>
              <a:ext cx="2019300" cy="63621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defTabSz="946052">
                <a:spcAft>
                  <a:spcPts val="508"/>
                </a:spcAft>
              </a:pPr>
              <a:r>
                <a:rPr lang="en-GB" sz="1088" b="1" dirty="0">
                  <a:solidFill>
                    <a:srgbClr val="FFFFFF"/>
                  </a:solidFill>
                  <a:latin typeface="Arial" panose="020B0604020202020204"/>
                </a:rPr>
                <a:t>BID</a:t>
              </a:r>
            </a:p>
            <a:p>
              <a:pPr defTabSz="946052">
                <a:spcAft>
                  <a:spcPts val="508"/>
                </a:spcAft>
              </a:pPr>
              <a:r>
                <a:rPr lang="en-GB" sz="1088" b="1" dirty="0">
                  <a:solidFill>
                    <a:srgbClr val="FFFFFF"/>
                  </a:solidFill>
                  <a:latin typeface="Arial" panose="020B0604020202020204"/>
                </a:rPr>
                <a:t>-30 MWh at £35/MWh</a:t>
              </a:r>
            </a:p>
          </p:txBody>
        </p:sp>
      </p:grpSp>
      <p:grpSp>
        <p:nvGrpSpPr>
          <p:cNvPr id="24" name="Group 23"/>
          <p:cNvGrpSpPr/>
          <p:nvPr/>
        </p:nvGrpSpPr>
        <p:grpSpPr>
          <a:xfrm>
            <a:off x="4312802" y="5182721"/>
            <a:ext cx="2073382" cy="489775"/>
            <a:chOff x="1009650" y="1543050"/>
            <a:chExt cx="2286000" cy="781050"/>
          </a:xfrm>
          <a:solidFill>
            <a:schemeClr val="accent1">
              <a:lumMod val="20000"/>
              <a:lumOff val="80000"/>
            </a:schemeClr>
          </a:solidFill>
        </p:grpSpPr>
        <p:sp>
          <p:nvSpPr>
            <p:cNvPr id="25" name="Rectangle 24"/>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814" b="1" dirty="0">
                <a:solidFill>
                  <a:srgbClr val="FFFFFF"/>
                </a:solidFill>
                <a:latin typeface="Arial" panose="020B0604020202020204"/>
              </a:endParaRPr>
            </a:p>
          </p:txBody>
        </p:sp>
        <p:sp>
          <p:nvSpPr>
            <p:cNvPr id="26" name="TextBox 25"/>
            <p:cNvSpPr txBox="1"/>
            <p:nvPr/>
          </p:nvSpPr>
          <p:spPr>
            <a:xfrm>
              <a:off x="1143000" y="1625798"/>
              <a:ext cx="2019300" cy="63621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defTabSz="946052">
                <a:spcAft>
                  <a:spcPts val="508"/>
                </a:spcAft>
              </a:pPr>
              <a:r>
                <a:rPr lang="en-GB" sz="1088" b="1" dirty="0">
                  <a:solidFill>
                    <a:srgbClr val="FFFFFF"/>
                  </a:solidFill>
                  <a:latin typeface="Arial" panose="020B0604020202020204"/>
                </a:rPr>
                <a:t>BID</a:t>
              </a:r>
            </a:p>
            <a:p>
              <a:pPr defTabSz="946052">
                <a:spcAft>
                  <a:spcPts val="508"/>
                </a:spcAft>
              </a:pPr>
              <a:r>
                <a:rPr lang="en-GB" sz="1088" b="1" dirty="0">
                  <a:solidFill>
                    <a:srgbClr val="FFFFFF"/>
                  </a:solidFill>
                  <a:latin typeface="Arial" panose="020B0604020202020204"/>
                </a:rPr>
                <a:t>-30 MWh at £20/MWh</a:t>
              </a:r>
            </a:p>
          </p:txBody>
        </p:sp>
      </p:grpSp>
      <p:grpSp>
        <p:nvGrpSpPr>
          <p:cNvPr id="27" name="Group 26"/>
          <p:cNvGrpSpPr/>
          <p:nvPr/>
        </p:nvGrpSpPr>
        <p:grpSpPr>
          <a:xfrm>
            <a:off x="4312802" y="4058325"/>
            <a:ext cx="2073382" cy="489775"/>
            <a:chOff x="1009650" y="1543050"/>
            <a:chExt cx="2286000" cy="781050"/>
          </a:xfrm>
          <a:solidFill>
            <a:schemeClr val="accent1">
              <a:lumMod val="20000"/>
              <a:lumOff val="80000"/>
            </a:schemeClr>
          </a:solidFill>
        </p:grpSpPr>
        <p:sp>
          <p:nvSpPr>
            <p:cNvPr id="28" name="Rectangle 27"/>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814" b="1" dirty="0">
                <a:solidFill>
                  <a:srgbClr val="FFFFFF"/>
                </a:solidFill>
                <a:latin typeface="Arial" panose="020B0604020202020204"/>
              </a:endParaRPr>
            </a:p>
          </p:txBody>
        </p:sp>
        <p:sp>
          <p:nvSpPr>
            <p:cNvPr id="29" name="TextBox 28"/>
            <p:cNvSpPr txBox="1"/>
            <p:nvPr/>
          </p:nvSpPr>
          <p:spPr>
            <a:xfrm>
              <a:off x="1143000" y="1625798"/>
              <a:ext cx="2019300" cy="63621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defTabSz="946052">
                <a:spcAft>
                  <a:spcPts val="508"/>
                </a:spcAft>
              </a:pPr>
              <a:r>
                <a:rPr lang="en-GB" sz="1088" b="1" dirty="0">
                  <a:solidFill>
                    <a:srgbClr val="FFFFFF"/>
                  </a:solidFill>
                  <a:latin typeface="Arial" panose="020B0604020202020204"/>
                </a:rPr>
                <a:t>BID</a:t>
              </a:r>
            </a:p>
            <a:p>
              <a:pPr defTabSz="946052">
                <a:spcAft>
                  <a:spcPts val="508"/>
                </a:spcAft>
              </a:pPr>
              <a:r>
                <a:rPr lang="en-GB" sz="1088" b="1" dirty="0">
                  <a:solidFill>
                    <a:srgbClr val="FFFFFF"/>
                  </a:solidFill>
                  <a:latin typeface="Arial" panose="020B0604020202020204"/>
                </a:rPr>
                <a:t>-0.05 MWh at £40/MWh</a:t>
              </a:r>
            </a:p>
          </p:txBody>
        </p:sp>
      </p:grpSp>
      <p:cxnSp>
        <p:nvCxnSpPr>
          <p:cNvPr id="5" name="Straight Connector 4"/>
          <p:cNvCxnSpPr/>
          <p:nvPr/>
        </p:nvCxnSpPr>
        <p:spPr>
          <a:xfrm>
            <a:off x="2378975" y="3978578"/>
            <a:ext cx="76791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Up Arrow 31"/>
          <p:cNvSpPr/>
          <p:nvPr/>
        </p:nvSpPr>
        <p:spPr>
          <a:xfrm>
            <a:off x="6554448" y="984857"/>
            <a:ext cx="153111" cy="2913974"/>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sp>
        <p:nvSpPr>
          <p:cNvPr id="33" name="Up Arrow 32"/>
          <p:cNvSpPr/>
          <p:nvPr/>
        </p:nvSpPr>
        <p:spPr>
          <a:xfrm rot="10800000">
            <a:off x="6541687" y="4071297"/>
            <a:ext cx="165872" cy="1601199"/>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sp>
        <p:nvSpPr>
          <p:cNvPr id="34" name="TextBox 33"/>
          <p:cNvSpPr txBox="1"/>
          <p:nvPr/>
        </p:nvSpPr>
        <p:spPr>
          <a:xfrm>
            <a:off x="7893242" y="2162250"/>
            <a:ext cx="2692207" cy="730969"/>
          </a:xfrm>
          <a:prstGeom prst="rect">
            <a:avLst/>
          </a:prstGeom>
          <a:noFill/>
        </p:spPr>
        <p:txBody>
          <a:bodyPr wrap="square" lIns="0" tIns="0" rIns="0" bIns="0" rtlCol="0">
            <a:spAutoFit/>
          </a:bodyPr>
          <a:lstStyle/>
          <a:p>
            <a:pPr defTabSz="946052">
              <a:lnSpc>
                <a:spcPts val="1905"/>
              </a:lnSpc>
              <a:spcAft>
                <a:spcPts val="508"/>
              </a:spcAft>
            </a:pPr>
            <a:r>
              <a:rPr lang="en-GB" sz="1451" i="1" dirty="0">
                <a:solidFill>
                  <a:srgbClr val="00008B"/>
                </a:solidFill>
                <a:latin typeface="Arial" panose="020B0604020202020204"/>
              </a:rPr>
              <a:t>Offers and Bids are separately ranked from the least to the most expensive</a:t>
            </a:r>
          </a:p>
        </p:txBody>
      </p:sp>
      <p:sp>
        <p:nvSpPr>
          <p:cNvPr id="35" name="TextBox 34"/>
          <p:cNvSpPr txBox="1"/>
          <p:nvPr/>
        </p:nvSpPr>
        <p:spPr>
          <a:xfrm>
            <a:off x="6828771" y="3654574"/>
            <a:ext cx="2692207" cy="243656"/>
          </a:xfrm>
          <a:prstGeom prst="rect">
            <a:avLst/>
          </a:prstGeom>
          <a:noFill/>
        </p:spPr>
        <p:txBody>
          <a:bodyPr wrap="square" lIns="0" tIns="0" rIns="0" bIns="0" rtlCol="0">
            <a:spAutoFit/>
          </a:bodyPr>
          <a:lstStyle/>
          <a:p>
            <a:pPr defTabSz="946052">
              <a:lnSpc>
                <a:spcPts val="1905"/>
              </a:lnSpc>
              <a:spcAft>
                <a:spcPts val="508"/>
              </a:spcAft>
            </a:pPr>
            <a:r>
              <a:rPr lang="en-GB" sz="1633" dirty="0">
                <a:solidFill>
                  <a:srgbClr val="00008B"/>
                </a:solidFill>
                <a:latin typeface="Arial" panose="020B0604020202020204"/>
              </a:rPr>
              <a:t>Least expensive</a:t>
            </a:r>
          </a:p>
        </p:txBody>
      </p:sp>
      <p:sp>
        <p:nvSpPr>
          <p:cNvPr id="36" name="TextBox 35"/>
          <p:cNvSpPr txBox="1"/>
          <p:nvPr/>
        </p:nvSpPr>
        <p:spPr>
          <a:xfrm>
            <a:off x="6813886" y="4071297"/>
            <a:ext cx="2692207" cy="243656"/>
          </a:xfrm>
          <a:prstGeom prst="rect">
            <a:avLst/>
          </a:prstGeom>
          <a:noFill/>
        </p:spPr>
        <p:txBody>
          <a:bodyPr wrap="square" lIns="0" tIns="0" rIns="0" bIns="0" rtlCol="0">
            <a:spAutoFit/>
          </a:bodyPr>
          <a:lstStyle/>
          <a:p>
            <a:pPr defTabSz="946052">
              <a:lnSpc>
                <a:spcPts val="1905"/>
              </a:lnSpc>
              <a:spcAft>
                <a:spcPts val="508"/>
              </a:spcAft>
            </a:pPr>
            <a:r>
              <a:rPr lang="en-GB" sz="1633" dirty="0">
                <a:solidFill>
                  <a:srgbClr val="00008B"/>
                </a:solidFill>
                <a:latin typeface="Arial" panose="020B0604020202020204"/>
              </a:rPr>
              <a:t>Least expensive</a:t>
            </a:r>
          </a:p>
        </p:txBody>
      </p:sp>
      <p:sp>
        <p:nvSpPr>
          <p:cNvPr id="37" name="TextBox 36"/>
          <p:cNvSpPr txBox="1"/>
          <p:nvPr/>
        </p:nvSpPr>
        <p:spPr>
          <a:xfrm>
            <a:off x="6828770" y="1059909"/>
            <a:ext cx="2692207" cy="243656"/>
          </a:xfrm>
          <a:prstGeom prst="rect">
            <a:avLst/>
          </a:prstGeom>
          <a:noFill/>
        </p:spPr>
        <p:txBody>
          <a:bodyPr wrap="square" lIns="0" tIns="0" rIns="0" bIns="0" rtlCol="0">
            <a:spAutoFit/>
          </a:bodyPr>
          <a:lstStyle/>
          <a:p>
            <a:pPr defTabSz="946052">
              <a:lnSpc>
                <a:spcPts val="1905"/>
              </a:lnSpc>
              <a:spcAft>
                <a:spcPts val="508"/>
              </a:spcAft>
            </a:pPr>
            <a:r>
              <a:rPr lang="en-GB" sz="1633" dirty="0">
                <a:solidFill>
                  <a:srgbClr val="00008B"/>
                </a:solidFill>
                <a:latin typeface="Arial" panose="020B0604020202020204"/>
              </a:rPr>
              <a:t>Most expensive</a:t>
            </a:r>
          </a:p>
        </p:txBody>
      </p:sp>
      <p:sp>
        <p:nvSpPr>
          <p:cNvPr id="38" name="TextBox 37"/>
          <p:cNvSpPr txBox="1"/>
          <p:nvPr/>
        </p:nvSpPr>
        <p:spPr>
          <a:xfrm>
            <a:off x="6813884" y="5428240"/>
            <a:ext cx="2692207" cy="243656"/>
          </a:xfrm>
          <a:prstGeom prst="rect">
            <a:avLst/>
          </a:prstGeom>
          <a:noFill/>
        </p:spPr>
        <p:txBody>
          <a:bodyPr wrap="square" lIns="0" tIns="0" rIns="0" bIns="0" rtlCol="0">
            <a:spAutoFit/>
          </a:bodyPr>
          <a:lstStyle/>
          <a:p>
            <a:pPr defTabSz="946052">
              <a:lnSpc>
                <a:spcPts val="1905"/>
              </a:lnSpc>
              <a:spcAft>
                <a:spcPts val="508"/>
              </a:spcAft>
            </a:pPr>
            <a:r>
              <a:rPr lang="en-GB" sz="1633" dirty="0">
                <a:solidFill>
                  <a:srgbClr val="00008B"/>
                </a:solidFill>
                <a:latin typeface="Arial" panose="020B0604020202020204"/>
              </a:rPr>
              <a:t>Most expensive</a:t>
            </a:r>
          </a:p>
        </p:txBody>
      </p:sp>
      <p:sp>
        <p:nvSpPr>
          <p:cNvPr id="39" name="TextBox 38"/>
          <p:cNvSpPr txBox="1"/>
          <p:nvPr/>
        </p:nvSpPr>
        <p:spPr>
          <a:xfrm>
            <a:off x="2378976" y="1216931"/>
            <a:ext cx="1346103" cy="243656"/>
          </a:xfrm>
          <a:prstGeom prst="rect">
            <a:avLst/>
          </a:prstGeom>
          <a:noFill/>
        </p:spPr>
        <p:txBody>
          <a:bodyPr wrap="square" lIns="0" tIns="0" rIns="0" bIns="0" rtlCol="0">
            <a:spAutoFit/>
          </a:bodyPr>
          <a:lstStyle/>
          <a:p>
            <a:pPr defTabSz="946052">
              <a:lnSpc>
                <a:spcPts val="1905"/>
              </a:lnSpc>
              <a:spcAft>
                <a:spcPts val="508"/>
              </a:spcAft>
            </a:pPr>
            <a:r>
              <a:rPr lang="en-GB" sz="1633" b="1" dirty="0">
                <a:solidFill>
                  <a:srgbClr val="00008B"/>
                </a:solidFill>
                <a:latin typeface="Arial" panose="020B0604020202020204"/>
              </a:rPr>
              <a:t>Offer stack</a:t>
            </a:r>
          </a:p>
        </p:txBody>
      </p:sp>
      <p:sp>
        <p:nvSpPr>
          <p:cNvPr id="40" name="TextBox 39"/>
          <p:cNvSpPr txBox="1"/>
          <p:nvPr/>
        </p:nvSpPr>
        <p:spPr>
          <a:xfrm>
            <a:off x="2378976" y="4276587"/>
            <a:ext cx="1346103" cy="243656"/>
          </a:xfrm>
          <a:prstGeom prst="rect">
            <a:avLst/>
          </a:prstGeom>
          <a:noFill/>
        </p:spPr>
        <p:txBody>
          <a:bodyPr wrap="square" lIns="0" tIns="0" rIns="0" bIns="0" rtlCol="0">
            <a:spAutoFit/>
          </a:bodyPr>
          <a:lstStyle/>
          <a:p>
            <a:pPr defTabSz="946052">
              <a:lnSpc>
                <a:spcPts val="1905"/>
              </a:lnSpc>
              <a:spcAft>
                <a:spcPts val="508"/>
              </a:spcAft>
            </a:pPr>
            <a:r>
              <a:rPr lang="en-GB" sz="1633" b="1" dirty="0">
                <a:solidFill>
                  <a:srgbClr val="00008B"/>
                </a:solidFill>
                <a:latin typeface="Arial" panose="020B0604020202020204"/>
              </a:rPr>
              <a:t>Bid stack</a:t>
            </a:r>
          </a:p>
        </p:txBody>
      </p:sp>
      <p:grpSp>
        <p:nvGrpSpPr>
          <p:cNvPr id="41" name="Group 40"/>
          <p:cNvGrpSpPr/>
          <p:nvPr/>
        </p:nvGrpSpPr>
        <p:grpSpPr>
          <a:xfrm>
            <a:off x="4309258" y="1094172"/>
            <a:ext cx="2073382" cy="489775"/>
            <a:chOff x="1009650" y="1543050"/>
            <a:chExt cx="2286000" cy="781050"/>
          </a:xfrm>
          <a:solidFill>
            <a:schemeClr val="accent1">
              <a:lumMod val="20000"/>
              <a:lumOff val="80000"/>
            </a:schemeClr>
          </a:solidFill>
        </p:grpSpPr>
        <p:sp>
          <p:nvSpPr>
            <p:cNvPr id="42" name="Rectangle 41"/>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814" b="1" dirty="0">
                <a:solidFill>
                  <a:srgbClr val="FFFFFF"/>
                </a:solidFill>
                <a:latin typeface="Arial" panose="020B0604020202020204"/>
              </a:endParaRPr>
            </a:p>
          </p:txBody>
        </p:sp>
        <p:sp>
          <p:nvSpPr>
            <p:cNvPr id="43" name="TextBox 42"/>
            <p:cNvSpPr txBox="1"/>
            <p:nvPr/>
          </p:nvSpPr>
          <p:spPr>
            <a:xfrm>
              <a:off x="1143000" y="1625798"/>
              <a:ext cx="2019300" cy="63621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defTabSz="946052">
                <a:spcAft>
                  <a:spcPts val="508"/>
                </a:spcAft>
              </a:pPr>
              <a:r>
                <a:rPr lang="en-GB" sz="1088" b="1" dirty="0">
                  <a:solidFill>
                    <a:srgbClr val="FFFFFF"/>
                  </a:solidFill>
                  <a:latin typeface="Arial" panose="020B0604020202020204"/>
                </a:rPr>
                <a:t>OFFER</a:t>
              </a:r>
            </a:p>
            <a:p>
              <a:pPr defTabSz="946052">
                <a:spcAft>
                  <a:spcPts val="508"/>
                </a:spcAft>
              </a:pPr>
              <a:r>
                <a:rPr lang="en-GB" sz="1088" b="1" dirty="0">
                  <a:solidFill>
                    <a:srgbClr val="FFFFFF"/>
                  </a:solidFill>
                  <a:latin typeface="Arial" panose="020B0604020202020204"/>
                </a:rPr>
                <a:t>20 MWh at £1,000/MWh</a:t>
              </a:r>
            </a:p>
          </p:txBody>
        </p:sp>
      </p:grpSp>
    </p:spTree>
    <p:extLst>
      <p:ext uri="{BB962C8B-B14F-4D97-AF65-F5344CB8AC3E}">
        <p14:creationId xmlns:p14="http://schemas.microsoft.com/office/powerpoint/2010/main" val="103737706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3</a:t>
            </a:r>
            <a:r>
              <a:rPr lang="en-GB" dirty="0" smtClean="0"/>
              <a:t>. </a:t>
            </a:r>
            <a:r>
              <a:rPr lang="en-GB" dirty="0"/>
              <a:t>Remove </a:t>
            </a:r>
            <a:r>
              <a:rPr lang="en-GB" dirty="0" smtClean="0"/>
              <a:t>De Minimis </a:t>
            </a:r>
            <a:r>
              <a:rPr lang="en-GB" dirty="0"/>
              <a:t>and </a:t>
            </a:r>
            <a:r>
              <a:rPr lang="en-GB" dirty="0" smtClean="0"/>
              <a:t>Arbitraged </a:t>
            </a:r>
            <a:r>
              <a:rPr lang="en-GB" dirty="0"/>
              <a:t>actions</a:t>
            </a:r>
          </a:p>
        </p:txBody>
      </p:sp>
      <p:sp>
        <p:nvSpPr>
          <p:cNvPr id="2" name="Text Placeholder 1"/>
          <p:cNvSpPr>
            <a:spLocks noGrp="1"/>
          </p:cNvSpPr>
          <p:nvPr>
            <p:ph type="body" sz="quarter" idx="10"/>
          </p:nvPr>
        </p:nvSpPr>
        <p:spPr/>
        <p:txBody>
          <a:bodyPr/>
          <a:lstStyle/>
          <a:p>
            <a:endParaRPr lang="en-GB"/>
          </a:p>
        </p:txBody>
      </p:sp>
      <p:grpSp>
        <p:nvGrpSpPr>
          <p:cNvPr id="11" name="Group 10"/>
          <p:cNvGrpSpPr/>
          <p:nvPr/>
        </p:nvGrpSpPr>
        <p:grpSpPr>
          <a:xfrm>
            <a:off x="4315017" y="3402195"/>
            <a:ext cx="2073382" cy="489775"/>
            <a:chOff x="1009650" y="1543050"/>
            <a:chExt cx="2286000" cy="781050"/>
          </a:xfrm>
          <a:solidFill>
            <a:schemeClr val="accent1">
              <a:lumMod val="20000"/>
              <a:lumOff val="80000"/>
            </a:schemeClr>
          </a:solidFill>
        </p:grpSpPr>
        <p:sp>
          <p:nvSpPr>
            <p:cNvPr id="9" name="Rectangle 8"/>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814" b="1" dirty="0">
                <a:solidFill>
                  <a:srgbClr val="FFFFFF"/>
                </a:solidFill>
                <a:latin typeface="Arial" panose="020B0604020202020204"/>
              </a:endParaRPr>
            </a:p>
          </p:txBody>
        </p:sp>
        <p:sp>
          <p:nvSpPr>
            <p:cNvPr id="10" name="TextBox 9"/>
            <p:cNvSpPr txBox="1"/>
            <p:nvPr/>
          </p:nvSpPr>
          <p:spPr>
            <a:xfrm>
              <a:off x="1143000" y="1625798"/>
              <a:ext cx="2019300" cy="63621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defTabSz="946052">
                <a:spcAft>
                  <a:spcPts val="508"/>
                </a:spcAft>
              </a:pPr>
              <a:r>
                <a:rPr lang="en-GB" sz="1088" b="1" dirty="0">
                  <a:solidFill>
                    <a:srgbClr val="FFFFFF"/>
                  </a:solidFill>
                  <a:latin typeface="Arial" panose="020B0604020202020204"/>
                </a:rPr>
                <a:t>OFFER</a:t>
              </a:r>
            </a:p>
            <a:p>
              <a:pPr defTabSz="946052">
                <a:spcAft>
                  <a:spcPts val="508"/>
                </a:spcAft>
              </a:pPr>
              <a:r>
                <a:rPr lang="en-GB" sz="1088" b="1" dirty="0">
                  <a:solidFill>
                    <a:srgbClr val="FFFFFF"/>
                  </a:solidFill>
                  <a:latin typeface="Arial" panose="020B0604020202020204"/>
                </a:rPr>
                <a:t>250 MWh at £45/MWh</a:t>
              </a:r>
            </a:p>
          </p:txBody>
        </p:sp>
      </p:grpSp>
      <p:grpSp>
        <p:nvGrpSpPr>
          <p:cNvPr id="12" name="Group 11"/>
          <p:cNvGrpSpPr/>
          <p:nvPr/>
        </p:nvGrpSpPr>
        <p:grpSpPr>
          <a:xfrm>
            <a:off x="4315017" y="2833704"/>
            <a:ext cx="2073382" cy="489775"/>
            <a:chOff x="1009650" y="1543050"/>
            <a:chExt cx="2286000" cy="781050"/>
          </a:xfrm>
          <a:solidFill>
            <a:schemeClr val="accent1">
              <a:lumMod val="20000"/>
              <a:lumOff val="80000"/>
            </a:schemeClr>
          </a:solidFill>
        </p:grpSpPr>
        <p:sp>
          <p:nvSpPr>
            <p:cNvPr id="13" name="Rectangle 12"/>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814" b="1" dirty="0">
                <a:solidFill>
                  <a:srgbClr val="FFFFFF"/>
                </a:solidFill>
                <a:latin typeface="Arial" panose="020B0604020202020204"/>
              </a:endParaRPr>
            </a:p>
          </p:txBody>
        </p:sp>
        <p:sp>
          <p:nvSpPr>
            <p:cNvPr id="14" name="TextBox 13"/>
            <p:cNvSpPr txBox="1"/>
            <p:nvPr/>
          </p:nvSpPr>
          <p:spPr>
            <a:xfrm>
              <a:off x="1143000" y="1625798"/>
              <a:ext cx="2019300" cy="63621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defTabSz="946052">
                <a:spcAft>
                  <a:spcPts val="508"/>
                </a:spcAft>
              </a:pPr>
              <a:r>
                <a:rPr lang="en-GB" sz="1088" b="1" dirty="0">
                  <a:solidFill>
                    <a:srgbClr val="FFFFFF"/>
                  </a:solidFill>
                  <a:latin typeface="Arial" panose="020B0604020202020204"/>
                </a:rPr>
                <a:t>OFFER</a:t>
              </a:r>
            </a:p>
            <a:p>
              <a:pPr defTabSz="946052">
                <a:spcAft>
                  <a:spcPts val="508"/>
                </a:spcAft>
              </a:pPr>
              <a:r>
                <a:rPr lang="en-GB" sz="1088" b="1" dirty="0">
                  <a:solidFill>
                    <a:srgbClr val="FFFFFF"/>
                  </a:solidFill>
                  <a:latin typeface="Arial" panose="020B0604020202020204"/>
                </a:rPr>
                <a:t>250 MWh at £55/MWh</a:t>
              </a:r>
            </a:p>
          </p:txBody>
        </p:sp>
      </p:grpSp>
      <p:grpSp>
        <p:nvGrpSpPr>
          <p:cNvPr id="15" name="Group 14"/>
          <p:cNvGrpSpPr/>
          <p:nvPr/>
        </p:nvGrpSpPr>
        <p:grpSpPr>
          <a:xfrm>
            <a:off x="4315017" y="1683993"/>
            <a:ext cx="2073382" cy="489775"/>
            <a:chOff x="1009650" y="1543050"/>
            <a:chExt cx="2286000" cy="781050"/>
          </a:xfrm>
          <a:solidFill>
            <a:schemeClr val="accent1">
              <a:lumMod val="20000"/>
              <a:lumOff val="80000"/>
            </a:schemeClr>
          </a:solidFill>
        </p:grpSpPr>
        <p:sp>
          <p:nvSpPr>
            <p:cNvPr id="16" name="Rectangle 15"/>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814" b="1" dirty="0">
                <a:solidFill>
                  <a:srgbClr val="FFFFFF"/>
                </a:solidFill>
                <a:latin typeface="Arial" panose="020B0604020202020204"/>
              </a:endParaRPr>
            </a:p>
          </p:txBody>
        </p:sp>
        <p:sp>
          <p:nvSpPr>
            <p:cNvPr id="17" name="TextBox 16"/>
            <p:cNvSpPr txBox="1"/>
            <p:nvPr/>
          </p:nvSpPr>
          <p:spPr>
            <a:xfrm>
              <a:off x="1143000" y="1625798"/>
              <a:ext cx="2019300" cy="63621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defTabSz="946052">
                <a:spcAft>
                  <a:spcPts val="508"/>
                </a:spcAft>
              </a:pPr>
              <a:r>
                <a:rPr lang="en-GB" sz="1088" b="1" dirty="0">
                  <a:solidFill>
                    <a:srgbClr val="FFFFFF"/>
                  </a:solidFill>
                  <a:latin typeface="Arial" panose="020B0604020202020204"/>
                </a:rPr>
                <a:t>OFFER</a:t>
              </a:r>
            </a:p>
            <a:p>
              <a:pPr defTabSz="946052">
                <a:spcAft>
                  <a:spcPts val="508"/>
                </a:spcAft>
              </a:pPr>
              <a:r>
                <a:rPr lang="en-GB" sz="1088" b="1" dirty="0">
                  <a:solidFill>
                    <a:srgbClr val="FFFFFF"/>
                  </a:solidFill>
                  <a:latin typeface="Arial" panose="020B0604020202020204"/>
                </a:rPr>
                <a:t>50 MWh at £100/MWh</a:t>
              </a:r>
            </a:p>
          </p:txBody>
        </p:sp>
      </p:grpSp>
      <p:grpSp>
        <p:nvGrpSpPr>
          <p:cNvPr id="18" name="Group 17"/>
          <p:cNvGrpSpPr/>
          <p:nvPr/>
        </p:nvGrpSpPr>
        <p:grpSpPr>
          <a:xfrm>
            <a:off x="4315017" y="2260709"/>
            <a:ext cx="2073382" cy="489775"/>
            <a:chOff x="1009650" y="1543050"/>
            <a:chExt cx="2286000" cy="781050"/>
          </a:xfrm>
          <a:solidFill>
            <a:schemeClr val="accent1">
              <a:lumMod val="20000"/>
              <a:lumOff val="80000"/>
            </a:schemeClr>
          </a:solidFill>
        </p:grpSpPr>
        <p:sp>
          <p:nvSpPr>
            <p:cNvPr id="19" name="Rectangle 18"/>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814" b="1" dirty="0">
                <a:solidFill>
                  <a:srgbClr val="FFFFFF"/>
                </a:solidFill>
                <a:latin typeface="Arial" panose="020B0604020202020204"/>
              </a:endParaRPr>
            </a:p>
          </p:txBody>
        </p:sp>
        <p:sp>
          <p:nvSpPr>
            <p:cNvPr id="20" name="TextBox 19"/>
            <p:cNvSpPr txBox="1"/>
            <p:nvPr/>
          </p:nvSpPr>
          <p:spPr>
            <a:xfrm>
              <a:off x="1143000" y="1625798"/>
              <a:ext cx="2019300" cy="63621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defTabSz="946052">
                <a:spcAft>
                  <a:spcPts val="508"/>
                </a:spcAft>
              </a:pPr>
              <a:r>
                <a:rPr lang="en-GB" sz="1088" b="1" dirty="0">
                  <a:solidFill>
                    <a:srgbClr val="FFFFFF"/>
                  </a:solidFill>
                  <a:latin typeface="Arial" panose="020B0604020202020204"/>
                </a:rPr>
                <a:t>OFFER</a:t>
              </a:r>
            </a:p>
            <a:p>
              <a:pPr defTabSz="946052">
                <a:spcAft>
                  <a:spcPts val="508"/>
                </a:spcAft>
              </a:pPr>
              <a:r>
                <a:rPr lang="en-GB" sz="1088" b="1" dirty="0">
                  <a:solidFill>
                    <a:srgbClr val="FFFFFF"/>
                  </a:solidFill>
                  <a:latin typeface="Arial" panose="020B0604020202020204"/>
                </a:rPr>
                <a:t>50 MWh at £95/MWh</a:t>
              </a:r>
            </a:p>
          </p:txBody>
        </p:sp>
      </p:grpSp>
      <p:grpSp>
        <p:nvGrpSpPr>
          <p:cNvPr id="21" name="Group 20"/>
          <p:cNvGrpSpPr/>
          <p:nvPr/>
        </p:nvGrpSpPr>
        <p:grpSpPr>
          <a:xfrm>
            <a:off x="4312802" y="4605468"/>
            <a:ext cx="2073382" cy="489775"/>
            <a:chOff x="1009650" y="1543050"/>
            <a:chExt cx="2286000" cy="781050"/>
          </a:xfrm>
          <a:solidFill>
            <a:schemeClr val="accent1">
              <a:lumMod val="20000"/>
              <a:lumOff val="80000"/>
            </a:schemeClr>
          </a:solidFill>
        </p:grpSpPr>
        <p:sp>
          <p:nvSpPr>
            <p:cNvPr id="22" name="Rectangle 21"/>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814" b="1" dirty="0">
                <a:solidFill>
                  <a:srgbClr val="FFFFFF"/>
                </a:solidFill>
                <a:latin typeface="Arial" panose="020B0604020202020204"/>
              </a:endParaRPr>
            </a:p>
          </p:txBody>
        </p:sp>
        <p:sp>
          <p:nvSpPr>
            <p:cNvPr id="23" name="TextBox 22"/>
            <p:cNvSpPr txBox="1"/>
            <p:nvPr/>
          </p:nvSpPr>
          <p:spPr>
            <a:xfrm>
              <a:off x="1143000" y="1625798"/>
              <a:ext cx="2019300" cy="63621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defTabSz="946052">
                <a:spcAft>
                  <a:spcPts val="508"/>
                </a:spcAft>
              </a:pPr>
              <a:r>
                <a:rPr lang="en-GB" sz="1088" b="1" dirty="0">
                  <a:solidFill>
                    <a:srgbClr val="FFFFFF"/>
                  </a:solidFill>
                  <a:latin typeface="Arial" panose="020B0604020202020204"/>
                </a:rPr>
                <a:t>BID</a:t>
              </a:r>
            </a:p>
            <a:p>
              <a:pPr defTabSz="946052">
                <a:spcAft>
                  <a:spcPts val="508"/>
                </a:spcAft>
              </a:pPr>
              <a:r>
                <a:rPr lang="en-GB" sz="1088" b="1" dirty="0">
                  <a:solidFill>
                    <a:srgbClr val="FFFFFF"/>
                  </a:solidFill>
                  <a:latin typeface="Arial" panose="020B0604020202020204"/>
                </a:rPr>
                <a:t>-30 MWh at £35/MWh</a:t>
              </a:r>
            </a:p>
          </p:txBody>
        </p:sp>
      </p:grpSp>
      <p:grpSp>
        <p:nvGrpSpPr>
          <p:cNvPr id="24" name="Group 23"/>
          <p:cNvGrpSpPr/>
          <p:nvPr/>
        </p:nvGrpSpPr>
        <p:grpSpPr>
          <a:xfrm>
            <a:off x="4312802" y="5182721"/>
            <a:ext cx="2073382" cy="489775"/>
            <a:chOff x="1009650" y="1543050"/>
            <a:chExt cx="2286000" cy="781050"/>
          </a:xfrm>
          <a:solidFill>
            <a:schemeClr val="accent1">
              <a:lumMod val="20000"/>
              <a:lumOff val="80000"/>
            </a:schemeClr>
          </a:solidFill>
        </p:grpSpPr>
        <p:sp>
          <p:nvSpPr>
            <p:cNvPr id="25" name="Rectangle 24"/>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814" b="1" dirty="0">
                <a:solidFill>
                  <a:srgbClr val="FFFFFF"/>
                </a:solidFill>
                <a:latin typeface="Arial" panose="020B0604020202020204"/>
              </a:endParaRPr>
            </a:p>
          </p:txBody>
        </p:sp>
        <p:sp>
          <p:nvSpPr>
            <p:cNvPr id="26" name="TextBox 25"/>
            <p:cNvSpPr txBox="1"/>
            <p:nvPr/>
          </p:nvSpPr>
          <p:spPr>
            <a:xfrm>
              <a:off x="1143000" y="1625798"/>
              <a:ext cx="2019300" cy="63621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defTabSz="946052">
                <a:spcAft>
                  <a:spcPts val="508"/>
                </a:spcAft>
              </a:pPr>
              <a:r>
                <a:rPr lang="en-GB" sz="1088" b="1" dirty="0">
                  <a:solidFill>
                    <a:srgbClr val="FFFFFF"/>
                  </a:solidFill>
                  <a:latin typeface="Arial" panose="020B0604020202020204"/>
                </a:rPr>
                <a:t>BID</a:t>
              </a:r>
            </a:p>
            <a:p>
              <a:pPr defTabSz="946052">
                <a:spcAft>
                  <a:spcPts val="508"/>
                </a:spcAft>
              </a:pPr>
              <a:r>
                <a:rPr lang="en-GB" sz="1088" b="1" dirty="0">
                  <a:solidFill>
                    <a:srgbClr val="FFFFFF"/>
                  </a:solidFill>
                  <a:latin typeface="Arial" panose="020B0604020202020204"/>
                </a:rPr>
                <a:t>-30 MWh at £20/MWh</a:t>
              </a:r>
            </a:p>
          </p:txBody>
        </p:sp>
      </p:grpSp>
      <p:grpSp>
        <p:nvGrpSpPr>
          <p:cNvPr id="27" name="Group 26"/>
          <p:cNvGrpSpPr/>
          <p:nvPr/>
        </p:nvGrpSpPr>
        <p:grpSpPr>
          <a:xfrm>
            <a:off x="4312802" y="4058325"/>
            <a:ext cx="2073382" cy="489775"/>
            <a:chOff x="1009650" y="1543050"/>
            <a:chExt cx="2286000" cy="781050"/>
          </a:xfrm>
          <a:solidFill>
            <a:schemeClr val="accent1">
              <a:lumMod val="20000"/>
              <a:lumOff val="80000"/>
            </a:schemeClr>
          </a:solidFill>
        </p:grpSpPr>
        <p:sp>
          <p:nvSpPr>
            <p:cNvPr id="28" name="Rectangle 27"/>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814" b="1" dirty="0">
                <a:solidFill>
                  <a:srgbClr val="FFFFFF"/>
                </a:solidFill>
                <a:latin typeface="Arial" panose="020B0604020202020204"/>
              </a:endParaRPr>
            </a:p>
          </p:txBody>
        </p:sp>
        <p:sp>
          <p:nvSpPr>
            <p:cNvPr id="29" name="TextBox 28"/>
            <p:cNvSpPr txBox="1"/>
            <p:nvPr/>
          </p:nvSpPr>
          <p:spPr>
            <a:xfrm>
              <a:off x="1143000" y="1625798"/>
              <a:ext cx="2019300" cy="63621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defTabSz="946052">
                <a:spcAft>
                  <a:spcPts val="508"/>
                </a:spcAft>
              </a:pPr>
              <a:r>
                <a:rPr lang="en-GB" sz="1088" b="1" dirty="0">
                  <a:solidFill>
                    <a:srgbClr val="FFFFFF"/>
                  </a:solidFill>
                  <a:latin typeface="Arial" panose="020B0604020202020204"/>
                </a:rPr>
                <a:t>BID</a:t>
              </a:r>
            </a:p>
            <a:p>
              <a:pPr defTabSz="946052">
                <a:spcAft>
                  <a:spcPts val="508"/>
                </a:spcAft>
              </a:pPr>
              <a:r>
                <a:rPr lang="en-GB" sz="1088" b="1" dirty="0">
                  <a:solidFill>
                    <a:srgbClr val="FFFFFF"/>
                  </a:solidFill>
                  <a:latin typeface="Arial" panose="020B0604020202020204"/>
                </a:rPr>
                <a:t>-0.05 MWh at £40/MWh</a:t>
              </a:r>
            </a:p>
          </p:txBody>
        </p:sp>
      </p:grpSp>
      <p:cxnSp>
        <p:nvCxnSpPr>
          <p:cNvPr id="5" name="Straight Connector 4"/>
          <p:cNvCxnSpPr/>
          <p:nvPr/>
        </p:nvCxnSpPr>
        <p:spPr>
          <a:xfrm>
            <a:off x="2378975" y="3978578"/>
            <a:ext cx="76791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Up Arrow 31"/>
          <p:cNvSpPr/>
          <p:nvPr/>
        </p:nvSpPr>
        <p:spPr>
          <a:xfrm>
            <a:off x="6554448" y="984857"/>
            <a:ext cx="153111" cy="2913974"/>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sp>
        <p:nvSpPr>
          <p:cNvPr id="33" name="Up Arrow 32"/>
          <p:cNvSpPr/>
          <p:nvPr/>
        </p:nvSpPr>
        <p:spPr>
          <a:xfrm rot="10800000">
            <a:off x="6541687" y="4071297"/>
            <a:ext cx="165872" cy="1601199"/>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grpSp>
        <p:nvGrpSpPr>
          <p:cNvPr id="41" name="Group 40"/>
          <p:cNvGrpSpPr/>
          <p:nvPr/>
        </p:nvGrpSpPr>
        <p:grpSpPr>
          <a:xfrm>
            <a:off x="4315017" y="1094172"/>
            <a:ext cx="2073382" cy="489775"/>
            <a:chOff x="1009650" y="1543050"/>
            <a:chExt cx="2286000" cy="781050"/>
          </a:xfrm>
          <a:solidFill>
            <a:schemeClr val="accent1">
              <a:lumMod val="20000"/>
              <a:lumOff val="80000"/>
            </a:schemeClr>
          </a:solidFill>
        </p:grpSpPr>
        <p:sp>
          <p:nvSpPr>
            <p:cNvPr id="42" name="Rectangle 41"/>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814" b="1" dirty="0">
                <a:solidFill>
                  <a:srgbClr val="FFFFFF"/>
                </a:solidFill>
                <a:latin typeface="Arial" panose="020B0604020202020204"/>
              </a:endParaRPr>
            </a:p>
          </p:txBody>
        </p:sp>
        <p:sp>
          <p:nvSpPr>
            <p:cNvPr id="43" name="TextBox 42"/>
            <p:cNvSpPr txBox="1"/>
            <p:nvPr/>
          </p:nvSpPr>
          <p:spPr>
            <a:xfrm>
              <a:off x="1143000" y="1625798"/>
              <a:ext cx="2019300" cy="63621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defTabSz="946052">
                <a:spcAft>
                  <a:spcPts val="508"/>
                </a:spcAft>
              </a:pPr>
              <a:r>
                <a:rPr lang="en-GB" sz="1088" b="1" dirty="0">
                  <a:solidFill>
                    <a:srgbClr val="FFFFFF"/>
                  </a:solidFill>
                  <a:latin typeface="Arial" panose="020B0604020202020204"/>
                </a:rPr>
                <a:t>OFFER</a:t>
              </a:r>
            </a:p>
            <a:p>
              <a:pPr defTabSz="946052">
                <a:spcAft>
                  <a:spcPts val="508"/>
                </a:spcAft>
              </a:pPr>
              <a:r>
                <a:rPr lang="en-GB" sz="1088" b="1" dirty="0">
                  <a:solidFill>
                    <a:srgbClr val="FFFFFF"/>
                  </a:solidFill>
                  <a:latin typeface="Arial" panose="020B0604020202020204"/>
                </a:rPr>
                <a:t>20 MWh at £1,000/MWh</a:t>
              </a:r>
            </a:p>
          </p:txBody>
        </p:sp>
      </p:grpSp>
      <p:sp>
        <p:nvSpPr>
          <p:cNvPr id="44" name="Right Arrow 43"/>
          <p:cNvSpPr/>
          <p:nvPr/>
        </p:nvSpPr>
        <p:spPr>
          <a:xfrm>
            <a:off x="3339909" y="4134546"/>
            <a:ext cx="877199" cy="46381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46052"/>
            <a:endParaRPr lang="en-GB" sz="1905">
              <a:solidFill>
                <a:srgbClr val="FFFFFF"/>
              </a:solidFill>
              <a:latin typeface="Arial" panose="020B0604020202020204"/>
            </a:endParaRPr>
          </a:p>
        </p:txBody>
      </p:sp>
      <p:pic>
        <p:nvPicPr>
          <p:cNvPr id="45" name="Picture 2" descr="http://newsletter.c-spaceproject.eu/images/Taggi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2042" y="4072596"/>
            <a:ext cx="434143" cy="43414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a:xfrm>
            <a:off x="6760302" y="4133377"/>
            <a:ext cx="3499869" cy="795089"/>
          </a:xfrm>
          <a:prstGeom prst="rect">
            <a:avLst/>
          </a:prstGeom>
          <a:noFill/>
        </p:spPr>
        <p:txBody>
          <a:bodyPr wrap="square" lIns="0" tIns="0" rIns="0" bIns="0" rtlCol="0">
            <a:spAutoFit/>
          </a:bodyPr>
          <a:lstStyle/>
          <a:p>
            <a:pPr defTabSz="946052">
              <a:lnSpc>
                <a:spcPts val="1905"/>
              </a:lnSpc>
              <a:spcAft>
                <a:spcPts val="508"/>
              </a:spcAft>
            </a:pPr>
            <a:r>
              <a:rPr lang="en-GB" sz="1451" i="1" dirty="0">
                <a:solidFill>
                  <a:srgbClr val="00008B"/>
                </a:solidFill>
                <a:latin typeface="Arial" panose="020B0604020202020204"/>
              </a:rPr>
              <a:t>Less than De Minimis Acceptance Threshold (DMAT) (0.1 MWh)</a:t>
            </a:r>
          </a:p>
          <a:p>
            <a:pPr defTabSz="946052">
              <a:lnSpc>
                <a:spcPts val="1905"/>
              </a:lnSpc>
              <a:spcAft>
                <a:spcPts val="508"/>
              </a:spcAft>
            </a:pPr>
            <a:r>
              <a:rPr lang="en-GB" sz="1451" i="1" dirty="0">
                <a:solidFill>
                  <a:srgbClr val="00008B"/>
                </a:solidFill>
                <a:latin typeface="Arial" panose="020B0604020202020204"/>
              </a:rPr>
              <a:t>*please note April 2019 change</a:t>
            </a:r>
          </a:p>
        </p:txBody>
      </p:sp>
      <p:sp>
        <p:nvSpPr>
          <p:cNvPr id="47" name="TextBox 46"/>
          <p:cNvSpPr txBox="1"/>
          <p:nvPr/>
        </p:nvSpPr>
        <p:spPr>
          <a:xfrm>
            <a:off x="7365944" y="1956454"/>
            <a:ext cx="2692207" cy="730969"/>
          </a:xfrm>
          <a:prstGeom prst="rect">
            <a:avLst/>
          </a:prstGeom>
          <a:noFill/>
        </p:spPr>
        <p:txBody>
          <a:bodyPr wrap="square" lIns="0" tIns="0" rIns="0" bIns="0" rtlCol="0">
            <a:spAutoFit/>
          </a:bodyPr>
          <a:lstStyle/>
          <a:p>
            <a:pPr defTabSz="946052">
              <a:lnSpc>
                <a:spcPts val="1905"/>
              </a:lnSpc>
              <a:spcAft>
                <a:spcPts val="508"/>
              </a:spcAft>
            </a:pPr>
            <a:r>
              <a:rPr lang="en-GB" sz="1451" i="1" dirty="0">
                <a:solidFill>
                  <a:srgbClr val="00008B"/>
                </a:solidFill>
                <a:latin typeface="Arial" panose="020B0604020202020204"/>
              </a:rPr>
              <a:t>De Minimis and arbitrage actions are ‘tagged’ and removed from the stack</a:t>
            </a:r>
          </a:p>
        </p:txBody>
      </p:sp>
    </p:spTree>
    <p:extLst>
      <p:ext uri="{BB962C8B-B14F-4D97-AF65-F5344CB8AC3E}">
        <p14:creationId xmlns:p14="http://schemas.microsoft.com/office/powerpoint/2010/main" val="348813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grpId="0" nodeType="afterEffect">
                                  <p:stCondLst>
                                    <p:cond delay="0"/>
                                  </p:stCondLst>
                                  <p:childTnLst>
                                    <p:animMotion origin="layout" path="M -0.3991 -1.99454E-6 L -4.49889E-6 -1.99454E-6 " pathEditMode="relative" rAng="0" ptsTypes="AA">
                                      <p:cBhvr>
                                        <p:cTn id="9" dur="2000" fill="hold"/>
                                        <p:tgtEl>
                                          <p:spTgt spid="44"/>
                                        </p:tgtEl>
                                        <p:attrNameLst>
                                          <p:attrName>ppt_x</p:attrName>
                                          <p:attrName>ppt_y</p:attrName>
                                        </p:attrNameLst>
                                      </p:cBhvr>
                                      <p:rCtr x="19955" y="0"/>
                                    </p:animMotion>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6"/>
                                        </p:tgtEl>
                                        <p:attrNameLst>
                                          <p:attrName>style.visibility</p:attrName>
                                        </p:attrNameLst>
                                      </p:cBhvr>
                                      <p:to>
                                        <p:strVal val="hidden"/>
                                      </p:to>
                                    </p:set>
                                  </p:childTnLst>
                                </p:cTn>
                              </p:par>
                              <p:par>
                                <p:cTn id="19" presetID="42" presetClass="path" presetSubtype="0" accel="50000" decel="50000" fill="hold" grpId="2" nodeType="withEffect">
                                  <p:stCondLst>
                                    <p:cond delay="0"/>
                                  </p:stCondLst>
                                  <p:childTnLst>
                                    <p:animMotion origin="layout" path="M -4.49889E-6 -1.99454E-6 L 0.8738 -1.99454E-6 " pathEditMode="relative" rAng="0" ptsTypes="AA">
                                      <p:cBhvr>
                                        <p:cTn id="20" dur="2000" fill="hold"/>
                                        <p:tgtEl>
                                          <p:spTgt spid="44"/>
                                        </p:tgtEl>
                                        <p:attrNameLst>
                                          <p:attrName>ppt_x</p:attrName>
                                          <p:attrName>ppt_y</p:attrName>
                                        </p:attrNameLst>
                                      </p:cBhvr>
                                      <p:rCtr x="43682" y="0"/>
                                    </p:animMotion>
                                  </p:childTnLst>
                                </p:cTn>
                              </p:par>
                              <p:par>
                                <p:cTn id="21" presetID="42" presetClass="path" presetSubtype="0" accel="50000" decel="50000" fill="hold" nodeType="withEffect">
                                  <p:stCondLst>
                                    <p:cond delay="0"/>
                                  </p:stCondLst>
                                  <p:childTnLst>
                                    <p:animMotion origin="layout" path="M 4.69654E-6 -3.40479E-6 L 0.73334 -3.40479E-6 " pathEditMode="relative" rAng="0" ptsTypes="AA">
                                      <p:cBhvr>
                                        <p:cTn id="22" dur="2000" fill="hold"/>
                                        <p:tgtEl>
                                          <p:spTgt spid="45"/>
                                        </p:tgtEl>
                                        <p:attrNameLst>
                                          <p:attrName>ppt_x</p:attrName>
                                          <p:attrName>ppt_y</p:attrName>
                                        </p:attrNameLst>
                                      </p:cBhvr>
                                      <p:rCtr x="36667" y="0"/>
                                    </p:animMotion>
                                  </p:childTnLst>
                                </p:cTn>
                              </p:par>
                              <p:par>
                                <p:cTn id="23" presetID="42" presetClass="path" presetSubtype="0" accel="50000" decel="50000" fill="hold" nodeType="withEffect">
                                  <p:stCondLst>
                                    <p:cond delay="0"/>
                                  </p:stCondLst>
                                  <p:childTnLst>
                                    <p:animMotion origin="layout" path="M 2.3753E-7 -1.17647E-6 L 0.76811 0.01597 " pathEditMode="relative" rAng="0" ptsTypes="AA">
                                      <p:cBhvr>
                                        <p:cTn id="24" dur="2000" fill="hold"/>
                                        <p:tgtEl>
                                          <p:spTgt spid="27"/>
                                        </p:tgtEl>
                                        <p:attrNameLst>
                                          <p:attrName>ppt_x</p:attrName>
                                          <p:attrName>ppt_y</p:attrName>
                                        </p:attrNameLst>
                                      </p:cBhvr>
                                      <p:rCtr x="38406" y="7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P spid="44" grpId="2" animBg="1"/>
      <p:bldP spid="46" grpId="0"/>
      <p:bldP spid="46" grpId="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4</a:t>
            </a:r>
            <a:r>
              <a:rPr lang="en-GB" dirty="0" smtClean="0"/>
              <a:t>. NIV Tagging</a:t>
            </a:r>
            <a:endParaRPr lang="en-GB" dirty="0"/>
          </a:p>
        </p:txBody>
      </p:sp>
      <p:grpSp>
        <p:nvGrpSpPr>
          <p:cNvPr id="11" name="Group 10"/>
          <p:cNvGrpSpPr/>
          <p:nvPr/>
        </p:nvGrpSpPr>
        <p:grpSpPr>
          <a:xfrm>
            <a:off x="4312802" y="3420796"/>
            <a:ext cx="2073382" cy="489775"/>
            <a:chOff x="1009650" y="1543050"/>
            <a:chExt cx="2286000" cy="781050"/>
          </a:xfrm>
          <a:solidFill>
            <a:schemeClr val="accent1">
              <a:lumMod val="20000"/>
              <a:lumOff val="80000"/>
            </a:schemeClr>
          </a:solidFill>
        </p:grpSpPr>
        <p:sp>
          <p:nvSpPr>
            <p:cNvPr id="9" name="Rectangle 8"/>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814" b="1" dirty="0">
                <a:solidFill>
                  <a:prstClr val="white"/>
                </a:solidFill>
                <a:latin typeface="Arial" panose="020B0604020202020204"/>
              </a:endParaRPr>
            </a:p>
          </p:txBody>
        </p:sp>
        <p:sp>
          <p:nvSpPr>
            <p:cNvPr id="10" name="TextBox 9"/>
            <p:cNvSpPr txBox="1"/>
            <p:nvPr/>
          </p:nvSpPr>
          <p:spPr>
            <a:xfrm>
              <a:off x="1143000" y="1625798"/>
              <a:ext cx="2019300" cy="63621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defTabSz="946052">
                <a:spcAft>
                  <a:spcPts val="508"/>
                </a:spcAft>
              </a:pPr>
              <a:r>
                <a:rPr lang="en-GB" sz="1088" b="1" dirty="0">
                  <a:solidFill>
                    <a:prstClr val="black"/>
                  </a:solidFill>
                  <a:latin typeface="Arial" panose="020B0604020202020204"/>
                </a:rPr>
                <a:t>OFFER</a:t>
              </a:r>
            </a:p>
            <a:p>
              <a:pPr defTabSz="946052">
                <a:spcAft>
                  <a:spcPts val="508"/>
                </a:spcAft>
              </a:pPr>
              <a:r>
                <a:rPr lang="en-GB" sz="1088" b="1" dirty="0">
                  <a:solidFill>
                    <a:prstClr val="black"/>
                  </a:solidFill>
                  <a:latin typeface="Arial" panose="020B0604020202020204"/>
                </a:rPr>
                <a:t>250 MWh at £45/MWh</a:t>
              </a:r>
            </a:p>
          </p:txBody>
        </p:sp>
      </p:grpSp>
      <p:grpSp>
        <p:nvGrpSpPr>
          <p:cNvPr id="12" name="Group 11"/>
          <p:cNvGrpSpPr/>
          <p:nvPr/>
        </p:nvGrpSpPr>
        <p:grpSpPr>
          <a:xfrm>
            <a:off x="4293764" y="2855365"/>
            <a:ext cx="2073382" cy="489775"/>
            <a:chOff x="1009650" y="1543050"/>
            <a:chExt cx="2286000" cy="781050"/>
          </a:xfrm>
          <a:solidFill>
            <a:schemeClr val="accent1">
              <a:lumMod val="20000"/>
              <a:lumOff val="80000"/>
            </a:schemeClr>
          </a:solidFill>
        </p:grpSpPr>
        <p:sp>
          <p:nvSpPr>
            <p:cNvPr id="13" name="Rectangle 12"/>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814" b="1" dirty="0">
                <a:solidFill>
                  <a:prstClr val="white"/>
                </a:solidFill>
                <a:latin typeface="Arial" panose="020B0604020202020204"/>
              </a:endParaRPr>
            </a:p>
          </p:txBody>
        </p:sp>
        <p:sp>
          <p:nvSpPr>
            <p:cNvPr id="14" name="TextBox 13"/>
            <p:cNvSpPr txBox="1"/>
            <p:nvPr/>
          </p:nvSpPr>
          <p:spPr>
            <a:xfrm>
              <a:off x="1143000" y="1625798"/>
              <a:ext cx="2019300" cy="63621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defTabSz="946052">
                <a:spcAft>
                  <a:spcPts val="508"/>
                </a:spcAft>
              </a:pPr>
              <a:r>
                <a:rPr lang="en-GB" sz="1088" b="1" dirty="0">
                  <a:solidFill>
                    <a:prstClr val="black"/>
                  </a:solidFill>
                  <a:latin typeface="Arial" panose="020B0604020202020204"/>
                </a:rPr>
                <a:t>OFFER</a:t>
              </a:r>
            </a:p>
            <a:p>
              <a:pPr defTabSz="946052">
                <a:spcAft>
                  <a:spcPts val="508"/>
                </a:spcAft>
              </a:pPr>
              <a:r>
                <a:rPr lang="en-GB" sz="1088" b="1" dirty="0">
                  <a:solidFill>
                    <a:prstClr val="black"/>
                  </a:solidFill>
                  <a:latin typeface="Arial" panose="020B0604020202020204"/>
                </a:rPr>
                <a:t>250 MWh at £55/MWh</a:t>
              </a:r>
            </a:p>
          </p:txBody>
        </p:sp>
      </p:grpSp>
      <p:grpSp>
        <p:nvGrpSpPr>
          <p:cNvPr id="15" name="Group 14"/>
          <p:cNvGrpSpPr/>
          <p:nvPr/>
        </p:nvGrpSpPr>
        <p:grpSpPr>
          <a:xfrm>
            <a:off x="4293764" y="1732640"/>
            <a:ext cx="2073382" cy="489775"/>
            <a:chOff x="1009650" y="1543050"/>
            <a:chExt cx="2286000" cy="781050"/>
          </a:xfrm>
          <a:solidFill>
            <a:schemeClr val="accent1">
              <a:lumMod val="20000"/>
              <a:lumOff val="80000"/>
            </a:schemeClr>
          </a:solidFill>
        </p:grpSpPr>
        <p:sp>
          <p:nvSpPr>
            <p:cNvPr id="16" name="Rectangle 15"/>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814" b="1" dirty="0">
                <a:solidFill>
                  <a:prstClr val="white"/>
                </a:solidFill>
                <a:latin typeface="Arial" panose="020B0604020202020204"/>
              </a:endParaRPr>
            </a:p>
          </p:txBody>
        </p:sp>
        <p:sp>
          <p:nvSpPr>
            <p:cNvPr id="17" name="TextBox 16"/>
            <p:cNvSpPr txBox="1"/>
            <p:nvPr/>
          </p:nvSpPr>
          <p:spPr>
            <a:xfrm>
              <a:off x="1143000" y="1625798"/>
              <a:ext cx="2019300" cy="63621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defTabSz="946052">
                <a:spcAft>
                  <a:spcPts val="508"/>
                </a:spcAft>
              </a:pPr>
              <a:r>
                <a:rPr lang="en-GB" sz="1088" b="1" dirty="0">
                  <a:solidFill>
                    <a:prstClr val="black"/>
                  </a:solidFill>
                  <a:latin typeface="Arial" panose="020B0604020202020204"/>
                </a:rPr>
                <a:t>OFFER</a:t>
              </a:r>
            </a:p>
            <a:p>
              <a:pPr defTabSz="946052">
                <a:spcAft>
                  <a:spcPts val="508"/>
                </a:spcAft>
              </a:pPr>
              <a:r>
                <a:rPr lang="en-GB" sz="1088" b="1" dirty="0">
                  <a:solidFill>
                    <a:prstClr val="black"/>
                  </a:solidFill>
                  <a:latin typeface="Arial" panose="020B0604020202020204"/>
                </a:rPr>
                <a:t>50 MWh at £100/MWh</a:t>
              </a:r>
            </a:p>
          </p:txBody>
        </p:sp>
      </p:grpSp>
      <p:grpSp>
        <p:nvGrpSpPr>
          <p:cNvPr id="18" name="Group 17"/>
          <p:cNvGrpSpPr/>
          <p:nvPr/>
        </p:nvGrpSpPr>
        <p:grpSpPr>
          <a:xfrm>
            <a:off x="4293764" y="2311367"/>
            <a:ext cx="2073382" cy="489775"/>
            <a:chOff x="1009650" y="1543050"/>
            <a:chExt cx="2286000" cy="781050"/>
          </a:xfrm>
          <a:solidFill>
            <a:schemeClr val="accent1">
              <a:lumMod val="20000"/>
              <a:lumOff val="80000"/>
            </a:schemeClr>
          </a:solidFill>
        </p:grpSpPr>
        <p:sp>
          <p:nvSpPr>
            <p:cNvPr id="19" name="Rectangle 18"/>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814" b="1" dirty="0">
                <a:solidFill>
                  <a:prstClr val="white"/>
                </a:solidFill>
                <a:latin typeface="Arial" panose="020B0604020202020204"/>
              </a:endParaRPr>
            </a:p>
          </p:txBody>
        </p:sp>
        <p:sp>
          <p:nvSpPr>
            <p:cNvPr id="20" name="TextBox 19"/>
            <p:cNvSpPr txBox="1"/>
            <p:nvPr/>
          </p:nvSpPr>
          <p:spPr>
            <a:xfrm>
              <a:off x="1143000" y="1625798"/>
              <a:ext cx="2019300" cy="63621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defTabSz="946052">
                <a:spcAft>
                  <a:spcPts val="508"/>
                </a:spcAft>
              </a:pPr>
              <a:r>
                <a:rPr lang="en-GB" sz="1088" b="1" dirty="0">
                  <a:solidFill>
                    <a:prstClr val="black"/>
                  </a:solidFill>
                  <a:latin typeface="Arial" panose="020B0604020202020204"/>
                </a:rPr>
                <a:t>OFFER</a:t>
              </a:r>
            </a:p>
            <a:p>
              <a:pPr defTabSz="946052">
                <a:spcAft>
                  <a:spcPts val="508"/>
                </a:spcAft>
              </a:pPr>
              <a:r>
                <a:rPr lang="en-GB" sz="1088" b="1" dirty="0">
                  <a:solidFill>
                    <a:prstClr val="black"/>
                  </a:solidFill>
                  <a:latin typeface="Arial" panose="020B0604020202020204"/>
                </a:rPr>
                <a:t>20 MWh at £95/MWh</a:t>
              </a:r>
            </a:p>
          </p:txBody>
        </p:sp>
      </p:grpSp>
      <p:grpSp>
        <p:nvGrpSpPr>
          <p:cNvPr id="21" name="Group 20"/>
          <p:cNvGrpSpPr/>
          <p:nvPr/>
        </p:nvGrpSpPr>
        <p:grpSpPr>
          <a:xfrm>
            <a:off x="4312802" y="4051663"/>
            <a:ext cx="2073382" cy="489775"/>
            <a:chOff x="1009650" y="1543050"/>
            <a:chExt cx="2286000" cy="781050"/>
          </a:xfrm>
          <a:solidFill>
            <a:schemeClr val="accent1">
              <a:lumMod val="20000"/>
              <a:lumOff val="80000"/>
            </a:schemeClr>
          </a:solidFill>
        </p:grpSpPr>
        <p:sp>
          <p:nvSpPr>
            <p:cNvPr id="22" name="Rectangle 21"/>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814" b="1" dirty="0">
                <a:solidFill>
                  <a:prstClr val="white"/>
                </a:solidFill>
                <a:latin typeface="Arial" panose="020B0604020202020204"/>
              </a:endParaRPr>
            </a:p>
          </p:txBody>
        </p:sp>
        <p:sp>
          <p:nvSpPr>
            <p:cNvPr id="23" name="TextBox 22"/>
            <p:cNvSpPr txBox="1"/>
            <p:nvPr/>
          </p:nvSpPr>
          <p:spPr>
            <a:xfrm>
              <a:off x="1143000" y="1625798"/>
              <a:ext cx="2019300" cy="63621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defTabSz="946052">
                <a:spcAft>
                  <a:spcPts val="508"/>
                </a:spcAft>
              </a:pPr>
              <a:r>
                <a:rPr lang="en-GB" sz="1088" b="1" dirty="0">
                  <a:solidFill>
                    <a:prstClr val="black"/>
                  </a:solidFill>
                  <a:latin typeface="Arial" panose="020B0604020202020204"/>
                </a:rPr>
                <a:t>BID</a:t>
              </a:r>
            </a:p>
            <a:p>
              <a:pPr defTabSz="946052">
                <a:spcAft>
                  <a:spcPts val="508"/>
                </a:spcAft>
              </a:pPr>
              <a:r>
                <a:rPr lang="en-GB" sz="1088" b="1" dirty="0">
                  <a:solidFill>
                    <a:prstClr val="black"/>
                  </a:solidFill>
                  <a:latin typeface="Arial" panose="020B0604020202020204"/>
                </a:rPr>
                <a:t>-30 MWh at £35/MWh</a:t>
              </a:r>
            </a:p>
          </p:txBody>
        </p:sp>
      </p:grpSp>
      <p:grpSp>
        <p:nvGrpSpPr>
          <p:cNvPr id="24" name="Group 23"/>
          <p:cNvGrpSpPr/>
          <p:nvPr/>
        </p:nvGrpSpPr>
        <p:grpSpPr>
          <a:xfrm>
            <a:off x="4312802" y="4605879"/>
            <a:ext cx="2073382" cy="489775"/>
            <a:chOff x="1009650" y="1543050"/>
            <a:chExt cx="2286000" cy="781050"/>
          </a:xfrm>
          <a:solidFill>
            <a:schemeClr val="accent1">
              <a:lumMod val="20000"/>
              <a:lumOff val="80000"/>
            </a:schemeClr>
          </a:solidFill>
        </p:grpSpPr>
        <p:sp>
          <p:nvSpPr>
            <p:cNvPr id="25" name="Rectangle 24"/>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814" b="1" dirty="0">
                <a:solidFill>
                  <a:prstClr val="white"/>
                </a:solidFill>
                <a:latin typeface="Arial" panose="020B0604020202020204"/>
              </a:endParaRPr>
            </a:p>
          </p:txBody>
        </p:sp>
        <p:sp>
          <p:nvSpPr>
            <p:cNvPr id="26" name="TextBox 25"/>
            <p:cNvSpPr txBox="1"/>
            <p:nvPr/>
          </p:nvSpPr>
          <p:spPr>
            <a:xfrm>
              <a:off x="1143000" y="1625798"/>
              <a:ext cx="2019300" cy="63621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defTabSz="946052">
                <a:spcAft>
                  <a:spcPts val="508"/>
                </a:spcAft>
              </a:pPr>
              <a:r>
                <a:rPr lang="en-GB" sz="1088" b="1" dirty="0">
                  <a:solidFill>
                    <a:prstClr val="black"/>
                  </a:solidFill>
                  <a:latin typeface="Arial" panose="020B0604020202020204"/>
                </a:rPr>
                <a:t>BID</a:t>
              </a:r>
            </a:p>
            <a:p>
              <a:pPr defTabSz="946052">
                <a:spcAft>
                  <a:spcPts val="508"/>
                </a:spcAft>
              </a:pPr>
              <a:r>
                <a:rPr lang="en-GB" sz="1088" b="1" dirty="0">
                  <a:solidFill>
                    <a:prstClr val="black"/>
                  </a:solidFill>
                  <a:latin typeface="Arial" panose="020B0604020202020204"/>
                </a:rPr>
                <a:t>-30 MWh at £20/MWh</a:t>
              </a:r>
            </a:p>
          </p:txBody>
        </p:sp>
      </p:grpSp>
      <p:cxnSp>
        <p:nvCxnSpPr>
          <p:cNvPr id="5" name="Straight Connector 4"/>
          <p:cNvCxnSpPr/>
          <p:nvPr/>
        </p:nvCxnSpPr>
        <p:spPr>
          <a:xfrm>
            <a:off x="2378975" y="3978578"/>
            <a:ext cx="76791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ight Brace 5"/>
          <p:cNvSpPr/>
          <p:nvPr/>
        </p:nvSpPr>
        <p:spPr>
          <a:xfrm>
            <a:off x="6557634" y="4060959"/>
            <a:ext cx="255186" cy="1034695"/>
          </a:xfrm>
          <a:prstGeom prst="rightBrace">
            <a:avLst/>
          </a:prstGeom>
        </p:spPr>
        <p:style>
          <a:lnRef idx="1">
            <a:schemeClr val="accent4"/>
          </a:lnRef>
          <a:fillRef idx="0">
            <a:schemeClr val="accent4"/>
          </a:fillRef>
          <a:effectRef idx="0">
            <a:schemeClr val="accent4"/>
          </a:effectRef>
          <a:fontRef idx="minor">
            <a:schemeClr val="tx1"/>
          </a:fontRef>
        </p:style>
        <p:txBody>
          <a:bodyPr rtlCol="0" anchor="ctr"/>
          <a:lstStyle/>
          <a:p>
            <a:pPr algn="ctr" defTabSz="946052"/>
            <a:endParaRPr lang="en-GB" sz="1905">
              <a:solidFill>
                <a:prstClr val="black"/>
              </a:solidFill>
              <a:latin typeface="Arial" panose="020B0604020202020204"/>
            </a:endParaRPr>
          </a:p>
        </p:txBody>
      </p:sp>
      <p:sp>
        <p:nvSpPr>
          <p:cNvPr id="8" name="TextBox 7"/>
          <p:cNvSpPr txBox="1"/>
          <p:nvPr/>
        </p:nvSpPr>
        <p:spPr>
          <a:xfrm>
            <a:off x="7083961" y="4647236"/>
            <a:ext cx="1977687" cy="243656"/>
          </a:xfrm>
          <a:prstGeom prst="rect">
            <a:avLst/>
          </a:prstGeom>
          <a:noFill/>
        </p:spPr>
        <p:txBody>
          <a:bodyPr wrap="square" lIns="0" tIns="0" rIns="0" bIns="0" rtlCol="0">
            <a:spAutoFit/>
          </a:bodyPr>
          <a:lstStyle/>
          <a:p>
            <a:pPr defTabSz="946052">
              <a:lnSpc>
                <a:spcPts val="1905"/>
              </a:lnSpc>
              <a:spcAft>
                <a:spcPts val="508"/>
              </a:spcAft>
            </a:pPr>
            <a:r>
              <a:rPr lang="en-GB" sz="1633" dirty="0">
                <a:solidFill>
                  <a:srgbClr val="00008B"/>
                </a:solidFill>
                <a:latin typeface="Arial" panose="020B0604020202020204"/>
              </a:rPr>
              <a:t>= -60 MWh</a:t>
            </a:r>
          </a:p>
        </p:txBody>
      </p:sp>
      <p:grpSp>
        <p:nvGrpSpPr>
          <p:cNvPr id="30" name="Group 29"/>
          <p:cNvGrpSpPr/>
          <p:nvPr/>
        </p:nvGrpSpPr>
        <p:grpSpPr>
          <a:xfrm>
            <a:off x="8128328" y="984856"/>
            <a:ext cx="2073382" cy="708406"/>
            <a:chOff x="1009650" y="1543050"/>
            <a:chExt cx="2286000" cy="781050"/>
          </a:xfrm>
          <a:solidFill>
            <a:schemeClr val="accent4">
              <a:lumMod val="60000"/>
              <a:lumOff val="40000"/>
            </a:schemeClr>
          </a:solidFill>
        </p:grpSpPr>
        <p:sp>
          <p:nvSpPr>
            <p:cNvPr id="31" name="Rectangle 30"/>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814" b="1" dirty="0">
                <a:solidFill>
                  <a:prstClr val="white"/>
                </a:solidFill>
                <a:latin typeface="Arial" panose="020B0604020202020204"/>
              </a:endParaRPr>
            </a:p>
          </p:txBody>
        </p:sp>
        <p:sp>
          <p:nvSpPr>
            <p:cNvPr id="32" name="TextBox 31"/>
            <p:cNvSpPr txBox="1"/>
            <p:nvPr/>
          </p:nvSpPr>
          <p:spPr>
            <a:xfrm>
              <a:off x="1143000" y="1625798"/>
              <a:ext cx="2019300" cy="6079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defTabSz="946052">
                <a:lnSpc>
                  <a:spcPts val="1905"/>
                </a:lnSpc>
                <a:spcAft>
                  <a:spcPts val="508"/>
                </a:spcAft>
              </a:pPr>
              <a:r>
                <a:rPr lang="en-GB" sz="1088" b="1" dirty="0">
                  <a:solidFill>
                    <a:prstClr val="black"/>
                  </a:solidFill>
                  <a:latin typeface="Arial" panose="020B0604020202020204"/>
                </a:rPr>
                <a:t>BID</a:t>
              </a:r>
            </a:p>
            <a:p>
              <a:pPr defTabSz="946052">
                <a:lnSpc>
                  <a:spcPts val="1905"/>
                </a:lnSpc>
                <a:spcAft>
                  <a:spcPts val="508"/>
                </a:spcAft>
              </a:pPr>
              <a:r>
                <a:rPr lang="en-GB" sz="1088" b="1" dirty="0">
                  <a:solidFill>
                    <a:prstClr val="black"/>
                  </a:solidFill>
                  <a:latin typeface="Arial" panose="020B0604020202020204"/>
                </a:rPr>
                <a:t>-30 MWh at £35/MWh</a:t>
              </a:r>
            </a:p>
          </p:txBody>
        </p:sp>
      </p:grpSp>
      <p:grpSp>
        <p:nvGrpSpPr>
          <p:cNvPr id="33" name="Group 32"/>
          <p:cNvGrpSpPr/>
          <p:nvPr/>
        </p:nvGrpSpPr>
        <p:grpSpPr>
          <a:xfrm>
            <a:off x="8128328" y="1727802"/>
            <a:ext cx="2073382" cy="708406"/>
            <a:chOff x="1009650" y="1543050"/>
            <a:chExt cx="2286000" cy="781050"/>
          </a:xfrm>
          <a:solidFill>
            <a:schemeClr val="accent4">
              <a:lumMod val="60000"/>
              <a:lumOff val="40000"/>
            </a:schemeClr>
          </a:solidFill>
        </p:grpSpPr>
        <p:sp>
          <p:nvSpPr>
            <p:cNvPr id="34" name="Rectangle 33"/>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814" b="1" dirty="0">
                <a:solidFill>
                  <a:prstClr val="white"/>
                </a:solidFill>
                <a:latin typeface="Arial" panose="020B0604020202020204"/>
              </a:endParaRPr>
            </a:p>
          </p:txBody>
        </p:sp>
        <p:sp>
          <p:nvSpPr>
            <p:cNvPr id="35" name="TextBox 34"/>
            <p:cNvSpPr txBox="1"/>
            <p:nvPr/>
          </p:nvSpPr>
          <p:spPr>
            <a:xfrm>
              <a:off x="1143000" y="1625798"/>
              <a:ext cx="2019300" cy="6079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defTabSz="946052">
                <a:lnSpc>
                  <a:spcPts val="1905"/>
                </a:lnSpc>
                <a:spcAft>
                  <a:spcPts val="508"/>
                </a:spcAft>
              </a:pPr>
              <a:r>
                <a:rPr lang="en-GB" sz="1088" b="1" dirty="0">
                  <a:solidFill>
                    <a:prstClr val="black"/>
                  </a:solidFill>
                  <a:latin typeface="Arial" panose="020B0604020202020204"/>
                </a:rPr>
                <a:t>BID</a:t>
              </a:r>
            </a:p>
            <a:p>
              <a:pPr defTabSz="946052">
                <a:lnSpc>
                  <a:spcPts val="1905"/>
                </a:lnSpc>
                <a:spcAft>
                  <a:spcPts val="508"/>
                </a:spcAft>
              </a:pPr>
              <a:r>
                <a:rPr lang="en-GB" sz="1088" b="1" dirty="0">
                  <a:solidFill>
                    <a:prstClr val="black"/>
                  </a:solidFill>
                  <a:latin typeface="Arial" panose="020B0604020202020204"/>
                </a:rPr>
                <a:t>-30 MWh at £20/MWh</a:t>
              </a:r>
            </a:p>
          </p:txBody>
        </p:sp>
      </p:grpSp>
      <p:sp>
        <p:nvSpPr>
          <p:cNvPr id="36" name="Right Brace 35"/>
          <p:cNvSpPr/>
          <p:nvPr/>
        </p:nvSpPr>
        <p:spPr>
          <a:xfrm>
            <a:off x="6557633" y="1094172"/>
            <a:ext cx="263163" cy="2825413"/>
          </a:xfrm>
          <a:prstGeom prst="rightBrace">
            <a:avLst>
              <a:gd name="adj1" fmla="val 49439"/>
              <a:gd name="adj2" fmla="val 24823"/>
            </a:avLst>
          </a:prstGeom>
        </p:spPr>
        <p:style>
          <a:lnRef idx="1">
            <a:schemeClr val="accent4"/>
          </a:lnRef>
          <a:fillRef idx="0">
            <a:schemeClr val="accent4"/>
          </a:fillRef>
          <a:effectRef idx="0">
            <a:schemeClr val="accent4"/>
          </a:effectRef>
          <a:fontRef idx="minor">
            <a:schemeClr val="tx1"/>
          </a:fontRef>
        </p:style>
        <p:txBody>
          <a:bodyPr rtlCol="0" anchor="ctr"/>
          <a:lstStyle/>
          <a:p>
            <a:pPr algn="ctr" defTabSz="946052"/>
            <a:endParaRPr lang="en-GB" sz="1905">
              <a:solidFill>
                <a:prstClr val="black"/>
              </a:solidFill>
              <a:latin typeface="Arial" panose="020B0604020202020204"/>
            </a:endParaRPr>
          </a:p>
        </p:txBody>
      </p:sp>
      <p:sp>
        <p:nvSpPr>
          <p:cNvPr id="37" name="Right Brace 36"/>
          <p:cNvSpPr/>
          <p:nvPr/>
        </p:nvSpPr>
        <p:spPr>
          <a:xfrm flipH="1">
            <a:off x="7753826" y="984856"/>
            <a:ext cx="297719" cy="1435403"/>
          </a:xfrm>
          <a:prstGeom prst="rightBrace">
            <a:avLst/>
          </a:prstGeom>
        </p:spPr>
        <p:style>
          <a:lnRef idx="1">
            <a:schemeClr val="accent4"/>
          </a:lnRef>
          <a:fillRef idx="0">
            <a:schemeClr val="accent4"/>
          </a:fillRef>
          <a:effectRef idx="0">
            <a:schemeClr val="accent4"/>
          </a:effectRef>
          <a:fontRef idx="minor">
            <a:schemeClr val="tx1"/>
          </a:fontRef>
        </p:style>
        <p:txBody>
          <a:bodyPr rtlCol="0" anchor="ctr"/>
          <a:lstStyle/>
          <a:p>
            <a:pPr algn="ctr" defTabSz="946052"/>
            <a:endParaRPr lang="en-GB" sz="1905">
              <a:solidFill>
                <a:prstClr val="black"/>
              </a:solidFill>
              <a:latin typeface="Arial" panose="020B0604020202020204"/>
            </a:endParaRPr>
          </a:p>
        </p:txBody>
      </p:sp>
      <p:sp>
        <p:nvSpPr>
          <p:cNvPr id="38" name="TextBox 37"/>
          <p:cNvSpPr txBox="1"/>
          <p:nvPr/>
        </p:nvSpPr>
        <p:spPr>
          <a:xfrm>
            <a:off x="6899428" y="1407464"/>
            <a:ext cx="933029" cy="586314"/>
          </a:xfrm>
          <a:prstGeom prst="rect">
            <a:avLst/>
          </a:prstGeom>
          <a:noFill/>
        </p:spPr>
        <p:txBody>
          <a:bodyPr wrap="square" lIns="0" tIns="0" rIns="0" bIns="0" rtlCol="0">
            <a:spAutoFit/>
          </a:bodyPr>
          <a:lstStyle/>
          <a:p>
            <a:pPr defTabSz="946052"/>
            <a:r>
              <a:rPr lang="en-GB" sz="1270" i="1" dirty="0">
                <a:solidFill>
                  <a:srgbClr val="00008B"/>
                </a:solidFill>
                <a:latin typeface="Arial" panose="020B0604020202020204"/>
              </a:rPr>
              <a:t>590 MWh</a:t>
            </a:r>
          </a:p>
          <a:p>
            <a:pPr defTabSz="946052"/>
            <a:r>
              <a:rPr lang="en-GB" sz="1270" i="1" dirty="0">
                <a:solidFill>
                  <a:srgbClr val="00008B"/>
                </a:solidFill>
                <a:latin typeface="Arial" panose="020B0604020202020204"/>
              </a:rPr>
              <a:t>Minus</a:t>
            </a:r>
          </a:p>
          <a:p>
            <a:pPr defTabSz="946052"/>
            <a:r>
              <a:rPr lang="en-GB" sz="1270" i="1" dirty="0">
                <a:solidFill>
                  <a:srgbClr val="00008B"/>
                </a:solidFill>
                <a:latin typeface="Arial" panose="020B0604020202020204"/>
              </a:rPr>
              <a:t>60 MWh</a:t>
            </a:r>
          </a:p>
        </p:txBody>
      </p:sp>
      <p:sp>
        <p:nvSpPr>
          <p:cNvPr id="39" name="Right Brace 38"/>
          <p:cNvSpPr/>
          <p:nvPr/>
        </p:nvSpPr>
        <p:spPr>
          <a:xfrm flipH="1">
            <a:off x="3992340" y="984856"/>
            <a:ext cx="214795" cy="2913974"/>
          </a:xfrm>
          <a:prstGeom prst="rightBrace">
            <a:avLst>
              <a:gd name="adj1" fmla="val 8333"/>
              <a:gd name="adj2" fmla="val 49849"/>
            </a:avLst>
          </a:prstGeom>
        </p:spPr>
        <p:style>
          <a:lnRef idx="1">
            <a:schemeClr val="accent4"/>
          </a:lnRef>
          <a:fillRef idx="0">
            <a:schemeClr val="accent4"/>
          </a:fillRef>
          <a:effectRef idx="0">
            <a:schemeClr val="accent4"/>
          </a:effectRef>
          <a:fontRef idx="minor">
            <a:schemeClr val="tx1"/>
          </a:fontRef>
        </p:style>
        <p:txBody>
          <a:bodyPr rtlCol="0" anchor="ctr"/>
          <a:lstStyle/>
          <a:p>
            <a:pPr algn="ctr" defTabSz="946052"/>
            <a:endParaRPr lang="en-GB" sz="1905">
              <a:solidFill>
                <a:prstClr val="black"/>
              </a:solidFill>
              <a:latin typeface="Arial" panose="020B0604020202020204"/>
            </a:endParaRPr>
          </a:p>
        </p:txBody>
      </p:sp>
      <p:sp>
        <p:nvSpPr>
          <p:cNvPr id="40" name="TextBox 39"/>
          <p:cNvSpPr txBox="1"/>
          <p:nvPr/>
        </p:nvSpPr>
        <p:spPr>
          <a:xfrm>
            <a:off x="2751948" y="2322840"/>
            <a:ext cx="1133346" cy="243656"/>
          </a:xfrm>
          <a:prstGeom prst="rect">
            <a:avLst/>
          </a:prstGeom>
          <a:noFill/>
        </p:spPr>
        <p:txBody>
          <a:bodyPr wrap="square" lIns="0" tIns="0" rIns="0" bIns="0" rtlCol="0">
            <a:spAutoFit/>
          </a:bodyPr>
          <a:lstStyle/>
          <a:p>
            <a:pPr defTabSz="946052">
              <a:lnSpc>
                <a:spcPts val="1905"/>
              </a:lnSpc>
              <a:spcAft>
                <a:spcPts val="508"/>
              </a:spcAft>
            </a:pPr>
            <a:r>
              <a:rPr lang="en-GB" sz="1633" dirty="0">
                <a:solidFill>
                  <a:srgbClr val="00008B"/>
                </a:solidFill>
                <a:latin typeface="Arial" panose="020B0604020202020204"/>
              </a:rPr>
              <a:t>= 590 MWh</a:t>
            </a:r>
          </a:p>
        </p:txBody>
      </p:sp>
      <p:pic>
        <p:nvPicPr>
          <p:cNvPr id="43" name="Picture 2" descr="http://newsletter.c-spaceproject.eu/images/Tagg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63423" y="1732640"/>
            <a:ext cx="434143" cy="43414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http://newsletter.c-spaceproject.eu/images/Tagg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67567" y="973321"/>
            <a:ext cx="434143" cy="434143"/>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7365943" y="2855365"/>
            <a:ext cx="2692207" cy="730969"/>
          </a:xfrm>
          <a:prstGeom prst="rect">
            <a:avLst/>
          </a:prstGeom>
          <a:noFill/>
        </p:spPr>
        <p:txBody>
          <a:bodyPr wrap="square" lIns="0" tIns="0" rIns="0" bIns="0" rtlCol="0">
            <a:spAutoFit/>
          </a:bodyPr>
          <a:lstStyle/>
          <a:p>
            <a:pPr defTabSz="946052">
              <a:lnSpc>
                <a:spcPts val="1905"/>
              </a:lnSpc>
              <a:spcAft>
                <a:spcPts val="508"/>
              </a:spcAft>
            </a:pPr>
            <a:r>
              <a:rPr lang="en-GB" sz="1451" i="1" dirty="0">
                <a:solidFill>
                  <a:srgbClr val="00008B"/>
                </a:solidFill>
                <a:latin typeface="Arial" panose="020B0604020202020204"/>
              </a:rPr>
              <a:t>The smaller stack of Bids is subtracted from the most expensive Offers</a:t>
            </a:r>
          </a:p>
        </p:txBody>
      </p:sp>
      <p:grpSp>
        <p:nvGrpSpPr>
          <p:cNvPr id="46" name="Group 45"/>
          <p:cNvGrpSpPr/>
          <p:nvPr/>
        </p:nvGrpSpPr>
        <p:grpSpPr>
          <a:xfrm>
            <a:off x="4309258" y="1094172"/>
            <a:ext cx="2073382" cy="489775"/>
            <a:chOff x="1009650" y="1543050"/>
            <a:chExt cx="2286000" cy="781050"/>
          </a:xfrm>
          <a:solidFill>
            <a:schemeClr val="accent1">
              <a:lumMod val="20000"/>
              <a:lumOff val="80000"/>
            </a:schemeClr>
          </a:solidFill>
        </p:grpSpPr>
        <p:sp>
          <p:nvSpPr>
            <p:cNvPr id="47" name="Rectangle 46"/>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814" b="1" dirty="0">
                <a:solidFill>
                  <a:prstClr val="white"/>
                </a:solidFill>
                <a:latin typeface="Arial" panose="020B0604020202020204"/>
              </a:endParaRPr>
            </a:p>
          </p:txBody>
        </p:sp>
        <p:sp>
          <p:nvSpPr>
            <p:cNvPr id="48" name="TextBox 47"/>
            <p:cNvSpPr txBox="1"/>
            <p:nvPr/>
          </p:nvSpPr>
          <p:spPr>
            <a:xfrm>
              <a:off x="1143000" y="1625798"/>
              <a:ext cx="2019300" cy="63621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defTabSz="946052">
                <a:spcAft>
                  <a:spcPts val="508"/>
                </a:spcAft>
              </a:pPr>
              <a:r>
                <a:rPr lang="en-GB" sz="1088" b="1" dirty="0">
                  <a:solidFill>
                    <a:prstClr val="black"/>
                  </a:solidFill>
                  <a:latin typeface="Arial" panose="020B0604020202020204"/>
                </a:rPr>
                <a:t>OFFER</a:t>
              </a:r>
            </a:p>
            <a:p>
              <a:pPr defTabSz="946052">
                <a:spcAft>
                  <a:spcPts val="508"/>
                </a:spcAft>
              </a:pPr>
              <a:r>
                <a:rPr lang="en-GB" sz="1088" b="1" dirty="0">
                  <a:solidFill>
                    <a:prstClr val="black"/>
                  </a:solidFill>
                  <a:latin typeface="Arial" panose="020B0604020202020204"/>
                </a:rPr>
                <a:t>20 MWh at £1,000/MWh</a:t>
              </a:r>
            </a:p>
          </p:txBody>
        </p:sp>
      </p:grpSp>
      <p:sp>
        <p:nvSpPr>
          <p:cNvPr id="2" name="Rectangle 1"/>
          <p:cNvSpPr/>
          <p:nvPr/>
        </p:nvSpPr>
        <p:spPr>
          <a:xfrm>
            <a:off x="-758025" y="2013548"/>
            <a:ext cx="297274" cy="16711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defTabSz="946052"/>
            <a:r>
              <a:rPr lang="en-GB" sz="1088" b="1" dirty="0">
                <a:solidFill>
                  <a:prstClr val="black"/>
                </a:solidFill>
                <a:latin typeface="Arial" panose="020B0604020202020204"/>
              </a:rPr>
              <a:t>10</a:t>
            </a:r>
          </a:p>
        </p:txBody>
      </p:sp>
      <p:pic>
        <p:nvPicPr>
          <p:cNvPr id="50" name="Picture 2" descr="http://newsletter.c-spaceproject.eu/images/Tagg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2042" y="1059908"/>
            <a:ext cx="434143" cy="43414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http://newsletter.c-spaceproject.eu/images/Tagg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3003" y="1719403"/>
            <a:ext cx="434143" cy="434143"/>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p:cNvSpPr txBox="1"/>
          <p:nvPr/>
        </p:nvSpPr>
        <p:spPr>
          <a:xfrm>
            <a:off x="2529585" y="5580154"/>
            <a:ext cx="7667980" cy="859210"/>
          </a:xfrm>
          <a:prstGeom prst="rect">
            <a:avLst/>
          </a:prstGeom>
          <a:noFill/>
        </p:spPr>
        <p:txBody>
          <a:bodyPr wrap="square" lIns="0" tIns="0" rIns="0" bIns="0" rtlCol="0">
            <a:spAutoFit/>
          </a:bodyPr>
          <a:lstStyle/>
          <a:p>
            <a:pPr defTabSz="946052">
              <a:lnSpc>
                <a:spcPts val="1905"/>
              </a:lnSpc>
              <a:spcAft>
                <a:spcPts val="508"/>
              </a:spcAft>
            </a:pPr>
            <a:r>
              <a:rPr lang="en-GB" sz="1633" dirty="0">
                <a:solidFill>
                  <a:srgbClr val="00008B"/>
                </a:solidFill>
                <a:latin typeface="Arial" panose="020B0604020202020204"/>
              </a:rPr>
              <a:t>NIV = Volume of Offers – Volume of Bids</a:t>
            </a:r>
          </a:p>
          <a:p>
            <a:pPr defTabSz="946052">
              <a:lnSpc>
                <a:spcPts val="1905"/>
              </a:lnSpc>
              <a:spcAft>
                <a:spcPts val="508"/>
              </a:spcAft>
            </a:pPr>
            <a:r>
              <a:rPr lang="en-GB" sz="1633" dirty="0">
                <a:solidFill>
                  <a:srgbClr val="00008B"/>
                </a:solidFill>
                <a:latin typeface="Arial" panose="020B0604020202020204"/>
              </a:rPr>
              <a:t>       = 590MWh – 60MWh</a:t>
            </a:r>
          </a:p>
          <a:p>
            <a:pPr defTabSz="946052">
              <a:lnSpc>
                <a:spcPts val="1905"/>
              </a:lnSpc>
              <a:spcAft>
                <a:spcPts val="508"/>
              </a:spcAft>
            </a:pPr>
            <a:r>
              <a:rPr lang="en-GB" sz="1633" dirty="0">
                <a:solidFill>
                  <a:srgbClr val="00008B"/>
                </a:solidFill>
                <a:latin typeface="Arial" panose="020B0604020202020204"/>
              </a:rPr>
              <a:t>       = 530MWh</a:t>
            </a:r>
          </a:p>
        </p:txBody>
      </p:sp>
    </p:spTree>
    <p:extLst>
      <p:ext uri="{BB962C8B-B14F-4D97-AF65-F5344CB8AC3E}">
        <p14:creationId xmlns:p14="http://schemas.microsoft.com/office/powerpoint/2010/main" val="1454544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40"/>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39"/>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1"/>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4"/>
                                        </p:tgtEl>
                                        <p:attrNameLst>
                                          <p:attrName>style.visibility</p:attrName>
                                        </p:attrNameLst>
                                      </p:cBhvr>
                                      <p:to>
                                        <p:strVal val="hidden"/>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nodeType="after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36"/>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nodeType="afterEffect">
                                  <p:stCondLst>
                                    <p:cond delay="0"/>
                                  </p:stCondLst>
                                  <p:childTnLst>
                                    <p:set>
                                      <p:cBhvr>
                                        <p:cTn id="53" dur="1" fill="hold">
                                          <p:stCondLst>
                                            <p:cond delay="0"/>
                                          </p:stCondLst>
                                        </p:cTn>
                                        <p:tgtEl>
                                          <p:spTgt spid="44"/>
                                        </p:tgtEl>
                                        <p:attrNameLst>
                                          <p:attrName>style.visibility</p:attrName>
                                        </p:attrNameLst>
                                      </p:cBhvr>
                                      <p:to>
                                        <p:strVal val="visible"/>
                                      </p:to>
                                    </p:set>
                                  </p:childTnLst>
                                </p:cTn>
                              </p:par>
                            </p:childTnLst>
                          </p:cTn>
                        </p:par>
                        <p:par>
                          <p:cTn id="54" fill="hold">
                            <p:stCondLst>
                              <p:cond delay="0"/>
                            </p:stCondLst>
                            <p:childTnLst>
                              <p:par>
                                <p:cTn id="55" presetID="1" presetClass="entr" presetSubtype="0" fill="hold" nodeType="after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childTnLst>
                          </p:cTn>
                        </p:par>
                        <p:par>
                          <p:cTn id="57" fill="hold">
                            <p:stCondLst>
                              <p:cond delay="0"/>
                            </p:stCondLst>
                            <p:childTnLst>
                              <p:par>
                                <p:cTn id="58" presetID="1" presetClass="entr" presetSubtype="0" fill="hold" nodeType="afterEffect">
                                  <p:stCondLst>
                                    <p:cond delay="0"/>
                                  </p:stCondLst>
                                  <p:childTnLst>
                                    <p:set>
                                      <p:cBhvr>
                                        <p:cTn id="59" dur="1" fill="hold">
                                          <p:stCondLst>
                                            <p:cond delay="0"/>
                                          </p:stCondLst>
                                        </p:cTn>
                                        <p:tgtEl>
                                          <p:spTgt spid="51"/>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42" presetClass="path" presetSubtype="0" accel="50000" decel="50000" fill="hold" grpId="0" nodeType="clickEffect">
                                  <p:stCondLst>
                                    <p:cond delay="0"/>
                                  </p:stCondLst>
                                  <p:childTnLst>
                                    <p:animMotion origin="layout" path="M 0.0098 4.47523E-6 L 0.39804 4.47523E-6 " pathEditMode="relative" rAng="0" ptsTypes="AA">
                                      <p:cBhvr>
                                        <p:cTn id="63" dur="2000" fill="hold"/>
                                        <p:tgtEl>
                                          <p:spTgt spid="2"/>
                                        </p:tgtEl>
                                        <p:attrNameLst>
                                          <p:attrName>ppt_x</p:attrName>
                                          <p:attrName>ppt_y</p:attrName>
                                        </p:attrNameLst>
                                      </p:cBhvr>
                                      <p:rCtr x="1941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p:bldP spid="8" grpId="1"/>
      <p:bldP spid="36" grpId="0" animBg="1"/>
      <p:bldP spid="37" grpId="0" animBg="1"/>
      <p:bldP spid="38" grpId="0"/>
      <p:bldP spid="39" grpId="0" animBg="1"/>
      <p:bldP spid="39" grpId="1" animBg="1"/>
      <p:bldP spid="40" grpId="0"/>
      <p:bldP spid="40" grpId="1"/>
      <p:bldP spid="2" grpId="0" animBg="1"/>
      <p:bldP spid="49"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5</a:t>
            </a:r>
            <a:r>
              <a:rPr lang="en-GB" dirty="0" smtClean="0"/>
              <a:t>. NIV Tagging</a:t>
            </a:r>
            <a:endParaRPr lang="en-GB" dirty="0"/>
          </a:p>
        </p:txBody>
      </p:sp>
      <p:sp>
        <p:nvSpPr>
          <p:cNvPr id="3" name="Text Placeholder 2"/>
          <p:cNvSpPr>
            <a:spLocks noGrp="1"/>
          </p:cNvSpPr>
          <p:nvPr>
            <p:ph type="body" sz="quarter" idx="10"/>
          </p:nvPr>
        </p:nvSpPr>
        <p:spPr/>
        <p:txBody>
          <a:bodyPr/>
          <a:lstStyle/>
          <a:p>
            <a:endParaRPr lang="en-GB"/>
          </a:p>
        </p:txBody>
      </p:sp>
      <p:cxnSp>
        <p:nvCxnSpPr>
          <p:cNvPr id="5" name="Straight Connector 4"/>
          <p:cNvCxnSpPr/>
          <p:nvPr/>
        </p:nvCxnSpPr>
        <p:spPr>
          <a:xfrm>
            <a:off x="2378975" y="3978578"/>
            <a:ext cx="76791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ight Brace 38"/>
          <p:cNvSpPr/>
          <p:nvPr/>
        </p:nvSpPr>
        <p:spPr>
          <a:xfrm>
            <a:off x="6557633" y="1721879"/>
            <a:ext cx="190017" cy="2188692"/>
          </a:xfrm>
          <a:prstGeom prst="rightBrace">
            <a:avLst>
              <a:gd name="adj1" fmla="val 8333"/>
              <a:gd name="adj2" fmla="val 50303"/>
            </a:avLst>
          </a:prstGeom>
        </p:spPr>
        <p:style>
          <a:lnRef idx="1">
            <a:schemeClr val="accent4"/>
          </a:lnRef>
          <a:fillRef idx="0">
            <a:schemeClr val="accent4"/>
          </a:fillRef>
          <a:effectRef idx="0">
            <a:schemeClr val="accent4"/>
          </a:effectRef>
          <a:fontRef idx="minor">
            <a:schemeClr val="tx1"/>
          </a:fontRef>
        </p:style>
        <p:txBody>
          <a:bodyPr rtlCol="0" anchor="ctr"/>
          <a:lstStyle/>
          <a:p>
            <a:pPr algn="ctr" defTabSz="946052"/>
            <a:endParaRPr lang="en-GB" sz="1905">
              <a:solidFill>
                <a:srgbClr val="00008B"/>
              </a:solidFill>
              <a:latin typeface="Arial" panose="020B0604020202020204"/>
            </a:endParaRPr>
          </a:p>
        </p:txBody>
      </p:sp>
      <p:sp>
        <p:nvSpPr>
          <p:cNvPr id="40" name="TextBox 39"/>
          <p:cNvSpPr txBox="1"/>
          <p:nvPr/>
        </p:nvSpPr>
        <p:spPr>
          <a:xfrm>
            <a:off x="7320229" y="2669461"/>
            <a:ext cx="1705119" cy="243656"/>
          </a:xfrm>
          <a:prstGeom prst="rect">
            <a:avLst/>
          </a:prstGeom>
          <a:noFill/>
        </p:spPr>
        <p:txBody>
          <a:bodyPr wrap="square" lIns="0" tIns="0" rIns="0" bIns="0" rtlCol="0">
            <a:spAutoFit/>
          </a:bodyPr>
          <a:lstStyle/>
          <a:p>
            <a:pPr defTabSz="946052">
              <a:lnSpc>
                <a:spcPts val="1905"/>
              </a:lnSpc>
              <a:spcAft>
                <a:spcPts val="508"/>
              </a:spcAft>
            </a:pPr>
            <a:r>
              <a:rPr lang="en-GB" sz="1814" dirty="0">
                <a:solidFill>
                  <a:srgbClr val="00008B"/>
                </a:solidFill>
                <a:latin typeface="Arial" panose="020B0604020202020204"/>
              </a:rPr>
              <a:t>NIV = 530 MWh</a:t>
            </a:r>
          </a:p>
        </p:txBody>
      </p:sp>
      <p:sp>
        <p:nvSpPr>
          <p:cNvPr id="2" name="TextBox 1"/>
          <p:cNvSpPr txBox="1"/>
          <p:nvPr/>
        </p:nvSpPr>
        <p:spPr>
          <a:xfrm>
            <a:off x="2378975" y="4418450"/>
            <a:ext cx="7679175" cy="1166986"/>
          </a:xfrm>
          <a:prstGeom prst="rect">
            <a:avLst/>
          </a:prstGeom>
          <a:noFill/>
        </p:spPr>
        <p:txBody>
          <a:bodyPr wrap="square" lIns="0" tIns="0" rIns="0" bIns="0" rtlCol="0">
            <a:spAutoFit/>
          </a:bodyPr>
          <a:lstStyle/>
          <a:p>
            <a:pPr marL="259175" indent="-259175" defTabSz="946052">
              <a:lnSpc>
                <a:spcPts val="1905"/>
              </a:lnSpc>
              <a:spcAft>
                <a:spcPts val="508"/>
              </a:spcAft>
              <a:buFont typeface="Arial" panose="020B0604020202020204" pitchFamily="34" charset="0"/>
              <a:buChar char="•"/>
            </a:pPr>
            <a:r>
              <a:rPr lang="en-GB" sz="1814" dirty="0">
                <a:solidFill>
                  <a:srgbClr val="00008B"/>
                </a:solidFill>
                <a:latin typeface="Arial" panose="020B0604020202020204"/>
              </a:rPr>
              <a:t>Where NIV &gt; 0 then the System is SHORT (More Offers than Bids)</a:t>
            </a:r>
          </a:p>
          <a:p>
            <a:pPr marL="259175" indent="-259175" defTabSz="946052">
              <a:lnSpc>
                <a:spcPts val="1905"/>
              </a:lnSpc>
              <a:spcAft>
                <a:spcPts val="508"/>
              </a:spcAft>
              <a:buFont typeface="Arial" panose="020B0604020202020204" pitchFamily="34" charset="0"/>
              <a:buChar char="•"/>
            </a:pPr>
            <a:endParaRPr lang="en-GB" sz="1814" dirty="0">
              <a:solidFill>
                <a:srgbClr val="00008B"/>
              </a:solidFill>
              <a:latin typeface="Arial" panose="020B0604020202020204"/>
            </a:endParaRPr>
          </a:p>
          <a:p>
            <a:pPr marL="259175" indent="-259175" defTabSz="946052">
              <a:lnSpc>
                <a:spcPts val="1905"/>
              </a:lnSpc>
              <a:spcAft>
                <a:spcPts val="508"/>
              </a:spcAft>
              <a:buFont typeface="Arial" panose="020B0604020202020204" pitchFamily="34" charset="0"/>
              <a:buChar char="•"/>
            </a:pPr>
            <a:r>
              <a:rPr lang="en-GB" sz="1814" dirty="0">
                <a:solidFill>
                  <a:srgbClr val="00008B"/>
                </a:solidFill>
                <a:latin typeface="Arial" panose="020B0604020202020204"/>
              </a:rPr>
              <a:t>Where NIV &lt; 0 then the System is LONG (More Bids than Offers)</a:t>
            </a:r>
          </a:p>
          <a:p>
            <a:pPr marL="259175" indent="-259175" defTabSz="946052">
              <a:lnSpc>
                <a:spcPts val="1905"/>
              </a:lnSpc>
              <a:spcAft>
                <a:spcPts val="508"/>
              </a:spcAft>
              <a:buFont typeface="Arial" panose="020B0604020202020204" pitchFamily="34" charset="0"/>
              <a:buChar char="•"/>
            </a:pPr>
            <a:endParaRPr lang="en-GB" sz="1814" dirty="0">
              <a:solidFill>
                <a:srgbClr val="00008B"/>
              </a:solidFill>
              <a:latin typeface="Arial" panose="020B0604020202020204"/>
            </a:endParaRPr>
          </a:p>
        </p:txBody>
      </p:sp>
      <p:grpSp>
        <p:nvGrpSpPr>
          <p:cNvPr id="17" name="Group 16"/>
          <p:cNvGrpSpPr/>
          <p:nvPr/>
        </p:nvGrpSpPr>
        <p:grpSpPr>
          <a:xfrm>
            <a:off x="4293764" y="3430181"/>
            <a:ext cx="2073382" cy="489775"/>
            <a:chOff x="1009650" y="1543050"/>
            <a:chExt cx="2286000" cy="781050"/>
          </a:xfrm>
          <a:solidFill>
            <a:schemeClr val="accent1">
              <a:lumMod val="20000"/>
              <a:lumOff val="80000"/>
            </a:schemeClr>
          </a:solidFill>
        </p:grpSpPr>
        <p:sp>
          <p:nvSpPr>
            <p:cNvPr id="21" name="Rectangle 20"/>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814" b="1" dirty="0">
                <a:solidFill>
                  <a:srgbClr val="FFFFFF"/>
                </a:solidFill>
                <a:latin typeface="Arial" panose="020B0604020202020204"/>
              </a:endParaRPr>
            </a:p>
          </p:txBody>
        </p:sp>
        <p:sp>
          <p:nvSpPr>
            <p:cNvPr id="22" name="TextBox 21"/>
            <p:cNvSpPr txBox="1"/>
            <p:nvPr/>
          </p:nvSpPr>
          <p:spPr>
            <a:xfrm>
              <a:off x="1143000" y="1625798"/>
              <a:ext cx="2019300" cy="63621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defTabSz="946052">
                <a:spcAft>
                  <a:spcPts val="508"/>
                </a:spcAft>
              </a:pPr>
              <a:r>
                <a:rPr lang="en-GB" sz="1088" b="1" dirty="0">
                  <a:solidFill>
                    <a:srgbClr val="FFFFFF"/>
                  </a:solidFill>
                  <a:latin typeface="Arial" panose="020B0604020202020204"/>
                </a:rPr>
                <a:t>OFFER</a:t>
              </a:r>
            </a:p>
            <a:p>
              <a:pPr defTabSz="946052">
                <a:spcAft>
                  <a:spcPts val="508"/>
                </a:spcAft>
              </a:pPr>
              <a:r>
                <a:rPr lang="en-GB" sz="1088" b="1" dirty="0">
                  <a:solidFill>
                    <a:srgbClr val="FFFFFF"/>
                  </a:solidFill>
                  <a:latin typeface="Arial" panose="020B0604020202020204"/>
                </a:rPr>
                <a:t>250 MWh at £45/MWh</a:t>
              </a:r>
            </a:p>
          </p:txBody>
        </p:sp>
      </p:grpSp>
      <p:grpSp>
        <p:nvGrpSpPr>
          <p:cNvPr id="23" name="Group 22"/>
          <p:cNvGrpSpPr/>
          <p:nvPr/>
        </p:nvGrpSpPr>
        <p:grpSpPr>
          <a:xfrm>
            <a:off x="4293764" y="2864335"/>
            <a:ext cx="2073382" cy="489775"/>
            <a:chOff x="1009650" y="1543050"/>
            <a:chExt cx="2286000" cy="781050"/>
          </a:xfrm>
          <a:solidFill>
            <a:schemeClr val="accent1">
              <a:lumMod val="20000"/>
              <a:lumOff val="80000"/>
            </a:schemeClr>
          </a:solidFill>
        </p:grpSpPr>
        <p:sp>
          <p:nvSpPr>
            <p:cNvPr id="24" name="Rectangle 23"/>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814" b="1" dirty="0">
                <a:solidFill>
                  <a:srgbClr val="FFFFFF"/>
                </a:solidFill>
                <a:latin typeface="Arial" panose="020B0604020202020204"/>
              </a:endParaRPr>
            </a:p>
          </p:txBody>
        </p:sp>
        <p:sp>
          <p:nvSpPr>
            <p:cNvPr id="25" name="TextBox 24"/>
            <p:cNvSpPr txBox="1"/>
            <p:nvPr/>
          </p:nvSpPr>
          <p:spPr>
            <a:xfrm>
              <a:off x="1143000" y="1625798"/>
              <a:ext cx="2019300" cy="63621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defTabSz="946052">
                <a:spcAft>
                  <a:spcPts val="508"/>
                </a:spcAft>
              </a:pPr>
              <a:r>
                <a:rPr lang="en-GB" sz="1088" b="1" dirty="0">
                  <a:solidFill>
                    <a:srgbClr val="FFFFFF"/>
                  </a:solidFill>
                  <a:latin typeface="Arial" panose="020B0604020202020204"/>
                </a:rPr>
                <a:t>OFFER</a:t>
              </a:r>
            </a:p>
            <a:p>
              <a:pPr defTabSz="946052">
                <a:spcAft>
                  <a:spcPts val="508"/>
                </a:spcAft>
              </a:pPr>
              <a:r>
                <a:rPr lang="en-GB" sz="1088" b="1" dirty="0">
                  <a:solidFill>
                    <a:srgbClr val="FFFFFF"/>
                  </a:solidFill>
                  <a:latin typeface="Arial" panose="020B0604020202020204"/>
                </a:rPr>
                <a:t>250 MWh at £55/MWh</a:t>
              </a:r>
            </a:p>
          </p:txBody>
        </p:sp>
      </p:grpSp>
      <p:grpSp>
        <p:nvGrpSpPr>
          <p:cNvPr id="26" name="Group 25"/>
          <p:cNvGrpSpPr/>
          <p:nvPr/>
        </p:nvGrpSpPr>
        <p:grpSpPr>
          <a:xfrm>
            <a:off x="4293764" y="1732640"/>
            <a:ext cx="2073382" cy="489775"/>
            <a:chOff x="1009650" y="1543050"/>
            <a:chExt cx="2286000" cy="781050"/>
          </a:xfrm>
          <a:solidFill>
            <a:schemeClr val="accent1">
              <a:lumMod val="20000"/>
              <a:lumOff val="80000"/>
            </a:schemeClr>
          </a:solidFill>
        </p:grpSpPr>
        <p:sp>
          <p:nvSpPr>
            <p:cNvPr id="27" name="Rectangle 26"/>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814" b="1" dirty="0">
                <a:solidFill>
                  <a:srgbClr val="FFFFFF"/>
                </a:solidFill>
                <a:latin typeface="Arial" panose="020B0604020202020204"/>
              </a:endParaRPr>
            </a:p>
          </p:txBody>
        </p:sp>
        <p:sp>
          <p:nvSpPr>
            <p:cNvPr id="28" name="TextBox 27"/>
            <p:cNvSpPr txBox="1"/>
            <p:nvPr/>
          </p:nvSpPr>
          <p:spPr>
            <a:xfrm>
              <a:off x="1143000" y="1625798"/>
              <a:ext cx="2019300" cy="63621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defTabSz="946052">
                <a:spcAft>
                  <a:spcPts val="508"/>
                </a:spcAft>
              </a:pPr>
              <a:r>
                <a:rPr lang="en-GB" sz="1088" b="1" dirty="0">
                  <a:solidFill>
                    <a:srgbClr val="FFFFFF"/>
                  </a:solidFill>
                  <a:latin typeface="Arial" panose="020B0604020202020204"/>
                </a:rPr>
                <a:t>OFFER</a:t>
              </a:r>
            </a:p>
            <a:p>
              <a:pPr defTabSz="946052">
                <a:spcAft>
                  <a:spcPts val="508"/>
                </a:spcAft>
              </a:pPr>
              <a:r>
                <a:rPr lang="en-GB" sz="1088" b="1" dirty="0">
                  <a:solidFill>
                    <a:srgbClr val="FFFFFF"/>
                  </a:solidFill>
                  <a:latin typeface="Arial" panose="020B0604020202020204"/>
                </a:rPr>
                <a:t>10 MWh at £100/MWh</a:t>
              </a:r>
            </a:p>
          </p:txBody>
        </p:sp>
      </p:grpSp>
      <p:grpSp>
        <p:nvGrpSpPr>
          <p:cNvPr id="29" name="Group 28"/>
          <p:cNvGrpSpPr/>
          <p:nvPr/>
        </p:nvGrpSpPr>
        <p:grpSpPr>
          <a:xfrm>
            <a:off x="4293764" y="2298487"/>
            <a:ext cx="2073382" cy="489775"/>
            <a:chOff x="1009650" y="1543050"/>
            <a:chExt cx="2286000" cy="781050"/>
          </a:xfrm>
          <a:solidFill>
            <a:schemeClr val="accent1">
              <a:lumMod val="20000"/>
              <a:lumOff val="80000"/>
            </a:schemeClr>
          </a:solidFill>
        </p:grpSpPr>
        <p:sp>
          <p:nvSpPr>
            <p:cNvPr id="30" name="Rectangle 29"/>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814" b="1" dirty="0">
                <a:solidFill>
                  <a:srgbClr val="FFFFFF"/>
                </a:solidFill>
                <a:latin typeface="Arial" panose="020B0604020202020204"/>
              </a:endParaRPr>
            </a:p>
          </p:txBody>
        </p:sp>
        <p:sp>
          <p:nvSpPr>
            <p:cNvPr id="31" name="TextBox 30"/>
            <p:cNvSpPr txBox="1"/>
            <p:nvPr/>
          </p:nvSpPr>
          <p:spPr>
            <a:xfrm>
              <a:off x="1143000" y="1625798"/>
              <a:ext cx="2019300" cy="63621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defTabSz="946052">
                <a:spcAft>
                  <a:spcPts val="508"/>
                </a:spcAft>
              </a:pPr>
              <a:r>
                <a:rPr lang="en-GB" sz="1088" b="1" dirty="0">
                  <a:solidFill>
                    <a:srgbClr val="FFFFFF"/>
                  </a:solidFill>
                  <a:latin typeface="Arial" panose="020B0604020202020204"/>
                </a:rPr>
                <a:t>OFFER</a:t>
              </a:r>
            </a:p>
            <a:p>
              <a:pPr defTabSz="946052">
                <a:spcAft>
                  <a:spcPts val="508"/>
                </a:spcAft>
              </a:pPr>
              <a:r>
                <a:rPr lang="en-GB" sz="1088" b="1" dirty="0">
                  <a:solidFill>
                    <a:srgbClr val="FFFFFF"/>
                  </a:solidFill>
                  <a:latin typeface="Arial" panose="020B0604020202020204"/>
                </a:rPr>
                <a:t>20 MWh at £95/MWh</a:t>
              </a:r>
            </a:p>
          </p:txBody>
        </p:sp>
      </p:grpSp>
    </p:spTree>
    <p:extLst>
      <p:ext uri="{BB962C8B-B14F-4D97-AF65-F5344CB8AC3E}">
        <p14:creationId xmlns:p14="http://schemas.microsoft.com/office/powerpoint/2010/main" val="71365965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6</a:t>
            </a:r>
            <a:r>
              <a:rPr lang="en-GB" dirty="0" smtClean="0"/>
              <a:t>. Flagging and the Replacement Price </a:t>
            </a:r>
            <a:endParaRPr lang="en-GB" dirty="0"/>
          </a:p>
        </p:txBody>
      </p:sp>
      <p:sp>
        <p:nvSpPr>
          <p:cNvPr id="30" name="TextBox 29"/>
          <p:cNvSpPr txBox="1"/>
          <p:nvPr/>
        </p:nvSpPr>
        <p:spPr>
          <a:xfrm>
            <a:off x="7453498" y="2893105"/>
            <a:ext cx="1950916" cy="730969"/>
          </a:xfrm>
          <a:prstGeom prst="rect">
            <a:avLst/>
          </a:prstGeom>
          <a:noFill/>
        </p:spPr>
        <p:txBody>
          <a:bodyPr wrap="square" lIns="0" tIns="0" rIns="0" bIns="0" rtlCol="0">
            <a:spAutoFit/>
          </a:bodyPr>
          <a:lstStyle/>
          <a:p>
            <a:pPr defTabSz="946052">
              <a:lnSpc>
                <a:spcPts val="1905"/>
              </a:lnSpc>
              <a:spcAft>
                <a:spcPts val="508"/>
              </a:spcAft>
            </a:pPr>
            <a:r>
              <a:rPr lang="en-GB" sz="1451" i="1" dirty="0">
                <a:solidFill>
                  <a:prstClr val="black"/>
                </a:solidFill>
                <a:latin typeface="Arial" panose="020B0604020202020204"/>
              </a:rPr>
              <a:t>Most expensive </a:t>
            </a:r>
            <a:r>
              <a:rPr lang="en-GB" sz="1451" i="1" dirty="0" err="1">
                <a:solidFill>
                  <a:prstClr val="black"/>
                </a:solidFill>
                <a:latin typeface="Arial" panose="020B0604020202020204"/>
              </a:rPr>
              <a:t>unflagged</a:t>
            </a:r>
            <a:r>
              <a:rPr lang="en-GB" sz="1451" i="1" dirty="0">
                <a:solidFill>
                  <a:prstClr val="black"/>
                </a:solidFill>
                <a:latin typeface="Arial" panose="020B0604020202020204"/>
              </a:rPr>
              <a:t> action – </a:t>
            </a:r>
            <a:r>
              <a:rPr lang="en-GB" sz="1451" i="1" dirty="0" err="1">
                <a:solidFill>
                  <a:prstClr val="black"/>
                </a:solidFill>
                <a:latin typeface="Arial" panose="020B0604020202020204"/>
              </a:rPr>
              <a:t>ie</a:t>
            </a:r>
            <a:r>
              <a:rPr lang="en-GB" sz="1451" i="1" dirty="0">
                <a:solidFill>
                  <a:prstClr val="black"/>
                </a:solidFill>
                <a:latin typeface="Arial" panose="020B0604020202020204"/>
              </a:rPr>
              <a:t> ‘pure energy action’</a:t>
            </a:r>
          </a:p>
        </p:txBody>
      </p:sp>
      <p:cxnSp>
        <p:nvCxnSpPr>
          <p:cNvPr id="33" name="Straight Arrow Connector 32"/>
          <p:cNvCxnSpPr>
            <a:stCxn id="30" idx="1"/>
          </p:cNvCxnSpPr>
          <p:nvPr/>
        </p:nvCxnSpPr>
        <p:spPr>
          <a:xfrm flipH="1" flipV="1">
            <a:off x="6725828" y="3137362"/>
            <a:ext cx="727670" cy="122128"/>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sp>
        <p:nvSpPr>
          <p:cNvPr id="41" name="TextBox 40"/>
          <p:cNvSpPr txBox="1"/>
          <p:nvPr/>
        </p:nvSpPr>
        <p:spPr>
          <a:xfrm>
            <a:off x="1685005" y="2742011"/>
            <a:ext cx="2367189" cy="1282402"/>
          </a:xfrm>
          <a:prstGeom prst="rect">
            <a:avLst/>
          </a:prstGeom>
          <a:noFill/>
        </p:spPr>
        <p:txBody>
          <a:bodyPr wrap="square" lIns="0" tIns="0" rIns="0" bIns="0" rtlCol="0">
            <a:spAutoFit/>
          </a:bodyPr>
          <a:lstStyle/>
          <a:p>
            <a:pPr defTabSz="946052">
              <a:lnSpc>
                <a:spcPts val="1905"/>
              </a:lnSpc>
              <a:spcAft>
                <a:spcPts val="508"/>
              </a:spcAft>
            </a:pPr>
            <a:r>
              <a:rPr lang="en-GB" sz="1451" b="1" i="1" dirty="0">
                <a:solidFill>
                  <a:prstClr val="black"/>
                </a:solidFill>
                <a:latin typeface="Arial" panose="020B0604020202020204"/>
              </a:rPr>
              <a:t>Replacement Price  (£95/MWh)</a:t>
            </a:r>
          </a:p>
          <a:p>
            <a:pPr defTabSz="946052">
              <a:lnSpc>
                <a:spcPts val="1905"/>
              </a:lnSpc>
              <a:spcAft>
                <a:spcPts val="508"/>
              </a:spcAft>
            </a:pPr>
            <a:r>
              <a:rPr lang="en-GB" sz="1270" i="1" dirty="0">
                <a:solidFill>
                  <a:prstClr val="black"/>
                </a:solidFill>
                <a:latin typeface="Arial" panose="020B0604020202020204"/>
              </a:rPr>
              <a:t>(set by RPAR, the most expensive 1MWh of </a:t>
            </a:r>
            <a:r>
              <a:rPr lang="en-GB" sz="1270" i="1" dirty="0" err="1">
                <a:solidFill>
                  <a:prstClr val="black"/>
                </a:solidFill>
                <a:latin typeface="Arial" panose="020B0604020202020204"/>
              </a:rPr>
              <a:t>unflagged</a:t>
            </a:r>
            <a:r>
              <a:rPr lang="en-GB" sz="1270" i="1" dirty="0">
                <a:solidFill>
                  <a:prstClr val="black"/>
                </a:solidFill>
                <a:latin typeface="Arial" panose="020B0604020202020204"/>
              </a:rPr>
              <a:t> actions)</a:t>
            </a:r>
          </a:p>
        </p:txBody>
      </p:sp>
      <p:cxnSp>
        <p:nvCxnSpPr>
          <p:cNvPr id="42" name="Straight Arrow Connector 41"/>
          <p:cNvCxnSpPr/>
          <p:nvPr/>
        </p:nvCxnSpPr>
        <p:spPr>
          <a:xfrm>
            <a:off x="2868599" y="3106885"/>
            <a:ext cx="1642622" cy="30477"/>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32" name="Straight Connector 31"/>
          <p:cNvCxnSpPr/>
          <p:nvPr/>
        </p:nvCxnSpPr>
        <p:spPr>
          <a:xfrm>
            <a:off x="2632389" y="4462109"/>
            <a:ext cx="76791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4547177" y="3913713"/>
            <a:ext cx="2073382" cy="489775"/>
            <a:chOff x="1009650" y="1543050"/>
            <a:chExt cx="2286000" cy="781050"/>
          </a:xfrm>
          <a:solidFill>
            <a:schemeClr val="accent1">
              <a:lumMod val="20000"/>
              <a:lumOff val="80000"/>
            </a:schemeClr>
          </a:solidFill>
        </p:grpSpPr>
        <p:sp>
          <p:nvSpPr>
            <p:cNvPr id="37" name="Rectangle 36"/>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814" b="1" dirty="0">
                <a:solidFill>
                  <a:prstClr val="white"/>
                </a:solidFill>
                <a:latin typeface="Arial" panose="020B0604020202020204"/>
              </a:endParaRPr>
            </a:p>
          </p:txBody>
        </p:sp>
        <p:sp>
          <p:nvSpPr>
            <p:cNvPr id="43" name="TextBox 42"/>
            <p:cNvSpPr txBox="1"/>
            <p:nvPr/>
          </p:nvSpPr>
          <p:spPr>
            <a:xfrm>
              <a:off x="1143000" y="1625798"/>
              <a:ext cx="2019300" cy="63621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defTabSz="946052">
                <a:spcAft>
                  <a:spcPts val="508"/>
                </a:spcAft>
              </a:pPr>
              <a:r>
                <a:rPr lang="en-GB" sz="1088" b="1" dirty="0">
                  <a:solidFill>
                    <a:prstClr val="black"/>
                  </a:solidFill>
                  <a:latin typeface="Arial" panose="020B0604020202020204"/>
                </a:rPr>
                <a:t>OFFER</a:t>
              </a:r>
            </a:p>
            <a:p>
              <a:pPr defTabSz="946052">
                <a:spcAft>
                  <a:spcPts val="508"/>
                </a:spcAft>
              </a:pPr>
              <a:r>
                <a:rPr lang="en-GB" sz="1088" b="1" dirty="0">
                  <a:solidFill>
                    <a:prstClr val="black"/>
                  </a:solidFill>
                  <a:latin typeface="Arial" panose="020B0604020202020204"/>
                </a:rPr>
                <a:t>250 MWh at £45/MWh</a:t>
              </a:r>
            </a:p>
          </p:txBody>
        </p:sp>
      </p:grpSp>
      <p:grpSp>
        <p:nvGrpSpPr>
          <p:cNvPr id="44" name="Group 43"/>
          <p:cNvGrpSpPr/>
          <p:nvPr/>
        </p:nvGrpSpPr>
        <p:grpSpPr>
          <a:xfrm>
            <a:off x="4547177" y="3347866"/>
            <a:ext cx="2073382" cy="489775"/>
            <a:chOff x="1009650" y="1543050"/>
            <a:chExt cx="2286000" cy="781050"/>
          </a:xfrm>
          <a:solidFill>
            <a:schemeClr val="accent1">
              <a:lumMod val="20000"/>
              <a:lumOff val="80000"/>
            </a:schemeClr>
          </a:solidFill>
        </p:grpSpPr>
        <p:sp>
          <p:nvSpPr>
            <p:cNvPr id="46" name="Rectangle 45"/>
            <p:cNvSpPr/>
            <p:nvPr/>
          </p:nvSpPr>
          <p:spPr>
            <a:xfrm>
              <a:off x="1009650" y="1543050"/>
              <a:ext cx="2286000" cy="78105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814" b="1" dirty="0">
                <a:solidFill>
                  <a:prstClr val="white"/>
                </a:solidFill>
                <a:latin typeface="Arial" panose="020B0604020202020204"/>
              </a:endParaRPr>
            </a:p>
          </p:txBody>
        </p:sp>
        <p:sp>
          <p:nvSpPr>
            <p:cNvPr id="47" name="TextBox 46"/>
            <p:cNvSpPr txBox="1"/>
            <p:nvPr/>
          </p:nvSpPr>
          <p:spPr>
            <a:xfrm>
              <a:off x="1143000" y="1625798"/>
              <a:ext cx="2019300" cy="636218"/>
            </a:xfrm>
            <a:prstGeom prst="rect">
              <a:avLst/>
            </a:prstGeom>
            <a:grpFill/>
          </p:spPr>
          <p:txBody>
            <a:bodyPr wrap="square" lIns="0" tIns="0" rIns="0" bIns="0" rtlCol="0">
              <a:spAutoFit/>
            </a:bodyPr>
            <a:lstStyle/>
            <a:p>
              <a:pPr defTabSz="946052">
                <a:spcAft>
                  <a:spcPts val="508"/>
                </a:spcAft>
              </a:pPr>
              <a:r>
                <a:rPr lang="en-GB" sz="1088" b="1" dirty="0">
                  <a:solidFill>
                    <a:prstClr val="black"/>
                  </a:solidFill>
                  <a:latin typeface="Arial" panose="020B0604020202020204"/>
                </a:rPr>
                <a:t>OFFER</a:t>
              </a:r>
            </a:p>
            <a:p>
              <a:pPr defTabSz="946052">
                <a:spcAft>
                  <a:spcPts val="508"/>
                </a:spcAft>
              </a:pPr>
              <a:r>
                <a:rPr lang="en-GB" sz="1088" b="1" dirty="0">
                  <a:solidFill>
                    <a:prstClr val="black"/>
                  </a:solidFill>
                  <a:latin typeface="Arial" panose="020B0604020202020204"/>
                </a:rPr>
                <a:t>250 MWh at £55/MWh</a:t>
              </a:r>
            </a:p>
          </p:txBody>
        </p:sp>
      </p:grpSp>
      <p:grpSp>
        <p:nvGrpSpPr>
          <p:cNvPr id="48" name="Group 47"/>
          <p:cNvGrpSpPr/>
          <p:nvPr/>
        </p:nvGrpSpPr>
        <p:grpSpPr>
          <a:xfrm>
            <a:off x="4547177" y="2216171"/>
            <a:ext cx="2073382" cy="489775"/>
            <a:chOff x="1009650" y="1543050"/>
            <a:chExt cx="2286000" cy="781050"/>
          </a:xfrm>
          <a:solidFill>
            <a:schemeClr val="accent1">
              <a:lumMod val="20000"/>
              <a:lumOff val="80000"/>
            </a:schemeClr>
          </a:solidFill>
        </p:grpSpPr>
        <p:sp>
          <p:nvSpPr>
            <p:cNvPr id="49" name="Rectangle 48"/>
            <p:cNvSpPr/>
            <p:nvPr/>
          </p:nvSpPr>
          <p:spPr>
            <a:xfrm>
              <a:off x="1009650" y="1543050"/>
              <a:ext cx="2286000" cy="78105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814" b="1" dirty="0">
                <a:solidFill>
                  <a:prstClr val="white"/>
                </a:solidFill>
                <a:latin typeface="Arial" panose="020B0604020202020204"/>
              </a:endParaRPr>
            </a:p>
          </p:txBody>
        </p:sp>
        <p:sp>
          <p:nvSpPr>
            <p:cNvPr id="50" name="TextBox 49"/>
            <p:cNvSpPr txBox="1"/>
            <p:nvPr/>
          </p:nvSpPr>
          <p:spPr>
            <a:xfrm>
              <a:off x="1143000" y="1625798"/>
              <a:ext cx="2019300" cy="636218"/>
            </a:xfrm>
            <a:prstGeom prst="rect">
              <a:avLst/>
            </a:prstGeom>
            <a:grpFill/>
          </p:spPr>
          <p:txBody>
            <a:bodyPr wrap="square" lIns="0" tIns="0" rIns="0" bIns="0" rtlCol="0">
              <a:spAutoFit/>
            </a:bodyPr>
            <a:lstStyle/>
            <a:p>
              <a:pPr defTabSz="946052">
                <a:spcAft>
                  <a:spcPts val="508"/>
                </a:spcAft>
              </a:pPr>
              <a:r>
                <a:rPr lang="en-GB" sz="1088" b="1" dirty="0">
                  <a:solidFill>
                    <a:prstClr val="black"/>
                  </a:solidFill>
                  <a:latin typeface="Arial" panose="020B0604020202020204"/>
                </a:rPr>
                <a:t>OFFER</a:t>
              </a:r>
            </a:p>
            <a:p>
              <a:pPr defTabSz="946052">
                <a:spcAft>
                  <a:spcPts val="508"/>
                </a:spcAft>
              </a:pPr>
              <a:r>
                <a:rPr lang="en-GB" sz="1088" b="1" dirty="0">
                  <a:solidFill>
                    <a:prstClr val="black"/>
                  </a:solidFill>
                  <a:latin typeface="Arial" panose="020B0604020202020204"/>
                </a:rPr>
                <a:t>10 MWh at £100/MWh</a:t>
              </a:r>
            </a:p>
          </p:txBody>
        </p:sp>
      </p:grpSp>
      <p:grpSp>
        <p:nvGrpSpPr>
          <p:cNvPr id="51" name="Group 50"/>
          <p:cNvGrpSpPr/>
          <p:nvPr/>
        </p:nvGrpSpPr>
        <p:grpSpPr>
          <a:xfrm>
            <a:off x="4547177" y="2782019"/>
            <a:ext cx="2073382" cy="489775"/>
            <a:chOff x="1009650" y="1543050"/>
            <a:chExt cx="2286000" cy="781050"/>
          </a:xfrm>
          <a:solidFill>
            <a:schemeClr val="accent1">
              <a:lumMod val="20000"/>
              <a:lumOff val="80000"/>
            </a:schemeClr>
          </a:solidFill>
        </p:grpSpPr>
        <p:sp>
          <p:nvSpPr>
            <p:cNvPr id="52" name="Rectangle 51"/>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814" b="1" dirty="0">
                <a:solidFill>
                  <a:prstClr val="white"/>
                </a:solidFill>
                <a:latin typeface="Arial" panose="020B0604020202020204"/>
              </a:endParaRPr>
            </a:p>
          </p:txBody>
        </p:sp>
        <p:sp>
          <p:nvSpPr>
            <p:cNvPr id="53" name="TextBox 52"/>
            <p:cNvSpPr txBox="1"/>
            <p:nvPr/>
          </p:nvSpPr>
          <p:spPr>
            <a:xfrm>
              <a:off x="1143000" y="1625798"/>
              <a:ext cx="2019300" cy="63621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defTabSz="946052">
                <a:spcAft>
                  <a:spcPts val="508"/>
                </a:spcAft>
              </a:pPr>
              <a:r>
                <a:rPr lang="en-GB" sz="1088" b="1" dirty="0">
                  <a:solidFill>
                    <a:prstClr val="black"/>
                  </a:solidFill>
                  <a:latin typeface="Arial" panose="020B0604020202020204"/>
                </a:rPr>
                <a:t>OFFER</a:t>
              </a:r>
            </a:p>
            <a:p>
              <a:pPr defTabSz="946052">
                <a:spcAft>
                  <a:spcPts val="508"/>
                </a:spcAft>
              </a:pPr>
              <a:r>
                <a:rPr lang="en-GB" sz="1088" b="1" dirty="0">
                  <a:solidFill>
                    <a:prstClr val="black"/>
                  </a:solidFill>
                  <a:latin typeface="Arial" panose="020B0604020202020204"/>
                </a:rPr>
                <a:t>20 MWh at £95/MWh</a:t>
              </a:r>
            </a:p>
          </p:txBody>
        </p:sp>
      </p:grpSp>
      <p:grpSp>
        <p:nvGrpSpPr>
          <p:cNvPr id="54" name="Group 53"/>
          <p:cNvGrpSpPr/>
          <p:nvPr/>
        </p:nvGrpSpPr>
        <p:grpSpPr>
          <a:xfrm>
            <a:off x="4547177" y="2205411"/>
            <a:ext cx="2073382" cy="489775"/>
            <a:chOff x="1009650" y="1543050"/>
            <a:chExt cx="2286000" cy="781050"/>
          </a:xfrm>
          <a:solidFill>
            <a:srgbClr val="E193D8"/>
          </a:solidFill>
        </p:grpSpPr>
        <p:sp>
          <p:nvSpPr>
            <p:cNvPr id="55" name="Rectangle 54"/>
            <p:cNvSpPr/>
            <p:nvPr/>
          </p:nvSpPr>
          <p:spPr>
            <a:xfrm>
              <a:off x="1009650" y="1543050"/>
              <a:ext cx="2286000" cy="78105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814" b="1" dirty="0">
                <a:solidFill>
                  <a:prstClr val="white"/>
                </a:solidFill>
                <a:latin typeface="Arial" panose="020B0604020202020204"/>
              </a:endParaRPr>
            </a:p>
          </p:txBody>
        </p:sp>
        <p:sp>
          <p:nvSpPr>
            <p:cNvPr id="56" name="TextBox 55"/>
            <p:cNvSpPr txBox="1"/>
            <p:nvPr/>
          </p:nvSpPr>
          <p:spPr>
            <a:xfrm>
              <a:off x="1143000" y="1625798"/>
              <a:ext cx="2019300" cy="636218"/>
            </a:xfrm>
            <a:prstGeom prst="rect">
              <a:avLst/>
            </a:prstGeom>
            <a:grpFill/>
          </p:spPr>
          <p:txBody>
            <a:bodyPr wrap="square" lIns="0" tIns="0" rIns="0" bIns="0" rtlCol="0">
              <a:spAutoFit/>
            </a:bodyPr>
            <a:lstStyle/>
            <a:p>
              <a:pPr defTabSz="946052">
                <a:spcAft>
                  <a:spcPts val="508"/>
                </a:spcAft>
              </a:pPr>
              <a:r>
                <a:rPr lang="en-GB" sz="1088" b="1" dirty="0">
                  <a:solidFill>
                    <a:prstClr val="black"/>
                  </a:solidFill>
                  <a:latin typeface="Arial" panose="020B0604020202020204"/>
                </a:rPr>
                <a:t>SO FLAGGED OFFER</a:t>
              </a:r>
            </a:p>
            <a:p>
              <a:pPr defTabSz="946052">
                <a:spcAft>
                  <a:spcPts val="508"/>
                </a:spcAft>
              </a:pPr>
              <a:r>
                <a:rPr lang="en-GB" sz="1088" b="1" dirty="0">
                  <a:solidFill>
                    <a:prstClr val="black"/>
                  </a:solidFill>
                  <a:latin typeface="Arial" panose="020B0604020202020204"/>
                </a:rPr>
                <a:t>10 MWh at £100/MWh</a:t>
              </a:r>
            </a:p>
          </p:txBody>
        </p:sp>
      </p:grpSp>
      <p:sp>
        <p:nvSpPr>
          <p:cNvPr id="45" name="TextBox 44"/>
          <p:cNvSpPr txBox="1"/>
          <p:nvPr/>
        </p:nvSpPr>
        <p:spPr>
          <a:xfrm>
            <a:off x="-1016552" y="2531649"/>
            <a:ext cx="273589" cy="243656"/>
          </a:xfrm>
          <a:prstGeom prst="rect">
            <a:avLst/>
          </a:prstGeom>
          <a:solidFill>
            <a:srgbClr val="E193D8"/>
          </a:solidFill>
        </p:spPr>
        <p:txBody>
          <a:bodyPr wrap="square" lIns="0" tIns="0" rIns="0" bIns="0" rtlCol="0">
            <a:spAutoFit/>
          </a:bodyPr>
          <a:lstStyle/>
          <a:p>
            <a:pPr algn="ctr" defTabSz="946052">
              <a:lnSpc>
                <a:spcPts val="1905"/>
              </a:lnSpc>
              <a:spcAft>
                <a:spcPts val="508"/>
              </a:spcAft>
            </a:pPr>
            <a:r>
              <a:rPr lang="en-GB" sz="1224" b="1" dirty="0">
                <a:solidFill>
                  <a:srgbClr val="00008B"/>
                </a:solidFill>
                <a:latin typeface="Arial" panose="020B0604020202020204"/>
              </a:rPr>
              <a:t>95</a:t>
            </a:r>
          </a:p>
        </p:txBody>
      </p:sp>
      <p:grpSp>
        <p:nvGrpSpPr>
          <p:cNvPr id="57" name="Group 56"/>
          <p:cNvGrpSpPr/>
          <p:nvPr/>
        </p:nvGrpSpPr>
        <p:grpSpPr>
          <a:xfrm>
            <a:off x="4547177" y="3347866"/>
            <a:ext cx="2073382" cy="489775"/>
            <a:chOff x="1009650" y="1543050"/>
            <a:chExt cx="2286000" cy="781050"/>
          </a:xfrm>
          <a:solidFill>
            <a:srgbClr val="E193D8"/>
          </a:solidFill>
        </p:grpSpPr>
        <p:sp>
          <p:nvSpPr>
            <p:cNvPr id="58" name="Rectangle 57"/>
            <p:cNvSpPr/>
            <p:nvPr/>
          </p:nvSpPr>
          <p:spPr>
            <a:xfrm>
              <a:off x="1009650" y="1543050"/>
              <a:ext cx="2286000" cy="78105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814" b="1" dirty="0">
                <a:solidFill>
                  <a:prstClr val="white"/>
                </a:solidFill>
                <a:latin typeface="Arial" panose="020B0604020202020204"/>
              </a:endParaRPr>
            </a:p>
          </p:txBody>
        </p:sp>
        <p:sp>
          <p:nvSpPr>
            <p:cNvPr id="59" name="TextBox 58"/>
            <p:cNvSpPr txBox="1"/>
            <p:nvPr/>
          </p:nvSpPr>
          <p:spPr>
            <a:xfrm>
              <a:off x="1143000" y="1625798"/>
              <a:ext cx="2019300" cy="636218"/>
            </a:xfrm>
            <a:prstGeom prst="rect">
              <a:avLst/>
            </a:prstGeom>
            <a:grpFill/>
          </p:spPr>
          <p:txBody>
            <a:bodyPr wrap="square" lIns="0" tIns="0" rIns="0" bIns="0" rtlCol="0">
              <a:spAutoFit/>
            </a:bodyPr>
            <a:lstStyle/>
            <a:p>
              <a:pPr defTabSz="946052">
                <a:spcAft>
                  <a:spcPts val="508"/>
                </a:spcAft>
              </a:pPr>
              <a:r>
                <a:rPr lang="en-GB" sz="1088" b="1" dirty="0">
                  <a:solidFill>
                    <a:prstClr val="black"/>
                  </a:solidFill>
                  <a:latin typeface="Arial" panose="020B0604020202020204"/>
                </a:rPr>
                <a:t>SO FLAGGED OFFER</a:t>
              </a:r>
            </a:p>
            <a:p>
              <a:pPr defTabSz="946052">
                <a:spcAft>
                  <a:spcPts val="508"/>
                </a:spcAft>
              </a:pPr>
              <a:r>
                <a:rPr lang="en-GB" sz="1088" b="1" dirty="0">
                  <a:solidFill>
                    <a:prstClr val="black"/>
                  </a:solidFill>
                  <a:latin typeface="Arial" panose="020B0604020202020204"/>
                </a:rPr>
                <a:t>250 MWh at £55/MWh</a:t>
              </a:r>
            </a:p>
          </p:txBody>
        </p:sp>
      </p:grpSp>
      <p:grpSp>
        <p:nvGrpSpPr>
          <p:cNvPr id="60" name="Group 59"/>
          <p:cNvGrpSpPr/>
          <p:nvPr/>
        </p:nvGrpSpPr>
        <p:grpSpPr>
          <a:xfrm>
            <a:off x="4547177" y="3349637"/>
            <a:ext cx="2073382" cy="489775"/>
            <a:chOff x="-1143000" y="3535081"/>
            <a:chExt cx="2286000" cy="781050"/>
          </a:xfrm>
          <a:solidFill>
            <a:schemeClr val="accent1">
              <a:lumMod val="20000"/>
              <a:lumOff val="80000"/>
            </a:schemeClr>
          </a:solidFill>
        </p:grpSpPr>
        <p:sp>
          <p:nvSpPr>
            <p:cNvPr id="61" name="Rectangle 60"/>
            <p:cNvSpPr/>
            <p:nvPr/>
          </p:nvSpPr>
          <p:spPr>
            <a:xfrm>
              <a:off x="-1143000" y="3535081"/>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814" b="1" dirty="0">
                <a:solidFill>
                  <a:prstClr val="white"/>
                </a:solidFill>
                <a:latin typeface="Arial" panose="020B0604020202020204"/>
              </a:endParaRPr>
            </a:p>
          </p:txBody>
        </p:sp>
        <p:sp>
          <p:nvSpPr>
            <p:cNvPr id="62" name="TextBox 61"/>
            <p:cNvSpPr txBox="1"/>
            <p:nvPr/>
          </p:nvSpPr>
          <p:spPr>
            <a:xfrm>
              <a:off x="-1040120" y="3600038"/>
              <a:ext cx="2019300" cy="63621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defTabSz="946052">
                <a:spcAft>
                  <a:spcPts val="508"/>
                </a:spcAft>
              </a:pPr>
              <a:r>
                <a:rPr lang="en-GB" sz="1088" b="1" dirty="0">
                  <a:solidFill>
                    <a:prstClr val="black"/>
                  </a:solidFill>
                  <a:latin typeface="Arial" panose="020B0604020202020204"/>
                </a:rPr>
                <a:t>UNFLAGGED OFFER</a:t>
              </a:r>
            </a:p>
            <a:p>
              <a:pPr defTabSz="946052">
                <a:spcAft>
                  <a:spcPts val="508"/>
                </a:spcAft>
              </a:pPr>
              <a:r>
                <a:rPr lang="en-GB" sz="1088" b="1" dirty="0">
                  <a:solidFill>
                    <a:prstClr val="black"/>
                  </a:solidFill>
                  <a:latin typeface="Arial" panose="020B0604020202020204"/>
                </a:rPr>
                <a:t>250 MWh at £55/MWh</a:t>
              </a:r>
            </a:p>
          </p:txBody>
        </p:sp>
      </p:grpSp>
      <p:sp>
        <p:nvSpPr>
          <p:cNvPr id="40" name="Rectangle 39"/>
          <p:cNvSpPr/>
          <p:nvPr/>
        </p:nvSpPr>
        <p:spPr>
          <a:xfrm>
            <a:off x="4547177" y="2207528"/>
            <a:ext cx="2073382" cy="489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defTabSz="946052">
              <a:spcAft>
                <a:spcPts val="508"/>
              </a:spcAft>
            </a:pPr>
            <a:r>
              <a:rPr lang="en-GB" sz="1088" b="1" dirty="0">
                <a:solidFill>
                  <a:prstClr val="black"/>
                </a:solidFill>
                <a:latin typeface="Arial" panose="020B0604020202020204"/>
              </a:rPr>
              <a:t>UNFLAGGED OFFER</a:t>
            </a:r>
          </a:p>
          <a:p>
            <a:pPr defTabSz="946052">
              <a:spcAft>
                <a:spcPts val="508"/>
              </a:spcAft>
            </a:pPr>
            <a:r>
              <a:rPr lang="en-GB" sz="1088" b="1" dirty="0">
                <a:solidFill>
                  <a:prstClr val="black"/>
                </a:solidFill>
                <a:latin typeface="Arial" panose="020B0604020202020204"/>
              </a:rPr>
              <a:t>10 MWh at £95/MWh</a:t>
            </a:r>
          </a:p>
        </p:txBody>
      </p:sp>
    </p:spTree>
    <p:extLst>
      <p:ext uri="{BB962C8B-B14F-4D97-AF65-F5344CB8AC3E}">
        <p14:creationId xmlns:p14="http://schemas.microsoft.com/office/powerpoint/2010/main" val="150806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500"/>
                                        <p:tgtEl>
                                          <p:spTgt spid="5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1+#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500" fill="hold"/>
                                        <p:tgtEl>
                                          <p:spTgt spid="33"/>
                                        </p:tgtEl>
                                        <p:attrNameLst>
                                          <p:attrName>ppt_x</p:attrName>
                                        </p:attrNameLst>
                                      </p:cBhvr>
                                      <p:tavLst>
                                        <p:tav tm="0">
                                          <p:val>
                                            <p:strVal val="1+#ppt_w/2"/>
                                          </p:val>
                                        </p:tav>
                                        <p:tav tm="100000">
                                          <p:val>
                                            <p:strVal val="#ppt_x"/>
                                          </p:val>
                                        </p:tav>
                                      </p:tavLst>
                                    </p:anim>
                                    <p:anim calcmode="lin" valueType="num">
                                      <p:cBhvr additive="base">
                                        <p:cTn id="21"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additive="base">
                                        <p:cTn id="30" dur="500" fill="hold"/>
                                        <p:tgtEl>
                                          <p:spTgt spid="41"/>
                                        </p:tgtEl>
                                        <p:attrNameLst>
                                          <p:attrName>ppt_x</p:attrName>
                                        </p:attrNameLst>
                                      </p:cBhvr>
                                      <p:tavLst>
                                        <p:tav tm="0">
                                          <p:val>
                                            <p:strVal val="0-#ppt_w/2"/>
                                          </p:val>
                                        </p:tav>
                                        <p:tav tm="100000">
                                          <p:val>
                                            <p:strVal val="#ppt_x"/>
                                          </p:val>
                                        </p:tav>
                                      </p:tavLst>
                                    </p:anim>
                                    <p:anim calcmode="lin" valueType="num">
                                      <p:cBhvr additive="base">
                                        <p:cTn id="31" dur="500" fill="hold"/>
                                        <p:tgtEl>
                                          <p:spTgt spid="41"/>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additive="base">
                                        <p:cTn id="34" dur="500" fill="hold"/>
                                        <p:tgtEl>
                                          <p:spTgt spid="42"/>
                                        </p:tgtEl>
                                        <p:attrNameLst>
                                          <p:attrName>ppt_x</p:attrName>
                                        </p:attrNameLst>
                                      </p:cBhvr>
                                      <p:tavLst>
                                        <p:tav tm="0">
                                          <p:val>
                                            <p:strVal val="0-#ppt_w/2"/>
                                          </p:val>
                                        </p:tav>
                                        <p:tav tm="100000">
                                          <p:val>
                                            <p:strVal val="#ppt_x"/>
                                          </p:val>
                                        </p:tav>
                                      </p:tavLst>
                                    </p:anim>
                                    <p:anim calcmode="lin" valueType="num">
                                      <p:cBhvr additive="base">
                                        <p:cTn id="35"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grpId="0" nodeType="clickEffect">
                                  <p:stCondLst>
                                    <p:cond delay="0"/>
                                  </p:stCondLst>
                                  <p:childTnLst>
                                    <p:animMotion origin="layout" path="M 0.10597 -0.01091 L 0.54927 -0.01091 " pathEditMode="relative" rAng="0" ptsTypes="AA">
                                      <p:cBhvr>
                                        <p:cTn id="39" dur="2000" fill="hold"/>
                                        <p:tgtEl>
                                          <p:spTgt spid="45"/>
                                        </p:tgtEl>
                                        <p:attrNameLst>
                                          <p:attrName>ppt_x</p:attrName>
                                          <p:attrName>ppt_y</p:attrName>
                                        </p:attrNameLst>
                                      </p:cBhvr>
                                      <p:rCtr x="22158" y="0"/>
                                    </p:animMotion>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1" grpId="0"/>
      <p:bldP spid="45" grpId="0" animBg="1"/>
      <p:bldP spid="40"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7. </a:t>
            </a:r>
            <a:r>
              <a:rPr lang="en-GB" dirty="0"/>
              <a:t>PAR </a:t>
            </a:r>
            <a:r>
              <a:rPr lang="en-GB" dirty="0" smtClean="0"/>
              <a:t>Tagging and final price calculation</a:t>
            </a:r>
            <a:endParaRPr lang="en-GB" dirty="0"/>
          </a:p>
        </p:txBody>
      </p:sp>
      <p:grpSp>
        <p:nvGrpSpPr>
          <p:cNvPr id="11" name="Group 10"/>
          <p:cNvGrpSpPr/>
          <p:nvPr/>
        </p:nvGrpSpPr>
        <p:grpSpPr>
          <a:xfrm>
            <a:off x="4312802" y="3190425"/>
            <a:ext cx="2073382" cy="708406"/>
            <a:chOff x="1009650" y="1543050"/>
            <a:chExt cx="2286000" cy="781050"/>
          </a:xfrm>
          <a:solidFill>
            <a:schemeClr val="accent1">
              <a:lumMod val="20000"/>
              <a:lumOff val="80000"/>
            </a:schemeClr>
          </a:solidFill>
        </p:grpSpPr>
        <p:sp>
          <p:nvSpPr>
            <p:cNvPr id="9" name="Rectangle 8"/>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814" b="1" dirty="0">
                <a:solidFill>
                  <a:prstClr val="white"/>
                </a:solidFill>
                <a:latin typeface="Arial" panose="020B0604020202020204"/>
              </a:endParaRPr>
            </a:p>
          </p:txBody>
        </p:sp>
        <p:sp>
          <p:nvSpPr>
            <p:cNvPr id="10" name="TextBox 9"/>
            <p:cNvSpPr txBox="1"/>
            <p:nvPr/>
          </p:nvSpPr>
          <p:spPr>
            <a:xfrm>
              <a:off x="1143000" y="1625798"/>
              <a:ext cx="2019300" cy="6079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defTabSz="946052">
                <a:lnSpc>
                  <a:spcPts val="1905"/>
                </a:lnSpc>
                <a:spcAft>
                  <a:spcPts val="508"/>
                </a:spcAft>
              </a:pPr>
              <a:r>
                <a:rPr lang="en-GB" sz="1088" b="1" dirty="0">
                  <a:solidFill>
                    <a:prstClr val="black"/>
                  </a:solidFill>
                  <a:latin typeface="Arial" panose="020B0604020202020204"/>
                </a:rPr>
                <a:t>OFFER</a:t>
              </a:r>
            </a:p>
            <a:p>
              <a:pPr defTabSz="946052">
                <a:lnSpc>
                  <a:spcPts val="1905"/>
                </a:lnSpc>
                <a:spcAft>
                  <a:spcPts val="508"/>
                </a:spcAft>
              </a:pPr>
              <a:r>
                <a:rPr lang="en-GB" sz="1088" b="1" dirty="0">
                  <a:solidFill>
                    <a:prstClr val="black"/>
                  </a:solidFill>
                  <a:latin typeface="Arial" panose="020B0604020202020204"/>
                </a:rPr>
                <a:t>250 MWh at £45/MWh</a:t>
              </a:r>
            </a:p>
          </p:txBody>
        </p:sp>
      </p:grpSp>
      <p:grpSp>
        <p:nvGrpSpPr>
          <p:cNvPr id="12" name="Group 11"/>
          <p:cNvGrpSpPr/>
          <p:nvPr/>
        </p:nvGrpSpPr>
        <p:grpSpPr>
          <a:xfrm>
            <a:off x="4312802" y="2453583"/>
            <a:ext cx="2073382" cy="708406"/>
            <a:chOff x="1009650" y="1543050"/>
            <a:chExt cx="2286000" cy="781050"/>
          </a:xfrm>
          <a:solidFill>
            <a:schemeClr val="accent1">
              <a:lumMod val="20000"/>
              <a:lumOff val="80000"/>
            </a:schemeClr>
          </a:solidFill>
        </p:grpSpPr>
        <p:sp>
          <p:nvSpPr>
            <p:cNvPr id="13" name="Rectangle 12"/>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814" b="1" dirty="0">
                <a:solidFill>
                  <a:prstClr val="white"/>
                </a:solidFill>
                <a:latin typeface="Arial" panose="020B0604020202020204"/>
              </a:endParaRPr>
            </a:p>
          </p:txBody>
        </p:sp>
        <p:sp>
          <p:nvSpPr>
            <p:cNvPr id="14" name="TextBox 13"/>
            <p:cNvSpPr txBox="1"/>
            <p:nvPr/>
          </p:nvSpPr>
          <p:spPr>
            <a:xfrm>
              <a:off x="1143000" y="1625798"/>
              <a:ext cx="2019300" cy="6079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defTabSz="946052">
                <a:lnSpc>
                  <a:spcPts val="1905"/>
                </a:lnSpc>
                <a:spcAft>
                  <a:spcPts val="508"/>
                </a:spcAft>
              </a:pPr>
              <a:r>
                <a:rPr lang="en-GB" sz="1088" b="1" dirty="0">
                  <a:solidFill>
                    <a:prstClr val="black"/>
                  </a:solidFill>
                  <a:latin typeface="Arial" panose="020B0604020202020204"/>
                </a:rPr>
                <a:t>OFFER</a:t>
              </a:r>
            </a:p>
            <a:p>
              <a:pPr defTabSz="946052">
                <a:lnSpc>
                  <a:spcPts val="1905"/>
                </a:lnSpc>
                <a:spcAft>
                  <a:spcPts val="508"/>
                </a:spcAft>
              </a:pPr>
              <a:r>
                <a:rPr lang="en-GB" sz="1088" b="1" dirty="0">
                  <a:solidFill>
                    <a:prstClr val="black"/>
                  </a:solidFill>
                  <a:latin typeface="Arial" panose="020B0604020202020204"/>
                </a:rPr>
                <a:t>250 MWh at £55/MWh</a:t>
              </a:r>
            </a:p>
          </p:txBody>
        </p:sp>
      </p:grpSp>
      <p:grpSp>
        <p:nvGrpSpPr>
          <p:cNvPr id="18" name="Group 17"/>
          <p:cNvGrpSpPr/>
          <p:nvPr/>
        </p:nvGrpSpPr>
        <p:grpSpPr>
          <a:xfrm>
            <a:off x="4312802" y="995580"/>
            <a:ext cx="2073382" cy="708406"/>
            <a:chOff x="1009650" y="1543050"/>
            <a:chExt cx="2286000" cy="781050"/>
          </a:xfrm>
          <a:solidFill>
            <a:schemeClr val="accent1">
              <a:lumMod val="20000"/>
              <a:lumOff val="80000"/>
            </a:schemeClr>
          </a:solidFill>
        </p:grpSpPr>
        <p:sp>
          <p:nvSpPr>
            <p:cNvPr id="19" name="Rectangle 18"/>
            <p:cNvSpPr/>
            <p:nvPr/>
          </p:nvSpPr>
          <p:spPr>
            <a:xfrm>
              <a:off x="1009650" y="1543050"/>
              <a:ext cx="2286000" cy="7810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814" b="1" dirty="0">
                <a:solidFill>
                  <a:prstClr val="white"/>
                </a:solidFill>
                <a:latin typeface="Arial" panose="020B0604020202020204"/>
              </a:endParaRPr>
            </a:p>
          </p:txBody>
        </p:sp>
        <p:sp>
          <p:nvSpPr>
            <p:cNvPr id="20" name="TextBox 19"/>
            <p:cNvSpPr txBox="1"/>
            <p:nvPr/>
          </p:nvSpPr>
          <p:spPr>
            <a:xfrm>
              <a:off x="1143000" y="1625798"/>
              <a:ext cx="2019300" cy="6079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defTabSz="946052">
                <a:lnSpc>
                  <a:spcPts val="1905"/>
                </a:lnSpc>
                <a:spcAft>
                  <a:spcPts val="508"/>
                </a:spcAft>
              </a:pPr>
              <a:r>
                <a:rPr lang="en-GB" sz="1088" b="1" dirty="0">
                  <a:solidFill>
                    <a:prstClr val="black"/>
                  </a:solidFill>
                  <a:latin typeface="Arial" panose="020B0604020202020204"/>
                </a:rPr>
                <a:t>OFFER</a:t>
              </a:r>
            </a:p>
            <a:p>
              <a:pPr defTabSz="946052">
                <a:lnSpc>
                  <a:spcPts val="1905"/>
                </a:lnSpc>
                <a:spcAft>
                  <a:spcPts val="508"/>
                </a:spcAft>
              </a:pPr>
              <a:r>
                <a:rPr lang="en-GB" sz="1088" b="1" dirty="0">
                  <a:solidFill>
                    <a:prstClr val="black"/>
                  </a:solidFill>
                  <a:latin typeface="Arial" panose="020B0604020202020204"/>
                </a:rPr>
                <a:t>10 MWh at £95/MWh</a:t>
              </a:r>
            </a:p>
          </p:txBody>
        </p:sp>
      </p:grpSp>
      <p:cxnSp>
        <p:nvCxnSpPr>
          <p:cNvPr id="5" name="Straight Connector 4"/>
          <p:cNvCxnSpPr/>
          <p:nvPr/>
        </p:nvCxnSpPr>
        <p:spPr>
          <a:xfrm>
            <a:off x="2378975" y="3978578"/>
            <a:ext cx="76791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2" descr="http://newsletter.c-spaceproject.eu/images/Tagg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4099" y="2489938"/>
            <a:ext cx="434143" cy="43414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newsletter.c-spaceproject.eu/images/Tagg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8321" y="3225162"/>
            <a:ext cx="434143" cy="434143"/>
          </a:xfrm>
          <a:prstGeom prst="rect">
            <a:avLst/>
          </a:prstGeom>
          <a:noFill/>
          <a:extLst>
            <a:ext uri="{909E8E84-426E-40DD-AFC4-6F175D3DCCD1}">
              <a14:hiddenFill xmlns:a14="http://schemas.microsoft.com/office/drawing/2010/main">
                <a:solidFill>
                  <a:srgbClr val="FFFFFF"/>
                </a:solidFill>
              </a14:hiddenFill>
            </a:ext>
          </a:extLst>
        </p:spPr>
      </p:pic>
      <p:sp>
        <p:nvSpPr>
          <p:cNvPr id="26" name="Right Brace 25"/>
          <p:cNvSpPr/>
          <p:nvPr/>
        </p:nvSpPr>
        <p:spPr>
          <a:xfrm>
            <a:off x="6557632" y="995581"/>
            <a:ext cx="190017" cy="708405"/>
          </a:xfrm>
          <a:prstGeom prst="rightBrace">
            <a:avLst>
              <a:gd name="adj1" fmla="val 8333"/>
              <a:gd name="adj2" fmla="val 50303"/>
            </a:avLst>
          </a:prstGeom>
        </p:spPr>
        <p:style>
          <a:lnRef idx="1">
            <a:schemeClr val="accent4"/>
          </a:lnRef>
          <a:fillRef idx="0">
            <a:schemeClr val="accent4"/>
          </a:fillRef>
          <a:effectRef idx="0">
            <a:schemeClr val="accent4"/>
          </a:effectRef>
          <a:fontRef idx="minor">
            <a:schemeClr val="tx1"/>
          </a:fontRef>
        </p:style>
        <p:txBody>
          <a:bodyPr rtlCol="0" anchor="ctr"/>
          <a:lstStyle/>
          <a:p>
            <a:pPr algn="ctr" defTabSz="946052"/>
            <a:endParaRPr lang="en-GB" sz="1905">
              <a:solidFill>
                <a:prstClr val="black"/>
              </a:solidFill>
              <a:latin typeface="Arial" panose="020B0604020202020204"/>
            </a:endParaRPr>
          </a:p>
        </p:txBody>
      </p:sp>
      <p:sp>
        <p:nvSpPr>
          <p:cNvPr id="27" name="TextBox 26"/>
          <p:cNvSpPr txBox="1"/>
          <p:nvPr/>
        </p:nvSpPr>
        <p:spPr>
          <a:xfrm>
            <a:off x="6905551" y="1227654"/>
            <a:ext cx="1705119" cy="243656"/>
          </a:xfrm>
          <a:prstGeom prst="rect">
            <a:avLst/>
          </a:prstGeom>
          <a:noFill/>
        </p:spPr>
        <p:txBody>
          <a:bodyPr wrap="square" lIns="0" tIns="0" rIns="0" bIns="0" rtlCol="0">
            <a:spAutoFit/>
          </a:bodyPr>
          <a:lstStyle/>
          <a:p>
            <a:pPr defTabSz="946052">
              <a:lnSpc>
                <a:spcPts val="1905"/>
              </a:lnSpc>
              <a:spcAft>
                <a:spcPts val="508"/>
              </a:spcAft>
            </a:pPr>
            <a:r>
              <a:rPr lang="en-GB" sz="1814" dirty="0">
                <a:solidFill>
                  <a:srgbClr val="00008B"/>
                </a:solidFill>
                <a:latin typeface="Arial" panose="020B0604020202020204"/>
              </a:rPr>
              <a:t>= PAR: 1 MWh</a:t>
            </a:r>
          </a:p>
        </p:txBody>
      </p:sp>
      <p:sp>
        <p:nvSpPr>
          <p:cNvPr id="32" name="TextBox 31"/>
          <p:cNvSpPr txBox="1"/>
          <p:nvPr/>
        </p:nvSpPr>
        <p:spPr>
          <a:xfrm>
            <a:off x="-355312" y="1426837"/>
            <a:ext cx="220091" cy="243656"/>
          </a:xfrm>
          <a:prstGeom prst="rect">
            <a:avLst/>
          </a:prstGeom>
          <a:solidFill>
            <a:srgbClr val="E0F4F3"/>
          </a:solidFill>
        </p:spPr>
        <p:txBody>
          <a:bodyPr wrap="square" lIns="0" tIns="0" rIns="0" bIns="0" rtlCol="0">
            <a:spAutoFit/>
          </a:bodyPr>
          <a:lstStyle/>
          <a:p>
            <a:pPr algn="ctr" defTabSz="946052">
              <a:lnSpc>
                <a:spcPts val="1905"/>
              </a:lnSpc>
              <a:spcAft>
                <a:spcPts val="508"/>
              </a:spcAft>
            </a:pPr>
            <a:r>
              <a:rPr lang="en-GB" sz="1088" b="1" dirty="0">
                <a:solidFill>
                  <a:prstClr val="black"/>
                </a:solidFill>
                <a:latin typeface="Arial" panose="020B0604020202020204"/>
              </a:rPr>
              <a:t>1</a:t>
            </a:r>
            <a:endParaRPr lang="en-GB" sz="1270" b="1" dirty="0">
              <a:solidFill>
                <a:prstClr val="black"/>
              </a:solidFill>
              <a:latin typeface="Arial" panose="020B0604020202020204"/>
            </a:endParaRPr>
          </a:p>
        </p:txBody>
      </p:sp>
      <p:sp>
        <p:nvSpPr>
          <p:cNvPr id="6" name="Rectangle 5"/>
          <p:cNvSpPr/>
          <p:nvPr/>
        </p:nvSpPr>
        <p:spPr>
          <a:xfrm>
            <a:off x="2309862" y="4199693"/>
            <a:ext cx="7057474" cy="951543"/>
          </a:xfrm>
          <a:prstGeom prst="rect">
            <a:avLst/>
          </a:prstGeom>
        </p:spPr>
        <p:txBody>
          <a:bodyPr wrap="square">
            <a:spAutoFit/>
          </a:bodyPr>
          <a:lstStyle/>
          <a:p>
            <a:pPr defTabSz="946052">
              <a:lnSpc>
                <a:spcPts val="1905"/>
              </a:lnSpc>
              <a:spcAft>
                <a:spcPts val="508"/>
              </a:spcAft>
            </a:pPr>
            <a:r>
              <a:rPr lang="en-GB" sz="1451" dirty="0">
                <a:solidFill>
                  <a:srgbClr val="00008B"/>
                </a:solidFill>
                <a:latin typeface="Arial" panose="020B0604020202020204"/>
              </a:rPr>
              <a:t>Imbalance Price is the volume weighted average price of the remaining actions</a:t>
            </a:r>
          </a:p>
          <a:p>
            <a:pPr marL="259175" indent="-259175" defTabSz="946052">
              <a:lnSpc>
                <a:spcPts val="1905"/>
              </a:lnSpc>
              <a:spcAft>
                <a:spcPts val="508"/>
              </a:spcAft>
              <a:buFont typeface="Arial" panose="020B0604020202020204" pitchFamily="34" charset="0"/>
              <a:buChar char="•"/>
            </a:pPr>
            <a:r>
              <a:rPr lang="en-GB" sz="1451" dirty="0">
                <a:solidFill>
                  <a:srgbClr val="00008B"/>
                </a:solidFill>
                <a:latin typeface="Arial" panose="020B0604020202020204"/>
              </a:rPr>
              <a:t>Adjusted for Transmission Losses – TLM (except for BSAAs)</a:t>
            </a:r>
          </a:p>
          <a:p>
            <a:pPr marL="259175" indent="-259175" defTabSz="946052">
              <a:lnSpc>
                <a:spcPts val="1905"/>
              </a:lnSpc>
              <a:spcAft>
                <a:spcPts val="508"/>
              </a:spcAft>
              <a:buFont typeface="Arial" panose="020B0604020202020204" pitchFamily="34" charset="0"/>
              <a:buChar char="•"/>
            </a:pPr>
            <a:r>
              <a:rPr lang="en-GB" sz="1451" dirty="0">
                <a:solidFill>
                  <a:srgbClr val="00008B"/>
                </a:solidFill>
                <a:latin typeface="Arial" panose="020B0604020202020204"/>
              </a:rPr>
              <a:t>Plus the Buy Price </a:t>
            </a:r>
            <a:r>
              <a:rPr lang="en-GB" sz="1451" dirty="0" err="1">
                <a:solidFill>
                  <a:srgbClr val="00008B"/>
                </a:solidFill>
                <a:latin typeface="Arial" panose="020B0604020202020204"/>
              </a:rPr>
              <a:t>Price</a:t>
            </a:r>
            <a:r>
              <a:rPr lang="en-GB" sz="1451" dirty="0">
                <a:solidFill>
                  <a:srgbClr val="00008B"/>
                </a:solidFill>
                <a:latin typeface="Arial" panose="020B0604020202020204"/>
              </a:rPr>
              <a:t> Adjuster (BPA) or Sell Price </a:t>
            </a:r>
            <a:r>
              <a:rPr lang="en-GB" sz="1451" dirty="0" err="1">
                <a:solidFill>
                  <a:srgbClr val="00008B"/>
                </a:solidFill>
                <a:latin typeface="Arial" panose="020B0604020202020204"/>
              </a:rPr>
              <a:t>Price</a:t>
            </a:r>
            <a:r>
              <a:rPr lang="en-GB" sz="1451" dirty="0">
                <a:solidFill>
                  <a:srgbClr val="00008B"/>
                </a:solidFill>
                <a:latin typeface="Arial" panose="020B0604020202020204"/>
              </a:rPr>
              <a:t> Adjuster (SPA)</a:t>
            </a:r>
          </a:p>
        </p:txBody>
      </p:sp>
      <mc:AlternateContent xmlns:mc="http://schemas.openxmlformats.org/markup-compatibility/2006" xmlns:a14="http://schemas.microsoft.com/office/drawing/2010/main">
        <mc:Choice Requires="a14">
          <p:sp>
            <p:nvSpPr>
              <p:cNvPr id="28" name="TextBox 27"/>
              <p:cNvSpPr txBox="1"/>
              <p:nvPr/>
            </p:nvSpPr>
            <p:spPr>
              <a:xfrm>
                <a:off x="2309863" y="5318208"/>
                <a:ext cx="7964167" cy="615553"/>
              </a:xfrm>
              <a:prstGeom prst="rect">
                <a:avLst/>
              </a:prstGeom>
              <a:noFill/>
            </p:spPr>
            <p:txBody>
              <a:bodyPr wrap="square" lIns="0" tIns="0" rIns="0" bIns="0" rtlCol="0">
                <a:spAutoFit/>
              </a:bodyPr>
              <a:lstStyle/>
              <a:p>
                <a:pPr defTabSz="946052">
                  <a:lnSpc>
                    <a:spcPts val="1905"/>
                  </a:lnSpc>
                  <a:spcAft>
                    <a:spcPts val="508"/>
                  </a:spcAft>
                </a:pPr>
                <a:endParaRPr lang="en-GB" sz="1451" dirty="0">
                  <a:solidFill>
                    <a:srgbClr val="00008B"/>
                  </a:solidFill>
                  <a:latin typeface="Arial" panose="020B0604020202020204"/>
                </a:endParaRPr>
              </a:p>
              <a:p>
                <a:pPr defTabSz="946052">
                  <a:lnSpc>
                    <a:spcPts val="1905"/>
                  </a:lnSpc>
                  <a:spcAft>
                    <a:spcPts val="508"/>
                  </a:spcAft>
                </a:pPr>
                <a14:m>
                  <m:oMathPara xmlns:m="http://schemas.openxmlformats.org/officeDocument/2006/math">
                    <m:oMathParaPr>
                      <m:jc m:val="left"/>
                    </m:oMathParaPr>
                    <m:oMath xmlns:m="http://schemas.openxmlformats.org/officeDocument/2006/math">
                      <m:r>
                        <a:rPr lang="en-GB" sz="1451" b="1" i="1">
                          <a:solidFill>
                            <a:srgbClr val="00008B"/>
                          </a:solidFill>
                          <a:latin typeface="Cambria Math"/>
                        </a:rPr>
                        <m:t>𝑺𝒚𝒔𝒕𝒆𝒎</m:t>
                      </m:r>
                      <m:r>
                        <a:rPr lang="en-GB" sz="1451" b="1" i="1">
                          <a:solidFill>
                            <a:srgbClr val="00008B"/>
                          </a:solidFill>
                          <a:latin typeface="Cambria Math"/>
                        </a:rPr>
                        <m:t> </m:t>
                      </m:r>
                      <m:r>
                        <a:rPr lang="en-GB" sz="1451" b="1" i="1">
                          <a:solidFill>
                            <a:srgbClr val="00008B"/>
                          </a:solidFill>
                          <a:latin typeface="Cambria Math"/>
                        </a:rPr>
                        <m:t>𝑷𝒓𝒊𝒄𝒆</m:t>
                      </m:r>
                      <m:r>
                        <a:rPr lang="en-GB" sz="1451" b="1" i="1">
                          <a:solidFill>
                            <a:srgbClr val="00008B"/>
                          </a:solidFill>
                          <a:latin typeface="Cambria Math"/>
                        </a:rPr>
                        <m:t>=£</m:t>
                      </m:r>
                      <m:r>
                        <a:rPr lang="en-GB" sz="1451" b="1" i="1">
                          <a:solidFill>
                            <a:srgbClr val="00008B"/>
                          </a:solidFill>
                          <a:latin typeface="Cambria Math"/>
                        </a:rPr>
                        <m:t>𝟗𝟓</m:t>
                      </m:r>
                      <m:r>
                        <a:rPr lang="en-GB" sz="1451" b="1" i="1">
                          <a:solidFill>
                            <a:srgbClr val="00008B"/>
                          </a:solidFill>
                          <a:latin typeface="Cambria Math"/>
                        </a:rPr>
                        <m:t>/</m:t>
                      </m:r>
                      <m:r>
                        <a:rPr lang="en-GB" sz="1451" b="1" i="1">
                          <a:solidFill>
                            <a:srgbClr val="00008B"/>
                          </a:solidFill>
                          <a:latin typeface="Cambria Math"/>
                        </a:rPr>
                        <m:t>𝑴𝑾𝒉</m:t>
                      </m:r>
                    </m:oMath>
                  </m:oMathPara>
                </a14:m>
                <a:endParaRPr lang="en-GB" sz="1451" b="1" dirty="0">
                  <a:solidFill>
                    <a:srgbClr val="00008B"/>
                  </a:solidFill>
                  <a:latin typeface="Arial" panose="020B0604020202020204"/>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2309863" y="5318208"/>
                <a:ext cx="7964167" cy="615553"/>
              </a:xfrm>
              <a:prstGeom prst="rect">
                <a:avLst/>
              </a:prstGeom>
              <a:blipFill>
                <a:blip r:embed="rId4"/>
                <a:stretch>
                  <a:fillRect l="-1072"/>
                </a:stretch>
              </a:blipFill>
            </p:spPr>
            <p:txBody>
              <a:bodyPr/>
              <a:lstStyle/>
              <a:p>
                <a:r>
                  <a:rPr lang="en-GB">
                    <a:noFill/>
                  </a:rPr>
                  <a:t> </a:t>
                </a:r>
              </a:p>
            </p:txBody>
          </p:sp>
        </mc:Fallback>
      </mc:AlternateContent>
      <p:sp>
        <p:nvSpPr>
          <p:cNvPr id="30" name="Rectangle 29"/>
          <p:cNvSpPr/>
          <p:nvPr/>
        </p:nvSpPr>
        <p:spPr>
          <a:xfrm>
            <a:off x="4312802" y="1733451"/>
            <a:ext cx="2073382" cy="70840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46052"/>
            <a:endParaRPr lang="en-GB" sz="1814" b="1" dirty="0">
              <a:solidFill>
                <a:prstClr val="white"/>
              </a:solidFill>
              <a:latin typeface="Arial" panose="020B0604020202020204"/>
            </a:endParaRPr>
          </a:p>
        </p:txBody>
      </p:sp>
      <p:sp>
        <p:nvSpPr>
          <p:cNvPr id="31" name="TextBox 30"/>
          <p:cNvSpPr txBox="1"/>
          <p:nvPr/>
        </p:nvSpPr>
        <p:spPr>
          <a:xfrm>
            <a:off x="4433150" y="1832021"/>
            <a:ext cx="1831488" cy="551433"/>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lIns="0" tIns="0" rIns="0" bIns="0" rtlCol="0">
            <a:spAutoFit/>
          </a:bodyPr>
          <a:lstStyle/>
          <a:p>
            <a:pPr defTabSz="946052">
              <a:lnSpc>
                <a:spcPts val="1905"/>
              </a:lnSpc>
              <a:spcAft>
                <a:spcPts val="508"/>
              </a:spcAft>
            </a:pPr>
            <a:r>
              <a:rPr lang="en-GB" sz="1088" b="1" dirty="0">
                <a:solidFill>
                  <a:prstClr val="black"/>
                </a:solidFill>
                <a:latin typeface="Arial" panose="020B0604020202020204"/>
              </a:rPr>
              <a:t>OFFER</a:t>
            </a:r>
          </a:p>
          <a:p>
            <a:pPr defTabSz="946052">
              <a:lnSpc>
                <a:spcPts val="1905"/>
              </a:lnSpc>
              <a:spcAft>
                <a:spcPts val="508"/>
              </a:spcAft>
            </a:pPr>
            <a:r>
              <a:rPr lang="en-GB" sz="1088" b="1" dirty="0">
                <a:solidFill>
                  <a:prstClr val="black"/>
                </a:solidFill>
                <a:latin typeface="Arial" panose="020B0604020202020204"/>
              </a:rPr>
              <a:t>20 MWh at £95/MWh</a:t>
            </a:r>
          </a:p>
        </p:txBody>
      </p:sp>
      <p:pic>
        <p:nvPicPr>
          <p:cNvPr id="29" name="Picture 2" descr="http://newsletter.c-spaceproject.eu/images/Tagg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4128" y="1772107"/>
            <a:ext cx="434143" cy="434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005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xit" presetSubtype="8" fill="hold" nodeType="clickEffect">
                                  <p:stCondLst>
                                    <p:cond delay="0"/>
                                  </p:stCondLst>
                                  <p:childTnLst>
                                    <p:anim calcmode="lin" valueType="num">
                                      <p:cBhvr additive="base">
                                        <p:cTn id="20" dur="500"/>
                                        <p:tgtEl>
                                          <p:spTgt spid="11"/>
                                        </p:tgtEl>
                                        <p:attrNameLst>
                                          <p:attrName>ppt_x</p:attrName>
                                        </p:attrNameLst>
                                      </p:cBhvr>
                                      <p:tavLst>
                                        <p:tav tm="0">
                                          <p:val>
                                            <p:strVal val="ppt_x"/>
                                          </p:val>
                                        </p:tav>
                                        <p:tav tm="100000">
                                          <p:val>
                                            <p:strVal val="0-ppt_w/2"/>
                                          </p:val>
                                        </p:tav>
                                      </p:tavLst>
                                    </p:anim>
                                    <p:anim calcmode="lin" valueType="num">
                                      <p:cBhvr additive="base">
                                        <p:cTn id="21" dur="500"/>
                                        <p:tgtEl>
                                          <p:spTgt spid="11"/>
                                        </p:tgtEl>
                                        <p:attrNameLst>
                                          <p:attrName>ppt_y</p:attrName>
                                        </p:attrNameLst>
                                      </p:cBhvr>
                                      <p:tavLst>
                                        <p:tav tm="0">
                                          <p:val>
                                            <p:strVal val="ppt_y"/>
                                          </p:val>
                                        </p:tav>
                                        <p:tav tm="100000">
                                          <p:val>
                                            <p:strVal val="ppt_y"/>
                                          </p:val>
                                        </p:tav>
                                      </p:tavLst>
                                    </p:anim>
                                    <p:set>
                                      <p:cBhvr>
                                        <p:cTn id="22" dur="1" fill="hold">
                                          <p:stCondLst>
                                            <p:cond delay="499"/>
                                          </p:stCondLst>
                                        </p:cTn>
                                        <p:tgtEl>
                                          <p:spTgt spid="11"/>
                                        </p:tgtEl>
                                        <p:attrNameLst>
                                          <p:attrName>style.visibility</p:attrName>
                                        </p:attrNameLst>
                                      </p:cBhvr>
                                      <p:to>
                                        <p:strVal val="hidden"/>
                                      </p:to>
                                    </p:set>
                                  </p:childTnLst>
                                </p:cTn>
                              </p:par>
                              <p:par>
                                <p:cTn id="23" presetID="2" presetClass="exit" presetSubtype="8" fill="hold" nodeType="with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0-ppt_w/2"/>
                                          </p:val>
                                        </p:tav>
                                      </p:tavLst>
                                    </p:anim>
                                    <p:anim calcmode="lin" valueType="num">
                                      <p:cBhvr additive="base">
                                        <p:cTn id="25" dur="500"/>
                                        <p:tgtEl>
                                          <p:spTgt spid="12"/>
                                        </p:tgtEl>
                                        <p:attrNameLst>
                                          <p:attrName>ppt_y</p:attrName>
                                        </p:attrNameLst>
                                      </p:cBhvr>
                                      <p:tavLst>
                                        <p:tav tm="0">
                                          <p:val>
                                            <p:strVal val="ppt_y"/>
                                          </p:val>
                                        </p:tav>
                                        <p:tav tm="100000">
                                          <p:val>
                                            <p:strVal val="ppt_y"/>
                                          </p:val>
                                        </p:tav>
                                      </p:tavLst>
                                    </p:anim>
                                    <p:set>
                                      <p:cBhvr>
                                        <p:cTn id="26" dur="1" fill="hold">
                                          <p:stCondLst>
                                            <p:cond delay="499"/>
                                          </p:stCondLst>
                                        </p:cTn>
                                        <p:tgtEl>
                                          <p:spTgt spid="12"/>
                                        </p:tgtEl>
                                        <p:attrNameLst>
                                          <p:attrName>style.visibility</p:attrName>
                                        </p:attrNameLst>
                                      </p:cBhvr>
                                      <p:to>
                                        <p:strVal val="hidden"/>
                                      </p:to>
                                    </p:set>
                                  </p:childTnLst>
                                </p:cTn>
                              </p:par>
                              <p:par>
                                <p:cTn id="27" presetID="2" presetClass="exit" presetSubtype="8" fill="hold" grpId="0" nodeType="withEffect">
                                  <p:stCondLst>
                                    <p:cond delay="0"/>
                                  </p:stCondLst>
                                  <p:childTnLst>
                                    <p:anim calcmode="lin" valueType="num">
                                      <p:cBhvr additive="base">
                                        <p:cTn id="28" dur="500"/>
                                        <p:tgtEl>
                                          <p:spTgt spid="30"/>
                                        </p:tgtEl>
                                        <p:attrNameLst>
                                          <p:attrName>ppt_x</p:attrName>
                                        </p:attrNameLst>
                                      </p:cBhvr>
                                      <p:tavLst>
                                        <p:tav tm="0">
                                          <p:val>
                                            <p:strVal val="ppt_x"/>
                                          </p:val>
                                        </p:tav>
                                        <p:tav tm="100000">
                                          <p:val>
                                            <p:strVal val="0-ppt_w/2"/>
                                          </p:val>
                                        </p:tav>
                                      </p:tavLst>
                                    </p:anim>
                                    <p:anim calcmode="lin" valueType="num">
                                      <p:cBhvr additive="base">
                                        <p:cTn id="29" dur="500"/>
                                        <p:tgtEl>
                                          <p:spTgt spid="30"/>
                                        </p:tgtEl>
                                        <p:attrNameLst>
                                          <p:attrName>ppt_y</p:attrName>
                                        </p:attrNameLst>
                                      </p:cBhvr>
                                      <p:tavLst>
                                        <p:tav tm="0">
                                          <p:val>
                                            <p:strVal val="ppt_y"/>
                                          </p:val>
                                        </p:tav>
                                        <p:tav tm="100000">
                                          <p:val>
                                            <p:strVal val="ppt_y"/>
                                          </p:val>
                                        </p:tav>
                                      </p:tavLst>
                                    </p:anim>
                                    <p:set>
                                      <p:cBhvr>
                                        <p:cTn id="30" dur="1" fill="hold">
                                          <p:stCondLst>
                                            <p:cond delay="499"/>
                                          </p:stCondLst>
                                        </p:cTn>
                                        <p:tgtEl>
                                          <p:spTgt spid="30"/>
                                        </p:tgtEl>
                                        <p:attrNameLst>
                                          <p:attrName>style.visibility</p:attrName>
                                        </p:attrNameLst>
                                      </p:cBhvr>
                                      <p:to>
                                        <p:strVal val="hidden"/>
                                      </p:to>
                                    </p:set>
                                  </p:childTnLst>
                                </p:cTn>
                              </p:par>
                              <p:par>
                                <p:cTn id="31" presetID="2" presetClass="exit" presetSubtype="8" fill="hold" grpId="0" nodeType="withEffect">
                                  <p:stCondLst>
                                    <p:cond delay="0"/>
                                  </p:stCondLst>
                                  <p:childTnLst>
                                    <p:anim calcmode="lin" valueType="num">
                                      <p:cBhvr additive="base">
                                        <p:cTn id="32" dur="500"/>
                                        <p:tgtEl>
                                          <p:spTgt spid="31"/>
                                        </p:tgtEl>
                                        <p:attrNameLst>
                                          <p:attrName>ppt_x</p:attrName>
                                        </p:attrNameLst>
                                      </p:cBhvr>
                                      <p:tavLst>
                                        <p:tav tm="0">
                                          <p:val>
                                            <p:strVal val="ppt_x"/>
                                          </p:val>
                                        </p:tav>
                                        <p:tav tm="100000">
                                          <p:val>
                                            <p:strVal val="0-ppt_w/2"/>
                                          </p:val>
                                        </p:tav>
                                      </p:tavLst>
                                    </p:anim>
                                    <p:anim calcmode="lin" valueType="num">
                                      <p:cBhvr additive="base">
                                        <p:cTn id="33" dur="500"/>
                                        <p:tgtEl>
                                          <p:spTgt spid="31"/>
                                        </p:tgtEl>
                                        <p:attrNameLst>
                                          <p:attrName>ppt_y</p:attrName>
                                        </p:attrNameLst>
                                      </p:cBhvr>
                                      <p:tavLst>
                                        <p:tav tm="0">
                                          <p:val>
                                            <p:strVal val="ppt_y"/>
                                          </p:val>
                                        </p:tav>
                                        <p:tav tm="100000">
                                          <p:val>
                                            <p:strVal val="ppt_y"/>
                                          </p:val>
                                        </p:tav>
                                      </p:tavLst>
                                    </p:anim>
                                    <p:set>
                                      <p:cBhvr>
                                        <p:cTn id="34" dur="1" fill="hold">
                                          <p:stCondLst>
                                            <p:cond delay="499"/>
                                          </p:stCondLst>
                                        </p:cTn>
                                        <p:tgtEl>
                                          <p:spTgt spid="31"/>
                                        </p:tgtEl>
                                        <p:attrNameLst>
                                          <p:attrName>style.visibility</p:attrName>
                                        </p:attrNameLst>
                                      </p:cBhvr>
                                      <p:to>
                                        <p:strVal val="hidden"/>
                                      </p:to>
                                    </p:set>
                                  </p:childTnLst>
                                </p:cTn>
                              </p:par>
                              <p:par>
                                <p:cTn id="35" presetID="2" presetClass="exit" presetSubtype="8" fill="hold" nodeType="withEffect">
                                  <p:stCondLst>
                                    <p:cond delay="0"/>
                                  </p:stCondLst>
                                  <p:childTnLst>
                                    <p:anim calcmode="lin" valueType="num">
                                      <p:cBhvr additive="base">
                                        <p:cTn id="36" dur="500"/>
                                        <p:tgtEl>
                                          <p:spTgt spid="25"/>
                                        </p:tgtEl>
                                        <p:attrNameLst>
                                          <p:attrName>ppt_x</p:attrName>
                                        </p:attrNameLst>
                                      </p:cBhvr>
                                      <p:tavLst>
                                        <p:tav tm="0">
                                          <p:val>
                                            <p:strVal val="ppt_x"/>
                                          </p:val>
                                        </p:tav>
                                        <p:tav tm="100000">
                                          <p:val>
                                            <p:strVal val="0-ppt_w/2"/>
                                          </p:val>
                                        </p:tav>
                                      </p:tavLst>
                                    </p:anim>
                                    <p:anim calcmode="lin" valueType="num">
                                      <p:cBhvr additive="base">
                                        <p:cTn id="37" dur="500"/>
                                        <p:tgtEl>
                                          <p:spTgt spid="25"/>
                                        </p:tgtEl>
                                        <p:attrNameLst>
                                          <p:attrName>ppt_y</p:attrName>
                                        </p:attrNameLst>
                                      </p:cBhvr>
                                      <p:tavLst>
                                        <p:tav tm="0">
                                          <p:val>
                                            <p:strVal val="ppt_y"/>
                                          </p:val>
                                        </p:tav>
                                        <p:tav tm="100000">
                                          <p:val>
                                            <p:strVal val="ppt_y"/>
                                          </p:val>
                                        </p:tav>
                                      </p:tavLst>
                                    </p:anim>
                                    <p:set>
                                      <p:cBhvr>
                                        <p:cTn id="38" dur="1" fill="hold">
                                          <p:stCondLst>
                                            <p:cond delay="499"/>
                                          </p:stCondLst>
                                        </p:cTn>
                                        <p:tgtEl>
                                          <p:spTgt spid="25"/>
                                        </p:tgtEl>
                                        <p:attrNameLst>
                                          <p:attrName>style.visibility</p:attrName>
                                        </p:attrNameLst>
                                      </p:cBhvr>
                                      <p:to>
                                        <p:strVal val="hidden"/>
                                      </p:to>
                                    </p:set>
                                  </p:childTnLst>
                                </p:cTn>
                              </p:par>
                              <p:par>
                                <p:cTn id="39" presetID="2" presetClass="exit" presetSubtype="8" fill="hold" nodeType="withEffect">
                                  <p:stCondLst>
                                    <p:cond delay="0"/>
                                  </p:stCondLst>
                                  <p:childTnLst>
                                    <p:anim calcmode="lin" valueType="num">
                                      <p:cBhvr additive="base">
                                        <p:cTn id="40" dur="500"/>
                                        <p:tgtEl>
                                          <p:spTgt spid="29"/>
                                        </p:tgtEl>
                                        <p:attrNameLst>
                                          <p:attrName>ppt_x</p:attrName>
                                        </p:attrNameLst>
                                      </p:cBhvr>
                                      <p:tavLst>
                                        <p:tav tm="0">
                                          <p:val>
                                            <p:strVal val="ppt_x"/>
                                          </p:val>
                                        </p:tav>
                                        <p:tav tm="100000">
                                          <p:val>
                                            <p:strVal val="0-ppt_w/2"/>
                                          </p:val>
                                        </p:tav>
                                      </p:tavLst>
                                    </p:anim>
                                    <p:anim calcmode="lin" valueType="num">
                                      <p:cBhvr additive="base">
                                        <p:cTn id="41" dur="500"/>
                                        <p:tgtEl>
                                          <p:spTgt spid="29"/>
                                        </p:tgtEl>
                                        <p:attrNameLst>
                                          <p:attrName>ppt_y</p:attrName>
                                        </p:attrNameLst>
                                      </p:cBhvr>
                                      <p:tavLst>
                                        <p:tav tm="0">
                                          <p:val>
                                            <p:strVal val="ppt_y"/>
                                          </p:val>
                                        </p:tav>
                                        <p:tav tm="100000">
                                          <p:val>
                                            <p:strVal val="ppt_y"/>
                                          </p:val>
                                        </p:tav>
                                      </p:tavLst>
                                    </p:anim>
                                    <p:set>
                                      <p:cBhvr>
                                        <p:cTn id="42" dur="1" fill="hold">
                                          <p:stCondLst>
                                            <p:cond delay="499"/>
                                          </p:stCondLst>
                                        </p:cTn>
                                        <p:tgtEl>
                                          <p:spTgt spid="29"/>
                                        </p:tgtEl>
                                        <p:attrNameLst>
                                          <p:attrName>style.visibility</p:attrName>
                                        </p:attrNameLst>
                                      </p:cBhvr>
                                      <p:to>
                                        <p:strVal val="hidden"/>
                                      </p:to>
                                    </p:set>
                                  </p:childTnLst>
                                </p:cTn>
                              </p:par>
                              <p:par>
                                <p:cTn id="43" presetID="2" presetClass="exit" presetSubtype="8" fill="hold" nodeType="withEffect">
                                  <p:stCondLst>
                                    <p:cond delay="0"/>
                                  </p:stCondLst>
                                  <p:childTnLst>
                                    <p:anim calcmode="lin" valueType="num">
                                      <p:cBhvr additive="base">
                                        <p:cTn id="44" dur="500"/>
                                        <p:tgtEl>
                                          <p:spTgt spid="24"/>
                                        </p:tgtEl>
                                        <p:attrNameLst>
                                          <p:attrName>ppt_x</p:attrName>
                                        </p:attrNameLst>
                                      </p:cBhvr>
                                      <p:tavLst>
                                        <p:tav tm="0">
                                          <p:val>
                                            <p:strVal val="ppt_x"/>
                                          </p:val>
                                        </p:tav>
                                        <p:tav tm="100000">
                                          <p:val>
                                            <p:strVal val="0-ppt_w/2"/>
                                          </p:val>
                                        </p:tav>
                                      </p:tavLst>
                                    </p:anim>
                                    <p:anim calcmode="lin" valueType="num">
                                      <p:cBhvr additive="base">
                                        <p:cTn id="45" dur="500"/>
                                        <p:tgtEl>
                                          <p:spTgt spid="24"/>
                                        </p:tgtEl>
                                        <p:attrNameLst>
                                          <p:attrName>ppt_y</p:attrName>
                                        </p:attrNameLst>
                                      </p:cBhvr>
                                      <p:tavLst>
                                        <p:tav tm="0">
                                          <p:val>
                                            <p:strVal val="ppt_y"/>
                                          </p:val>
                                        </p:tav>
                                        <p:tav tm="100000">
                                          <p:val>
                                            <p:strVal val="ppt_y"/>
                                          </p:val>
                                        </p:tav>
                                      </p:tavLst>
                                    </p:anim>
                                    <p:set>
                                      <p:cBhvr>
                                        <p:cTn id="46" dur="1" fill="hold">
                                          <p:stCondLst>
                                            <p:cond delay="499"/>
                                          </p:stCondLst>
                                        </p:cTn>
                                        <p:tgtEl>
                                          <p:spTgt spid="2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grpId="0" nodeType="clickEffect">
                                  <p:stCondLst>
                                    <p:cond delay="0"/>
                                  </p:stCondLst>
                                  <p:childTnLst>
                                    <p:animMotion origin="layout" path="M -0.00891 -0.00629 L 0.36603 -0.00629 " pathEditMode="relative" rAng="0" ptsTypes="AA">
                                      <p:cBhvr>
                                        <p:cTn id="50" dur="2000" fill="hold"/>
                                        <p:tgtEl>
                                          <p:spTgt spid="32"/>
                                        </p:tgtEl>
                                        <p:attrNameLst>
                                          <p:attrName>ppt_x</p:attrName>
                                          <p:attrName>ppt_y</p:attrName>
                                        </p:attrNameLst>
                                      </p:cBhvr>
                                      <p:rCtr x="18747" y="0"/>
                                    </p:animMotion>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32" grpId="0" animBg="1"/>
      <p:bldP spid="6" grpId="0"/>
      <p:bldP spid="28" grpId="0"/>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Introduction – Settlement Data</a:t>
            </a:r>
          </a:p>
        </p:txBody>
      </p:sp>
      <p:cxnSp>
        <p:nvCxnSpPr>
          <p:cNvPr id="15" name="Straight Connector 14"/>
          <p:cNvCxnSpPr/>
          <p:nvPr/>
        </p:nvCxnSpPr>
        <p:spPr>
          <a:xfrm>
            <a:off x="1164271" y="2715029"/>
            <a:ext cx="0" cy="31225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54544" y="5837607"/>
            <a:ext cx="90078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652" y="2715029"/>
            <a:ext cx="8966975" cy="3103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182085" y="2709949"/>
            <a:ext cx="8968162" cy="311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5652" y="5839513"/>
            <a:ext cx="8966975" cy="188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 Placeholder 4"/>
          <p:cNvSpPr txBox="1">
            <a:spLocks/>
          </p:cNvSpPr>
          <p:nvPr/>
        </p:nvSpPr>
        <p:spPr>
          <a:xfrm>
            <a:off x="317535" y="805245"/>
            <a:ext cx="11287411" cy="1649753"/>
          </a:xfrm>
          <a:prstGeom prst="rect">
            <a:avLst/>
          </a:prstGeom>
        </p:spPr>
        <p:txBody>
          <a:bodyPr/>
          <a:lstStyle>
            <a:lvl1pPr marL="7701" algn="l" defTabSz="914400" rtl="0" eaLnBrk="1" latinLnBrk="0" hangingPunct="1">
              <a:spcBef>
                <a:spcPts val="73"/>
              </a:spcBef>
              <a:defRPr lang="en-US" sz="1400" b="0" kern="1200" spc="15" dirty="0" smtClean="0">
                <a:solidFill>
                  <a:srgbClr val="00008B"/>
                </a:solidFill>
                <a:latin typeface="Arial"/>
                <a:ea typeface="+mn-ea"/>
                <a:cs typeface="Arial"/>
              </a:defRPr>
            </a:lvl1pPr>
            <a:lvl2pPr marL="0" indent="0" eaLnBrk="1" hangingPunct="1">
              <a:defRPr sz="1400" b="1">
                <a:latin typeface="+mn-lt"/>
                <a:ea typeface="+mn-ea"/>
                <a:cs typeface="+mn-cs"/>
              </a:defRPr>
            </a:lvl2pPr>
            <a:lvl3pPr marL="139700" indent="-139700" eaLnBrk="1" hangingPunct="1">
              <a:buFont typeface="Arial" panose="020B0604020202020204" pitchFamily="34" charset="0"/>
              <a:buChar char="•"/>
              <a:defRPr sz="1400">
                <a:latin typeface="+mn-lt"/>
                <a:ea typeface="+mn-ea"/>
                <a:cs typeface="+mn-cs"/>
              </a:defRPr>
            </a:lvl3pPr>
            <a:lvl4pPr marL="358775" indent="-206375" eaLnBrk="1" hangingPunct="1">
              <a:buFont typeface="Arial" panose="020B0604020202020204" pitchFamily="34" charset="0"/>
              <a:buChar char="•"/>
              <a:defRPr sz="1400">
                <a:latin typeface="+mn-lt"/>
                <a:ea typeface="+mn-ea"/>
                <a:cs typeface="+mn-cs"/>
              </a:defRPr>
            </a:lvl4pPr>
            <a:lvl5pPr marL="539750" indent="-180975" eaLnBrk="1" hangingPunct="1">
              <a:buFont typeface="Arial" panose="020B0604020202020204" pitchFamily="34" charset="0"/>
              <a:buChar char="•"/>
              <a:defRPr sz="1400">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pPr marL="0"/>
            <a:r>
              <a:rPr lang="en-GB" sz="1800" b="1" dirty="0" smtClean="0"/>
              <a:t>What are Settlement Periods?</a:t>
            </a:r>
          </a:p>
          <a:p>
            <a:pPr marL="285750" lvl="1" indent="-285750" algn="l" rtl="0">
              <a:lnSpc>
                <a:spcPct val="150000"/>
              </a:lnSpc>
              <a:buClr>
                <a:srgbClr val="002060"/>
              </a:buClr>
              <a:buFont typeface="Arial" panose="020B0604020202020204" pitchFamily="34" charset="0"/>
              <a:buChar char="•"/>
            </a:pPr>
            <a:r>
              <a:rPr lang="en-GB" sz="1800" b="0" kern="1200" dirty="0" smtClean="0">
                <a:solidFill>
                  <a:schemeClr val="tx1"/>
                </a:solidFill>
              </a:rPr>
              <a:t>Standard time format used in Settlement (i.e. volumes are per Settlement Period)</a:t>
            </a:r>
          </a:p>
          <a:p>
            <a:pPr marL="285750" lvl="1" indent="-285750" algn="l" rtl="0">
              <a:lnSpc>
                <a:spcPct val="150000"/>
              </a:lnSpc>
              <a:buClr>
                <a:srgbClr val="002060"/>
              </a:buClr>
              <a:buFont typeface="Arial" panose="020B0604020202020204" pitchFamily="34" charset="0"/>
              <a:buChar char="•"/>
            </a:pPr>
            <a:r>
              <a:rPr lang="en-GB" sz="1800" b="0" kern="1200" dirty="0" smtClean="0">
                <a:solidFill>
                  <a:schemeClr val="tx1"/>
                </a:solidFill>
              </a:rPr>
              <a:t>30 minute period, also known as half-hour (HH)</a:t>
            </a:r>
          </a:p>
          <a:p>
            <a:pPr marL="285750" lvl="1" indent="-285750" algn="l" rtl="0">
              <a:lnSpc>
                <a:spcPct val="150000"/>
              </a:lnSpc>
              <a:buClr>
                <a:srgbClr val="002060"/>
              </a:buClr>
              <a:buFont typeface="Arial" panose="020B0604020202020204" pitchFamily="34" charset="0"/>
              <a:buChar char="•"/>
            </a:pPr>
            <a:r>
              <a:rPr lang="en-GB" sz="1800" b="0" kern="1200" dirty="0" smtClean="0">
                <a:solidFill>
                  <a:schemeClr val="tx1"/>
                </a:solidFill>
              </a:rPr>
              <a:t>48 Settlement Periods in a day (excluding clock change days which have 46/50)</a:t>
            </a:r>
          </a:p>
        </p:txBody>
      </p:sp>
      <p:sp>
        <p:nvSpPr>
          <p:cNvPr id="2" name="TextBox 1"/>
          <p:cNvSpPr txBox="1"/>
          <p:nvPr/>
        </p:nvSpPr>
        <p:spPr>
          <a:xfrm rot="16200000">
            <a:off x="-82960" y="4091652"/>
            <a:ext cx="1787859" cy="369332"/>
          </a:xfrm>
          <a:prstGeom prst="rect">
            <a:avLst/>
          </a:prstGeom>
          <a:noFill/>
        </p:spPr>
        <p:txBody>
          <a:bodyPr wrap="square" rtlCol="0">
            <a:spAutoFit/>
          </a:bodyPr>
          <a:lstStyle/>
          <a:p>
            <a:r>
              <a:rPr lang="en-GB" dirty="0" smtClean="0"/>
              <a:t>Volume (MWh)</a:t>
            </a:r>
            <a:endParaRPr lang="en-GB" dirty="0"/>
          </a:p>
        </p:txBody>
      </p:sp>
    </p:spTree>
    <p:extLst>
      <p:ext uri="{BB962C8B-B14F-4D97-AF65-F5344CB8AC3E}">
        <p14:creationId xmlns:p14="http://schemas.microsoft.com/office/powerpoint/2010/main" val="397211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animEffect transition="in" filter="fade">
                                      <p:cBhvr>
                                        <p:cTn id="7" dur="500"/>
                                        <p:tgtEl>
                                          <p:spTgt spid="20">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
                                            <p:txEl>
                                              <p:pRg st="2" end="2"/>
                                            </p:txEl>
                                          </p:spTgt>
                                        </p:tgtEl>
                                        <p:attrNameLst>
                                          <p:attrName>style.visibility</p:attrName>
                                        </p:attrNameLst>
                                      </p:cBhvr>
                                      <p:to>
                                        <p:strVal val="visible"/>
                                      </p:to>
                                    </p:set>
                                    <p:animEffect transition="in" filter="fade">
                                      <p:cBhvr>
                                        <p:cTn id="10" dur="500"/>
                                        <p:tgtEl>
                                          <p:spTgt spid="20">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xEl>
                                              <p:pRg st="3" end="3"/>
                                            </p:txEl>
                                          </p:spTgt>
                                        </p:tgtEl>
                                        <p:attrNameLst>
                                          <p:attrName>style.visibility</p:attrName>
                                        </p:attrNameLst>
                                      </p:cBhvr>
                                      <p:to>
                                        <p:strVal val="visible"/>
                                      </p:to>
                                    </p:set>
                                    <p:animEffect transition="in" filter="fade">
                                      <p:cBhvr>
                                        <p:cTn id="13" dur="500"/>
                                        <p:tgtEl>
                                          <p:spTgt spid="20">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2000"/>
                                        <p:tgtEl>
                                          <p:spTgt spid="19"/>
                                        </p:tgtEl>
                                      </p:cBhvr>
                                    </p:animEffect>
                                  </p:childTnLst>
                                </p:cTn>
                              </p:par>
                            </p:childTnLst>
                          </p:cTn>
                        </p:par>
                        <p:par>
                          <p:cTn id="34" fill="hold">
                            <p:stCondLst>
                              <p:cond delay="2000"/>
                            </p:stCondLst>
                            <p:childTnLst>
                              <p:par>
                                <p:cTn id="35" presetID="10" presetClass="entr" presetSubtype="0" fill="hold" nodeType="afterEffect">
                                  <p:stCondLst>
                                    <p:cond delay="50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p:sp>
      <p:sp>
        <p:nvSpPr>
          <p:cNvPr id="2" name="Title 1"/>
          <p:cNvSpPr>
            <a:spLocks noGrp="1"/>
          </p:cNvSpPr>
          <p:nvPr>
            <p:ph type="ctrTitle"/>
          </p:nvPr>
        </p:nvSpPr>
        <p:spPr/>
        <p:txBody>
          <a:bodyPr/>
          <a:lstStyle/>
          <a:p>
            <a:r>
              <a:rPr lang="en-GB" dirty="0"/>
              <a:t>Where to </a:t>
            </a:r>
            <a:r>
              <a:rPr lang="en-GB" dirty="0" smtClean="0"/>
              <a:t>find out more </a:t>
            </a:r>
            <a:endParaRPr lang="en-GB" dirty="0"/>
          </a:p>
        </p:txBody>
      </p:sp>
    </p:spTree>
    <p:extLst>
      <p:ext uri="{BB962C8B-B14F-4D97-AF65-F5344CB8AC3E}">
        <p14:creationId xmlns:p14="http://schemas.microsoft.com/office/powerpoint/2010/main" val="45037347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Want to know more?</a:t>
            </a:r>
          </a:p>
        </p:txBody>
      </p:sp>
      <p:sp>
        <p:nvSpPr>
          <p:cNvPr id="10" name="Rounded Rectangle 9"/>
          <p:cNvSpPr/>
          <p:nvPr/>
        </p:nvSpPr>
        <p:spPr>
          <a:xfrm>
            <a:off x="6826693" y="2451924"/>
            <a:ext cx="3758756" cy="1376663"/>
          </a:xfrm>
          <a:prstGeom prst="roundRect">
            <a:avLst>
              <a:gd name="adj" fmla="val 11221"/>
            </a:avLst>
          </a:prstGeom>
          <a:solidFill>
            <a:srgbClr val="D2E8ED">
              <a:alpha val="90000"/>
            </a:srgbClr>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lIns="97955" tIns="169789" rIns="0" bIns="0"/>
          <a:lstStyle/>
          <a:p>
            <a:pPr defTabSz="946052" eaLnBrk="0" hangingPunct="0">
              <a:defRPr/>
            </a:pPr>
            <a:r>
              <a:rPr lang="en-GB" sz="1814" u="sng" dirty="0">
                <a:solidFill>
                  <a:srgbClr val="231F20"/>
                </a:solidFill>
                <a:latin typeface="Arial" panose="020B0604020202020204"/>
                <a:cs typeface="Tahoma"/>
              </a:rPr>
              <a:t>https://www.elexon.co.uk/operations-settlement/balancing-and-settlement/imbalance-pricing/</a:t>
            </a:r>
            <a:endParaRPr lang="en-GB" sz="1814" u="sng" dirty="0">
              <a:solidFill>
                <a:srgbClr val="231F20"/>
              </a:solidFill>
              <a:latin typeface="Tahoma"/>
              <a:cs typeface="Tahoma"/>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9116" y="1215627"/>
            <a:ext cx="4583630" cy="5225922"/>
          </a:xfrm>
          <a:prstGeom prst="rect">
            <a:avLst/>
          </a:prstGeom>
          <a:noFill/>
          <a:ln w="9525">
            <a:solidFill>
              <a:schemeClr val="tx1"/>
            </a:solidFill>
            <a:miter lim="800000"/>
            <a:headEnd/>
            <a:tailEnd/>
          </a:ln>
          <a:effectLst>
            <a:outerShdw blurRad="50800" dist="38100" algn="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7213930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System Price Analysis Report (SPAR)</a:t>
            </a:r>
            <a:endParaRPr lang="en-GB" dirty="0"/>
          </a:p>
        </p:txBody>
      </p:sp>
      <p:sp>
        <p:nvSpPr>
          <p:cNvPr id="3" name="Rectangle 2"/>
          <p:cNvSpPr/>
          <p:nvPr/>
        </p:nvSpPr>
        <p:spPr>
          <a:xfrm>
            <a:off x="1606552" y="5350358"/>
            <a:ext cx="8788835" cy="38549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defTabSz="946052">
              <a:defRPr/>
            </a:pPr>
            <a:r>
              <a:rPr lang="en-GB" sz="1905" dirty="0">
                <a:solidFill>
                  <a:srgbClr val="00008B"/>
                </a:solidFill>
                <a:latin typeface="Tahoma"/>
                <a:hlinkClick r:id="rId2"/>
              </a:rPr>
              <a:t>https://www.elexon.co.uk/data/key-data-reports/system-prices-analysis-report/</a:t>
            </a:r>
            <a:r>
              <a:rPr lang="en-GB" sz="1905" dirty="0">
                <a:solidFill>
                  <a:srgbClr val="00008B"/>
                </a:solidFill>
                <a:latin typeface="Tahoma"/>
              </a:rPr>
              <a:t> </a:t>
            </a:r>
          </a:p>
        </p:txBody>
      </p:sp>
      <p:pic>
        <p:nvPicPr>
          <p:cNvPr id="6" name="Picture 5"/>
          <p:cNvPicPr>
            <a:picLocks noChangeAspect="1"/>
          </p:cNvPicPr>
          <p:nvPr/>
        </p:nvPicPr>
        <p:blipFill rotWithShape="1">
          <a:blip r:embed="rId3"/>
          <a:srcRect l="6535" t="13951" r="28715" b="6344"/>
          <a:stretch/>
        </p:blipFill>
        <p:spPr>
          <a:xfrm>
            <a:off x="1645424" y="1676848"/>
            <a:ext cx="4629115" cy="3205230"/>
          </a:xfrm>
          <a:prstGeom prst="rect">
            <a:avLst/>
          </a:prstGeom>
        </p:spPr>
      </p:pic>
      <p:pic>
        <p:nvPicPr>
          <p:cNvPr id="7" name="Picture 6"/>
          <p:cNvPicPr>
            <a:picLocks noChangeAspect="1"/>
          </p:cNvPicPr>
          <p:nvPr/>
        </p:nvPicPr>
        <p:blipFill rotWithShape="1">
          <a:blip r:embed="rId4"/>
          <a:srcRect l="17930" t="24211" r="34403" b="10608"/>
          <a:stretch/>
        </p:blipFill>
        <p:spPr>
          <a:xfrm>
            <a:off x="6274540" y="1676847"/>
            <a:ext cx="4120847" cy="3169684"/>
          </a:xfrm>
          <a:prstGeom prst="rect">
            <a:avLst/>
          </a:prstGeom>
        </p:spPr>
      </p:pic>
    </p:spTree>
    <p:extLst>
      <p:ext uri="{BB962C8B-B14F-4D97-AF65-F5344CB8AC3E}">
        <p14:creationId xmlns:p14="http://schemas.microsoft.com/office/powerpoint/2010/main" val="215110249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Still want to know more?</a:t>
            </a:r>
            <a:endParaRPr lang="en-GB" dirty="0"/>
          </a:p>
        </p:txBody>
      </p:sp>
      <p:sp>
        <p:nvSpPr>
          <p:cNvPr id="9" name="Rounded Rectangle 8"/>
          <p:cNvSpPr/>
          <p:nvPr/>
        </p:nvSpPr>
        <p:spPr>
          <a:xfrm>
            <a:off x="1793733" y="1216065"/>
            <a:ext cx="8791716" cy="1717771"/>
          </a:xfrm>
          <a:prstGeom prst="roundRect">
            <a:avLst>
              <a:gd name="adj" fmla="val 14911"/>
            </a:avLst>
          </a:prstGeom>
          <a:ln/>
        </p:spPr>
        <p:style>
          <a:lnRef idx="2">
            <a:schemeClr val="accent4">
              <a:shade val="50000"/>
            </a:schemeClr>
          </a:lnRef>
          <a:fillRef idx="1">
            <a:schemeClr val="accent4"/>
          </a:fillRef>
          <a:effectRef idx="0">
            <a:schemeClr val="accent4"/>
          </a:effectRef>
          <a:fontRef idx="minor">
            <a:schemeClr val="lt1"/>
          </a:fontRef>
        </p:style>
        <p:txBody>
          <a:bodyPr lIns="65303" tIns="127342" rIns="0" bIns="0"/>
          <a:lstStyle/>
          <a:p>
            <a:pPr marL="311010" indent="-311010" defTabSz="946052" eaLnBrk="0" hangingPunct="0">
              <a:spcAft>
                <a:spcPts val="726"/>
              </a:spcAft>
              <a:buClr>
                <a:srgbClr val="008DA8"/>
              </a:buClr>
              <a:defRPr/>
            </a:pPr>
            <a:r>
              <a:rPr lang="en-GB" sz="1814" dirty="0">
                <a:solidFill>
                  <a:srgbClr val="00008B"/>
                </a:solidFill>
                <a:latin typeface="Tahoma" pitchFamily="34" charset="0"/>
                <a:cs typeface="Tahoma" pitchFamily="34" charset="0"/>
              </a:rPr>
              <a:t>Balancing Mechanism Reporting Service – BMRS (</a:t>
            </a:r>
            <a:r>
              <a:rPr lang="en-GB" sz="1814" b="1" u="sng" dirty="0">
                <a:solidFill>
                  <a:srgbClr val="00008B"/>
                </a:solidFill>
                <a:latin typeface="Tahoma" pitchFamily="34" charset="0"/>
                <a:cs typeface="Tahoma" pitchFamily="34" charset="0"/>
              </a:rPr>
              <a:t>www.bmreports.com</a:t>
            </a:r>
            <a:r>
              <a:rPr lang="en-GB" sz="1814" dirty="0">
                <a:solidFill>
                  <a:srgbClr val="00008B"/>
                </a:solidFill>
                <a:latin typeface="Tahoma" pitchFamily="34" charset="0"/>
                <a:cs typeface="Tahoma" pitchFamily="34" charset="0"/>
              </a:rPr>
              <a:t>)   </a:t>
            </a:r>
          </a:p>
          <a:p>
            <a:pPr marL="392640" lvl="1" indent="-311010" defTabSz="946052" eaLnBrk="0" hangingPunct="0">
              <a:spcAft>
                <a:spcPts val="726"/>
              </a:spcAft>
              <a:buClr>
                <a:srgbClr val="FFFFFF"/>
              </a:buClr>
              <a:buFont typeface="Wingdings" pitchFamily="2" charset="2"/>
              <a:buChar char="§"/>
              <a:defRPr/>
            </a:pPr>
            <a:r>
              <a:rPr lang="en-GB" sz="1814" dirty="0">
                <a:solidFill>
                  <a:srgbClr val="00008B"/>
                </a:solidFill>
                <a:latin typeface="Tahoma" pitchFamily="34" charset="0"/>
                <a:cs typeface="Tahoma" pitchFamily="34" charset="0"/>
              </a:rPr>
              <a:t>Live reporting – prices within 15 </a:t>
            </a:r>
            <a:r>
              <a:rPr lang="en-GB" sz="1814" dirty="0" err="1">
                <a:solidFill>
                  <a:srgbClr val="00008B"/>
                </a:solidFill>
                <a:latin typeface="Tahoma" pitchFamily="34" charset="0"/>
                <a:cs typeface="Tahoma" pitchFamily="34" charset="0"/>
              </a:rPr>
              <a:t>mins</a:t>
            </a:r>
            <a:r>
              <a:rPr lang="en-GB" sz="1814" dirty="0">
                <a:solidFill>
                  <a:srgbClr val="00008B"/>
                </a:solidFill>
                <a:latin typeface="Tahoma" pitchFamily="34" charset="0"/>
                <a:cs typeface="Tahoma" pitchFamily="34" charset="0"/>
              </a:rPr>
              <a:t> of end of Settlement Period</a:t>
            </a:r>
          </a:p>
          <a:p>
            <a:pPr marL="392640" lvl="1" indent="-311010" defTabSz="946052" eaLnBrk="0" hangingPunct="0">
              <a:spcAft>
                <a:spcPts val="726"/>
              </a:spcAft>
              <a:buClr>
                <a:srgbClr val="FFFFFF"/>
              </a:buClr>
              <a:buFont typeface="Wingdings" pitchFamily="2" charset="2"/>
              <a:buChar char="§"/>
              <a:defRPr/>
            </a:pPr>
            <a:r>
              <a:rPr lang="en-GB" sz="1814" dirty="0">
                <a:solidFill>
                  <a:srgbClr val="00008B"/>
                </a:solidFill>
                <a:latin typeface="Tahoma" pitchFamily="34" charset="0"/>
                <a:cs typeface="Tahoma" pitchFamily="34" charset="0"/>
              </a:rPr>
              <a:t>Indicative prices as may not include all BSAD/BSAA data</a:t>
            </a:r>
          </a:p>
          <a:p>
            <a:pPr marL="392640" lvl="1" indent="-311010" defTabSz="946052" eaLnBrk="0" hangingPunct="0">
              <a:spcAft>
                <a:spcPts val="726"/>
              </a:spcAft>
              <a:buClr>
                <a:srgbClr val="FFFFFF"/>
              </a:buClr>
              <a:buFont typeface="Wingdings" pitchFamily="2" charset="2"/>
              <a:buChar char="§"/>
              <a:defRPr/>
            </a:pPr>
            <a:r>
              <a:rPr lang="en-GB" sz="1814" dirty="0">
                <a:solidFill>
                  <a:srgbClr val="00008B"/>
                </a:solidFill>
                <a:latin typeface="Tahoma" pitchFamily="34" charset="0"/>
                <a:cs typeface="Tahoma" pitchFamily="34" charset="0"/>
              </a:rPr>
              <a:t>De-rated Margin and Loss of Load Probabilities (</a:t>
            </a:r>
            <a:r>
              <a:rPr lang="en-GB" sz="1814" dirty="0" err="1">
                <a:solidFill>
                  <a:srgbClr val="00008B"/>
                </a:solidFill>
                <a:latin typeface="Tahoma" pitchFamily="34" charset="0"/>
                <a:cs typeface="Tahoma" pitchFamily="34" charset="0"/>
              </a:rPr>
              <a:t>LoLPs</a:t>
            </a:r>
            <a:r>
              <a:rPr lang="en-GB" sz="1814" dirty="0">
                <a:solidFill>
                  <a:srgbClr val="00008B"/>
                </a:solidFill>
                <a:latin typeface="Tahoma" pitchFamily="34" charset="0"/>
                <a:cs typeface="Tahoma" pitchFamily="34" charset="0"/>
              </a:rPr>
              <a:t>)</a:t>
            </a:r>
          </a:p>
          <a:p>
            <a:pPr marL="392640" lvl="1" indent="-311010" defTabSz="946052" eaLnBrk="0" hangingPunct="0">
              <a:spcAft>
                <a:spcPts val="726"/>
              </a:spcAft>
              <a:buClr>
                <a:srgbClr val="FFFFFF"/>
              </a:buClr>
              <a:buFont typeface="Wingdings" pitchFamily="2" charset="2"/>
              <a:buChar char="§"/>
              <a:defRPr/>
            </a:pPr>
            <a:endParaRPr lang="en-GB" sz="1814" dirty="0">
              <a:solidFill>
                <a:srgbClr val="FFFFFF"/>
              </a:solidFill>
              <a:latin typeface="Tahoma" pitchFamily="34" charset="0"/>
              <a:cs typeface="Tahoma" pitchFamily="34" charset="0"/>
            </a:endParaRPr>
          </a:p>
        </p:txBody>
      </p:sp>
      <p:sp>
        <p:nvSpPr>
          <p:cNvPr id="10" name="Rounded Rectangle 9"/>
          <p:cNvSpPr/>
          <p:nvPr/>
        </p:nvSpPr>
        <p:spPr>
          <a:xfrm>
            <a:off x="1793733" y="3232407"/>
            <a:ext cx="8791716" cy="1807640"/>
          </a:xfrm>
          <a:prstGeom prst="roundRect">
            <a:avLst>
              <a:gd name="adj" fmla="val 14911"/>
            </a:avLst>
          </a:prstGeom>
          <a:ln/>
        </p:spPr>
        <p:style>
          <a:lnRef idx="2">
            <a:schemeClr val="accent4">
              <a:shade val="50000"/>
            </a:schemeClr>
          </a:lnRef>
          <a:fillRef idx="1">
            <a:schemeClr val="accent4"/>
          </a:fillRef>
          <a:effectRef idx="0">
            <a:schemeClr val="accent4"/>
          </a:effectRef>
          <a:fontRef idx="minor">
            <a:schemeClr val="lt1"/>
          </a:fontRef>
        </p:style>
        <p:txBody>
          <a:bodyPr lIns="65303" tIns="127342" rIns="0" bIns="0"/>
          <a:lstStyle/>
          <a:p>
            <a:pPr marL="311010" indent="-311010" defTabSz="946052" eaLnBrk="0" hangingPunct="0">
              <a:spcAft>
                <a:spcPts val="726"/>
              </a:spcAft>
              <a:buClr>
                <a:srgbClr val="008DA8"/>
              </a:buClr>
              <a:defRPr/>
            </a:pPr>
            <a:r>
              <a:rPr lang="en-GB" sz="1814" dirty="0">
                <a:solidFill>
                  <a:srgbClr val="00008B"/>
                </a:solidFill>
                <a:latin typeface="Tahoma" pitchFamily="34" charset="0"/>
                <a:cs typeface="Tahoma" pitchFamily="34" charset="0"/>
              </a:rPr>
              <a:t>ELEXON Portal (</a:t>
            </a:r>
            <a:r>
              <a:rPr lang="en-GB" sz="1814" b="1" u="sng" dirty="0" err="1">
                <a:solidFill>
                  <a:srgbClr val="00008B"/>
                </a:solidFill>
                <a:latin typeface="Tahoma" pitchFamily="34" charset="0"/>
                <a:cs typeface="Tahoma" pitchFamily="34" charset="0"/>
              </a:rPr>
              <a:t>www.elexonportal.co.uk</a:t>
            </a:r>
            <a:r>
              <a:rPr lang="en-GB" sz="1814" dirty="0">
                <a:solidFill>
                  <a:srgbClr val="00008B"/>
                </a:solidFill>
                <a:latin typeface="Tahoma" pitchFamily="34" charset="0"/>
                <a:cs typeface="Tahoma" pitchFamily="34" charset="0"/>
              </a:rPr>
              <a:t>)</a:t>
            </a:r>
          </a:p>
          <a:p>
            <a:pPr marL="392640" lvl="1" indent="-311010" defTabSz="946052" eaLnBrk="0" hangingPunct="0">
              <a:spcAft>
                <a:spcPts val="726"/>
              </a:spcAft>
              <a:buClr>
                <a:srgbClr val="FFFFFF"/>
              </a:buClr>
              <a:buFont typeface="Wingdings" pitchFamily="2" charset="2"/>
              <a:buChar char="§"/>
              <a:defRPr/>
            </a:pPr>
            <a:r>
              <a:rPr lang="en-GB" sz="1814" dirty="0">
                <a:solidFill>
                  <a:srgbClr val="00008B"/>
                </a:solidFill>
                <a:latin typeface="Tahoma" pitchFamily="34" charset="0"/>
                <a:cs typeface="Tahoma" pitchFamily="34" charset="0"/>
              </a:rPr>
              <a:t>Historic prices back to 2001 (‘Best View Prices’ spreadsheet)</a:t>
            </a:r>
          </a:p>
          <a:p>
            <a:pPr marL="392640" lvl="1" indent="-311010" defTabSz="946052" eaLnBrk="0" hangingPunct="0">
              <a:spcAft>
                <a:spcPts val="726"/>
              </a:spcAft>
              <a:buClr>
                <a:srgbClr val="FFFFFF"/>
              </a:buClr>
              <a:buFont typeface="Wingdings" pitchFamily="2" charset="2"/>
              <a:buChar char="§"/>
              <a:defRPr/>
            </a:pPr>
            <a:r>
              <a:rPr lang="en-GB" sz="1814" dirty="0">
                <a:solidFill>
                  <a:srgbClr val="00008B"/>
                </a:solidFill>
                <a:latin typeface="Tahoma" pitchFamily="34" charset="0"/>
                <a:cs typeface="Tahoma" pitchFamily="34" charset="0"/>
              </a:rPr>
              <a:t>Published at D+1 and updated at each Settlement Run</a:t>
            </a:r>
          </a:p>
          <a:p>
            <a:pPr marL="392640" lvl="1" indent="-311010" defTabSz="946052" eaLnBrk="0" hangingPunct="0">
              <a:spcAft>
                <a:spcPts val="726"/>
              </a:spcAft>
              <a:buClr>
                <a:srgbClr val="FFFFFF"/>
              </a:buClr>
              <a:buFont typeface="Wingdings" pitchFamily="2" charset="2"/>
              <a:buChar char="§"/>
              <a:defRPr/>
            </a:pPr>
            <a:r>
              <a:rPr lang="en-GB" sz="1814" dirty="0">
                <a:solidFill>
                  <a:srgbClr val="00008B"/>
                </a:solidFill>
                <a:latin typeface="Tahoma" pitchFamily="34" charset="0"/>
                <a:cs typeface="Tahoma" pitchFamily="34" charset="0"/>
              </a:rPr>
              <a:t>Dynamic Loss of Load Probability (</a:t>
            </a:r>
            <a:r>
              <a:rPr lang="en-GB" sz="1814" dirty="0" err="1">
                <a:solidFill>
                  <a:srgbClr val="00008B"/>
                </a:solidFill>
                <a:latin typeface="Tahoma" pitchFamily="34" charset="0"/>
                <a:cs typeface="Tahoma" pitchFamily="34" charset="0"/>
              </a:rPr>
              <a:t>LoLP</a:t>
            </a:r>
            <a:r>
              <a:rPr lang="en-GB" sz="1814" dirty="0">
                <a:solidFill>
                  <a:srgbClr val="00008B"/>
                </a:solidFill>
                <a:latin typeface="Tahoma" pitchFamily="34" charset="0"/>
                <a:cs typeface="Tahoma" pitchFamily="34" charset="0"/>
              </a:rPr>
              <a:t>) data</a:t>
            </a:r>
            <a:endParaRPr lang="en-US" sz="1814" dirty="0">
              <a:solidFill>
                <a:srgbClr val="00008B"/>
              </a:solidFill>
              <a:latin typeface="Tahoma"/>
            </a:endParaRPr>
          </a:p>
        </p:txBody>
      </p:sp>
    </p:spTree>
    <p:extLst>
      <p:ext uri="{BB962C8B-B14F-4D97-AF65-F5344CB8AC3E}">
        <p14:creationId xmlns:p14="http://schemas.microsoft.com/office/powerpoint/2010/main" val="177685785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BMRS website (www.bmreports.com) </a:t>
            </a:r>
            <a:endParaRPr lang="en-GB" dirty="0"/>
          </a:p>
        </p:txBody>
      </p:sp>
      <p:pic>
        <p:nvPicPr>
          <p:cNvPr id="1026" name="Picture 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1246589" y="1375057"/>
            <a:ext cx="8978897" cy="4374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382447" y="4651589"/>
            <a:ext cx="7256838" cy="551433"/>
          </a:xfrm>
          <a:prstGeom prst="rect">
            <a:avLst/>
          </a:prstGeom>
          <a:solidFill>
            <a:schemeClr val="bg1"/>
          </a:solidFill>
        </p:spPr>
        <p:txBody>
          <a:bodyPr wrap="square" lIns="0" tIns="0" rIns="0" bIns="0" rtlCol="0">
            <a:spAutoFit/>
          </a:bodyPr>
          <a:lstStyle/>
          <a:p>
            <a:pPr algn="ctr" defTabSz="946052">
              <a:lnSpc>
                <a:spcPts val="1905"/>
              </a:lnSpc>
              <a:spcAft>
                <a:spcPts val="508"/>
              </a:spcAft>
            </a:pPr>
            <a:r>
              <a:rPr lang="en-GB" sz="1270" b="1" dirty="0">
                <a:solidFill>
                  <a:srgbClr val="FF0000"/>
                </a:solidFill>
                <a:latin typeface="Arial" panose="020B0604020202020204"/>
              </a:rPr>
              <a:t>INDICATIVE ONLY AND SUBJECT TO CHANGE POST PUBLICATION </a:t>
            </a:r>
          </a:p>
          <a:p>
            <a:pPr algn="ctr" defTabSz="946052">
              <a:lnSpc>
                <a:spcPts val="1905"/>
              </a:lnSpc>
              <a:spcAft>
                <a:spcPts val="508"/>
              </a:spcAft>
            </a:pPr>
            <a:r>
              <a:rPr lang="en-GB" sz="1270" b="1" dirty="0">
                <a:solidFill>
                  <a:srgbClr val="FF0000"/>
                </a:solidFill>
                <a:latin typeface="Arial" panose="020B0604020202020204"/>
              </a:rPr>
              <a:t>Not amended retrospectively</a:t>
            </a:r>
          </a:p>
        </p:txBody>
      </p:sp>
    </p:spTree>
    <p:extLst>
      <p:ext uri="{BB962C8B-B14F-4D97-AF65-F5344CB8AC3E}">
        <p14:creationId xmlns:p14="http://schemas.microsoft.com/office/powerpoint/2010/main" val="194983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Angus.Fairbairn@elexon.co.uk</a:t>
            </a:r>
            <a:endParaRPr lang="en-GB" dirty="0"/>
          </a:p>
        </p:txBody>
      </p:sp>
      <p:sp>
        <p:nvSpPr>
          <p:cNvPr id="4" name="Subtitle 3"/>
          <p:cNvSpPr>
            <a:spLocks noGrp="1"/>
          </p:cNvSpPr>
          <p:nvPr>
            <p:ph type="subTitle" idx="1"/>
          </p:nvPr>
        </p:nvSpPr>
        <p:spPr/>
        <p:txBody>
          <a:bodyPr/>
          <a:lstStyle/>
          <a:p>
            <a:r>
              <a:rPr lang="en-GB" dirty="0" err="1" smtClean="0"/>
              <a:t>Elexon</a:t>
            </a:r>
            <a:endParaRPr lang="en-GB" dirty="0"/>
          </a:p>
        </p:txBody>
      </p:sp>
      <p:sp>
        <p:nvSpPr>
          <p:cNvPr id="5" name="Text Placeholder 4"/>
          <p:cNvSpPr>
            <a:spLocks noGrp="1"/>
          </p:cNvSpPr>
          <p:nvPr>
            <p:ph type="body" sz="quarter" idx="11"/>
          </p:nvPr>
        </p:nvSpPr>
        <p:spPr/>
        <p:txBody>
          <a:bodyPr/>
          <a:lstStyle/>
          <a:p>
            <a:r>
              <a:rPr lang="en-GB" dirty="0"/>
              <a:t>7</a:t>
            </a:r>
            <a:r>
              <a:rPr lang="en-GB" dirty="0" smtClean="0"/>
              <a:t> October 2020</a:t>
            </a:r>
            <a:endParaRPr lang="en-GB" dirty="0"/>
          </a:p>
        </p:txBody>
      </p:sp>
    </p:spTree>
    <p:extLst>
      <p:ext uri="{BB962C8B-B14F-4D97-AF65-F5344CB8AC3E}">
        <p14:creationId xmlns:p14="http://schemas.microsoft.com/office/powerpoint/2010/main" val="215953395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5EC9828A-0AE1-4292-A542-388BAD0A426D}"/>
              </a:ext>
            </a:extLst>
          </p:cNvPr>
          <p:cNvSpPr>
            <a:spLocks noGrp="1"/>
          </p:cNvSpPr>
          <p:nvPr>
            <p:ph type="subTitle" idx="1"/>
          </p:nvPr>
        </p:nvSpPr>
        <p:spPr/>
        <p:txBody>
          <a:bodyPr/>
          <a:lstStyle/>
          <a:p>
            <a:pPr algn="r"/>
            <a:r>
              <a:rPr lang="en-US" dirty="0" smtClean="0"/>
              <a:t>Nick Baker</a:t>
            </a:r>
          </a:p>
          <a:p>
            <a:pPr algn="r"/>
            <a:r>
              <a:rPr lang="en-US" dirty="0" smtClean="0"/>
              <a:t>Product Analyst</a:t>
            </a:r>
            <a:endParaRPr lang="en-US" dirty="0"/>
          </a:p>
        </p:txBody>
      </p:sp>
      <p:sp>
        <p:nvSpPr>
          <p:cNvPr id="8" name="Title 7">
            <a:extLst>
              <a:ext uri="{FF2B5EF4-FFF2-40B4-BE49-F238E27FC236}">
                <a16:creationId xmlns:a16="http://schemas.microsoft.com/office/drawing/2014/main" id="{490AD52C-C799-47D3-B9AF-F32C692CB65C}"/>
              </a:ext>
            </a:extLst>
          </p:cNvPr>
          <p:cNvSpPr>
            <a:spLocks noGrp="1"/>
          </p:cNvSpPr>
          <p:nvPr>
            <p:ph type="ctrTitle"/>
          </p:nvPr>
        </p:nvSpPr>
        <p:spPr/>
        <p:txBody>
          <a:bodyPr/>
          <a:lstStyle/>
          <a:p>
            <a:r>
              <a:rPr lang="en-US" sz="2000" dirty="0" smtClean="0"/>
              <a:t>Supplier Volume Allocation (SVA)</a:t>
            </a:r>
            <a:endParaRPr lang="en-US" sz="2000" dirty="0"/>
          </a:p>
        </p:txBody>
      </p:sp>
      <p:sp>
        <p:nvSpPr>
          <p:cNvPr id="10" name="Text Placeholder 9">
            <a:extLst>
              <a:ext uri="{FF2B5EF4-FFF2-40B4-BE49-F238E27FC236}">
                <a16:creationId xmlns:a16="http://schemas.microsoft.com/office/drawing/2014/main" id="{757585DF-3987-4858-801A-91E9FFC4851F}"/>
              </a:ext>
            </a:extLst>
          </p:cNvPr>
          <p:cNvSpPr>
            <a:spLocks noGrp="1"/>
          </p:cNvSpPr>
          <p:nvPr>
            <p:ph type="body" sz="quarter" idx="11"/>
          </p:nvPr>
        </p:nvSpPr>
        <p:spPr/>
        <p:txBody>
          <a:bodyPr/>
          <a:lstStyle/>
          <a:p>
            <a:pPr algn="r"/>
            <a:r>
              <a:rPr lang="en-GB" dirty="0"/>
              <a:t>7</a:t>
            </a:r>
            <a:r>
              <a:rPr lang="en-GB" dirty="0" smtClean="0"/>
              <a:t> October 2020</a:t>
            </a:r>
            <a:endParaRPr lang="en-GB" dirty="0"/>
          </a:p>
        </p:txBody>
      </p:sp>
    </p:spTree>
    <p:extLst>
      <p:ext uri="{BB962C8B-B14F-4D97-AF65-F5344CB8AC3E}">
        <p14:creationId xmlns:p14="http://schemas.microsoft.com/office/powerpoint/2010/main" val="272521349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What are we going to cover in this presentation?</a:t>
            </a:r>
            <a:endParaRPr lang="en-GB" sz="2400" dirty="0"/>
          </a:p>
        </p:txBody>
      </p:sp>
      <p:sp>
        <p:nvSpPr>
          <p:cNvPr id="3" name="Text Placeholder 2"/>
          <p:cNvSpPr>
            <a:spLocks noGrp="1"/>
          </p:cNvSpPr>
          <p:nvPr>
            <p:ph type="body" sz="quarter" idx="10"/>
          </p:nvPr>
        </p:nvSpPr>
        <p:spPr/>
        <p:txBody>
          <a:bodyPr/>
          <a:lstStyle/>
          <a:p>
            <a:pPr marL="293451" indent="-285750">
              <a:buClr>
                <a:schemeClr val="tx1"/>
              </a:buClr>
              <a:buFont typeface="Arial" panose="020B0604020202020204" pitchFamily="34" charset="0"/>
              <a:buChar char="•"/>
            </a:pPr>
            <a:r>
              <a:rPr lang="en-US" sz="2000" dirty="0">
                <a:solidFill>
                  <a:schemeClr val="tx1"/>
                </a:solidFill>
              </a:rPr>
              <a:t>What is Supplier Volume Allocation (SVA)?</a:t>
            </a:r>
          </a:p>
          <a:p>
            <a:pPr marL="293451" indent="-285750">
              <a:buClr>
                <a:schemeClr val="tx1"/>
              </a:buClr>
              <a:buFont typeface="Arial" panose="020B0604020202020204" pitchFamily="34" charset="0"/>
              <a:buChar char="•"/>
            </a:pPr>
            <a:endParaRPr lang="en-US" sz="2000" dirty="0">
              <a:solidFill>
                <a:schemeClr val="tx1"/>
              </a:solidFill>
            </a:endParaRPr>
          </a:p>
          <a:p>
            <a:pPr marL="293451" indent="-285750">
              <a:buClr>
                <a:schemeClr val="tx1"/>
              </a:buClr>
              <a:buFont typeface="Arial" panose="020B0604020202020204" pitchFamily="34" charset="0"/>
              <a:buChar char="•"/>
            </a:pPr>
            <a:r>
              <a:rPr lang="en-US" sz="2000" dirty="0">
                <a:solidFill>
                  <a:schemeClr val="tx1"/>
                </a:solidFill>
              </a:rPr>
              <a:t>Types of meters and challenges with Settlement</a:t>
            </a:r>
          </a:p>
          <a:p>
            <a:pPr marL="293451" indent="-285750">
              <a:buClr>
                <a:schemeClr val="tx1"/>
              </a:buClr>
              <a:buFont typeface="Arial" panose="020B0604020202020204" pitchFamily="34" charset="0"/>
              <a:buChar char="•"/>
            </a:pPr>
            <a:endParaRPr lang="en-US" sz="2000" dirty="0">
              <a:solidFill>
                <a:schemeClr val="tx1"/>
              </a:solidFill>
            </a:endParaRPr>
          </a:p>
          <a:p>
            <a:pPr marL="293451" indent="-285750">
              <a:buClr>
                <a:schemeClr val="tx1"/>
              </a:buClr>
              <a:buFont typeface="Arial" panose="020B0604020202020204" pitchFamily="34" charset="0"/>
              <a:buChar char="•"/>
            </a:pPr>
            <a:r>
              <a:rPr lang="en-US" sz="2000" dirty="0">
                <a:solidFill>
                  <a:schemeClr val="tx1"/>
                </a:solidFill>
              </a:rPr>
              <a:t>Suppliers and the Supplier Hub</a:t>
            </a:r>
          </a:p>
          <a:p>
            <a:pPr marL="293451" indent="-285750">
              <a:buClr>
                <a:schemeClr val="tx1"/>
              </a:buClr>
              <a:buFont typeface="Arial" panose="020B0604020202020204" pitchFamily="34" charset="0"/>
              <a:buChar char="•"/>
            </a:pPr>
            <a:endParaRPr lang="en-US" sz="2000" dirty="0">
              <a:solidFill>
                <a:schemeClr val="tx1"/>
              </a:solidFill>
            </a:endParaRPr>
          </a:p>
          <a:p>
            <a:pPr marL="293451" indent="-285750">
              <a:buClr>
                <a:schemeClr val="tx1"/>
              </a:buClr>
              <a:buFont typeface="Arial" panose="020B0604020202020204" pitchFamily="34" charset="0"/>
              <a:buChar char="•"/>
            </a:pPr>
            <a:r>
              <a:rPr lang="en-US" sz="2000" dirty="0">
                <a:solidFill>
                  <a:schemeClr val="tx1"/>
                </a:solidFill>
              </a:rPr>
              <a:t>Non-Half Hourly Settlement</a:t>
            </a:r>
          </a:p>
          <a:p>
            <a:pPr marL="7701" lvl="4" indent="0" algn="l" rtl="0">
              <a:spcBef>
                <a:spcPts val="73"/>
              </a:spcBef>
              <a:buClr>
                <a:schemeClr val="tx1"/>
              </a:buClr>
              <a:buNone/>
            </a:pPr>
            <a:r>
              <a:rPr lang="en-US" sz="2000" kern="1200" spc="15" dirty="0" smtClean="0">
                <a:solidFill>
                  <a:schemeClr val="tx1"/>
                </a:solidFill>
                <a:latin typeface="Arial"/>
                <a:cs typeface="Arial"/>
              </a:rPr>
              <a:t>	- Introduction </a:t>
            </a:r>
            <a:r>
              <a:rPr lang="en-US" sz="2000" kern="1200" spc="15" dirty="0">
                <a:solidFill>
                  <a:schemeClr val="tx1"/>
                </a:solidFill>
                <a:latin typeface="Arial"/>
                <a:cs typeface="Arial"/>
              </a:rPr>
              <a:t>to Profiling</a:t>
            </a:r>
          </a:p>
          <a:p>
            <a:pPr marL="7701" lvl="4" indent="0" algn="l" rtl="0">
              <a:spcBef>
                <a:spcPts val="73"/>
              </a:spcBef>
              <a:buClr>
                <a:schemeClr val="tx1"/>
              </a:buClr>
              <a:buNone/>
            </a:pPr>
            <a:r>
              <a:rPr lang="en-US" sz="2000" kern="1200" spc="15" dirty="0" smtClean="0">
                <a:solidFill>
                  <a:schemeClr val="tx1"/>
                </a:solidFill>
                <a:latin typeface="Arial"/>
                <a:cs typeface="Arial"/>
              </a:rPr>
              <a:t>	- What </a:t>
            </a:r>
            <a:r>
              <a:rPr lang="en-US" sz="2000" kern="1200" spc="15" dirty="0">
                <a:solidFill>
                  <a:schemeClr val="tx1"/>
                </a:solidFill>
                <a:latin typeface="Arial"/>
                <a:cs typeface="Arial"/>
              </a:rPr>
              <a:t>EAC &amp; AAs are, how they are calculated and used</a:t>
            </a:r>
          </a:p>
          <a:p>
            <a:pPr marL="293451" indent="-285750">
              <a:buClr>
                <a:schemeClr val="tx1"/>
              </a:buClr>
              <a:buFont typeface="Arial" panose="020B0604020202020204" pitchFamily="34" charset="0"/>
              <a:buChar char="•"/>
            </a:pPr>
            <a:endParaRPr lang="en-US" sz="2000" dirty="0">
              <a:solidFill>
                <a:schemeClr val="tx1"/>
              </a:solidFill>
            </a:endParaRPr>
          </a:p>
          <a:p>
            <a:pPr marL="293451" indent="-285750">
              <a:buClr>
                <a:schemeClr val="tx1"/>
              </a:buClr>
              <a:buFont typeface="Arial" panose="020B0604020202020204" pitchFamily="34" charset="0"/>
              <a:buChar char="•"/>
            </a:pPr>
            <a:r>
              <a:rPr lang="en-US" sz="2000" dirty="0">
                <a:solidFill>
                  <a:schemeClr val="tx1"/>
                </a:solidFill>
              </a:rPr>
              <a:t>GSP Group Correction Factor (GCF)</a:t>
            </a:r>
          </a:p>
          <a:p>
            <a:pPr marL="293451" indent="-285750">
              <a:buClr>
                <a:schemeClr val="tx1"/>
              </a:buClr>
              <a:buFont typeface="Arial" panose="020B0604020202020204" pitchFamily="34" charset="0"/>
              <a:buChar char="•"/>
            </a:pPr>
            <a:endParaRPr lang="en-US" sz="2000" dirty="0">
              <a:solidFill>
                <a:schemeClr val="tx1"/>
              </a:solidFill>
            </a:endParaRPr>
          </a:p>
          <a:p>
            <a:pPr marL="293451" indent="-285750">
              <a:buClr>
                <a:schemeClr val="tx1"/>
              </a:buClr>
              <a:buFont typeface="Arial" panose="020B0604020202020204" pitchFamily="34" charset="0"/>
              <a:buChar char="•"/>
            </a:pPr>
            <a:r>
              <a:rPr lang="en-US" sz="2000" dirty="0">
                <a:solidFill>
                  <a:schemeClr val="tx1"/>
                </a:solidFill>
              </a:rPr>
              <a:t>Settlement Process</a:t>
            </a:r>
          </a:p>
          <a:p>
            <a:endParaRPr lang="en-GB" dirty="0"/>
          </a:p>
        </p:txBody>
      </p:sp>
    </p:spTree>
    <p:extLst>
      <p:ext uri="{BB962C8B-B14F-4D97-AF65-F5344CB8AC3E}">
        <p14:creationId xmlns:p14="http://schemas.microsoft.com/office/powerpoint/2010/main" val="79132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B1E35B-9E19-4528-891E-8D403E0024C9}"/>
              </a:ext>
            </a:extLst>
          </p:cNvPr>
          <p:cNvSpPr>
            <a:spLocks noGrp="1"/>
          </p:cNvSpPr>
          <p:nvPr>
            <p:ph type="ctrTitle"/>
          </p:nvPr>
        </p:nvSpPr>
        <p:spPr>
          <a:xfrm>
            <a:off x="459924" y="2628317"/>
            <a:ext cx="11468098" cy="687607"/>
          </a:xfrm>
        </p:spPr>
        <p:txBody>
          <a:bodyPr/>
          <a:lstStyle/>
          <a:p>
            <a:r>
              <a:rPr lang="en-GB" dirty="0" smtClean="0"/>
              <a:t>Imbalance Settlement</a:t>
            </a:r>
            <a:br>
              <a:rPr lang="en-GB" dirty="0" smtClean="0"/>
            </a:br>
            <a:r>
              <a:rPr lang="en-GB" dirty="0" smtClean="0"/>
              <a:t>Recap</a:t>
            </a:r>
            <a:endParaRPr lang="en-US" dirty="0"/>
          </a:p>
        </p:txBody>
      </p:sp>
    </p:spTree>
    <p:extLst>
      <p:ext uri="{BB962C8B-B14F-4D97-AF65-F5344CB8AC3E}">
        <p14:creationId xmlns:p14="http://schemas.microsoft.com/office/powerpoint/2010/main" val="286273158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Recap- Concept of Imbalance</a:t>
            </a:r>
          </a:p>
        </p:txBody>
      </p:sp>
      <p:sp>
        <p:nvSpPr>
          <p:cNvPr id="7" name="Rectangle 6"/>
          <p:cNvSpPr/>
          <p:nvPr/>
        </p:nvSpPr>
        <p:spPr>
          <a:xfrm>
            <a:off x="2312756" y="1339188"/>
            <a:ext cx="7686199" cy="841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lnSpc>
                <a:spcPct val="90000"/>
              </a:lnSpc>
            </a:pPr>
            <a:r>
              <a:rPr lang="en-US" sz="2000" dirty="0" err="1" smtClean="0">
                <a:solidFill>
                  <a:schemeClr val="tx1"/>
                </a:solidFill>
                <a:latin typeface="Arial" panose="020B0604020202020204" pitchFamily="34" charset="0"/>
                <a:cs typeface="Arial" panose="020B0604020202020204" pitchFamily="34" charset="0"/>
              </a:rPr>
              <a:t>Elexon</a:t>
            </a:r>
            <a:r>
              <a:rPr lang="en-US" sz="2000" dirty="0" smtClean="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accounts and settles mismatches between BSC Parties contracted and metered </a:t>
            </a:r>
            <a:r>
              <a:rPr lang="en-US" sz="2000" dirty="0" smtClean="0">
                <a:solidFill>
                  <a:schemeClr val="tx1"/>
                </a:solidFill>
                <a:latin typeface="Arial" panose="020B0604020202020204" pitchFamily="34" charset="0"/>
                <a:cs typeface="Arial" panose="020B0604020202020204" pitchFamily="34" charset="0"/>
              </a:rPr>
              <a:t>positions</a:t>
            </a:r>
            <a:endParaRPr lang="en-US" sz="2000" dirty="0">
              <a:solidFill>
                <a:schemeClr val="tx1"/>
              </a:solidFill>
              <a:latin typeface="Arial" panose="020B0604020202020204" pitchFamily="34" charset="0"/>
              <a:cs typeface="Arial" panose="020B0604020202020204" pitchFamily="34" charset="0"/>
            </a:endParaRPr>
          </a:p>
        </p:txBody>
      </p:sp>
      <p:sp>
        <p:nvSpPr>
          <p:cNvPr id="8" name="Rectangle 7"/>
          <p:cNvSpPr/>
          <p:nvPr/>
        </p:nvSpPr>
        <p:spPr>
          <a:xfrm>
            <a:off x="1699847" y="3487764"/>
            <a:ext cx="1679576" cy="1491256"/>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defTabSz="946052"/>
            <a:r>
              <a:rPr lang="en-GB" b="1" dirty="0">
                <a:solidFill>
                  <a:schemeClr val="bg1"/>
                </a:solidFill>
                <a:latin typeface="Arial" panose="020B0604020202020204" pitchFamily="34" charset="0"/>
                <a:cs typeface="Arial" panose="020B0604020202020204" pitchFamily="34" charset="0"/>
              </a:rPr>
              <a:t>Parties notify  contract volumes to </a:t>
            </a:r>
            <a:r>
              <a:rPr lang="en-GB" b="1" dirty="0" err="1" smtClean="0">
                <a:solidFill>
                  <a:schemeClr val="bg1"/>
                </a:solidFill>
                <a:latin typeface="Arial" panose="020B0604020202020204" pitchFamily="34" charset="0"/>
                <a:cs typeface="Arial" panose="020B0604020202020204" pitchFamily="34" charset="0"/>
              </a:rPr>
              <a:t>Elexon</a:t>
            </a:r>
            <a:endParaRPr lang="en-GB" b="1" dirty="0">
              <a:solidFill>
                <a:schemeClr val="bg1"/>
              </a:solidFill>
              <a:latin typeface="Arial" panose="020B0604020202020204" pitchFamily="34" charset="0"/>
              <a:cs typeface="Arial" panose="020B0604020202020204" pitchFamily="34" charset="0"/>
            </a:endParaRPr>
          </a:p>
        </p:txBody>
      </p:sp>
      <p:sp>
        <p:nvSpPr>
          <p:cNvPr id="9" name="Rectangle 8"/>
          <p:cNvSpPr/>
          <p:nvPr/>
        </p:nvSpPr>
        <p:spPr>
          <a:xfrm>
            <a:off x="2394765" y="2317908"/>
            <a:ext cx="2758126" cy="1059671"/>
          </a:xfrm>
          <a:prstGeom prst="rect">
            <a:avLst/>
          </a:prstGeom>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46052"/>
            <a:r>
              <a:rPr lang="en-GB" b="1" dirty="0">
                <a:solidFill>
                  <a:schemeClr val="bg2"/>
                </a:solidFill>
                <a:latin typeface="Arial" panose="020B0604020202020204" pitchFamily="34" charset="0"/>
                <a:cs typeface="Arial" panose="020B0604020202020204" pitchFamily="34" charset="0"/>
              </a:rPr>
              <a:t>National Grid Balancing Mechanism</a:t>
            </a:r>
          </a:p>
        </p:txBody>
      </p:sp>
      <p:sp>
        <p:nvSpPr>
          <p:cNvPr id="10" name="Rectangle 9"/>
          <p:cNvSpPr/>
          <p:nvPr/>
        </p:nvSpPr>
        <p:spPr>
          <a:xfrm>
            <a:off x="3520307" y="3487765"/>
            <a:ext cx="1632585" cy="1492118"/>
          </a:xfrm>
          <a:prstGeom prst="rect">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algn="ctr" defTabSz="946052"/>
            <a:r>
              <a:rPr lang="en-GB" b="1" dirty="0">
                <a:solidFill>
                  <a:schemeClr val="tx1"/>
                </a:solidFill>
                <a:latin typeface="Arial" panose="020B0604020202020204" pitchFamily="34" charset="0"/>
                <a:cs typeface="Arial" panose="020B0604020202020204" pitchFamily="34" charset="0"/>
              </a:rPr>
              <a:t>Settlement Period (SP)</a:t>
            </a:r>
          </a:p>
        </p:txBody>
      </p:sp>
      <p:sp>
        <p:nvSpPr>
          <p:cNvPr id="11" name="Rectangle 10"/>
          <p:cNvSpPr/>
          <p:nvPr/>
        </p:nvSpPr>
        <p:spPr>
          <a:xfrm>
            <a:off x="7103186" y="2327881"/>
            <a:ext cx="1632585" cy="2652001"/>
          </a:xfrm>
          <a:prstGeom prst="rect">
            <a:avLst/>
          </a:prstGeom>
          <a:solidFill>
            <a:schemeClr val="accent4"/>
          </a:solidFill>
          <a:ln/>
        </p:spPr>
        <p:style>
          <a:lnRef idx="2">
            <a:schemeClr val="accent4"/>
          </a:lnRef>
          <a:fillRef idx="1">
            <a:schemeClr val="lt1"/>
          </a:fillRef>
          <a:effectRef idx="0">
            <a:schemeClr val="accent4"/>
          </a:effectRef>
          <a:fontRef idx="minor">
            <a:schemeClr val="dk1"/>
          </a:fontRef>
        </p:style>
        <p:txBody>
          <a:bodyPr rtlCol="0" anchor="ctr"/>
          <a:lstStyle/>
          <a:p>
            <a:pPr algn="ctr" defTabSz="946052"/>
            <a:r>
              <a:rPr lang="en-GB" b="1" dirty="0">
                <a:solidFill>
                  <a:schemeClr val="tx1"/>
                </a:solidFill>
                <a:latin typeface="Arial" panose="020B0604020202020204" pitchFamily="34" charset="0"/>
                <a:cs typeface="Arial" panose="020B0604020202020204" pitchFamily="34" charset="0"/>
              </a:rPr>
              <a:t>Difference between metered and contracted volumes is Party’s imbalance</a:t>
            </a:r>
          </a:p>
        </p:txBody>
      </p:sp>
      <p:sp>
        <p:nvSpPr>
          <p:cNvPr id="12" name="Rectangle 11"/>
          <p:cNvSpPr/>
          <p:nvPr/>
        </p:nvSpPr>
        <p:spPr>
          <a:xfrm>
            <a:off x="5309550" y="2317908"/>
            <a:ext cx="1632585" cy="2661974"/>
          </a:xfrm>
          <a:prstGeom prst="rect">
            <a:avLst/>
          </a:prstGeom>
          <a:solidFill>
            <a:schemeClr val="accent3"/>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946052"/>
            <a:r>
              <a:rPr lang="en-GB" b="1" dirty="0">
                <a:solidFill>
                  <a:schemeClr val="bg1"/>
                </a:solidFill>
                <a:latin typeface="Arial" panose="020B0604020202020204" pitchFamily="34" charset="0"/>
                <a:cs typeface="Arial" panose="020B0604020202020204" pitchFamily="34" charset="0"/>
              </a:rPr>
              <a:t>Metered volumes collected and sent to </a:t>
            </a:r>
            <a:r>
              <a:rPr lang="en-GB" b="1" dirty="0" err="1" smtClean="0">
                <a:solidFill>
                  <a:schemeClr val="bg1"/>
                </a:solidFill>
                <a:latin typeface="Arial" panose="020B0604020202020204" pitchFamily="34" charset="0"/>
                <a:cs typeface="Arial" panose="020B0604020202020204" pitchFamily="34" charset="0"/>
              </a:rPr>
              <a:t>Elexon</a:t>
            </a:r>
            <a:endParaRPr lang="en-GB" b="1" dirty="0">
              <a:solidFill>
                <a:schemeClr val="bg1"/>
              </a:solidFill>
              <a:latin typeface="Arial" panose="020B0604020202020204" pitchFamily="34" charset="0"/>
              <a:cs typeface="Arial" panose="020B0604020202020204" pitchFamily="34" charset="0"/>
            </a:endParaRPr>
          </a:p>
        </p:txBody>
      </p:sp>
      <p:sp>
        <p:nvSpPr>
          <p:cNvPr id="13" name="Rectangle 12"/>
          <p:cNvSpPr/>
          <p:nvPr/>
        </p:nvSpPr>
        <p:spPr>
          <a:xfrm>
            <a:off x="8860172" y="2327881"/>
            <a:ext cx="1632585" cy="2652001"/>
          </a:xfrm>
          <a:prstGeom prst="rect">
            <a:avLst/>
          </a:prstGeom>
          <a:solidFill>
            <a:schemeClr val="accent5"/>
          </a:solidFill>
          <a:ln/>
        </p:spPr>
        <p:style>
          <a:lnRef idx="2">
            <a:schemeClr val="accent5"/>
          </a:lnRef>
          <a:fillRef idx="1">
            <a:schemeClr val="lt1"/>
          </a:fillRef>
          <a:effectRef idx="0">
            <a:schemeClr val="accent5"/>
          </a:effectRef>
          <a:fontRef idx="minor">
            <a:schemeClr val="dk1"/>
          </a:fontRef>
        </p:style>
        <p:txBody>
          <a:bodyPr rtlCol="0" anchor="ctr"/>
          <a:lstStyle/>
          <a:p>
            <a:pPr algn="ctr" defTabSz="946052"/>
            <a:r>
              <a:rPr lang="en-GB" b="1" dirty="0">
                <a:solidFill>
                  <a:schemeClr val="bg1"/>
                </a:solidFill>
                <a:latin typeface="Arial" panose="020B0604020202020204" pitchFamily="34" charset="0"/>
                <a:cs typeface="Arial" panose="020B0604020202020204" pitchFamily="34" charset="0"/>
              </a:rPr>
              <a:t>Imbalance volumes  settled at Imbalance Price</a:t>
            </a:r>
          </a:p>
        </p:txBody>
      </p:sp>
      <p:pic>
        <p:nvPicPr>
          <p:cNvPr id="1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7199" y="6141105"/>
            <a:ext cx="882332" cy="716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Down Arrow 14"/>
          <p:cNvSpPr/>
          <p:nvPr/>
        </p:nvSpPr>
        <p:spPr>
          <a:xfrm>
            <a:off x="3857199" y="5028103"/>
            <a:ext cx="958800" cy="915497"/>
          </a:xfrm>
          <a:prstGeom prst="downArrow">
            <a:avLst>
              <a:gd name="adj1" fmla="val 73053"/>
              <a:gd name="adj2" fmla="val 62891"/>
            </a:avLst>
          </a:prstGeom>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46052"/>
            <a:endParaRPr lang="en-GB" sz="1905">
              <a:solidFill>
                <a:prstClr val="white"/>
              </a:solidFill>
              <a:latin typeface="Tahoma"/>
            </a:endParaRPr>
          </a:p>
        </p:txBody>
      </p:sp>
    </p:spTree>
    <p:extLst>
      <p:ext uri="{BB962C8B-B14F-4D97-AF65-F5344CB8AC3E}">
        <p14:creationId xmlns:p14="http://schemas.microsoft.com/office/powerpoint/2010/main" val="175946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2000"/>
                                        <p:tgtEl>
                                          <p:spTgt spid="15"/>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26" presetClass="emph" presetSubtype="0" fill="hold" nodeType="afterEffect">
                                  <p:stCondLst>
                                    <p:cond delay="500"/>
                                  </p:stCondLst>
                                  <p:childTnLst>
                                    <p:animEffect transition="out" filter="fade">
                                      <p:cBhvr>
                                        <p:cTn id="16" dur="500" tmFilter="0, 0; .2, .5; .8, .5; 1, 0"/>
                                        <p:tgtEl>
                                          <p:spTgt spid="14"/>
                                        </p:tgtEl>
                                      </p:cBhvr>
                                    </p:animEffect>
                                    <p:animScale>
                                      <p:cBhvr>
                                        <p:cTn id="17" dur="250" autoRev="1" fill="hold"/>
                                        <p:tgtEl>
                                          <p:spTgt spid="14"/>
                                        </p:tgtEl>
                                      </p:cBhvr>
                                      <p:by x="105000" y="105000"/>
                                    </p:animScale>
                                  </p:childTnLst>
                                </p:cTn>
                              </p:par>
                            </p:childTnLst>
                          </p:cTn>
                        </p:par>
                        <p:par>
                          <p:cTn id="18" fill="hold">
                            <p:stCondLst>
                              <p:cond delay="4000"/>
                            </p:stCondLst>
                            <p:childTnLst>
                              <p:par>
                                <p:cTn id="19" presetID="26" presetClass="emph" presetSubtype="0" fill="hold" nodeType="afterEffect">
                                  <p:stCondLst>
                                    <p:cond delay="500"/>
                                  </p:stCondLst>
                                  <p:childTnLst>
                                    <p:animEffect transition="out" filter="fade">
                                      <p:cBhvr>
                                        <p:cTn id="20" dur="500" tmFilter="0, 0; .2, .5; .8, .5; 1, 0"/>
                                        <p:tgtEl>
                                          <p:spTgt spid="14"/>
                                        </p:tgtEl>
                                      </p:cBhvr>
                                    </p:animEffect>
                                    <p:animScale>
                                      <p:cBhvr>
                                        <p:cTn id="21" dur="250" autoRev="1" fill="hold"/>
                                        <p:tgtEl>
                                          <p:spTgt spid="14"/>
                                        </p:tgtEl>
                                      </p:cBhvr>
                                      <p:by x="105000" y="105000"/>
                                    </p:animScale>
                                  </p:childTnLst>
                                </p:cTn>
                              </p:par>
                            </p:childTnLst>
                          </p:cTn>
                        </p:par>
                        <p:par>
                          <p:cTn id="22" fill="hold">
                            <p:stCondLst>
                              <p:cond delay="5000"/>
                            </p:stCondLst>
                            <p:childTnLst>
                              <p:par>
                                <p:cTn id="23" presetID="26" presetClass="emph" presetSubtype="0" fill="hold" nodeType="afterEffect">
                                  <p:stCondLst>
                                    <p:cond delay="500"/>
                                  </p:stCondLst>
                                  <p:childTnLst>
                                    <p:animEffect transition="out" filter="fade">
                                      <p:cBhvr>
                                        <p:cTn id="24" dur="500" tmFilter="0, 0; .2, .5; .8, .5; 1, 0"/>
                                        <p:tgtEl>
                                          <p:spTgt spid="14"/>
                                        </p:tgtEl>
                                      </p:cBhvr>
                                    </p:animEffect>
                                    <p:animScale>
                                      <p:cBhvr>
                                        <p:cTn id="25"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Concept of Imbalance</a:t>
            </a:r>
          </a:p>
        </p:txBody>
      </p:sp>
      <p:sp>
        <p:nvSpPr>
          <p:cNvPr id="7" name="Rectangle 6"/>
          <p:cNvSpPr/>
          <p:nvPr/>
        </p:nvSpPr>
        <p:spPr>
          <a:xfrm>
            <a:off x="1765894" y="2746778"/>
            <a:ext cx="3040962" cy="1168336"/>
          </a:xfrm>
          <a:prstGeom prst="rect">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National Grid Balancing Mechanism</a:t>
            </a:r>
          </a:p>
        </p:txBody>
      </p:sp>
      <p:sp>
        <p:nvSpPr>
          <p:cNvPr id="8" name="Rectangle 7"/>
          <p:cNvSpPr/>
          <p:nvPr/>
        </p:nvSpPr>
        <p:spPr>
          <a:xfrm>
            <a:off x="839989" y="4120677"/>
            <a:ext cx="1851810" cy="1644179"/>
          </a:xfrm>
          <a:prstGeom prst="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Parties notify  contract volumes to </a:t>
            </a:r>
            <a:r>
              <a:rPr lang="en-GB" dirty="0" smtClean="0">
                <a:solidFill>
                  <a:schemeClr val="tx1"/>
                </a:solidFill>
              </a:rPr>
              <a:t>Elexon</a:t>
            </a:r>
          </a:p>
        </p:txBody>
      </p:sp>
      <p:sp>
        <p:nvSpPr>
          <p:cNvPr id="10" name="Rectangle 9"/>
          <p:cNvSpPr/>
          <p:nvPr/>
        </p:nvSpPr>
        <p:spPr>
          <a:xfrm>
            <a:off x="5073658" y="2746778"/>
            <a:ext cx="1800000" cy="3018078"/>
          </a:xfrm>
          <a:prstGeom prst="rect">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Metered volumes collected and sent to ELEXON</a:t>
            </a:r>
          </a:p>
        </p:txBody>
      </p:sp>
      <p:sp>
        <p:nvSpPr>
          <p:cNvPr id="11" name="Rectangle 10"/>
          <p:cNvSpPr/>
          <p:nvPr/>
        </p:nvSpPr>
        <p:spPr>
          <a:xfrm>
            <a:off x="7140460" y="2746778"/>
            <a:ext cx="1800000" cy="3018078"/>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Difference between metered and contracted volumes is Party’s imbalance</a:t>
            </a:r>
          </a:p>
        </p:txBody>
      </p:sp>
      <p:sp>
        <p:nvSpPr>
          <p:cNvPr id="12" name="Rectangle 11"/>
          <p:cNvSpPr/>
          <p:nvPr/>
        </p:nvSpPr>
        <p:spPr>
          <a:xfrm>
            <a:off x="9207262" y="2746778"/>
            <a:ext cx="1800000" cy="3018078"/>
          </a:xfrm>
          <a:prstGeom prst="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Imbalance volumes  settled at Imbalance Price</a:t>
            </a:r>
          </a:p>
        </p:txBody>
      </p:sp>
      <p:sp>
        <p:nvSpPr>
          <p:cNvPr id="13" name="Rectangle 12"/>
          <p:cNvSpPr/>
          <p:nvPr/>
        </p:nvSpPr>
        <p:spPr>
          <a:xfrm>
            <a:off x="2949135" y="4120677"/>
            <a:ext cx="1851810" cy="1644179"/>
          </a:xfrm>
          <a:prstGeom prst="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Settlement Period (SP)</a:t>
            </a:r>
          </a:p>
        </p:txBody>
      </p:sp>
      <p:sp>
        <p:nvSpPr>
          <p:cNvPr id="15" name="TextBox 14"/>
          <p:cNvSpPr txBox="1"/>
          <p:nvPr/>
        </p:nvSpPr>
        <p:spPr>
          <a:xfrm>
            <a:off x="436728" y="1043709"/>
            <a:ext cx="11232108" cy="1046440"/>
          </a:xfrm>
          <a:prstGeom prst="rect">
            <a:avLst/>
          </a:prstGeom>
          <a:noFill/>
        </p:spPr>
        <p:txBody>
          <a:bodyPr wrap="square" rtlCol="0">
            <a:spAutoFit/>
          </a:bodyPr>
          <a:lstStyle/>
          <a:p>
            <a:pPr algn="ctr"/>
            <a:r>
              <a:rPr lang="en-GB" sz="2200" dirty="0" smtClean="0"/>
              <a:t>Elexon </a:t>
            </a:r>
            <a:r>
              <a:rPr lang="en-US" sz="2200" dirty="0" smtClean="0"/>
              <a:t>accounts </a:t>
            </a:r>
            <a:r>
              <a:rPr lang="en-US" sz="2200" dirty="0"/>
              <a:t>and settles mismatches between </a:t>
            </a:r>
            <a:endParaRPr lang="en-US" sz="2200" dirty="0" smtClean="0"/>
          </a:p>
          <a:p>
            <a:pPr algn="ctr"/>
            <a:r>
              <a:rPr lang="en-US" sz="2200" dirty="0" smtClean="0"/>
              <a:t>BSC </a:t>
            </a:r>
            <a:r>
              <a:rPr lang="en-US" sz="2200" dirty="0"/>
              <a:t>Parties </a:t>
            </a:r>
            <a:r>
              <a:rPr lang="en-US" sz="2200" b="1" dirty="0"/>
              <a:t>contracted</a:t>
            </a:r>
            <a:r>
              <a:rPr lang="en-US" sz="2200" dirty="0"/>
              <a:t> and </a:t>
            </a:r>
            <a:r>
              <a:rPr lang="en-US" sz="2200" b="1" dirty="0"/>
              <a:t>metered</a:t>
            </a:r>
            <a:r>
              <a:rPr lang="en-US" sz="2200" dirty="0"/>
              <a:t> positions </a:t>
            </a:r>
          </a:p>
          <a:p>
            <a:endParaRPr lang="en-GB" dirty="0"/>
          </a:p>
        </p:txBody>
      </p:sp>
    </p:spTree>
    <p:extLst>
      <p:ext uri="{BB962C8B-B14F-4D97-AF65-F5344CB8AC3E}">
        <p14:creationId xmlns:p14="http://schemas.microsoft.com/office/powerpoint/2010/main" val="358426435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6326064" y="1489908"/>
            <a:ext cx="1768134" cy="1799811"/>
          </a:xfrm>
          <a:prstGeom prst="rect">
            <a:avLst/>
          </a:prstGeom>
          <a:solidFill>
            <a:schemeClr val="accent3"/>
          </a:solidFill>
          <a:ln/>
        </p:spPr>
        <p:style>
          <a:lnRef idx="2">
            <a:schemeClr val="accent3"/>
          </a:lnRef>
          <a:fillRef idx="1">
            <a:schemeClr val="lt1"/>
          </a:fillRef>
          <a:effectRef idx="0">
            <a:schemeClr val="accent3"/>
          </a:effectRef>
          <a:fontRef idx="minor">
            <a:schemeClr val="dk1"/>
          </a:fontRef>
        </p:style>
        <p:txBody>
          <a:bodyPr lIns="0" tIns="130607" rIns="0" bIns="0"/>
          <a:lstStyle/>
          <a:p>
            <a:pPr defTabSz="946052" eaLnBrk="0" hangingPunct="0">
              <a:buClr>
                <a:srgbClr val="008DA8"/>
              </a:buClr>
              <a:defRPr/>
            </a:pPr>
            <a:endParaRPr lang="en-GB" sz="1814" b="1" dirty="0">
              <a:solidFill>
                <a:prstClr val="black"/>
              </a:solidFill>
              <a:latin typeface="Tahoma"/>
              <a:cs typeface="Tahoma" pitchFamily="34" charset="0"/>
            </a:endParaRPr>
          </a:p>
        </p:txBody>
      </p:sp>
      <p:sp>
        <p:nvSpPr>
          <p:cNvPr id="4" name="Title 3"/>
          <p:cNvSpPr>
            <a:spLocks noGrp="1"/>
          </p:cNvSpPr>
          <p:nvPr>
            <p:ph type="title"/>
          </p:nvPr>
        </p:nvSpPr>
        <p:spPr/>
        <p:txBody>
          <a:bodyPr/>
          <a:lstStyle/>
          <a:p>
            <a:r>
              <a:rPr lang="en-US" sz="2400" dirty="0"/>
              <a:t>Recap – What does ‘Imbalance’ mean?</a:t>
            </a:r>
            <a:endParaRPr lang="en-GB" sz="2400" dirty="0"/>
          </a:p>
        </p:txBody>
      </p:sp>
      <p:grpSp>
        <p:nvGrpSpPr>
          <p:cNvPr id="6" name="Group 5"/>
          <p:cNvGrpSpPr/>
          <p:nvPr/>
        </p:nvGrpSpPr>
        <p:grpSpPr>
          <a:xfrm>
            <a:off x="1078831" y="2293802"/>
            <a:ext cx="2208855" cy="2119192"/>
            <a:chOff x="-71918" y="2527495"/>
            <a:chExt cx="2623492" cy="2336507"/>
          </a:xfrm>
        </p:grpSpPr>
        <p:pic>
          <p:nvPicPr>
            <p:cNvPr id="7" name="Picture 5" descr="istockphoto_2663047_scales_of_justi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605" y="2527495"/>
              <a:ext cx="2091516" cy="2336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0"/>
            <p:cNvSpPr txBox="1">
              <a:spLocks noChangeArrowheads="1"/>
            </p:cNvSpPr>
            <p:nvPr/>
          </p:nvSpPr>
          <p:spPr bwMode="auto">
            <a:xfrm>
              <a:off x="-71918" y="4150307"/>
              <a:ext cx="1190016" cy="53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defTabSz="946052" eaLnBrk="1" hangingPunct="1"/>
              <a:r>
                <a:rPr lang="en-GB" sz="1270" dirty="0">
                  <a:solidFill>
                    <a:prstClr val="black"/>
                  </a:solidFill>
                  <a:latin typeface="Tahoma" pitchFamily="34" charset="0"/>
                  <a:cs typeface="Tahoma" pitchFamily="34" charset="0"/>
                </a:rPr>
                <a:t>Contracted</a:t>
              </a:r>
              <a:br>
                <a:rPr lang="en-GB" sz="1270" dirty="0">
                  <a:solidFill>
                    <a:prstClr val="black"/>
                  </a:solidFill>
                  <a:latin typeface="Tahoma" pitchFamily="34" charset="0"/>
                  <a:cs typeface="Tahoma" pitchFamily="34" charset="0"/>
                </a:rPr>
              </a:br>
              <a:r>
                <a:rPr lang="en-GB" sz="1270" dirty="0">
                  <a:solidFill>
                    <a:prstClr val="black"/>
                  </a:solidFill>
                  <a:latin typeface="Tahoma" pitchFamily="34" charset="0"/>
                  <a:cs typeface="Tahoma" pitchFamily="34" charset="0"/>
                </a:rPr>
                <a:t>volumes</a:t>
              </a:r>
              <a:endParaRPr lang="en-GB" sz="1270" dirty="0">
                <a:solidFill>
                  <a:prstClr val="black"/>
                </a:solidFill>
              </a:endParaRPr>
            </a:p>
          </p:txBody>
        </p:sp>
        <p:sp>
          <p:nvSpPr>
            <p:cNvPr id="9" name="TextBox 11"/>
            <p:cNvSpPr txBox="1">
              <a:spLocks noChangeArrowheads="1"/>
            </p:cNvSpPr>
            <p:nvPr/>
          </p:nvSpPr>
          <p:spPr bwMode="auto">
            <a:xfrm>
              <a:off x="1622542" y="4250579"/>
              <a:ext cx="929032" cy="53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defTabSz="946052" eaLnBrk="1" hangingPunct="1"/>
              <a:r>
                <a:rPr lang="en-GB" sz="1270" dirty="0">
                  <a:solidFill>
                    <a:prstClr val="black"/>
                  </a:solidFill>
                  <a:latin typeface="Tahoma" pitchFamily="34" charset="0"/>
                  <a:cs typeface="Tahoma" pitchFamily="34" charset="0"/>
                </a:rPr>
                <a:t>Metered</a:t>
              </a:r>
              <a:br>
                <a:rPr lang="en-GB" sz="1270" dirty="0">
                  <a:solidFill>
                    <a:prstClr val="black"/>
                  </a:solidFill>
                  <a:latin typeface="Tahoma" pitchFamily="34" charset="0"/>
                  <a:cs typeface="Tahoma" pitchFamily="34" charset="0"/>
                </a:rPr>
              </a:br>
              <a:r>
                <a:rPr lang="en-GB" sz="1270" dirty="0">
                  <a:solidFill>
                    <a:prstClr val="black"/>
                  </a:solidFill>
                  <a:latin typeface="Tahoma" pitchFamily="34" charset="0"/>
                  <a:cs typeface="Tahoma" pitchFamily="34" charset="0"/>
                </a:rPr>
                <a:t>volumes</a:t>
              </a:r>
              <a:endParaRPr lang="en-GB" sz="1270" dirty="0">
                <a:solidFill>
                  <a:prstClr val="black"/>
                </a:solidFill>
              </a:endParaRPr>
            </a:p>
          </p:txBody>
        </p:sp>
      </p:grpSp>
      <p:sp>
        <p:nvSpPr>
          <p:cNvPr id="10" name="Rectangle 9"/>
          <p:cNvSpPr/>
          <p:nvPr/>
        </p:nvSpPr>
        <p:spPr>
          <a:xfrm>
            <a:off x="6335258" y="3627083"/>
            <a:ext cx="1768134" cy="1799811"/>
          </a:xfrm>
          <a:prstGeom prst="rect">
            <a:avLst/>
          </a:prstGeom>
          <a:solidFill>
            <a:schemeClr val="accent3"/>
          </a:solidFill>
          <a:ln/>
        </p:spPr>
        <p:style>
          <a:lnRef idx="2">
            <a:schemeClr val="accent3"/>
          </a:lnRef>
          <a:fillRef idx="1">
            <a:schemeClr val="lt1"/>
          </a:fillRef>
          <a:effectRef idx="0">
            <a:schemeClr val="accent3"/>
          </a:effectRef>
          <a:fontRef idx="minor">
            <a:schemeClr val="dk1"/>
          </a:fontRef>
        </p:style>
        <p:txBody>
          <a:bodyPr lIns="0" tIns="130607" rIns="0" bIns="0"/>
          <a:lstStyle/>
          <a:p>
            <a:pPr defTabSz="946052" eaLnBrk="0" hangingPunct="0">
              <a:buClr>
                <a:srgbClr val="008DA8"/>
              </a:buClr>
              <a:defRPr/>
            </a:pPr>
            <a:endParaRPr lang="en-GB" sz="1814" b="1" dirty="0">
              <a:solidFill>
                <a:prstClr val="black"/>
              </a:solidFill>
              <a:latin typeface="Tahoma"/>
              <a:cs typeface="Tahoma" pitchFamily="34" charset="0"/>
            </a:endParaRPr>
          </a:p>
        </p:txBody>
      </p:sp>
      <p:sp>
        <p:nvSpPr>
          <p:cNvPr id="11" name="Rectangle 10"/>
          <p:cNvSpPr/>
          <p:nvPr/>
        </p:nvSpPr>
        <p:spPr>
          <a:xfrm>
            <a:off x="3845204" y="3618329"/>
            <a:ext cx="1768134" cy="1799811"/>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lIns="0" tIns="130607" rIns="0" bIns="0"/>
          <a:lstStyle/>
          <a:p>
            <a:pPr defTabSz="946052" eaLnBrk="0" hangingPunct="0">
              <a:buClr>
                <a:srgbClr val="008DA8"/>
              </a:buClr>
              <a:defRPr/>
            </a:pPr>
            <a:endParaRPr lang="en-GB" sz="1814" b="1" dirty="0">
              <a:solidFill>
                <a:prstClr val="black"/>
              </a:solidFill>
              <a:latin typeface="Tahoma"/>
              <a:cs typeface="Tahoma" pitchFamily="34" charset="0"/>
            </a:endParaRPr>
          </a:p>
        </p:txBody>
      </p:sp>
      <p:sp>
        <p:nvSpPr>
          <p:cNvPr id="12" name="Rectangle 11"/>
          <p:cNvSpPr/>
          <p:nvPr/>
        </p:nvSpPr>
        <p:spPr>
          <a:xfrm>
            <a:off x="8815562" y="3618329"/>
            <a:ext cx="1766695" cy="1799811"/>
          </a:xfrm>
          <a:prstGeom prst="rect">
            <a:avLst/>
          </a:prstGeom>
          <a:solidFill>
            <a:schemeClr val="accent5"/>
          </a:solidFill>
          <a:ln/>
        </p:spPr>
        <p:style>
          <a:lnRef idx="2">
            <a:schemeClr val="accent5"/>
          </a:lnRef>
          <a:fillRef idx="1">
            <a:schemeClr val="lt1"/>
          </a:fillRef>
          <a:effectRef idx="0">
            <a:schemeClr val="accent5"/>
          </a:effectRef>
          <a:fontRef idx="minor">
            <a:schemeClr val="dk1"/>
          </a:fontRef>
        </p:style>
        <p:txBody>
          <a:bodyPr lIns="0" tIns="130607" rIns="0" bIns="0"/>
          <a:lstStyle/>
          <a:p>
            <a:pPr defTabSz="946052" eaLnBrk="0" hangingPunct="0">
              <a:buClr>
                <a:srgbClr val="008DA8"/>
              </a:buClr>
              <a:defRPr/>
            </a:pPr>
            <a:endParaRPr lang="en-GB" sz="1814" b="1" dirty="0">
              <a:solidFill>
                <a:prstClr val="black"/>
              </a:solidFill>
              <a:latin typeface="Tahoma"/>
              <a:cs typeface="Tahoma" pitchFamily="34" charset="0"/>
            </a:endParaRPr>
          </a:p>
        </p:txBody>
      </p:sp>
      <p:sp>
        <p:nvSpPr>
          <p:cNvPr id="13" name="Rectangle 12"/>
          <p:cNvSpPr/>
          <p:nvPr/>
        </p:nvSpPr>
        <p:spPr>
          <a:xfrm>
            <a:off x="3845204" y="1490232"/>
            <a:ext cx="1768134" cy="1799811"/>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lIns="0" tIns="130607" rIns="0" bIns="0"/>
          <a:lstStyle/>
          <a:p>
            <a:pPr defTabSz="946052" eaLnBrk="0" hangingPunct="0">
              <a:buClr>
                <a:srgbClr val="008DA8"/>
              </a:buClr>
              <a:defRPr/>
            </a:pPr>
            <a:endParaRPr lang="en-GB" sz="1814" b="1" dirty="0">
              <a:solidFill>
                <a:prstClr val="black"/>
              </a:solidFill>
              <a:latin typeface="Tahoma"/>
              <a:cs typeface="Tahoma" pitchFamily="34" charset="0"/>
            </a:endParaRPr>
          </a:p>
        </p:txBody>
      </p:sp>
      <p:sp>
        <p:nvSpPr>
          <p:cNvPr id="14" name="Rectangle 13"/>
          <p:cNvSpPr/>
          <p:nvPr/>
        </p:nvSpPr>
        <p:spPr>
          <a:xfrm>
            <a:off x="8815562" y="1490232"/>
            <a:ext cx="1766695" cy="1799811"/>
          </a:xfrm>
          <a:prstGeom prst="rect">
            <a:avLst/>
          </a:prstGeom>
          <a:solidFill>
            <a:schemeClr val="accent5"/>
          </a:solidFill>
          <a:ln/>
        </p:spPr>
        <p:style>
          <a:lnRef idx="2">
            <a:schemeClr val="accent5"/>
          </a:lnRef>
          <a:fillRef idx="1">
            <a:schemeClr val="lt1"/>
          </a:fillRef>
          <a:effectRef idx="0">
            <a:schemeClr val="accent5"/>
          </a:effectRef>
          <a:fontRef idx="minor">
            <a:schemeClr val="dk1"/>
          </a:fontRef>
        </p:style>
        <p:txBody>
          <a:bodyPr lIns="0" tIns="130607" rIns="0" bIns="0"/>
          <a:lstStyle/>
          <a:p>
            <a:pPr defTabSz="946052" eaLnBrk="0" hangingPunct="0">
              <a:buClr>
                <a:srgbClr val="008DA8"/>
              </a:buClr>
              <a:defRPr/>
            </a:pPr>
            <a:endParaRPr lang="en-GB" sz="1814" b="1" dirty="0">
              <a:solidFill>
                <a:prstClr val="black"/>
              </a:solidFill>
              <a:latin typeface="Tahoma"/>
              <a:cs typeface="Tahoma" pitchFamily="34" charset="0"/>
            </a:endParaRPr>
          </a:p>
        </p:txBody>
      </p:sp>
      <p:sp>
        <p:nvSpPr>
          <p:cNvPr id="15" name="Rectangle 17"/>
          <p:cNvSpPr>
            <a:spLocks noChangeArrowheads="1"/>
          </p:cNvSpPr>
          <p:nvPr/>
        </p:nvSpPr>
        <p:spPr bwMode="auto">
          <a:xfrm>
            <a:off x="6452771" y="1785290"/>
            <a:ext cx="1524799" cy="1209049"/>
          </a:xfrm>
          <a:prstGeom prst="rect">
            <a:avLst/>
          </a:prstGeom>
          <a:noFill/>
          <a:ln w="9525">
            <a:noFill/>
            <a:miter lim="800000"/>
            <a:headEnd/>
            <a:tailEnd/>
          </a:ln>
        </p:spPr>
        <p:txBody>
          <a:bodyPr>
            <a:spAutoFit/>
          </a:bodyPr>
          <a:lstStyle/>
          <a:p>
            <a:pPr algn="ctr" defTabSz="946052" eaLnBrk="0" hangingPunct="0">
              <a:buClr>
                <a:srgbClr val="008DA8"/>
              </a:buClr>
            </a:pPr>
            <a:r>
              <a:rPr lang="en-GB" altLang="zh-CN" dirty="0">
                <a:solidFill>
                  <a:schemeClr val="bg1"/>
                </a:solidFill>
                <a:latin typeface="Arial" panose="020B0604020202020204" pitchFamily="34" charset="0"/>
                <a:cs typeface="Arial" panose="020B0604020202020204" pitchFamily="34" charset="0"/>
              </a:rPr>
              <a:t>With what a Generator actually  produced…</a:t>
            </a:r>
          </a:p>
        </p:txBody>
      </p:sp>
      <p:sp>
        <p:nvSpPr>
          <p:cNvPr id="16" name="Rectangle 18"/>
          <p:cNvSpPr>
            <a:spLocks noChangeArrowheads="1"/>
          </p:cNvSpPr>
          <p:nvPr/>
        </p:nvSpPr>
        <p:spPr bwMode="auto">
          <a:xfrm>
            <a:off x="8937229" y="1506109"/>
            <a:ext cx="1523360" cy="1767407"/>
          </a:xfrm>
          <a:prstGeom prst="rect">
            <a:avLst/>
          </a:prstGeom>
          <a:noFill/>
          <a:ln w="9525">
            <a:noFill/>
            <a:miter lim="800000"/>
            <a:headEnd/>
            <a:tailEnd/>
          </a:ln>
        </p:spPr>
        <p:txBody>
          <a:bodyPr>
            <a:spAutoFit/>
          </a:bodyPr>
          <a:lstStyle/>
          <a:p>
            <a:pPr algn="ctr" defTabSz="946052" eaLnBrk="0" hangingPunct="0">
              <a:buClr>
                <a:srgbClr val="008DA8"/>
              </a:buClr>
            </a:pPr>
            <a:r>
              <a:rPr lang="en-GB" altLang="zh-CN" dirty="0">
                <a:solidFill>
                  <a:schemeClr val="bg1"/>
                </a:solidFill>
                <a:latin typeface="Arial" panose="020B0604020202020204" pitchFamily="34" charset="0"/>
                <a:cs typeface="Arial" panose="020B0604020202020204" pitchFamily="34" charset="0"/>
              </a:rPr>
              <a:t>And calculate payments where the two don’t match</a:t>
            </a:r>
          </a:p>
        </p:txBody>
      </p:sp>
      <p:sp>
        <p:nvSpPr>
          <p:cNvPr id="17" name="Rectangle 11"/>
          <p:cNvSpPr>
            <a:spLocks noChangeArrowheads="1"/>
          </p:cNvSpPr>
          <p:nvPr/>
        </p:nvSpPr>
        <p:spPr bwMode="auto">
          <a:xfrm>
            <a:off x="3981990" y="1651495"/>
            <a:ext cx="1523360" cy="1488228"/>
          </a:xfrm>
          <a:prstGeom prst="rect">
            <a:avLst/>
          </a:prstGeom>
          <a:noFill/>
          <a:ln w="9525">
            <a:noFill/>
            <a:miter lim="800000"/>
            <a:headEnd/>
            <a:tailEnd/>
          </a:ln>
        </p:spPr>
        <p:txBody>
          <a:bodyPr>
            <a:spAutoFit/>
          </a:bodyPr>
          <a:lstStyle/>
          <a:p>
            <a:pPr algn="ctr" defTabSz="946052" eaLnBrk="0" hangingPunct="0">
              <a:buClr>
                <a:srgbClr val="008DA8"/>
              </a:buClr>
            </a:pPr>
            <a:r>
              <a:rPr lang="en-GB" altLang="zh-CN" dirty="0">
                <a:solidFill>
                  <a:schemeClr val="bg1"/>
                </a:solidFill>
                <a:latin typeface="Arial" panose="020B0604020202020204" pitchFamily="34" charset="0"/>
                <a:cs typeface="Arial" panose="020B0604020202020204" pitchFamily="34" charset="0"/>
              </a:rPr>
              <a:t>Compare what a Generator agreed to sell…</a:t>
            </a:r>
          </a:p>
        </p:txBody>
      </p:sp>
      <p:sp>
        <p:nvSpPr>
          <p:cNvPr id="18" name="Rectangle 26"/>
          <p:cNvSpPr>
            <a:spLocks noChangeArrowheads="1"/>
          </p:cNvSpPr>
          <p:nvPr/>
        </p:nvSpPr>
        <p:spPr bwMode="auto">
          <a:xfrm>
            <a:off x="6393572" y="3922465"/>
            <a:ext cx="1651506" cy="1209049"/>
          </a:xfrm>
          <a:prstGeom prst="rect">
            <a:avLst/>
          </a:prstGeom>
          <a:noFill/>
          <a:ln w="9525">
            <a:noFill/>
            <a:miter lim="800000"/>
            <a:headEnd/>
            <a:tailEnd/>
          </a:ln>
        </p:spPr>
        <p:txBody>
          <a:bodyPr wrap="square">
            <a:spAutoFit/>
          </a:bodyPr>
          <a:lstStyle/>
          <a:p>
            <a:pPr algn="ctr" defTabSz="946052" eaLnBrk="0" hangingPunct="0">
              <a:buClr>
                <a:srgbClr val="008DA8"/>
              </a:buClr>
            </a:pPr>
            <a:r>
              <a:rPr lang="en-GB" altLang="zh-CN" dirty="0">
                <a:solidFill>
                  <a:schemeClr val="bg1"/>
                </a:solidFill>
                <a:latin typeface="Arial" panose="020B0604020202020204" pitchFamily="34" charset="0"/>
                <a:cs typeface="Arial" panose="020B0604020202020204" pitchFamily="34" charset="0"/>
              </a:rPr>
              <a:t>With what a Supplier actually  consumed…</a:t>
            </a:r>
          </a:p>
        </p:txBody>
      </p:sp>
      <p:sp>
        <p:nvSpPr>
          <p:cNvPr id="19" name="Rectangle 29"/>
          <p:cNvSpPr>
            <a:spLocks noChangeArrowheads="1"/>
          </p:cNvSpPr>
          <p:nvPr/>
        </p:nvSpPr>
        <p:spPr bwMode="auto">
          <a:xfrm>
            <a:off x="8937229" y="3613372"/>
            <a:ext cx="1523360" cy="1767407"/>
          </a:xfrm>
          <a:prstGeom prst="rect">
            <a:avLst/>
          </a:prstGeom>
          <a:noFill/>
          <a:ln w="9525">
            <a:noFill/>
            <a:miter lim="800000"/>
            <a:headEnd/>
            <a:tailEnd/>
          </a:ln>
        </p:spPr>
        <p:txBody>
          <a:bodyPr>
            <a:spAutoFit/>
          </a:bodyPr>
          <a:lstStyle/>
          <a:p>
            <a:pPr algn="ctr" defTabSz="946052" eaLnBrk="0" hangingPunct="0">
              <a:buClr>
                <a:srgbClr val="008DA8"/>
              </a:buClr>
            </a:pPr>
            <a:r>
              <a:rPr lang="en-GB" altLang="zh-CN" dirty="0">
                <a:solidFill>
                  <a:schemeClr val="bg1"/>
                </a:solidFill>
                <a:latin typeface="Arial" panose="020B0604020202020204" pitchFamily="34" charset="0"/>
                <a:cs typeface="Arial" panose="020B0604020202020204" pitchFamily="34" charset="0"/>
              </a:rPr>
              <a:t>And calculate payments where the two don’t match</a:t>
            </a:r>
          </a:p>
        </p:txBody>
      </p:sp>
      <p:sp>
        <p:nvSpPr>
          <p:cNvPr id="20" name="Rectangle 32"/>
          <p:cNvSpPr>
            <a:spLocks noChangeArrowheads="1"/>
          </p:cNvSpPr>
          <p:nvPr/>
        </p:nvSpPr>
        <p:spPr bwMode="auto">
          <a:xfrm>
            <a:off x="3973351" y="3778151"/>
            <a:ext cx="1523360" cy="1488228"/>
          </a:xfrm>
          <a:prstGeom prst="rect">
            <a:avLst/>
          </a:prstGeom>
          <a:noFill/>
          <a:ln w="9525">
            <a:noFill/>
            <a:miter lim="800000"/>
            <a:headEnd/>
            <a:tailEnd/>
          </a:ln>
        </p:spPr>
        <p:txBody>
          <a:bodyPr>
            <a:spAutoFit/>
          </a:bodyPr>
          <a:lstStyle/>
          <a:p>
            <a:pPr algn="ctr" defTabSz="946052" eaLnBrk="0" hangingPunct="0">
              <a:buClr>
                <a:srgbClr val="008DA8"/>
              </a:buClr>
            </a:pPr>
            <a:r>
              <a:rPr lang="en-GB" altLang="zh-CN" dirty="0">
                <a:solidFill>
                  <a:schemeClr val="bg1"/>
                </a:solidFill>
                <a:latin typeface="Arial" panose="020B0604020202020204" pitchFamily="34" charset="0"/>
                <a:cs typeface="Arial" panose="020B0604020202020204" pitchFamily="34" charset="0"/>
              </a:rPr>
              <a:t>Compare what a Supplier agreed to buy…</a:t>
            </a:r>
          </a:p>
        </p:txBody>
      </p:sp>
      <p:cxnSp>
        <p:nvCxnSpPr>
          <p:cNvPr id="21" name="Straight Connector 20"/>
          <p:cNvCxnSpPr/>
          <p:nvPr/>
        </p:nvCxnSpPr>
        <p:spPr>
          <a:xfrm flipV="1">
            <a:off x="3728577" y="3445546"/>
            <a:ext cx="7125811" cy="17278"/>
          </a:xfrm>
          <a:prstGeom prst="line">
            <a:avLst/>
          </a:prstGeom>
          <a:ln w="2857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5" name="Right Arrow 24"/>
          <p:cNvSpPr/>
          <p:nvPr/>
        </p:nvSpPr>
        <p:spPr>
          <a:xfrm>
            <a:off x="5644463" y="1804112"/>
            <a:ext cx="659768" cy="1190227"/>
          </a:xfrm>
          <a:prstGeom prst="rightArrow">
            <a:avLst>
              <a:gd name="adj1" fmla="val 39680"/>
              <a:gd name="adj2" fmla="val 60869"/>
            </a:avLst>
          </a:prstGeom>
          <a:solidFill>
            <a:schemeClr val="accent2"/>
          </a:solidFill>
          <a:ln>
            <a:solidFill>
              <a:schemeClr val="accent2"/>
            </a:solidFill>
          </a:ln>
        </p:spPr>
        <p:style>
          <a:lnRef idx="2">
            <a:schemeClr val="accent1"/>
          </a:lnRef>
          <a:fillRef idx="1">
            <a:schemeClr val="lt1"/>
          </a:fillRef>
          <a:effectRef idx="0">
            <a:schemeClr val="accent1"/>
          </a:effectRef>
          <a:fontRef idx="minor">
            <a:schemeClr val="dk1"/>
          </a:fontRef>
        </p:style>
        <p:txBody>
          <a:bodyPr anchor="ctr"/>
          <a:lstStyle/>
          <a:p>
            <a:pPr algn="ctr" defTabSz="946052" eaLnBrk="0" hangingPunct="0">
              <a:defRPr/>
            </a:pPr>
            <a:endParaRPr lang="en-US" sz="1905" dirty="0">
              <a:solidFill>
                <a:prstClr val="black"/>
              </a:solidFill>
              <a:latin typeface="Tahoma"/>
            </a:endParaRPr>
          </a:p>
        </p:txBody>
      </p:sp>
      <p:sp>
        <p:nvSpPr>
          <p:cNvPr id="26" name="Right Arrow 25"/>
          <p:cNvSpPr/>
          <p:nvPr/>
        </p:nvSpPr>
        <p:spPr>
          <a:xfrm>
            <a:off x="5644463" y="3950299"/>
            <a:ext cx="659768" cy="1190227"/>
          </a:xfrm>
          <a:prstGeom prst="rightArrow">
            <a:avLst>
              <a:gd name="adj1" fmla="val 39680"/>
              <a:gd name="adj2" fmla="val 60869"/>
            </a:avLst>
          </a:prstGeom>
          <a:solidFill>
            <a:schemeClr val="accent2"/>
          </a:solidFill>
          <a:ln>
            <a:solidFill>
              <a:schemeClr val="accent2"/>
            </a:solidFill>
          </a:ln>
        </p:spPr>
        <p:style>
          <a:lnRef idx="2">
            <a:schemeClr val="accent1"/>
          </a:lnRef>
          <a:fillRef idx="1">
            <a:schemeClr val="lt1"/>
          </a:fillRef>
          <a:effectRef idx="0">
            <a:schemeClr val="accent1"/>
          </a:effectRef>
          <a:fontRef idx="minor">
            <a:schemeClr val="dk1"/>
          </a:fontRef>
        </p:style>
        <p:txBody>
          <a:bodyPr anchor="ctr"/>
          <a:lstStyle/>
          <a:p>
            <a:pPr algn="ctr" defTabSz="946052" eaLnBrk="0" hangingPunct="0">
              <a:defRPr/>
            </a:pPr>
            <a:endParaRPr lang="en-US" sz="1905" dirty="0">
              <a:solidFill>
                <a:prstClr val="black"/>
              </a:solidFill>
              <a:latin typeface="Tahoma"/>
            </a:endParaRPr>
          </a:p>
        </p:txBody>
      </p:sp>
      <p:sp>
        <p:nvSpPr>
          <p:cNvPr id="27" name="Right Arrow 26"/>
          <p:cNvSpPr/>
          <p:nvPr/>
        </p:nvSpPr>
        <p:spPr>
          <a:xfrm>
            <a:off x="8123075" y="1829633"/>
            <a:ext cx="659768" cy="1190227"/>
          </a:xfrm>
          <a:prstGeom prst="rightArrow">
            <a:avLst>
              <a:gd name="adj1" fmla="val 39680"/>
              <a:gd name="adj2" fmla="val 60869"/>
            </a:avLst>
          </a:prstGeom>
          <a:solidFill>
            <a:schemeClr val="accent2"/>
          </a:solidFill>
          <a:ln>
            <a:solidFill>
              <a:schemeClr val="accent2"/>
            </a:solidFill>
          </a:ln>
        </p:spPr>
        <p:style>
          <a:lnRef idx="2">
            <a:schemeClr val="accent1"/>
          </a:lnRef>
          <a:fillRef idx="1">
            <a:schemeClr val="lt1"/>
          </a:fillRef>
          <a:effectRef idx="0">
            <a:schemeClr val="accent1"/>
          </a:effectRef>
          <a:fontRef idx="minor">
            <a:schemeClr val="dk1"/>
          </a:fontRef>
        </p:style>
        <p:txBody>
          <a:bodyPr anchor="ctr"/>
          <a:lstStyle/>
          <a:p>
            <a:pPr algn="ctr" defTabSz="946052" eaLnBrk="0" hangingPunct="0">
              <a:defRPr/>
            </a:pPr>
            <a:endParaRPr lang="en-US" sz="1905" dirty="0">
              <a:solidFill>
                <a:prstClr val="black"/>
              </a:solidFill>
              <a:latin typeface="Tahoma"/>
            </a:endParaRPr>
          </a:p>
        </p:txBody>
      </p:sp>
      <p:sp>
        <p:nvSpPr>
          <p:cNvPr id="28" name="Right Arrow 27"/>
          <p:cNvSpPr/>
          <p:nvPr/>
        </p:nvSpPr>
        <p:spPr>
          <a:xfrm>
            <a:off x="8132040" y="3941287"/>
            <a:ext cx="650803" cy="1190227"/>
          </a:xfrm>
          <a:prstGeom prst="rightArrow">
            <a:avLst>
              <a:gd name="adj1" fmla="val 39680"/>
              <a:gd name="adj2" fmla="val 60869"/>
            </a:avLst>
          </a:prstGeom>
          <a:solidFill>
            <a:schemeClr val="accent2"/>
          </a:solidFill>
          <a:ln>
            <a:solidFill>
              <a:schemeClr val="accent2"/>
            </a:solidFill>
          </a:ln>
        </p:spPr>
        <p:style>
          <a:lnRef idx="2">
            <a:schemeClr val="accent1"/>
          </a:lnRef>
          <a:fillRef idx="1">
            <a:schemeClr val="lt1"/>
          </a:fillRef>
          <a:effectRef idx="0">
            <a:schemeClr val="accent1"/>
          </a:effectRef>
          <a:fontRef idx="minor">
            <a:schemeClr val="dk1"/>
          </a:fontRef>
        </p:style>
        <p:txBody>
          <a:bodyPr anchor="ctr"/>
          <a:lstStyle/>
          <a:p>
            <a:pPr algn="ctr" defTabSz="946052" eaLnBrk="0" hangingPunct="0">
              <a:defRPr/>
            </a:pPr>
            <a:endParaRPr lang="en-US" sz="1905" dirty="0">
              <a:solidFill>
                <a:prstClr val="black"/>
              </a:solidFill>
              <a:latin typeface="Tahoma"/>
            </a:endParaRPr>
          </a:p>
        </p:txBody>
      </p:sp>
    </p:spTree>
    <p:extLst>
      <p:ext uri="{BB962C8B-B14F-4D97-AF65-F5344CB8AC3E}">
        <p14:creationId xmlns:p14="http://schemas.microsoft.com/office/powerpoint/2010/main" val="25986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0" grpId="0" animBg="1"/>
      <p:bldP spid="11" grpId="0" animBg="1"/>
      <p:bldP spid="12" grpId="0" animBg="1"/>
      <p:bldP spid="13" grpId="0" animBg="1"/>
      <p:bldP spid="14" grpId="0" animBg="1"/>
      <p:bldP spid="15" grpId="0"/>
      <p:bldP spid="16" grpId="0"/>
      <p:bldP spid="17" grpId="0"/>
      <p:bldP spid="18" grpId="0"/>
      <p:bldP spid="19" grpId="0"/>
      <p:bldP spid="20" grpId="0"/>
      <p:bldP spid="25" grpId="0" animBg="1"/>
      <p:bldP spid="26" grpId="0" animBg="1"/>
      <p:bldP spid="27" grpId="0" animBg="1"/>
      <p:bldP spid="28"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Introduction to </a:t>
            </a:r>
            <a:br>
              <a:rPr lang="en-GB" dirty="0"/>
            </a:br>
            <a:r>
              <a:rPr lang="en-GB" dirty="0" err="1"/>
              <a:t>SuppLier</a:t>
            </a:r>
            <a:r>
              <a:rPr lang="en-GB" dirty="0"/>
              <a:t> Volume </a:t>
            </a:r>
            <a:r>
              <a:rPr lang="en-GB" dirty="0" err="1"/>
              <a:t>AllOCation</a:t>
            </a:r>
            <a:endParaRPr lang="en-GB" dirty="0"/>
          </a:p>
        </p:txBody>
      </p:sp>
    </p:spTree>
    <p:extLst>
      <p:ext uri="{BB962C8B-B14F-4D97-AF65-F5344CB8AC3E}">
        <p14:creationId xmlns:p14="http://schemas.microsoft.com/office/powerpoint/2010/main" val="374666018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CVA and SVA</a:t>
            </a:r>
          </a:p>
        </p:txBody>
      </p:sp>
      <p:sp>
        <p:nvSpPr>
          <p:cNvPr id="7" name="Rectangle 6"/>
          <p:cNvSpPr/>
          <p:nvPr/>
        </p:nvSpPr>
        <p:spPr>
          <a:xfrm>
            <a:off x="1445676" y="1097824"/>
            <a:ext cx="9240428" cy="22203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946052">
              <a:defRPr/>
            </a:pPr>
            <a:endParaRPr lang="en-GB" sz="1905">
              <a:solidFill>
                <a:prstClr val="white"/>
              </a:solidFill>
              <a:latin typeface="Tahoma"/>
            </a:endParaRPr>
          </a:p>
        </p:txBody>
      </p:sp>
      <p:sp>
        <p:nvSpPr>
          <p:cNvPr id="8" name="Rectangle 7"/>
          <p:cNvSpPr/>
          <p:nvPr/>
        </p:nvSpPr>
        <p:spPr>
          <a:xfrm>
            <a:off x="1473917" y="3870313"/>
            <a:ext cx="9240428" cy="222031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defRPr/>
            </a:pPr>
            <a:endParaRPr lang="en-GB" sz="1905">
              <a:solidFill>
                <a:prstClr val="white"/>
              </a:solidFill>
              <a:latin typeface="Tahoma"/>
            </a:endParaRPr>
          </a:p>
        </p:txBody>
      </p:sp>
      <p:sp>
        <p:nvSpPr>
          <p:cNvPr id="9" name="Rectangle 8"/>
          <p:cNvSpPr/>
          <p:nvPr/>
        </p:nvSpPr>
        <p:spPr>
          <a:xfrm>
            <a:off x="5330148" y="3231021"/>
            <a:ext cx="1339059" cy="794797"/>
          </a:xfrm>
          <a:prstGeom prst="rect">
            <a:avLst/>
          </a:prstGeom>
          <a:solidFill>
            <a:schemeClr val="tx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defRPr/>
            </a:pPr>
            <a:endParaRPr lang="en-GB" sz="1905">
              <a:solidFill>
                <a:prstClr val="white"/>
              </a:solidFill>
              <a:latin typeface="Tahoma"/>
            </a:endParaRPr>
          </a:p>
        </p:txBody>
      </p:sp>
      <p:sp>
        <p:nvSpPr>
          <p:cNvPr id="10" name="TextBox 9"/>
          <p:cNvSpPr txBox="1"/>
          <p:nvPr/>
        </p:nvSpPr>
        <p:spPr>
          <a:xfrm>
            <a:off x="5455415" y="3380694"/>
            <a:ext cx="1088526" cy="487313"/>
          </a:xfrm>
          <a:prstGeom prst="rect">
            <a:avLst/>
          </a:prstGeom>
          <a:noFill/>
          <a:ln w="28575">
            <a:noFill/>
          </a:ln>
        </p:spPr>
        <p:txBody>
          <a:bodyPr wrap="square" lIns="0" tIns="0" rIns="0" bIns="0" rtlCol="0">
            <a:spAutoFit/>
          </a:bodyPr>
          <a:lstStyle/>
          <a:p>
            <a:pPr algn="ctr" defTabSz="946052">
              <a:lnSpc>
                <a:spcPts val="1905"/>
              </a:lnSpc>
              <a:spcAft>
                <a:spcPts val="508"/>
              </a:spcAft>
              <a:defRPr/>
            </a:pPr>
            <a:r>
              <a:rPr lang="en-GB" sz="1270" dirty="0">
                <a:solidFill>
                  <a:prstClr val="white"/>
                </a:solidFill>
                <a:latin typeface="Tahoma"/>
              </a:rPr>
              <a:t>Grid Supply Point (GSP)</a:t>
            </a:r>
          </a:p>
        </p:txBody>
      </p:sp>
      <p:sp>
        <p:nvSpPr>
          <p:cNvPr id="11" name="Rectangle 10"/>
          <p:cNvSpPr/>
          <p:nvPr/>
        </p:nvSpPr>
        <p:spPr>
          <a:xfrm>
            <a:off x="1473916" y="3870313"/>
            <a:ext cx="1306068" cy="222031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defRPr/>
            </a:pPr>
            <a:endParaRPr lang="en-GB" sz="1905">
              <a:solidFill>
                <a:prstClr val="white"/>
              </a:solidFill>
              <a:latin typeface="Tahoma"/>
            </a:endParaRPr>
          </a:p>
        </p:txBody>
      </p:sp>
      <p:sp>
        <p:nvSpPr>
          <p:cNvPr id="12" name="Rectangle 11"/>
          <p:cNvSpPr/>
          <p:nvPr/>
        </p:nvSpPr>
        <p:spPr>
          <a:xfrm>
            <a:off x="1458732" y="1097824"/>
            <a:ext cx="1306068" cy="222031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defTabSz="946052">
              <a:defRPr/>
            </a:pPr>
            <a:endParaRPr lang="en-GB" sz="1905">
              <a:solidFill>
                <a:prstClr val="white"/>
              </a:solidFill>
              <a:latin typeface="Tahoma"/>
            </a:endParaRPr>
          </a:p>
        </p:txBody>
      </p:sp>
      <p:sp>
        <p:nvSpPr>
          <p:cNvPr id="13" name="TextBox 12"/>
          <p:cNvSpPr txBox="1"/>
          <p:nvPr/>
        </p:nvSpPr>
        <p:spPr>
          <a:xfrm>
            <a:off x="1606552" y="1504196"/>
            <a:ext cx="1131653" cy="288669"/>
          </a:xfrm>
          <a:prstGeom prst="rect">
            <a:avLst/>
          </a:prstGeom>
          <a:noFill/>
        </p:spPr>
        <p:txBody>
          <a:bodyPr wrap="square" lIns="0" tIns="0" rIns="0" bIns="0" rtlCol="0">
            <a:spAutoFit/>
          </a:bodyPr>
          <a:lstStyle/>
          <a:p>
            <a:pPr defTabSz="946052">
              <a:lnSpc>
                <a:spcPts val="1905"/>
              </a:lnSpc>
              <a:spcAft>
                <a:spcPts val="508"/>
              </a:spcAft>
              <a:defRPr/>
            </a:pPr>
            <a:r>
              <a:rPr lang="en-GB" sz="3628" b="1" dirty="0">
                <a:solidFill>
                  <a:srgbClr val="FFFFFF"/>
                </a:solidFill>
                <a:latin typeface="Arial" panose="020B0604020202020204" pitchFamily="34" charset="0"/>
                <a:cs typeface="Arial" panose="020B0604020202020204" pitchFamily="34" charset="0"/>
              </a:rPr>
              <a:t>CVA</a:t>
            </a:r>
          </a:p>
        </p:txBody>
      </p:sp>
      <p:sp>
        <p:nvSpPr>
          <p:cNvPr id="14" name="TextBox 13"/>
          <p:cNvSpPr txBox="1"/>
          <p:nvPr/>
        </p:nvSpPr>
        <p:spPr>
          <a:xfrm>
            <a:off x="1588341" y="1904961"/>
            <a:ext cx="989176" cy="730969"/>
          </a:xfrm>
          <a:prstGeom prst="rect">
            <a:avLst/>
          </a:prstGeom>
          <a:noFill/>
        </p:spPr>
        <p:txBody>
          <a:bodyPr wrap="square" lIns="0" tIns="0" rIns="0" bIns="0" rtlCol="0">
            <a:spAutoFit/>
          </a:bodyPr>
          <a:lstStyle/>
          <a:p>
            <a:pPr algn="ctr" defTabSz="946052">
              <a:lnSpc>
                <a:spcPts val="1905"/>
              </a:lnSpc>
              <a:spcAft>
                <a:spcPts val="508"/>
              </a:spcAft>
              <a:defRPr/>
            </a:pPr>
            <a:r>
              <a:rPr lang="en-GB" sz="1270" dirty="0">
                <a:solidFill>
                  <a:srgbClr val="FFFFFF"/>
                </a:solidFill>
                <a:latin typeface="Arial" panose="020B0604020202020204" pitchFamily="34" charset="0"/>
                <a:cs typeface="Arial" panose="020B0604020202020204" pitchFamily="34" charset="0"/>
              </a:rPr>
              <a:t>Central Volume Allocation</a:t>
            </a:r>
          </a:p>
        </p:txBody>
      </p:sp>
      <p:sp>
        <p:nvSpPr>
          <p:cNvPr id="15" name="TextBox 14"/>
          <p:cNvSpPr txBox="1"/>
          <p:nvPr/>
        </p:nvSpPr>
        <p:spPr>
          <a:xfrm>
            <a:off x="1632362" y="4846564"/>
            <a:ext cx="989176" cy="730969"/>
          </a:xfrm>
          <a:prstGeom prst="rect">
            <a:avLst/>
          </a:prstGeom>
          <a:noFill/>
        </p:spPr>
        <p:txBody>
          <a:bodyPr wrap="square" lIns="0" tIns="0" rIns="0" bIns="0" rtlCol="0">
            <a:spAutoFit/>
          </a:bodyPr>
          <a:lstStyle/>
          <a:p>
            <a:pPr algn="ctr" defTabSz="946052">
              <a:lnSpc>
                <a:spcPts val="1905"/>
              </a:lnSpc>
              <a:spcAft>
                <a:spcPts val="508"/>
              </a:spcAft>
              <a:defRPr/>
            </a:pPr>
            <a:r>
              <a:rPr lang="en-GB" sz="1270" dirty="0">
                <a:solidFill>
                  <a:srgbClr val="FFFFFF"/>
                </a:solidFill>
                <a:latin typeface="Arial" panose="020B0604020202020204" pitchFamily="34" charset="0"/>
                <a:cs typeface="Arial" panose="020B0604020202020204" pitchFamily="34" charset="0"/>
              </a:rPr>
              <a:t>Supplier Volume Allocation</a:t>
            </a:r>
          </a:p>
        </p:txBody>
      </p:sp>
      <p:sp>
        <p:nvSpPr>
          <p:cNvPr id="16" name="TextBox 15"/>
          <p:cNvSpPr txBox="1"/>
          <p:nvPr/>
        </p:nvSpPr>
        <p:spPr>
          <a:xfrm>
            <a:off x="1632363" y="4322782"/>
            <a:ext cx="1131653" cy="288669"/>
          </a:xfrm>
          <a:prstGeom prst="rect">
            <a:avLst/>
          </a:prstGeom>
          <a:noFill/>
        </p:spPr>
        <p:txBody>
          <a:bodyPr wrap="square" lIns="0" tIns="0" rIns="0" bIns="0" rtlCol="0">
            <a:spAutoFit/>
          </a:bodyPr>
          <a:lstStyle/>
          <a:p>
            <a:pPr defTabSz="946052">
              <a:lnSpc>
                <a:spcPts val="1905"/>
              </a:lnSpc>
              <a:spcAft>
                <a:spcPts val="508"/>
              </a:spcAft>
              <a:defRPr/>
            </a:pPr>
            <a:r>
              <a:rPr lang="en-GB" sz="3628" b="1" dirty="0">
                <a:solidFill>
                  <a:srgbClr val="FFFFFF"/>
                </a:solidFill>
                <a:latin typeface="Arial" panose="020B0604020202020204" pitchFamily="34" charset="0"/>
                <a:cs typeface="Arial" panose="020B0604020202020204" pitchFamily="34" charset="0"/>
              </a:rPr>
              <a:t>SVA</a:t>
            </a:r>
          </a:p>
        </p:txBody>
      </p:sp>
      <p:cxnSp>
        <p:nvCxnSpPr>
          <p:cNvPr id="17" name="Straight Connector 16"/>
          <p:cNvCxnSpPr/>
          <p:nvPr/>
        </p:nvCxnSpPr>
        <p:spPr>
          <a:xfrm>
            <a:off x="1473917" y="3611138"/>
            <a:ext cx="3755294" cy="0"/>
          </a:xfrm>
          <a:prstGeom prst="line">
            <a:avLst/>
          </a:prstGeom>
          <a:ln w="349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752910" y="3611138"/>
            <a:ext cx="3901425" cy="0"/>
          </a:xfrm>
          <a:prstGeom prst="line">
            <a:avLst/>
          </a:prstGeom>
          <a:ln w="3492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noChangeArrowheads="1"/>
          </p:cNvPicPr>
          <p:nvPr/>
        </p:nvPicPr>
        <p:blipFill rotWithShape="1">
          <a:blip r:embed="rId2">
            <a:extLst>
              <a:ext uri="{28A0092B-C50C-407E-A947-70E740481C1C}">
                <a14:useLocalDpi xmlns:a14="http://schemas.microsoft.com/office/drawing/2010/main" val="0"/>
              </a:ext>
            </a:extLst>
          </a:blip>
          <a:srcRect r="5575"/>
          <a:stretch/>
        </p:blipFill>
        <p:spPr bwMode="auto">
          <a:xfrm>
            <a:off x="9181007" y="3954205"/>
            <a:ext cx="1339384" cy="2052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9345" y="1144218"/>
            <a:ext cx="820333" cy="196746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802230" y="1363137"/>
            <a:ext cx="2704035" cy="497380"/>
          </a:xfrm>
          <a:prstGeom prst="rect">
            <a:avLst/>
          </a:prstGeom>
          <a:noFill/>
        </p:spPr>
        <p:txBody>
          <a:bodyPr wrap="square" lIns="0" tIns="0" rIns="0" bIns="0" rtlCol="0">
            <a:spAutoFit/>
          </a:bodyPr>
          <a:lstStyle/>
          <a:p>
            <a:pPr algn="ctr" defTabSz="946052">
              <a:lnSpc>
                <a:spcPts val="1179"/>
              </a:lnSpc>
              <a:spcAft>
                <a:spcPts val="508"/>
              </a:spcAft>
              <a:defRPr/>
            </a:pPr>
            <a:r>
              <a:rPr lang="en-GB" sz="2540" b="1" dirty="0">
                <a:solidFill>
                  <a:schemeClr val="accent6"/>
                </a:solidFill>
                <a:latin typeface="Arial" panose="020B0604020202020204" pitchFamily="34" charset="0"/>
                <a:cs typeface="Arial" panose="020B0604020202020204" pitchFamily="34" charset="0"/>
              </a:rPr>
              <a:t>TRANSMISSION</a:t>
            </a:r>
            <a:br>
              <a:rPr lang="en-GB" sz="2540" b="1" dirty="0">
                <a:solidFill>
                  <a:schemeClr val="accent6"/>
                </a:solidFill>
                <a:latin typeface="Arial" panose="020B0604020202020204" pitchFamily="34" charset="0"/>
                <a:cs typeface="Arial" panose="020B0604020202020204" pitchFamily="34" charset="0"/>
              </a:rPr>
            </a:br>
            <a:r>
              <a:rPr lang="en-GB" sz="2540" b="1" dirty="0">
                <a:solidFill>
                  <a:schemeClr val="accent6"/>
                </a:solidFill>
                <a:latin typeface="Arial" panose="020B0604020202020204" pitchFamily="34" charset="0"/>
                <a:cs typeface="Arial" panose="020B0604020202020204" pitchFamily="34" charset="0"/>
              </a:rPr>
              <a:t/>
            </a:r>
            <a:br>
              <a:rPr lang="en-GB" sz="2540" b="1" dirty="0">
                <a:solidFill>
                  <a:schemeClr val="accent6"/>
                </a:solidFill>
                <a:latin typeface="Arial" panose="020B0604020202020204" pitchFamily="34" charset="0"/>
                <a:cs typeface="Arial" panose="020B0604020202020204" pitchFamily="34" charset="0"/>
              </a:rPr>
            </a:br>
            <a:r>
              <a:rPr lang="en-GB" sz="2540" b="1" dirty="0">
                <a:solidFill>
                  <a:schemeClr val="accent6"/>
                </a:solidFill>
                <a:latin typeface="Arial" panose="020B0604020202020204" pitchFamily="34" charset="0"/>
                <a:cs typeface="Arial" panose="020B0604020202020204" pitchFamily="34" charset="0"/>
              </a:rPr>
              <a:t>NETWORK</a:t>
            </a:r>
          </a:p>
        </p:txBody>
      </p:sp>
      <p:sp>
        <p:nvSpPr>
          <p:cNvPr id="22" name="TextBox 21"/>
          <p:cNvSpPr txBox="1"/>
          <p:nvPr/>
        </p:nvSpPr>
        <p:spPr>
          <a:xfrm>
            <a:off x="6287762" y="4177911"/>
            <a:ext cx="2704035" cy="561500"/>
          </a:xfrm>
          <a:prstGeom prst="rect">
            <a:avLst/>
          </a:prstGeom>
          <a:noFill/>
        </p:spPr>
        <p:txBody>
          <a:bodyPr wrap="square" lIns="0" tIns="0" rIns="0" bIns="0" rtlCol="0">
            <a:spAutoFit/>
          </a:bodyPr>
          <a:lstStyle/>
          <a:p>
            <a:pPr algn="ctr" defTabSz="946052">
              <a:lnSpc>
                <a:spcPts val="1905"/>
              </a:lnSpc>
              <a:spcAft>
                <a:spcPts val="508"/>
              </a:spcAft>
              <a:defRPr/>
            </a:pPr>
            <a:r>
              <a:rPr lang="en-GB" sz="2540" b="1" dirty="0">
                <a:solidFill>
                  <a:schemeClr val="accent4"/>
                </a:solidFill>
                <a:latin typeface="Arial" panose="020B0604020202020204" pitchFamily="34" charset="0"/>
                <a:cs typeface="Arial" panose="020B0604020202020204" pitchFamily="34" charset="0"/>
              </a:rPr>
              <a:t>DISTRIBUTION</a:t>
            </a:r>
          </a:p>
          <a:p>
            <a:pPr algn="ctr" defTabSz="946052">
              <a:lnSpc>
                <a:spcPts val="816"/>
              </a:lnSpc>
              <a:spcAft>
                <a:spcPts val="508"/>
              </a:spcAft>
              <a:defRPr/>
            </a:pPr>
            <a:r>
              <a:rPr lang="en-GB" sz="2540" b="1" dirty="0">
                <a:solidFill>
                  <a:schemeClr val="accent4"/>
                </a:solidFill>
                <a:latin typeface="Arial" panose="020B0604020202020204" pitchFamily="34" charset="0"/>
                <a:cs typeface="Arial" panose="020B0604020202020204" pitchFamily="34" charset="0"/>
              </a:rPr>
              <a:t/>
            </a:r>
            <a:br>
              <a:rPr lang="en-GB" sz="2540" b="1" dirty="0">
                <a:solidFill>
                  <a:schemeClr val="accent4"/>
                </a:solidFill>
                <a:latin typeface="Arial" panose="020B0604020202020204" pitchFamily="34" charset="0"/>
                <a:cs typeface="Arial" panose="020B0604020202020204" pitchFamily="34" charset="0"/>
              </a:rPr>
            </a:br>
            <a:r>
              <a:rPr lang="en-GB" sz="2540" b="1" dirty="0">
                <a:solidFill>
                  <a:schemeClr val="accent4"/>
                </a:solidFill>
                <a:latin typeface="Arial" panose="020B0604020202020204" pitchFamily="34" charset="0"/>
                <a:cs typeface="Arial" panose="020B0604020202020204" pitchFamily="34" charset="0"/>
              </a:rPr>
              <a:t>NETWORK</a:t>
            </a:r>
          </a:p>
        </p:txBody>
      </p:sp>
      <p:pic>
        <p:nvPicPr>
          <p:cNvPr id="23"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6309" y="1726900"/>
            <a:ext cx="552903" cy="132606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Image result for power plant clip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6528" y="1173022"/>
            <a:ext cx="1800284" cy="2105596"/>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6210010" y="2037362"/>
            <a:ext cx="2472277" cy="1166986"/>
          </a:xfrm>
          <a:prstGeom prst="rect">
            <a:avLst/>
          </a:prstGeom>
          <a:noFill/>
        </p:spPr>
        <p:txBody>
          <a:bodyPr wrap="square" lIns="0" tIns="0" rIns="0" bIns="0" rtlCol="0">
            <a:spAutoFit/>
          </a:bodyPr>
          <a:lstStyle/>
          <a:p>
            <a:pPr algn="ctr" defTabSz="946052">
              <a:lnSpc>
                <a:spcPts val="1905"/>
              </a:lnSpc>
              <a:spcAft>
                <a:spcPts val="508"/>
              </a:spcAft>
              <a:defRPr/>
            </a:pPr>
            <a:r>
              <a:rPr lang="en-GB" sz="1270" dirty="0">
                <a:solidFill>
                  <a:schemeClr val="tx2"/>
                </a:solidFill>
                <a:latin typeface="Arial" panose="020B0604020202020204" pitchFamily="34" charset="0"/>
                <a:cs typeface="Arial" panose="020B0604020202020204" pitchFamily="34" charset="0"/>
              </a:rPr>
              <a:t> “THE GRID”</a:t>
            </a:r>
          </a:p>
          <a:p>
            <a:pPr marL="259175" indent="-259175" algn="ctr" defTabSz="946052">
              <a:lnSpc>
                <a:spcPts val="1905"/>
              </a:lnSpc>
              <a:spcAft>
                <a:spcPts val="508"/>
              </a:spcAft>
              <a:buFont typeface="Arial" panose="020B0604020202020204" pitchFamily="34" charset="0"/>
              <a:buChar char="•"/>
              <a:defRPr/>
            </a:pPr>
            <a:r>
              <a:rPr lang="en-GB" sz="1270" dirty="0">
                <a:solidFill>
                  <a:schemeClr val="tx2"/>
                </a:solidFill>
                <a:latin typeface="Arial" panose="020B0604020202020204" pitchFamily="34" charset="0"/>
                <a:cs typeface="Arial" panose="020B0604020202020204" pitchFamily="34" charset="0"/>
              </a:rPr>
              <a:t>Large Scale Supply</a:t>
            </a:r>
          </a:p>
          <a:p>
            <a:pPr marL="259175" indent="-259175" algn="ctr" defTabSz="946052">
              <a:lnSpc>
                <a:spcPts val="1905"/>
              </a:lnSpc>
              <a:spcAft>
                <a:spcPts val="508"/>
              </a:spcAft>
              <a:buFont typeface="Arial" panose="020B0604020202020204" pitchFamily="34" charset="0"/>
              <a:buChar char="•"/>
              <a:defRPr/>
            </a:pPr>
            <a:r>
              <a:rPr lang="en-GB" sz="1270" dirty="0">
                <a:solidFill>
                  <a:schemeClr val="tx2"/>
                </a:solidFill>
                <a:latin typeface="Arial" panose="020B0604020202020204" pitchFamily="34" charset="0"/>
                <a:cs typeface="Arial" panose="020B0604020202020204" pitchFamily="34" charset="0"/>
              </a:rPr>
              <a:t>Large Scale Generation</a:t>
            </a:r>
          </a:p>
          <a:p>
            <a:pPr marL="259175" indent="-259175" algn="ctr" defTabSz="946052">
              <a:lnSpc>
                <a:spcPts val="1905"/>
              </a:lnSpc>
              <a:spcAft>
                <a:spcPts val="508"/>
              </a:spcAft>
              <a:buFont typeface="Arial" panose="020B0604020202020204" pitchFamily="34" charset="0"/>
              <a:buChar char="•"/>
              <a:defRPr/>
            </a:pPr>
            <a:r>
              <a:rPr lang="en-GB" sz="1270" dirty="0">
                <a:solidFill>
                  <a:schemeClr val="tx2"/>
                </a:solidFill>
                <a:latin typeface="Arial" panose="020B0604020202020204" pitchFamily="34" charset="0"/>
                <a:cs typeface="Arial" panose="020B0604020202020204" pitchFamily="34" charset="0"/>
              </a:rPr>
              <a:t>Interconnectors </a:t>
            </a:r>
          </a:p>
        </p:txBody>
      </p:sp>
      <p:pic>
        <p:nvPicPr>
          <p:cNvPr id="26" name="Picture 6" descr="Image result for house clip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1088" y="4439614"/>
            <a:ext cx="1657373" cy="144522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2" descr="Image result for solar panels clip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1453" y="4439614"/>
            <a:ext cx="1634311" cy="1634311"/>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6403641" y="4853738"/>
            <a:ext cx="2472277" cy="859210"/>
          </a:xfrm>
          <a:prstGeom prst="rect">
            <a:avLst/>
          </a:prstGeom>
          <a:noFill/>
        </p:spPr>
        <p:txBody>
          <a:bodyPr wrap="square" lIns="0" tIns="0" rIns="0" bIns="0" rtlCol="0">
            <a:spAutoFit/>
          </a:bodyPr>
          <a:lstStyle/>
          <a:p>
            <a:pPr algn="ctr" defTabSz="946052">
              <a:lnSpc>
                <a:spcPts val="1905"/>
              </a:lnSpc>
              <a:spcAft>
                <a:spcPts val="508"/>
              </a:spcAft>
              <a:defRPr/>
            </a:pPr>
            <a:r>
              <a:rPr lang="en-GB" sz="1270" dirty="0">
                <a:solidFill>
                  <a:prstClr val="black"/>
                </a:solidFill>
                <a:latin typeface="Arial" panose="020B0604020202020204" pitchFamily="34" charset="0"/>
                <a:cs typeface="Arial" panose="020B0604020202020204" pitchFamily="34" charset="0"/>
              </a:rPr>
              <a:t>GSP Groups</a:t>
            </a:r>
          </a:p>
          <a:p>
            <a:pPr marL="259175" indent="-259175" algn="ctr" defTabSz="946052">
              <a:lnSpc>
                <a:spcPts val="1905"/>
              </a:lnSpc>
              <a:spcAft>
                <a:spcPts val="508"/>
              </a:spcAft>
              <a:buFont typeface="Arial" panose="020B0604020202020204" pitchFamily="34" charset="0"/>
              <a:buChar char="•"/>
              <a:defRPr/>
            </a:pPr>
            <a:r>
              <a:rPr lang="en-GB" sz="1270" dirty="0">
                <a:solidFill>
                  <a:prstClr val="black"/>
                </a:solidFill>
                <a:latin typeface="Arial" panose="020B0604020202020204" pitchFamily="34" charset="0"/>
                <a:cs typeface="Arial" panose="020B0604020202020204" pitchFamily="34" charset="0"/>
              </a:rPr>
              <a:t>Small Scale Supply</a:t>
            </a:r>
          </a:p>
          <a:p>
            <a:pPr marL="259175" indent="-259175" algn="ctr" defTabSz="946052">
              <a:lnSpc>
                <a:spcPts val="1905"/>
              </a:lnSpc>
              <a:spcAft>
                <a:spcPts val="508"/>
              </a:spcAft>
              <a:buFont typeface="Arial" panose="020B0604020202020204" pitchFamily="34" charset="0"/>
              <a:buChar char="•"/>
              <a:defRPr/>
            </a:pPr>
            <a:r>
              <a:rPr lang="en-GB" sz="1270" dirty="0">
                <a:solidFill>
                  <a:prstClr val="black"/>
                </a:solidFill>
                <a:latin typeface="Arial" panose="020B0604020202020204" pitchFamily="34" charset="0"/>
                <a:cs typeface="Arial" panose="020B0604020202020204" pitchFamily="34" charset="0"/>
              </a:rPr>
              <a:t>Small Scale Generation </a:t>
            </a:r>
          </a:p>
        </p:txBody>
      </p:sp>
      <p:pic>
        <p:nvPicPr>
          <p:cNvPr id="29" name="Picture 28"/>
          <p:cNvPicPr>
            <a:picLocks noChangeAspect="1"/>
          </p:cNvPicPr>
          <p:nvPr/>
        </p:nvPicPr>
        <p:blipFill>
          <a:blip r:embed="rId7"/>
          <a:stretch>
            <a:fillRect/>
          </a:stretch>
        </p:blipFill>
        <p:spPr>
          <a:xfrm>
            <a:off x="8506159" y="1798142"/>
            <a:ext cx="2003753" cy="1467781"/>
          </a:xfrm>
          <a:prstGeom prst="rect">
            <a:avLst/>
          </a:prstGeom>
        </p:spPr>
      </p:pic>
    </p:spTree>
    <p:extLst>
      <p:ext uri="{BB962C8B-B14F-4D97-AF65-F5344CB8AC3E}">
        <p14:creationId xmlns:p14="http://schemas.microsoft.com/office/powerpoint/2010/main" val="423324066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Metering – Half Hourly (HH) Vs Non-Half Hourly (NHH)</a:t>
            </a:r>
            <a:endParaRPr lang="en-GB" sz="2400" dirty="0"/>
          </a:p>
        </p:txBody>
      </p:sp>
      <p:sp>
        <p:nvSpPr>
          <p:cNvPr id="7" name="Rectangle 6"/>
          <p:cNvSpPr/>
          <p:nvPr/>
        </p:nvSpPr>
        <p:spPr>
          <a:xfrm>
            <a:off x="1691195" y="961826"/>
            <a:ext cx="1853391" cy="922076"/>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spcFirstLastPara="0" vert="horz" wrap="square" lIns="109459" tIns="80662" rIns="109459" bIns="80662" numCol="1" spcCol="1270" anchor="ctr" anchorCtr="0">
            <a:noAutofit/>
          </a:bodyPr>
          <a:lstStyle/>
          <a:p>
            <a:pPr algn="ctr" defTabSz="2015808">
              <a:lnSpc>
                <a:spcPct val="90000"/>
              </a:lnSpc>
              <a:spcBef>
                <a:spcPct val="0"/>
              </a:spcBef>
              <a:spcAft>
                <a:spcPct val="35000"/>
              </a:spcAft>
            </a:pPr>
            <a:r>
              <a:rPr lang="en-GB" sz="5442" dirty="0">
                <a:solidFill>
                  <a:prstClr val="white"/>
                </a:solidFill>
                <a:latin typeface="Arial" panose="020B0604020202020204" pitchFamily="34" charset="0"/>
                <a:cs typeface="Arial" panose="020B0604020202020204" pitchFamily="34" charset="0"/>
              </a:rPr>
              <a:t>HH</a:t>
            </a:r>
          </a:p>
        </p:txBody>
      </p:sp>
      <p:sp>
        <p:nvSpPr>
          <p:cNvPr id="8" name="Rectangle 7"/>
          <p:cNvSpPr/>
          <p:nvPr/>
        </p:nvSpPr>
        <p:spPr>
          <a:xfrm>
            <a:off x="1682556" y="1917941"/>
            <a:ext cx="1853391" cy="1036724"/>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2074" tIns="35739" rIns="42074" bIns="35739" numCol="1" spcCol="1270" anchor="ctr" anchorCtr="0">
            <a:noAutofit/>
          </a:bodyPr>
          <a:lstStyle/>
          <a:p>
            <a:pPr algn="ctr" defTabSz="443478">
              <a:lnSpc>
                <a:spcPct val="90000"/>
              </a:lnSpc>
              <a:spcBef>
                <a:spcPct val="0"/>
              </a:spcBef>
              <a:spcAft>
                <a:spcPct val="35000"/>
              </a:spcAft>
            </a:pPr>
            <a:r>
              <a:rPr lang="en-GB" sz="1451" dirty="0">
                <a:solidFill>
                  <a:schemeClr val="tx2"/>
                </a:solidFill>
                <a:latin typeface="Arial" panose="020B0604020202020204" pitchFamily="34" charset="0"/>
                <a:cs typeface="Arial" panose="020B0604020202020204" pitchFamily="34" charset="0"/>
              </a:rPr>
              <a:t>Used in all CVA sites</a:t>
            </a:r>
          </a:p>
        </p:txBody>
      </p:sp>
      <p:sp>
        <p:nvSpPr>
          <p:cNvPr id="9" name="Rectangle 8"/>
          <p:cNvSpPr/>
          <p:nvPr/>
        </p:nvSpPr>
        <p:spPr>
          <a:xfrm>
            <a:off x="1682555" y="3032207"/>
            <a:ext cx="1853391" cy="1036724"/>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2074" tIns="35739" rIns="42074" bIns="35739" numCol="1" spcCol="1270" anchor="ctr" anchorCtr="0">
            <a:noAutofit/>
          </a:bodyPr>
          <a:lstStyle/>
          <a:p>
            <a:pPr algn="ctr" defTabSz="443478">
              <a:lnSpc>
                <a:spcPct val="90000"/>
              </a:lnSpc>
              <a:spcBef>
                <a:spcPct val="0"/>
              </a:spcBef>
              <a:spcAft>
                <a:spcPct val="35000"/>
              </a:spcAft>
            </a:pPr>
            <a:r>
              <a:rPr lang="en-GB" sz="1451" dirty="0">
                <a:solidFill>
                  <a:schemeClr val="tx2"/>
                </a:solidFill>
                <a:latin typeface="Arial" panose="020B0604020202020204" pitchFamily="34" charset="0"/>
                <a:cs typeface="Arial" panose="020B0604020202020204" pitchFamily="34" charset="0"/>
              </a:rPr>
              <a:t>Used in large industrial and commercial SVA sites</a:t>
            </a:r>
          </a:p>
        </p:txBody>
      </p:sp>
      <p:sp>
        <p:nvSpPr>
          <p:cNvPr id="10" name="Rectangle 9"/>
          <p:cNvSpPr/>
          <p:nvPr/>
        </p:nvSpPr>
        <p:spPr>
          <a:xfrm>
            <a:off x="1669955" y="4134931"/>
            <a:ext cx="1868921" cy="1036724"/>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2074" tIns="35739" rIns="42074" bIns="35739" numCol="1" spcCol="1270" anchor="ctr" anchorCtr="0">
            <a:noAutofit/>
          </a:bodyPr>
          <a:lstStyle/>
          <a:p>
            <a:pPr algn="ctr" defTabSz="443478">
              <a:lnSpc>
                <a:spcPct val="90000"/>
              </a:lnSpc>
              <a:spcBef>
                <a:spcPct val="0"/>
              </a:spcBef>
              <a:spcAft>
                <a:spcPct val="35000"/>
              </a:spcAft>
            </a:pPr>
            <a:r>
              <a:rPr lang="en-GB" sz="1451" dirty="0">
                <a:solidFill>
                  <a:schemeClr val="tx2"/>
                </a:solidFill>
                <a:latin typeface="Arial" panose="020B0604020202020204" pitchFamily="34" charset="0"/>
                <a:cs typeface="Arial" panose="020B0604020202020204" pitchFamily="34" charset="0"/>
              </a:rPr>
              <a:t>Records and stores energy flow volumes per half hour</a:t>
            </a:r>
          </a:p>
        </p:txBody>
      </p:sp>
      <p:sp>
        <p:nvSpPr>
          <p:cNvPr id="11" name="Rectangle 10"/>
          <p:cNvSpPr/>
          <p:nvPr/>
        </p:nvSpPr>
        <p:spPr>
          <a:xfrm>
            <a:off x="1682554" y="5258685"/>
            <a:ext cx="1853391" cy="1036724"/>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2074" tIns="35739" rIns="42074" bIns="35739" numCol="1" spcCol="1270" anchor="ctr" anchorCtr="0">
            <a:noAutofit/>
          </a:bodyPr>
          <a:lstStyle/>
          <a:p>
            <a:pPr algn="ctr" defTabSz="443478">
              <a:lnSpc>
                <a:spcPct val="90000"/>
              </a:lnSpc>
              <a:spcBef>
                <a:spcPct val="0"/>
              </a:spcBef>
              <a:spcAft>
                <a:spcPct val="35000"/>
              </a:spcAft>
            </a:pPr>
            <a:r>
              <a:rPr lang="en-GB" sz="1451" dirty="0">
                <a:solidFill>
                  <a:schemeClr val="tx2"/>
                </a:solidFill>
                <a:latin typeface="Arial" panose="020B0604020202020204" pitchFamily="34" charset="0"/>
                <a:cs typeface="Arial" panose="020B0604020202020204" pitchFamily="34" charset="0"/>
              </a:rPr>
              <a:t>Easy to use in Settlement</a:t>
            </a:r>
          </a:p>
        </p:txBody>
      </p:sp>
      <p:sp>
        <p:nvSpPr>
          <p:cNvPr id="12" name="Rectangle 11"/>
          <p:cNvSpPr/>
          <p:nvPr/>
        </p:nvSpPr>
        <p:spPr>
          <a:xfrm>
            <a:off x="6200322" y="961826"/>
            <a:ext cx="1853390" cy="922075"/>
          </a:xfrm>
          <a:prstGeom prst="rect">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9459" tIns="80662" rIns="109459" bIns="80662" numCol="1" spcCol="1270" anchor="ctr" anchorCtr="0">
            <a:noAutofit/>
          </a:bodyPr>
          <a:lstStyle/>
          <a:p>
            <a:pPr algn="ctr" defTabSz="2015808">
              <a:lnSpc>
                <a:spcPct val="90000"/>
              </a:lnSpc>
              <a:spcBef>
                <a:spcPct val="0"/>
              </a:spcBef>
              <a:spcAft>
                <a:spcPct val="35000"/>
              </a:spcAft>
            </a:pPr>
            <a:r>
              <a:rPr lang="en-GB" sz="5442" dirty="0">
                <a:solidFill>
                  <a:schemeClr val="tx1"/>
                </a:solidFill>
                <a:latin typeface="Arial" panose="020B0604020202020204" pitchFamily="34" charset="0"/>
                <a:cs typeface="Arial" panose="020B0604020202020204" pitchFamily="34" charset="0"/>
              </a:rPr>
              <a:t>NHH</a:t>
            </a:r>
          </a:p>
        </p:txBody>
      </p:sp>
      <p:sp>
        <p:nvSpPr>
          <p:cNvPr id="13" name="Rectangle 12"/>
          <p:cNvSpPr/>
          <p:nvPr/>
        </p:nvSpPr>
        <p:spPr>
          <a:xfrm>
            <a:off x="6200322" y="1910174"/>
            <a:ext cx="1853390" cy="1036724"/>
          </a:xfrm>
          <a:prstGeom prst="rect">
            <a:avLst/>
          </a:prstGeom>
          <a:ln>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2074" tIns="35739" rIns="42074" bIns="35739" numCol="1" spcCol="1270" anchor="ctr" anchorCtr="0">
            <a:noAutofit/>
          </a:bodyPr>
          <a:lstStyle/>
          <a:p>
            <a:pPr algn="ctr" defTabSz="443478">
              <a:lnSpc>
                <a:spcPct val="90000"/>
              </a:lnSpc>
              <a:spcBef>
                <a:spcPct val="0"/>
              </a:spcBef>
              <a:spcAft>
                <a:spcPct val="35000"/>
              </a:spcAft>
            </a:pPr>
            <a:r>
              <a:rPr lang="en-GB" sz="1451" dirty="0">
                <a:solidFill>
                  <a:schemeClr val="tx2"/>
                </a:solidFill>
                <a:latin typeface="Arial" panose="020B0604020202020204" pitchFamily="34" charset="0"/>
                <a:cs typeface="Arial" panose="020B0604020202020204" pitchFamily="34" charset="0"/>
              </a:rPr>
              <a:t>Used in domestic households</a:t>
            </a:r>
          </a:p>
        </p:txBody>
      </p:sp>
      <p:sp>
        <p:nvSpPr>
          <p:cNvPr id="14" name="Rectangle 13"/>
          <p:cNvSpPr/>
          <p:nvPr/>
        </p:nvSpPr>
        <p:spPr>
          <a:xfrm>
            <a:off x="6200322" y="3032207"/>
            <a:ext cx="1853390" cy="1036724"/>
          </a:xfrm>
          <a:prstGeom prst="rect">
            <a:avLst/>
          </a:prstGeom>
          <a:ln>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2074" tIns="35739" rIns="42074" bIns="35739" numCol="1" spcCol="1270" anchor="ctr" anchorCtr="0">
            <a:noAutofit/>
          </a:bodyPr>
          <a:lstStyle/>
          <a:p>
            <a:pPr algn="ctr" defTabSz="443478">
              <a:lnSpc>
                <a:spcPct val="90000"/>
              </a:lnSpc>
              <a:spcBef>
                <a:spcPct val="0"/>
              </a:spcBef>
              <a:spcAft>
                <a:spcPct val="35000"/>
              </a:spcAft>
            </a:pPr>
            <a:r>
              <a:rPr lang="en-GB" sz="1451" dirty="0">
                <a:solidFill>
                  <a:schemeClr val="tx2"/>
                </a:solidFill>
                <a:latin typeface="Arial" panose="020B0604020202020204" pitchFamily="34" charset="0"/>
                <a:cs typeface="Arial" panose="020B0604020202020204" pitchFamily="34" charset="0"/>
              </a:rPr>
              <a:t>Used in small industrial and commercial sites</a:t>
            </a:r>
          </a:p>
        </p:txBody>
      </p:sp>
      <p:sp>
        <p:nvSpPr>
          <p:cNvPr id="15" name="Rectangle 14"/>
          <p:cNvSpPr/>
          <p:nvPr/>
        </p:nvSpPr>
        <p:spPr>
          <a:xfrm>
            <a:off x="6200322" y="4158282"/>
            <a:ext cx="1853390" cy="1053134"/>
          </a:xfrm>
          <a:prstGeom prst="rect">
            <a:avLst/>
          </a:prstGeom>
          <a:ln>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2074" tIns="35739" rIns="42074" bIns="35739" numCol="1" spcCol="1270" anchor="ctr" anchorCtr="0">
            <a:noAutofit/>
          </a:bodyPr>
          <a:lstStyle/>
          <a:p>
            <a:pPr algn="ctr" defTabSz="443478">
              <a:lnSpc>
                <a:spcPct val="90000"/>
              </a:lnSpc>
              <a:spcBef>
                <a:spcPct val="0"/>
              </a:spcBef>
              <a:spcAft>
                <a:spcPct val="35000"/>
              </a:spcAft>
            </a:pPr>
            <a:r>
              <a:rPr lang="en-GB" sz="1451" dirty="0">
                <a:solidFill>
                  <a:schemeClr val="tx2"/>
                </a:solidFill>
                <a:latin typeface="Arial" panose="020B0604020202020204" pitchFamily="34" charset="0"/>
                <a:cs typeface="Arial" panose="020B0604020202020204" pitchFamily="34" charset="0"/>
              </a:rPr>
              <a:t>Records energy flow continually and requires periodical meter reads</a:t>
            </a:r>
          </a:p>
        </p:txBody>
      </p:sp>
      <p:sp>
        <p:nvSpPr>
          <p:cNvPr id="16" name="Rectangle 15"/>
          <p:cNvSpPr/>
          <p:nvPr/>
        </p:nvSpPr>
        <p:spPr>
          <a:xfrm>
            <a:off x="6200322" y="5277032"/>
            <a:ext cx="1853390" cy="1036724"/>
          </a:xfrm>
          <a:prstGeom prst="rect">
            <a:avLst/>
          </a:prstGeom>
          <a:ln>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2074" tIns="35739" rIns="42074" bIns="35739" numCol="1" spcCol="1270" anchor="ctr" anchorCtr="0">
            <a:noAutofit/>
          </a:bodyPr>
          <a:lstStyle/>
          <a:p>
            <a:pPr algn="ctr" defTabSz="443478">
              <a:lnSpc>
                <a:spcPct val="90000"/>
              </a:lnSpc>
              <a:spcBef>
                <a:spcPct val="0"/>
              </a:spcBef>
              <a:spcAft>
                <a:spcPct val="35000"/>
              </a:spcAft>
            </a:pPr>
            <a:r>
              <a:rPr lang="en-GB" sz="1451" dirty="0">
                <a:solidFill>
                  <a:schemeClr val="tx2"/>
                </a:solidFill>
                <a:latin typeface="Arial" panose="020B0604020202020204" pitchFamily="34" charset="0"/>
                <a:cs typeface="Arial" panose="020B0604020202020204" pitchFamily="34" charset="0"/>
              </a:rPr>
              <a:t>Hard to use in settlement </a:t>
            </a:r>
          </a:p>
        </p:txBody>
      </p:sp>
      <p:pic>
        <p:nvPicPr>
          <p:cNvPr id="17"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61" b="98223" l="3056" r="98333"/>
                    </a14:imgEffect>
                  </a14:imgLayer>
                </a14:imgProps>
              </a:ext>
              <a:ext uri="{28A0092B-C50C-407E-A947-70E740481C1C}">
                <a14:useLocalDpi xmlns:a14="http://schemas.microsoft.com/office/drawing/2010/main" val="0"/>
              </a:ext>
            </a:extLst>
          </a:blip>
          <a:srcRect/>
          <a:stretch>
            <a:fillRect/>
          </a:stretch>
        </p:blipFill>
        <p:spPr bwMode="auto">
          <a:xfrm rot="21540000">
            <a:off x="3917558" y="2527654"/>
            <a:ext cx="1926989" cy="2108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504" b="98496" l="1859" r="98513">
                        <a14:foregroundMark x1="43123" y1="34586" x2="43123" y2="34586"/>
                        <a14:foregroundMark x1="36431" y1="32707" x2="57249" y2="37594"/>
                        <a14:foregroundMark x1="36803" y1="17669" x2="57249" y2="22180"/>
                        <a14:foregroundMark x1="50558" y1="72932" x2="62454" y2="72556"/>
                        <a14:foregroundMark x1="73978" y1="56015" x2="24535" y2="55263"/>
                        <a14:foregroundMark x1="36803" y1="53759" x2="46840" y2="39474"/>
                        <a14:foregroundMark x1="10037" y1="14286" x2="8178" y2="34211"/>
                        <a14:foregroundMark x1="17100" y1="3008" x2="82528" y2="4511"/>
                        <a14:foregroundMark x1="93680" y1="29699" x2="93680" y2="84211"/>
                        <a14:foregroundMark x1="82528" y1="96617" x2="18587" y2="95865"/>
                        <a14:foregroundMark x1="10781" y1="89098" x2="6691" y2="37218"/>
                        <a14:foregroundMark x1="35316" y1="90602" x2="73606" y2="92105"/>
                        <a14:foregroundMark x1="94796" y1="20677" x2="95167" y2="33835"/>
                        <a14:backgroundMark x1="5948" y1="3008" x2="5948" y2="3008"/>
                        <a14:backgroundMark x1="93309" y1="2632" x2="99628" y2="7895"/>
                        <a14:backgroundMark x1="98885" y1="21429" x2="99257" y2="74812"/>
                        <a14:backgroundMark x1="2602" y1="79323" x2="5948" y2="97368"/>
                        <a14:backgroundMark x1="13383" y1="99624" x2="15985" y2="99624"/>
                        <a14:backgroundMark x1="91078" y1="97368" x2="86989" y2="99624"/>
                        <a14:backgroundMark x1="8178" y1="2632" x2="12639" y2="376"/>
                        <a14:backgroundMark x1="3717" y1="7895" x2="5576" y2="5639"/>
                      </a14:backgroundRemoval>
                    </a14:imgEffect>
                  </a14:imgLayer>
                </a14:imgProps>
              </a:ext>
              <a:ext uri="{28A0092B-C50C-407E-A947-70E740481C1C}">
                <a14:useLocalDpi xmlns:a14="http://schemas.microsoft.com/office/drawing/2010/main" val="0"/>
              </a:ext>
            </a:extLst>
          </a:blip>
          <a:srcRect/>
          <a:stretch>
            <a:fillRect/>
          </a:stretch>
        </p:blipFill>
        <p:spPr bwMode="auto">
          <a:xfrm>
            <a:off x="8345908" y="2540105"/>
            <a:ext cx="2043721" cy="2020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320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animBg="1"/>
      <p:bldP spid="14" grpId="0" animBg="1"/>
      <p:bldP spid="15" grpId="0" animBg="1"/>
      <p:bldP spid="16"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Metering – Unmetered Supplies</a:t>
            </a:r>
          </a:p>
        </p:txBody>
      </p:sp>
      <mc:AlternateContent xmlns:mc="http://schemas.openxmlformats.org/markup-compatibility/2006" xmlns:a14="http://schemas.microsoft.com/office/drawing/2010/main">
        <mc:Choice Requires="a14">
          <p:sp>
            <p:nvSpPr>
              <p:cNvPr id="7" name="Rectangle 6"/>
              <p:cNvSpPr/>
              <p:nvPr/>
            </p:nvSpPr>
            <p:spPr>
              <a:xfrm>
                <a:off x="3534918" y="5168646"/>
                <a:ext cx="4184200" cy="85527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defTabSz="946052"/>
                <a14:m>
                  <m:oMath xmlns:m="http://schemas.openxmlformats.org/officeDocument/2006/math">
                    <m:r>
                      <a:rPr lang="en-GB" sz="1905" i="1" smtClean="0">
                        <a:solidFill>
                          <a:schemeClr val="bg1"/>
                        </a:solidFill>
                        <a:latin typeface="Cambria Math" panose="02040503050406030204" pitchFamily="18" charset="0"/>
                        <a:ea typeface="Cambria Math"/>
                      </a:rPr>
                      <m:t>≈</m:t>
                    </m:r>
                  </m:oMath>
                </a14:m>
                <a:r>
                  <a:rPr lang="en-GB" sz="1905" dirty="0">
                    <a:solidFill>
                      <a:schemeClr val="bg1"/>
                    </a:solidFill>
                    <a:latin typeface="Arial" panose="020B0604020202020204" pitchFamily="34" charset="0"/>
                    <a:cs typeface="Arial" panose="020B0604020202020204" pitchFamily="34" charset="0"/>
                  </a:rPr>
                  <a:t> </a:t>
                </a:r>
                <a:r>
                  <a:rPr lang="en-GB" sz="2000" b="1" dirty="0">
                    <a:solidFill>
                      <a:schemeClr val="bg1"/>
                    </a:solidFill>
                    <a:latin typeface="Arial" panose="020B0604020202020204" pitchFamily="34" charset="0"/>
                    <a:cs typeface="Arial" panose="020B0604020202020204" pitchFamily="34" charset="0"/>
                  </a:rPr>
                  <a:t>1% </a:t>
                </a:r>
                <a:r>
                  <a:rPr lang="en-GB" sz="2000" dirty="0">
                    <a:solidFill>
                      <a:schemeClr val="bg1"/>
                    </a:solidFill>
                    <a:latin typeface="Arial" panose="020B0604020202020204" pitchFamily="34" charset="0"/>
                    <a:cs typeface="Arial" panose="020B0604020202020204" pitchFamily="34" charset="0"/>
                  </a:rPr>
                  <a:t>of total Settlement energy</a:t>
                </a:r>
              </a:p>
            </p:txBody>
          </p:sp>
        </mc:Choice>
        <mc:Fallback xmlns="">
          <p:sp>
            <p:nvSpPr>
              <p:cNvPr id="7" name="Rectangle 6"/>
              <p:cNvSpPr>
                <a:spLocks noRot="1" noChangeAspect="1" noMove="1" noResize="1" noEditPoints="1" noAdjustHandles="1" noChangeArrowheads="1" noChangeShapeType="1" noTextEdit="1"/>
              </p:cNvSpPr>
              <p:nvPr/>
            </p:nvSpPr>
            <p:spPr>
              <a:xfrm>
                <a:off x="3534918" y="5168646"/>
                <a:ext cx="4184200" cy="855270"/>
              </a:xfrm>
              <a:prstGeom prst="rect">
                <a:avLst/>
              </a:prstGeom>
              <a:blipFill>
                <a:blip r:embed="rId2"/>
                <a:stretch>
                  <a:fillRect/>
                </a:stretch>
              </a:blipFill>
            </p:spPr>
            <p:txBody>
              <a:bodyPr/>
              <a:lstStyle/>
              <a:p>
                <a:r>
                  <a:rPr lang="en-GB">
                    <a:noFill/>
                  </a:rPr>
                  <a:t> </a:t>
                </a:r>
              </a:p>
            </p:txBody>
          </p:sp>
        </mc:Fallback>
      </mc:AlternateContent>
      <p:graphicFrame>
        <p:nvGraphicFramePr>
          <p:cNvPr id="8" name="Diagram 7"/>
          <p:cNvGraphicFramePr/>
          <p:nvPr>
            <p:extLst/>
          </p:nvPr>
        </p:nvGraphicFramePr>
        <p:xfrm>
          <a:off x="1253237" y="1003918"/>
          <a:ext cx="6465881" cy="4310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2" descr="Street Light Clip Ar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48062" y="1299849"/>
            <a:ext cx="2037387" cy="28312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Image result for belisha beac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48062" y="2715499"/>
            <a:ext cx="645052" cy="32139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Image result for traffic light clipar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926333" y="2580300"/>
            <a:ext cx="796005" cy="3484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3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Energy consumption Vs Number of customers</a:t>
            </a:r>
            <a:endParaRPr lang="en-GB" sz="2400" dirty="0"/>
          </a:p>
        </p:txBody>
      </p:sp>
      <p:graphicFrame>
        <p:nvGraphicFramePr>
          <p:cNvPr id="7" name="Chart 6"/>
          <p:cNvGraphicFramePr/>
          <p:nvPr>
            <p:extLst/>
          </p:nvPr>
        </p:nvGraphicFramePr>
        <p:xfrm>
          <a:off x="6419169" y="1056974"/>
          <a:ext cx="4786713" cy="48059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nvPr>
        </p:nvGraphicFramePr>
        <p:xfrm>
          <a:off x="1194175" y="722142"/>
          <a:ext cx="6024327" cy="5504163"/>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1924808" y="2455832"/>
            <a:ext cx="1138976" cy="463460"/>
          </a:xfrm>
          <a:prstGeom prst="rect">
            <a:avLst/>
          </a:prstGeom>
          <a:noFill/>
        </p:spPr>
        <p:txBody>
          <a:bodyPr wrap="square" lIns="0" tIns="0" rIns="0" bIns="0" rtlCol="0">
            <a:spAutoFit/>
          </a:bodyPr>
          <a:lstStyle/>
          <a:p>
            <a:pPr defTabSz="946052">
              <a:lnSpc>
                <a:spcPts val="1905"/>
              </a:lnSpc>
              <a:spcAft>
                <a:spcPts val="508"/>
              </a:spcAft>
              <a:defRPr/>
            </a:pPr>
            <a:r>
              <a:rPr lang="en-GB" sz="1400" b="1" dirty="0">
                <a:solidFill>
                  <a:srgbClr val="FFFFFF"/>
                </a:solidFill>
                <a:latin typeface="Arial" panose="020B0604020202020204" pitchFamily="34" charset="0"/>
                <a:cs typeface="Arial" panose="020B0604020202020204" pitchFamily="34" charset="0"/>
              </a:rPr>
              <a:t>~340k HH customers</a:t>
            </a:r>
          </a:p>
        </p:txBody>
      </p:sp>
      <p:sp>
        <p:nvSpPr>
          <p:cNvPr id="10" name="TextBox 9"/>
          <p:cNvSpPr txBox="1"/>
          <p:nvPr/>
        </p:nvSpPr>
        <p:spPr>
          <a:xfrm>
            <a:off x="2494296" y="3651253"/>
            <a:ext cx="1477285" cy="795089"/>
          </a:xfrm>
          <a:prstGeom prst="rect">
            <a:avLst/>
          </a:prstGeom>
          <a:noFill/>
        </p:spPr>
        <p:txBody>
          <a:bodyPr wrap="square" lIns="0" tIns="0" rIns="0" bIns="0" rtlCol="0">
            <a:spAutoFit/>
          </a:bodyPr>
          <a:lstStyle/>
          <a:p>
            <a:pPr algn="ctr" defTabSz="946052">
              <a:lnSpc>
                <a:spcPts val="1905"/>
              </a:lnSpc>
              <a:spcAft>
                <a:spcPts val="508"/>
              </a:spcAft>
              <a:defRPr/>
            </a:pPr>
            <a:r>
              <a:rPr lang="en-GB" sz="1400" b="1" dirty="0">
                <a:latin typeface="Arial" panose="020B0604020202020204" pitchFamily="34" charset="0"/>
                <a:cs typeface="Arial" panose="020B0604020202020204" pitchFamily="34" charset="0"/>
              </a:rPr>
              <a:t>~</a:t>
            </a:r>
            <a:r>
              <a:rPr lang="en-GB" sz="1400" b="1" dirty="0" smtClean="0">
                <a:latin typeface="Arial" panose="020B0604020202020204" pitchFamily="34" charset="0"/>
                <a:cs typeface="Arial" panose="020B0604020202020204" pitchFamily="34" charset="0"/>
              </a:rPr>
              <a:t>31 </a:t>
            </a:r>
            <a:r>
              <a:rPr lang="en-GB" sz="1400" b="1" dirty="0">
                <a:latin typeface="Arial" panose="020B0604020202020204" pitchFamily="34" charset="0"/>
                <a:cs typeface="Arial" panose="020B0604020202020204" pitchFamily="34" charset="0"/>
              </a:rPr>
              <a:t>million NHH customers</a:t>
            </a:r>
          </a:p>
          <a:p>
            <a:pPr defTabSz="946052">
              <a:lnSpc>
                <a:spcPts val="1905"/>
              </a:lnSpc>
              <a:spcAft>
                <a:spcPts val="508"/>
              </a:spcAft>
              <a:defRPr/>
            </a:pPr>
            <a:endParaRPr lang="en-GB" sz="1270" dirty="0">
              <a:solidFill>
                <a:prstClr val="black"/>
              </a:solidFill>
              <a:latin typeface="Tahoma"/>
            </a:endParaRPr>
          </a:p>
        </p:txBody>
      </p:sp>
      <p:sp>
        <p:nvSpPr>
          <p:cNvPr id="11" name="TextBox 34"/>
          <p:cNvSpPr txBox="1"/>
          <p:nvPr/>
        </p:nvSpPr>
        <p:spPr>
          <a:xfrm>
            <a:off x="6941108" y="3076632"/>
            <a:ext cx="1154034" cy="487313"/>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46052">
              <a:lnSpc>
                <a:spcPts val="1905"/>
              </a:lnSpc>
              <a:spcAft>
                <a:spcPts val="508"/>
              </a:spcAft>
              <a:defRPr/>
            </a:pPr>
            <a:r>
              <a:rPr lang="en-GB" sz="1400" b="1" dirty="0">
                <a:solidFill>
                  <a:prstClr val="white"/>
                </a:solidFill>
                <a:latin typeface="Arial" panose="020B0604020202020204" pitchFamily="34" charset="0"/>
                <a:cs typeface="Arial" panose="020B0604020202020204" pitchFamily="34" charset="0"/>
              </a:rPr>
              <a:t>~</a:t>
            </a:r>
            <a:r>
              <a:rPr lang="en-GB" sz="1400" b="1" dirty="0" smtClean="0">
                <a:solidFill>
                  <a:prstClr val="white"/>
                </a:solidFill>
                <a:latin typeface="Arial" panose="020B0604020202020204" pitchFamily="34" charset="0"/>
                <a:cs typeface="Arial" panose="020B0604020202020204" pitchFamily="34" charset="0"/>
              </a:rPr>
              <a:t>124 </a:t>
            </a:r>
            <a:r>
              <a:rPr lang="en-GB" sz="1400" b="1" dirty="0" err="1">
                <a:solidFill>
                  <a:prstClr val="white"/>
                </a:solidFill>
                <a:latin typeface="Arial" panose="020B0604020202020204" pitchFamily="34" charset="0"/>
                <a:cs typeface="Arial" panose="020B0604020202020204" pitchFamily="34" charset="0"/>
              </a:rPr>
              <a:t>TWh</a:t>
            </a:r>
            <a:r>
              <a:rPr lang="en-GB" sz="1400" b="1" dirty="0">
                <a:solidFill>
                  <a:prstClr val="white"/>
                </a:solidFill>
                <a:latin typeface="Arial" panose="020B0604020202020204" pitchFamily="34" charset="0"/>
                <a:cs typeface="Arial" panose="020B0604020202020204" pitchFamily="34" charset="0"/>
              </a:rPr>
              <a:t> HH consumption</a:t>
            </a:r>
          </a:p>
        </p:txBody>
      </p:sp>
    </p:spTree>
    <p:extLst>
      <p:ext uri="{BB962C8B-B14F-4D97-AF65-F5344CB8AC3E}">
        <p14:creationId xmlns:p14="http://schemas.microsoft.com/office/powerpoint/2010/main" val="362076179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A80F30-1FEA-4982-9276-58235831C5E5}"/>
              </a:ext>
            </a:extLst>
          </p:cNvPr>
          <p:cNvSpPr>
            <a:spLocks noGrp="1"/>
          </p:cNvSpPr>
          <p:nvPr>
            <p:ph type="ctrTitle"/>
          </p:nvPr>
        </p:nvSpPr>
        <p:spPr>
          <a:xfrm>
            <a:off x="361952" y="2671860"/>
            <a:ext cx="11468098" cy="687607"/>
          </a:xfrm>
        </p:spPr>
        <p:txBody>
          <a:bodyPr/>
          <a:lstStyle/>
          <a:p>
            <a:r>
              <a:rPr lang="en-GB" dirty="0" smtClean="0">
                <a:solidFill>
                  <a:schemeClr val="bg1"/>
                </a:solidFill>
              </a:rPr>
              <a:t>Suppliers and the </a:t>
            </a:r>
            <a:br>
              <a:rPr lang="en-GB" dirty="0" smtClean="0">
                <a:solidFill>
                  <a:schemeClr val="bg1"/>
                </a:solidFill>
              </a:rPr>
            </a:br>
            <a:r>
              <a:rPr lang="en-GB" dirty="0" smtClean="0">
                <a:solidFill>
                  <a:schemeClr val="bg1"/>
                </a:solidFill>
              </a:rPr>
              <a:t>supplier HUB</a:t>
            </a:r>
            <a:endParaRPr lang="en-US" dirty="0">
              <a:solidFill>
                <a:schemeClr val="bg1"/>
              </a:solidFill>
            </a:endParaRPr>
          </a:p>
        </p:txBody>
      </p:sp>
    </p:spTree>
    <p:extLst>
      <p:ext uri="{BB962C8B-B14F-4D97-AF65-F5344CB8AC3E}">
        <p14:creationId xmlns:p14="http://schemas.microsoft.com/office/powerpoint/2010/main" val="175319124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What is a Supplier?</a:t>
            </a:r>
          </a:p>
        </p:txBody>
      </p:sp>
      <p:sp>
        <p:nvSpPr>
          <p:cNvPr id="7" name="Left Arrow 6"/>
          <p:cNvSpPr/>
          <p:nvPr/>
        </p:nvSpPr>
        <p:spPr>
          <a:xfrm rot="10800000">
            <a:off x="7243551" y="3455841"/>
            <a:ext cx="1784929" cy="425508"/>
          </a:xfrm>
          <a:prstGeom prst="leftArrow">
            <a:avLst>
              <a:gd name="adj1" fmla="val 60000"/>
              <a:gd name="adj2" fmla="val 50000"/>
            </a:avLst>
          </a:prstGeom>
          <a:solidFill>
            <a:schemeClr val="tx1"/>
          </a:solidFill>
        </p:spPr>
        <p:style>
          <a:lnRef idx="0">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hueOff val="0"/>
              <a:satOff val="0"/>
              <a:lumOff val="0"/>
              <a:alphaOff val="0"/>
            </a:schemeClr>
          </a:fontRef>
        </p:style>
      </p:sp>
      <p:sp>
        <p:nvSpPr>
          <p:cNvPr id="8" name="Freeform 7"/>
          <p:cNvSpPr/>
          <p:nvPr/>
        </p:nvSpPr>
        <p:spPr>
          <a:xfrm>
            <a:off x="5260704" y="2650039"/>
            <a:ext cx="1886386" cy="1859251"/>
          </a:xfrm>
          <a:custGeom>
            <a:avLst/>
            <a:gdLst>
              <a:gd name="connsiteX0" fmla="*/ 0 w 1646112"/>
              <a:gd name="connsiteY0" fmla="*/ 823056 h 1646112"/>
              <a:gd name="connsiteX1" fmla="*/ 823056 w 1646112"/>
              <a:gd name="connsiteY1" fmla="*/ 0 h 1646112"/>
              <a:gd name="connsiteX2" fmla="*/ 1646112 w 1646112"/>
              <a:gd name="connsiteY2" fmla="*/ 823056 h 1646112"/>
              <a:gd name="connsiteX3" fmla="*/ 823056 w 1646112"/>
              <a:gd name="connsiteY3" fmla="*/ 1646112 h 1646112"/>
              <a:gd name="connsiteX4" fmla="*/ 0 w 1646112"/>
              <a:gd name="connsiteY4" fmla="*/ 823056 h 1646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6112" h="1646112">
                <a:moveTo>
                  <a:pt x="0" y="823056"/>
                </a:moveTo>
                <a:cubicBezTo>
                  <a:pt x="0" y="368495"/>
                  <a:pt x="368495" y="0"/>
                  <a:pt x="823056" y="0"/>
                </a:cubicBezTo>
                <a:cubicBezTo>
                  <a:pt x="1277617" y="0"/>
                  <a:pt x="1646112" y="368495"/>
                  <a:pt x="1646112" y="823056"/>
                </a:cubicBezTo>
                <a:cubicBezTo>
                  <a:pt x="1646112" y="1277617"/>
                  <a:pt x="1277617" y="1646112"/>
                  <a:pt x="823056" y="1646112"/>
                </a:cubicBezTo>
                <a:cubicBezTo>
                  <a:pt x="368495" y="1646112"/>
                  <a:pt x="0" y="1277617"/>
                  <a:pt x="0" y="823056"/>
                </a:cubicBez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0165" tIns="230165" rIns="230165" bIns="230165" numCol="1" spcCol="1270" anchor="ctr" anchorCtr="0">
            <a:noAutofit/>
          </a:bodyPr>
          <a:lstStyle/>
          <a:p>
            <a:pPr algn="ctr" defTabSz="806323">
              <a:lnSpc>
                <a:spcPct val="90000"/>
              </a:lnSpc>
              <a:spcBef>
                <a:spcPct val="0"/>
              </a:spcBef>
              <a:spcAft>
                <a:spcPct val="35000"/>
              </a:spcAft>
            </a:pPr>
            <a:r>
              <a:rPr lang="en-GB" sz="1814" dirty="0">
                <a:solidFill>
                  <a:schemeClr val="tx1"/>
                </a:solidFill>
                <a:latin typeface="Arial" panose="020B0604020202020204" pitchFamily="34" charset="0"/>
                <a:cs typeface="Arial" panose="020B0604020202020204" pitchFamily="34" charset="0"/>
              </a:rPr>
              <a:t>SUPPLIER</a:t>
            </a:r>
          </a:p>
        </p:txBody>
      </p:sp>
      <p:sp>
        <p:nvSpPr>
          <p:cNvPr id="9" name="Left Arrow 8"/>
          <p:cNvSpPr/>
          <p:nvPr/>
        </p:nvSpPr>
        <p:spPr>
          <a:xfrm rot="12641771">
            <a:off x="3747428" y="2185315"/>
            <a:ext cx="1874575" cy="425508"/>
          </a:xfrm>
          <a:prstGeom prst="leftArrow">
            <a:avLst>
              <a:gd name="adj1" fmla="val 60000"/>
              <a:gd name="adj2" fmla="val 50000"/>
            </a:avLst>
          </a:prstGeom>
          <a:solidFill>
            <a:schemeClr val="accent6"/>
          </a:solid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hueOff val="0"/>
              <a:satOff val="0"/>
              <a:lumOff val="0"/>
              <a:alphaOff val="0"/>
            </a:schemeClr>
          </a:fontRef>
        </p:style>
      </p:sp>
      <p:sp>
        <p:nvSpPr>
          <p:cNvPr id="10" name="Rectangle 9"/>
          <p:cNvSpPr/>
          <p:nvPr/>
        </p:nvSpPr>
        <p:spPr>
          <a:xfrm>
            <a:off x="1704289" y="1292799"/>
            <a:ext cx="2286499" cy="1507880"/>
          </a:xfrm>
          <a:prstGeom prst="rect">
            <a:avLst/>
          </a:prstGeom>
          <a:solidFill>
            <a:schemeClr val="accent6"/>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66063" tIns="66063" rIns="66063" bIns="66063" numCol="1" spcCol="1270" anchor="ctr" anchorCtr="0">
            <a:noAutofit/>
          </a:bodyPr>
          <a:lstStyle/>
          <a:p>
            <a:pPr algn="ctr" defTabSz="766007">
              <a:lnSpc>
                <a:spcPct val="90000"/>
              </a:lnSpc>
              <a:spcBef>
                <a:spcPct val="0"/>
              </a:spcBef>
              <a:spcAft>
                <a:spcPct val="35000"/>
              </a:spcAft>
            </a:pPr>
            <a:r>
              <a:rPr lang="en-GB" dirty="0">
                <a:solidFill>
                  <a:prstClr val="white"/>
                </a:solidFill>
                <a:latin typeface="Arial" panose="020B0604020202020204" pitchFamily="34" charset="0"/>
                <a:cs typeface="Arial" panose="020B0604020202020204" pitchFamily="34" charset="0"/>
              </a:rPr>
              <a:t>Owned Generation</a:t>
            </a:r>
          </a:p>
        </p:txBody>
      </p:sp>
      <p:sp>
        <p:nvSpPr>
          <p:cNvPr id="11" name="Left Arrow 10"/>
          <p:cNvSpPr/>
          <p:nvPr/>
        </p:nvSpPr>
        <p:spPr>
          <a:xfrm rot="10800000">
            <a:off x="4079092" y="3455841"/>
            <a:ext cx="1181612" cy="425508"/>
          </a:xfrm>
          <a:prstGeom prst="leftArrow">
            <a:avLst>
              <a:gd name="adj1" fmla="val 60000"/>
              <a:gd name="adj2" fmla="val 50000"/>
            </a:avLst>
          </a:prstGeom>
          <a:solidFill>
            <a:schemeClr val="accent5"/>
          </a:solidFill>
        </p:spPr>
        <p:style>
          <a:lnRef idx="0">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hueOff val="0"/>
              <a:satOff val="0"/>
              <a:lumOff val="0"/>
              <a:alphaOff val="0"/>
            </a:schemeClr>
          </a:fontRef>
        </p:style>
      </p:sp>
      <p:sp>
        <p:nvSpPr>
          <p:cNvPr id="12" name="Rectangle 11"/>
          <p:cNvSpPr/>
          <p:nvPr/>
        </p:nvSpPr>
        <p:spPr>
          <a:xfrm>
            <a:off x="1704288" y="2907982"/>
            <a:ext cx="2286499" cy="1521229"/>
          </a:xfrm>
          <a:prstGeom prst="rect">
            <a:avLst/>
          </a:prstGeom>
          <a:solidFill>
            <a:schemeClr val="accent5"/>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66063" tIns="66063" rIns="66063" bIns="66063" numCol="1" spcCol="1270" anchor="ctr" anchorCtr="0">
            <a:noAutofit/>
          </a:bodyPr>
          <a:lstStyle/>
          <a:p>
            <a:pPr algn="ctr" defTabSz="766007">
              <a:lnSpc>
                <a:spcPct val="90000"/>
              </a:lnSpc>
              <a:spcBef>
                <a:spcPct val="0"/>
              </a:spcBef>
              <a:spcAft>
                <a:spcPct val="35000"/>
              </a:spcAft>
            </a:pPr>
            <a:r>
              <a:rPr lang="en-GB" dirty="0">
                <a:solidFill>
                  <a:prstClr val="white"/>
                </a:solidFill>
                <a:latin typeface="Arial" panose="020B0604020202020204" pitchFamily="34" charset="0"/>
                <a:cs typeface="Arial" panose="020B0604020202020204" pitchFamily="34" charset="0"/>
              </a:rPr>
              <a:t>Power Purchase Agreements (PPA)</a:t>
            </a:r>
          </a:p>
        </p:txBody>
      </p:sp>
      <p:sp>
        <p:nvSpPr>
          <p:cNvPr id="13" name="Left Arrow 12"/>
          <p:cNvSpPr/>
          <p:nvPr/>
        </p:nvSpPr>
        <p:spPr>
          <a:xfrm rot="8647922">
            <a:off x="3639557" y="4817030"/>
            <a:ext cx="2090319" cy="425508"/>
          </a:xfrm>
          <a:prstGeom prst="lef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hueOff val="0"/>
              <a:satOff val="0"/>
              <a:lumOff val="0"/>
              <a:alphaOff val="0"/>
            </a:schemeClr>
          </a:fontRef>
        </p:style>
      </p:sp>
      <p:sp>
        <p:nvSpPr>
          <p:cNvPr id="14" name="Rectangle 13"/>
          <p:cNvSpPr/>
          <p:nvPr/>
        </p:nvSpPr>
        <p:spPr>
          <a:xfrm>
            <a:off x="1704290" y="4612776"/>
            <a:ext cx="2286499" cy="1521229"/>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6063" tIns="66063" rIns="66063" bIns="66063" numCol="1" spcCol="1270" anchor="ctr" anchorCtr="0">
            <a:noAutofit/>
          </a:bodyPr>
          <a:lstStyle/>
          <a:p>
            <a:pPr algn="ctr" defTabSz="766007">
              <a:lnSpc>
                <a:spcPct val="90000"/>
              </a:lnSpc>
              <a:spcBef>
                <a:spcPct val="0"/>
              </a:spcBef>
              <a:spcAft>
                <a:spcPct val="35000"/>
              </a:spcAft>
            </a:pPr>
            <a:r>
              <a:rPr lang="en-GB" dirty="0">
                <a:solidFill>
                  <a:schemeClr val="tx1"/>
                </a:solidFill>
                <a:latin typeface="Arial" panose="020B0604020202020204" pitchFamily="34" charset="0"/>
                <a:cs typeface="Arial" panose="020B0604020202020204" pitchFamily="34" charset="0"/>
              </a:rPr>
              <a:t>Wholesale Energy Market</a:t>
            </a:r>
          </a:p>
        </p:txBody>
      </p:sp>
      <p:grpSp>
        <p:nvGrpSpPr>
          <p:cNvPr id="15" name="Group 14"/>
          <p:cNvGrpSpPr/>
          <p:nvPr/>
        </p:nvGrpSpPr>
        <p:grpSpPr>
          <a:xfrm>
            <a:off x="9179012" y="3057569"/>
            <a:ext cx="1418359" cy="1187426"/>
            <a:chOff x="1419883" y="917008"/>
            <a:chExt cx="1563806" cy="1251045"/>
          </a:xfrm>
          <a:solidFill>
            <a:schemeClr val="tx1"/>
          </a:solidFill>
        </p:grpSpPr>
        <p:sp>
          <p:nvSpPr>
            <p:cNvPr id="16" name="Rounded Rectangle 15"/>
            <p:cNvSpPr/>
            <p:nvPr/>
          </p:nvSpPr>
          <p:spPr>
            <a:xfrm>
              <a:off x="1419883" y="917008"/>
              <a:ext cx="1563806" cy="1251045"/>
            </a:xfrm>
            <a:prstGeom prst="rect">
              <a:avLst/>
            </a:prstGeom>
            <a:gr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7" name="Rounded Rectangle 4"/>
            <p:cNvSpPr/>
            <p:nvPr/>
          </p:nvSpPr>
          <p:spPr>
            <a:xfrm>
              <a:off x="1456525" y="990292"/>
              <a:ext cx="1490522" cy="110229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2829" tIns="32829" rIns="32829" bIns="32829" numCol="1" spcCol="1270" anchor="ctr" anchorCtr="0">
              <a:noAutofit/>
            </a:bodyPr>
            <a:lstStyle/>
            <a:p>
              <a:pPr algn="ctr" defTabSz="766007">
                <a:lnSpc>
                  <a:spcPct val="90000"/>
                </a:lnSpc>
                <a:spcBef>
                  <a:spcPct val="0"/>
                </a:spcBef>
                <a:spcAft>
                  <a:spcPct val="35000"/>
                </a:spcAft>
              </a:pPr>
              <a:r>
                <a:rPr lang="en-GB" sz="1723" dirty="0">
                  <a:solidFill>
                    <a:prstClr val="white"/>
                  </a:solidFill>
                  <a:latin typeface="Arial" panose="020B0604020202020204" pitchFamily="34" charset="0"/>
                  <a:cs typeface="Arial" panose="020B0604020202020204" pitchFamily="34" charset="0"/>
                </a:rPr>
                <a:t>Small scale supply</a:t>
              </a:r>
            </a:p>
          </p:txBody>
        </p:sp>
      </p:grpSp>
      <p:sp>
        <p:nvSpPr>
          <p:cNvPr id="18" name="Left Arrow 17"/>
          <p:cNvSpPr/>
          <p:nvPr/>
        </p:nvSpPr>
        <p:spPr>
          <a:xfrm>
            <a:off x="7176721" y="2923031"/>
            <a:ext cx="1608572" cy="289294"/>
          </a:xfrm>
          <a:prstGeom prst="leftArrow">
            <a:avLst>
              <a:gd name="adj1" fmla="val 60000"/>
              <a:gd name="adj2" fmla="val 50000"/>
            </a:avLst>
          </a:prstGeom>
          <a:solidFill>
            <a:schemeClr val="accent1"/>
          </a:solid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hueOff val="0"/>
              <a:satOff val="0"/>
              <a:lumOff val="0"/>
              <a:alphaOff val="0"/>
            </a:schemeClr>
          </a:fontRef>
        </p:style>
        <p:txBody>
          <a:bodyPr/>
          <a:lstStyle/>
          <a:p>
            <a:pPr defTabSz="946052"/>
            <a:endParaRPr lang="en-GB" sz="1905" dirty="0">
              <a:solidFill>
                <a:prstClr val="white">
                  <a:hueOff val="0"/>
                  <a:satOff val="0"/>
                  <a:lumOff val="0"/>
                  <a:alphaOff val="0"/>
                </a:prstClr>
              </a:solidFill>
              <a:latin typeface="Tahoma"/>
            </a:endParaRPr>
          </a:p>
        </p:txBody>
      </p:sp>
      <p:sp>
        <p:nvSpPr>
          <p:cNvPr id="19" name="Left Arrow 18"/>
          <p:cNvSpPr/>
          <p:nvPr/>
        </p:nvSpPr>
        <p:spPr>
          <a:xfrm rot="10800000">
            <a:off x="7243552" y="4153765"/>
            <a:ext cx="1553862" cy="289294"/>
          </a:xfrm>
          <a:prstGeom prst="leftArrow">
            <a:avLst>
              <a:gd name="adj1" fmla="val 60000"/>
              <a:gd name="adj2" fmla="val 50000"/>
            </a:avLst>
          </a:prstGeom>
          <a:solidFill>
            <a:schemeClr val="accent1"/>
          </a:solid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hueOff val="0"/>
              <a:satOff val="0"/>
              <a:lumOff val="0"/>
              <a:alphaOff val="0"/>
            </a:schemeClr>
          </a:fontRef>
        </p:style>
        <p:txBody>
          <a:bodyPr/>
          <a:lstStyle/>
          <a:p>
            <a:pPr defTabSz="946052"/>
            <a:endParaRPr lang="en-GB" sz="1905" dirty="0">
              <a:solidFill>
                <a:prstClr val="white">
                  <a:hueOff val="0"/>
                  <a:satOff val="0"/>
                  <a:lumOff val="0"/>
                  <a:alphaOff val="0"/>
                </a:prstClr>
              </a:solidFill>
              <a:latin typeface="Tahoma"/>
            </a:endParaRPr>
          </a:p>
        </p:txBody>
      </p:sp>
      <p:sp>
        <p:nvSpPr>
          <p:cNvPr id="20" name="Rounded Rectangle 4"/>
          <p:cNvSpPr/>
          <p:nvPr/>
        </p:nvSpPr>
        <p:spPr>
          <a:xfrm>
            <a:off x="7243551" y="3219718"/>
            <a:ext cx="1553864" cy="289441"/>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32829" tIns="32829" rIns="32829" bIns="32829" numCol="1" spcCol="1270" anchor="ctr" anchorCtr="0">
            <a:noAutofit/>
          </a:bodyPr>
          <a:lstStyle/>
          <a:p>
            <a:pPr algn="ctr" defTabSz="766007">
              <a:lnSpc>
                <a:spcPct val="90000"/>
              </a:lnSpc>
              <a:spcBef>
                <a:spcPct val="0"/>
              </a:spcBef>
              <a:spcAft>
                <a:spcPct val="35000"/>
              </a:spcAft>
            </a:pPr>
            <a:r>
              <a:rPr lang="en-GB" sz="1723" dirty="0">
                <a:solidFill>
                  <a:prstClr val="white"/>
                </a:solidFill>
                <a:latin typeface="Arial" panose="020B0604020202020204" pitchFamily="34" charset="0"/>
                <a:cs typeface="Arial" panose="020B0604020202020204" pitchFamily="34" charset="0"/>
              </a:rPr>
              <a:t>Payment</a:t>
            </a:r>
          </a:p>
        </p:txBody>
      </p:sp>
      <p:sp>
        <p:nvSpPr>
          <p:cNvPr id="21" name="Rounded Rectangle 4"/>
          <p:cNvSpPr/>
          <p:nvPr/>
        </p:nvSpPr>
        <p:spPr>
          <a:xfrm>
            <a:off x="7243551" y="3828031"/>
            <a:ext cx="1570733" cy="289441"/>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32829" tIns="32829" rIns="32829" bIns="32829" numCol="1" spcCol="1270" anchor="ctr" anchorCtr="0">
            <a:noAutofit/>
          </a:bodyPr>
          <a:lstStyle/>
          <a:p>
            <a:pPr algn="ctr" defTabSz="766007">
              <a:lnSpc>
                <a:spcPct val="90000"/>
              </a:lnSpc>
              <a:spcBef>
                <a:spcPct val="0"/>
              </a:spcBef>
              <a:spcAft>
                <a:spcPct val="35000"/>
              </a:spcAft>
            </a:pPr>
            <a:r>
              <a:rPr lang="en-GB" sz="1723" dirty="0">
                <a:solidFill>
                  <a:prstClr val="white"/>
                </a:solidFill>
                <a:latin typeface="Arial" panose="020B0604020202020204" pitchFamily="34" charset="0"/>
                <a:cs typeface="Arial" panose="020B0604020202020204" pitchFamily="34" charset="0"/>
              </a:rPr>
              <a:t>Billing</a:t>
            </a:r>
          </a:p>
        </p:txBody>
      </p:sp>
    </p:spTree>
    <p:extLst>
      <p:ext uri="{BB962C8B-B14F-4D97-AF65-F5344CB8AC3E}">
        <p14:creationId xmlns:p14="http://schemas.microsoft.com/office/powerpoint/2010/main" val="77874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8" grpId="0" animBg="1"/>
      <p:bldP spid="19" grpId="0" animBg="1"/>
      <p:bldP spid="20" grpId="0" animBg="1"/>
      <p:bldP spid="21"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What is a Supplier?</a:t>
            </a:r>
            <a:endParaRPr lang="en-GB" sz="2000" dirty="0"/>
          </a:p>
        </p:txBody>
      </p:sp>
      <p:sp>
        <p:nvSpPr>
          <p:cNvPr id="7" name="Freeform 6"/>
          <p:cNvSpPr/>
          <p:nvPr/>
        </p:nvSpPr>
        <p:spPr>
          <a:xfrm>
            <a:off x="5186819" y="3030333"/>
            <a:ext cx="1604197" cy="1499282"/>
          </a:xfrm>
          <a:custGeom>
            <a:avLst/>
            <a:gdLst>
              <a:gd name="connsiteX0" fmla="*/ 0 w 1646112"/>
              <a:gd name="connsiteY0" fmla="*/ 823056 h 1646112"/>
              <a:gd name="connsiteX1" fmla="*/ 823056 w 1646112"/>
              <a:gd name="connsiteY1" fmla="*/ 0 h 1646112"/>
              <a:gd name="connsiteX2" fmla="*/ 1646112 w 1646112"/>
              <a:gd name="connsiteY2" fmla="*/ 823056 h 1646112"/>
              <a:gd name="connsiteX3" fmla="*/ 823056 w 1646112"/>
              <a:gd name="connsiteY3" fmla="*/ 1646112 h 1646112"/>
              <a:gd name="connsiteX4" fmla="*/ 0 w 1646112"/>
              <a:gd name="connsiteY4" fmla="*/ 823056 h 1646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6112" h="1646112">
                <a:moveTo>
                  <a:pt x="0" y="823056"/>
                </a:moveTo>
                <a:cubicBezTo>
                  <a:pt x="0" y="368495"/>
                  <a:pt x="368495" y="0"/>
                  <a:pt x="823056" y="0"/>
                </a:cubicBezTo>
                <a:cubicBezTo>
                  <a:pt x="1277617" y="0"/>
                  <a:pt x="1646112" y="368495"/>
                  <a:pt x="1646112" y="823056"/>
                </a:cubicBezTo>
                <a:cubicBezTo>
                  <a:pt x="1646112" y="1277617"/>
                  <a:pt x="1277617" y="1646112"/>
                  <a:pt x="823056" y="1646112"/>
                </a:cubicBezTo>
                <a:cubicBezTo>
                  <a:pt x="368495" y="1646112"/>
                  <a:pt x="0" y="1277617"/>
                  <a:pt x="0" y="823056"/>
                </a:cubicBez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0165" tIns="230165" rIns="230165" bIns="230165" numCol="1" spcCol="1270" anchor="ctr" anchorCtr="0">
            <a:noAutofit/>
          </a:bodyPr>
          <a:lstStyle/>
          <a:p>
            <a:pPr algn="ctr" defTabSz="806323">
              <a:lnSpc>
                <a:spcPct val="90000"/>
              </a:lnSpc>
              <a:spcBef>
                <a:spcPct val="0"/>
              </a:spcBef>
              <a:spcAft>
                <a:spcPct val="35000"/>
              </a:spcAft>
            </a:pPr>
            <a:r>
              <a:rPr lang="en-GB" dirty="0">
                <a:solidFill>
                  <a:schemeClr val="tx1"/>
                </a:solidFill>
                <a:latin typeface="Arial" panose="020B0604020202020204" pitchFamily="34" charset="0"/>
                <a:cs typeface="Arial" panose="020B0604020202020204" pitchFamily="34" charset="0"/>
              </a:rPr>
              <a:t>SUPPLIER</a:t>
            </a:r>
          </a:p>
        </p:txBody>
      </p:sp>
      <p:sp>
        <p:nvSpPr>
          <p:cNvPr id="8" name="Freeform 7"/>
          <p:cNvSpPr/>
          <p:nvPr/>
        </p:nvSpPr>
        <p:spPr>
          <a:xfrm>
            <a:off x="2488619" y="1823902"/>
            <a:ext cx="1493009" cy="1493009"/>
          </a:xfrm>
          <a:custGeom>
            <a:avLst/>
            <a:gdLst>
              <a:gd name="connsiteX0" fmla="*/ 0 w 1646112"/>
              <a:gd name="connsiteY0" fmla="*/ 823056 h 1646112"/>
              <a:gd name="connsiteX1" fmla="*/ 823056 w 1646112"/>
              <a:gd name="connsiteY1" fmla="*/ 0 h 1646112"/>
              <a:gd name="connsiteX2" fmla="*/ 1646112 w 1646112"/>
              <a:gd name="connsiteY2" fmla="*/ 823056 h 1646112"/>
              <a:gd name="connsiteX3" fmla="*/ 823056 w 1646112"/>
              <a:gd name="connsiteY3" fmla="*/ 1646112 h 1646112"/>
              <a:gd name="connsiteX4" fmla="*/ 0 w 1646112"/>
              <a:gd name="connsiteY4" fmla="*/ 823056 h 1646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6112" h="1646112">
                <a:moveTo>
                  <a:pt x="0" y="823056"/>
                </a:moveTo>
                <a:cubicBezTo>
                  <a:pt x="0" y="368495"/>
                  <a:pt x="368495" y="0"/>
                  <a:pt x="823056" y="0"/>
                </a:cubicBezTo>
                <a:cubicBezTo>
                  <a:pt x="1277617" y="0"/>
                  <a:pt x="1646112" y="368495"/>
                  <a:pt x="1646112" y="823056"/>
                </a:cubicBezTo>
                <a:cubicBezTo>
                  <a:pt x="1646112" y="1277617"/>
                  <a:pt x="1277617" y="1646112"/>
                  <a:pt x="823056" y="1646112"/>
                </a:cubicBezTo>
                <a:cubicBezTo>
                  <a:pt x="368495" y="1646112"/>
                  <a:pt x="0" y="1277617"/>
                  <a:pt x="0" y="823056"/>
                </a:cubicBez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0165" tIns="230165" rIns="230165" bIns="230165" numCol="1" spcCol="1270" anchor="ctr" anchorCtr="0">
            <a:noAutofit/>
          </a:bodyPr>
          <a:lstStyle/>
          <a:p>
            <a:pPr algn="ctr" defTabSz="806323">
              <a:lnSpc>
                <a:spcPct val="90000"/>
              </a:lnSpc>
              <a:spcBef>
                <a:spcPct val="0"/>
              </a:spcBef>
              <a:spcAft>
                <a:spcPct val="35000"/>
              </a:spcAft>
            </a:pPr>
            <a:r>
              <a:rPr lang="en-GB" dirty="0">
                <a:solidFill>
                  <a:prstClr val="white"/>
                </a:solidFill>
                <a:latin typeface="Arial" panose="020B0604020202020204" pitchFamily="34" charset="0"/>
                <a:cs typeface="Arial" panose="020B0604020202020204" pitchFamily="34" charset="0"/>
              </a:rPr>
              <a:t>Meter Operator</a:t>
            </a:r>
          </a:p>
        </p:txBody>
      </p:sp>
      <p:sp>
        <p:nvSpPr>
          <p:cNvPr id="9" name="Freeform 8"/>
          <p:cNvSpPr/>
          <p:nvPr/>
        </p:nvSpPr>
        <p:spPr>
          <a:xfrm>
            <a:off x="5242412" y="988215"/>
            <a:ext cx="1493009" cy="1493009"/>
          </a:xfrm>
          <a:custGeom>
            <a:avLst/>
            <a:gdLst>
              <a:gd name="connsiteX0" fmla="*/ 0 w 1646112"/>
              <a:gd name="connsiteY0" fmla="*/ 823056 h 1646112"/>
              <a:gd name="connsiteX1" fmla="*/ 823056 w 1646112"/>
              <a:gd name="connsiteY1" fmla="*/ 0 h 1646112"/>
              <a:gd name="connsiteX2" fmla="*/ 1646112 w 1646112"/>
              <a:gd name="connsiteY2" fmla="*/ 823056 h 1646112"/>
              <a:gd name="connsiteX3" fmla="*/ 823056 w 1646112"/>
              <a:gd name="connsiteY3" fmla="*/ 1646112 h 1646112"/>
              <a:gd name="connsiteX4" fmla="*/ 0 w 1646112"/>
              <a:gd name="connsiteY4" fmla="*/ 823056 h 1646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6112" h="1646112">
                <a:moveTo>
                  <a:pt x="0" y="823056"/>
                </a:moveTo>
                <a:cubicBezTo>
                  <a:pt x="0" y="368495"/>
                  <a:pt x="368495" y="0"/>
                  <a:pt x="823056" y="0"/>
                </a:cubicBezTo>
                <a:cubicBezTo>
                  <a:pt x="1277617" y="0"/>
                  <a:pt x="1646112" y="368495"/>
                  <a:pt x="1646112" y="823056"/>
                </a:cubicBezTo>
                <a:cubicBezTo>
                  <a:pt x="1646112" y="1277617"/>
                  <a:pt x="1277617" y="1646112"/>
                  <a:pt x="823056" y="1646112"/>
                </a:cubicBezTo>
                <a:cubicBezTo>
                  <a:pt x="368495" y="1646112"/>
                  <a:pt x="0" y="1277617"/>
                  <a:pt x="0" y="823056"/>
                </a:cubicBez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0165" tIns="230165" rIns="230165" bIns="230165" numCol="1" spcCol="1270" anchor="ctr" anchorCtr="0">
            <a:noAutofit/>
          </a:bodyPr>
          <a:lstStyle/>
          <a:p>
            <a:pPr algn="ctr" defTabSz="806323">
              <a:lnSpc>
                <a:spcPct val="90000"/>
              </a:lnSpc>
              <a:spcBef>
                <a:spcPct val="0"/>
              </a:spcBef>
              <a:spcAft>
                <a:spcPct val="35000"/>
              </a:spcAft>
            </a:pPr>
            <a:r>
              <a:rPr lang="en-GB" dirty="0">
                <a:solidFill>
                  <a:prstClr val="white"/>
                </a:solidFill>
                <a:latin typeface="Arial" panose="020B0604020202020204" pitchFamily="34" charset="0"/>
                <a:cs typeface="Arial" panose="020B0604020202020204" pitchFamily="34" charset="0"/>
              </a:rPr>
              <a:t>Data Collector</a:t>
            </a:r>
          </a:p>
        </p:txBody>
      </p:sp>
      <p:sp>
        <p:nvSpPr>
          <p:cNvPr id="10" name="Freeform 9"/>
          <p:cNvSpPr/>
          <p:nvPr/>
        </p:nvSpPr>
        <p:spPr>
          <a:xfrm>
            <a:off x="8051800" y="1823901"/>
            <a:ext cx="1493009" cy="1493009"/>
          </a:xfrm>
          <a:custGeom>
            <a:avLst/>
            <a:gdLst>
              <a:gd name="connsiteX0" fmla="*/ 0 w 1646112"/>
              <a:gd name="connsiteY0" fmla="*/ 823056 h 1646112"/>
              <a:gd name="connsiteX1" fmla="*/ 823056 w 1646112"/>
              <a:gd name="connsiteY1" fmla="*/ 0 h 1646112"/>
              <a:gd name="connsiteX2" fmla="*/ 1646112 w 1646112"/>
              <a:gd name="connsiteY2" fmla="*/ 823056 h 1646112"/>
              <a:gd name="connsiteX3" fmla="*/ 823056 w 1646112"/>
              <a:gd name="connsiteY3" fmla="*/ 1646112 h 1646112"/>
              <a:gd name="connsiteX4" fmla="*/ 0 w 1646112"/>
              <a:gd name="connsiteY4" fmla="*/ 823056 h 1646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6112" h="1646112">
                <a:moveTo>
                  <a:pt x="0" y="823056"/>
                </a:moveTo>
                <a:cubicBezTo>
                  <a:pt x="0" y="368495"/>
                  <a:pt x="368495" y="0"/>
                  <a:pt x="823056" y="0"/>
                </a:cubicBezTo>
                <a:cubicBezTo>
                  <a:pt x="1277617" y="0"/>
                  <a:pt x="1646112" y="368495"/>
                  <a:pt x="1646112" y="823056"/>
                </a:cubicBezTo>
                <a:cubicBezTo>
                  <a:pt x="1646112" y="1277617"/>
                  <a:pt x="1277617" y="1646112"/>
                  <a:pt x="823056" y="1646112"/>
                </a:cubicBezTo>
                <a:cubicBezTo>
                  <a:pt x="368495" y="1646112"/>
                  <a:pt x="0" y="1277617"/>
                  <a:pt x="0" y="823056"/>
                </a:cubicBez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0165" tIns="230165" rIns="230165" bIns="230165" numCol="1" spcCol="1270" anchor="ctr" anchorCtr="0">
            <a:noAutofit/>
          </a:bodyPr>
          <a:lstStyle/>
          <a:p>
            <a:pPr algn="ctr" defTabSz="806323">
              <a:lnSpc>
                <a:spcPct val="90000"/>
              </a:lnSpc>
              <a:spcBef>
                <a:spcPct val="0"/>
              </a:spcBef>
              <a:spcAft>
                <a:spcPct val="35000"/>
              </a:spcAft>
            </a:pPr>
            <a:r>
              <a:rPr lang="en-GB" sz="1633" dirty="0">
                <a:solidFill>
                  <a:schemeClr val="tx1"/>
                </a:solidFill>
                <a:latin typeface="Tahoma"/>
              </a:rPr>
              <a:t>Data Aggregator</a:t>
            </a:r>
          </a:p>
        </p:txBody>
      </p:sp>
      <p:cxnSp>
        <p:nvCxnSpPr>
          <p:cNvPr id="11" name="Straight Connector 10"/>
          <p:cNvCxnSpPr>
            <a:endCxn id="7" idx="0"/>
          </p:cNvCxnSpPr>
          <p:nvPr/>
        </p:nvCxnSpPr>
        <p:spPr>
          <a:xfrm>
            <a:off x="3821229" y="3030333"/>
            <a:ext cx="1365590" cy="74964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777693" y="2954956"/>
            <a:ext cx="1509659" cy="816035"/>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7" idx="1"/>
          </p:cNvCxnSpPr>
          <p:nvPr/>
        </p:nvCxnSpPr>
        <p:spPr>
          <a:xfrm flipH="1" flipV="1">
            <a:off x="5988917" y="2475376"/>
            <a:ext cx="1" cy="554957"/>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Right Arrow 13"/>
          <p:cNvSpPr/>
          <p:nvPr/>
        </p:nvSpPr>
        <p:spPr>
          <a:xfrm>
            <a:off x="7449937" y="5041688"/>
            <a:ext cx="2652130" cy="60473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sp>
        <p:nvSpPr>
          <p:cNvPr id="15" name="Right Arrow 14"/>
          <p:cNvSpPr/>
          <p:nvPr/>
        </p:nvSpPr>
        <p:spPr>
          <a:xfrm rot="10800000">
            <a:off x="1993510" y="5027952"/>
            <a:ext cx="2652130" cy="60473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sp>
        <p:nvSpPr>
          <p:cNvPr id="16" name="TextBox 15"/>
          <p:cNvSpPr txBox="1"/>
          <p:nvPr/>
        </p:nvSpPr>
        <p:spPr>
          <a:xfrm>
            <a:off x="4909565" y="5221928"/>
            <a:ext cx="2419425" cy="243656"/>
          </a:xfrm>
          <a:prstGeom prst="rect">
            <a:avLst/>
          </a:prstGeom>
          <a:noFill/>
        </p:spPr>
        <p:txBody>
          <a:bodyPr wrap="square" lIns="0" tIns="0" rIns="0" bIns="0" rtlCol="0">
            <a:spAutoFit/>
          </a:bodyPr>
          <a:lstStyle/>
          <a:p>
            <a:pPr defTabSz="946052">
              <a:lnSpc>
                <a:spcPts val="1905"/>
              </a:lnSpc>
              <a:spcAft>
                <a:spcPts val="508"/>
              </a:spcAft>
            </a:pPr>
            <a:r>
              <a:rPr lang="en-GB" sz="1814" b="1" dirty="0">
                <a:solidFill>
                  <a:schemeClr val="tx2"/>
                </a:solidFill>
                <a:latin typeface="Tahoma"/>
              </a:rPr>
              <a:t>THE SUPPLIER HUB</a:t>
            </a:r>
          </a:p>
        </p:txBody>
      </p:sp>
    </p:spTree>
    <p:extLst>
      <p:ext uri="{BB962C8B-B14F-4D97-AF65-F5344CB8AC3E}">
        <p14:creationId xmlns:p14="http://schemas.microsoft.com/office/powerpoint/2010/main" val="337110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right)">
                                      <p:cBhvr>
                                        <p:cTn id="25" dur="500"/>
                                        <p:tgtEl>
                                          <p:spTgt spid="1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animBg="1"/>
      <p:bldP spid="15" grpId="0" animBg="1"/>
      <p:bldP spid="16"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Supplier </a:t>
            </a:r>
            <a:r>
              <a:rPr lang="en-GB" sz="2400" dirty="0"/>
              <a:t>Agent Roles</a:t>
            </a:r>
          </a:p>
        </p:txBody>
      </p:sp>
      <p:grpSp>
        <p:nvGrpSpPr>
          <p:cNvPr id="7" name="Group 6"/>
          <p:cNvGrpSpPr/>
          <p:nvPr/>
        </p:nvGrpSpPr>
        <p:grpSpPr>
          <a:xfrm>
            <a:off x="1492696" y="1245590"/>
            <a:ext cx="8978487" cy="1058604"/>
            <a:chOff x="271344" y="1235298"/>
            <a:chExt cx="9899198" cy="1167160"/>
          </a:xfrm>
        </p:grpSpPr>
        <p:sp>
          <p:nvSpPr>
            <p:cNvPr id="8" name="Rectangle 7"/>
            <p:cNvSpPr/>
            <p:nvPr/>
          </p:nvSpPr>
          <p:spPr>
            <a:xfrm>
              <a:off x="396876" y="1235298"/>
              <a:ext cx="9773666" cy="116716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sp>
          <p:nvSpPr>
            <p:cNvPr id="9" name="Rectangle 8"/>
            <p:cNvSpPr/>
            <p:nvPr/>
          </p:nvSpPr>
          <p:spPr>
            <a:xfrm>
              <a:off x="271344" y="1235298"/>
              <a:ext cx="2213064" cy="1167160"/>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grpSp>
      <p:grpSp>
        <p:nvGrpSpPr>
          <p:cNvPr id="10" name="Group 9"/>
          <p:cNvGrpSpPr/>
          <p:nvPr/>
        </p:nvGrpSpPr>
        <p:grpSpPr>
          <a:xfrm>
            <a:off x="1492696" y="2739318"/>
            <a:ext cx="8978487" cy="1058604"/>
            <a:chOff x="271344" y="1235298"/>
            <a:chExt cx="9899198" cy="1167160"/>
          </a:xfrm>
        </p:grpSpPr>
        <p:sp>
          <p:nvSpPr>
            <p:cNvPr id="11" name="Rectangle 10"/>
            <p:cNvSpPr/>
            <p:nvPr/>
          </p:nvSpPr>
          <p:spPr>
            <a:xfrm>
              <a:off x="396876" y="1235298"/>
              <a:ext cx="9773666" cy="116716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sp>
          <p:nvSpPr>
            <p:cNvPr id="12" name="Rectangle 11"/>
            <p:cNvSpPr/>
            <p:nvPr/>
          </p:nvSpPr>
          <p:spPr>
            <a:xfrm>
              <a:off x="271344" y="1235298"/>
              <a:ext cx="2213064" cy="1167160"/>
            </a:xfrm>
            <a:prstGeom prst="rect">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grpSp>
      <p:grpSp>
        <p:nvGrpSpPr>
          <p:cNvPr id="13" name="Group 12"/>
          <p:cNvGrpSpPr/>
          <p:nvPr/>
        </p:nvGrpSpPr>
        <p:grpSpPr>
          <a:xfrm>
            <a:off x="1492696" y="4234870"/>
            <a:ext cx="8978487" cy="1044792"/>
            <a:chOff x="271344" y="1250526"/>
            <a:chExt cx="9899198" cy="1167160"/>
          </a:xfrm>
        </p:grpSpPr>
        <p:sp>
          <p:nvSpPr>
            <p:cNvPr id="14" name="Rectangle 13"/>
            <p:cNvSpPr/>
            <p:nvPr/>
          </p:nvSpPr>
          <p:spPr>
            <a:xfrm>
              <a:off x="396876" y="1250526"/>
              <a:ext cx="9773666" cy="116716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sp>
          <p:nvSpPr>
            <p:cNvPr id="15" name="Rectangle 14"/>
            <p:cNvSpPr/>
            <p:nvPr/>
          </p:nvSpPr>
          <p:spPr>
            <a:xfrm>
              <a:off x="271344" y="1250526"/>
              <a:ext cx="2213064" cy="1167160"/>
            </a:xfrm>
            <a:prstGeom prst="rect">
              <a:avLst/>
            </a:prstGeom>
            <a:solidFill>
              <a:schemeClr val="accent4"/>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6052"/>
              <a:endParaRPr lang="en-GB" sz="1905">
                <a:solidFill>
                  <a:prstClr val="white"/>
                </a:solidFill>
                <a:latin typeface="Tahoma"/>
              </a:endParaRPr>
            </a:p>
          </p:txBody>
        </p:sp>
      </p:grpSp>
      <p:sp>
        <p:nvSpPr>
          <p:cNvPr id="16" name="TextBox 15"/>
          <p:cNvSpPr txBox="1"/>
          <p:nvPr/>
        </p:nvSpPr>
        <p:spPr>
          <a:xfrm>
            <a:off x="1692562" y="1509553"/>
            <a:ext cx="1580465" cy="487313"/>
          </a:xfrm>
          <a:prstGeom prst="rect">
            <a:avLst/>
          </a:prstGeom>
          <a:noFill/>
        </p:spPr>
        <p:txBody>
          <a:bodyPr wrap="square" lIns="0" tIns="0" rIns="0" bIns="0" rtlCol="0">
            <a:spAutoFit/>
          </a:bodyPr>
          <a:lstStyle/>
          <a:p>
            <a:pPr algn="ctr" defTabSz="946052">
              <a:lnSpc>
                <a:spcPts val="1905"/>
              </a:lnSpc>
              <a:spcAft>
                <a:spcPts val="508"/>
              </a:spcAft>
            </a:pPr>
            <a:r>
              <a:rPr lang="en-GB" dirty="0">
                <a:solidFill>
                  <a:schemeClr val="bg1"/>
                </a:solidFill>
                <a:latin typeface="Arial" panose="020B0604020202020204" pitchFamily="34" charset="0"/>
                <a:cs typeface="Arial" panose="020B0604020202020204" pitchFamily="34" charset="0"/>
              </a:rPr>
              <a:t>Meter Operator</a:t>
            </a:r>
            <a:br>
              <a:rPr lang="en-GB" dirty="0">
                <a:solidFill>
                  <a:schemeClr val="bg1"/>
                </a:solidFill>
                <a:latin typeface="Arial" panose="020B0604020202020204" pitchFamily="34" charset="0"/>
                <a:cs typeface="Arial" panose="020B0604020202020204" pitchFamily="34" charset="0"/>
              </a:rPr>
            </a:br>
            <a:r>
              <a:rPr lang="en-GB" dirty="0">
                <a:solidFill>
                  <a:schemeClr val="bg1"/>
                </a:solidFill>
                <a:latin typeface="Arial" panose="020B0604020202020204" pitchFamily="34" charset="0"/>
                <a:cs typeface="Arial" panose="020B0604020202020204" pitchFamily="34" charset="0"/>
              </a:rPr>
              <a:t>(MOP)</a:t>
            </a:r>
          </a:p>
        </p:txBody>
      </p:sp>
      <p:sp>
        <p:nvSpPr>
          <p:cNvPr id="17" name="TextBox 16"/>
          <p:cNvSpPr txBox="1"/>
          <p:nvPr/>
        </p:nvSpPr>
        <p:spPr>
          <a:xfrm>
            <a:off x="1692562" y="3059257"/>
            <a:ext cx="1580465" cy="487313"/>
          </a:xfrm>
          <a:prstGeom prst="rect">
            <a:avLst/>
          </a:prstGeom>
          <a:noFill/>
        </p:spPr>
        <p:txBody>
          <a:bodyPr wrap="square" lIns="0" tIns="0" rIns="0" bIns="0" rtlCol="0">
            <a:spAutoFit/>
          </a:bodyPr>
          <a:lstStyle/>
          <a:p>
            <a:pPr algn="ctr" defTabSz="946052">
              <a:lnSpc>
                <a:spcPts val="1905"/>
              </a:lnSpc>
              <a:spcAft>
                <a:spcPts val="508"/>
              </a:spcAft>
            </a:pPr>
            <a:r>
              <a:rPr lang="en-GB" dirty="0">
                <a:solidFill>
                  <a:schemeClr val="bg1"/>
                </a:solidFill>
                <a:latin typeface="Arial" panose="020B0604020202020204" pitchFamily="34" charset="0"/>
                <a:cs typeface="Arial" panose="020B0604020202020204" pitchFamily="34" charset="0"/>
              </a:rPr>
              <a:t>Data Collector</a:t>
            </a:r>
            <a:br>
              <a:rPr lang="en-GB" dirty="0">
                <a:solidFill>
                  <a:schemeClr val="bg1"/>
                </a:solidFill>
                <a:latin typeface="Arial" panose="020B0604020202020204" pitchFamily="34" charset="0"/>
                <a:cs typeface="Arial" panose="020B0604020202020204" pitchFamily="34" charset="0"/>
              </a:rPr>
            </a:br>
            <a:r>
              <a:rPr lang="en-GB" dirty="0">
                <a:solidFill>
                  <a:schemeClr val="bg1"/>
                </a:solidFill>
                <a:latin typeface="Arial" panose="020B0604020202020204" pitchFamily="34" charset="0"/>
                <a:cs typeface="Arial" panose="020B0604020202020204" pitchFamily="34" charset="0"/>
              </a:rPr>
              <a:t>(DC)</a:t>
            </a:r>
          </a:p>
        </p:txBody>
      </p:sp>
      <p:sp>
        <p:nvSpPr>
          <p:cNvPr id="18" name="TextBox 17"/>
          <p:cNvSpPr txBox="1"/>
          <p:nvPr/>
        </p:nvSpPr>
        <p:spPr>
          <a:xfrm>
            <a:off x="1639411" y="4513009"/>
            <a:ext cx="1713800" cy="487313"/>
          </a:xfrm>
          <a:prstGeom prst="rect">
            <a:avLst/>
          </a:prstGeom>
          <a:noFill/>
        </p:spPr>
        <p:txBody>
          <a:bodyPr wrap="square" lIns="0" tIns="0" rIns="0" bIns="0" rtlCol="0">
            <a:spAutoFit/>
          </a:bodyPr>
          <a:lstStyle/>
          <a:p>
            <a:pPr algn="ctr" defTabSz="946052">
              <a:lnSpc>
                <a:spcPts val="1905"/>
              </a:lnSpc>
              <a:spcAft>
                <a:spcPts val="508"/>
              </a:spcAft>
            </a:pPr>
            <a:r>
              <a:rPr lang="en-GB" dirty="0">
                <a:latin typeface="Arial" panose="020B0604020202020204" pitchFamily="34" charset="0"/>
                <a:cs typeface="Arial" panose="020B0604020202020204" pitchFamily="34" charset="0"/>
              </a:rPr>
              <a:t>Data Aggregator</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(DA)</a:t>
            </a:r>
          </a:p>
        </p:txBody>
      </p:sp>
      <p:sp>
        <p:nvSpPr>
          <p:cNvPr id="19" name="TextBox 18"/>
          <p:cNvSpPr txBox="1"/>
          <p:nvPr/>
        </p:nvSpPr>
        <p:spPr>
          <a:xfrm>
            <a:off x="3812888" y="1520550"/>
            <a:ext cx="6055841" cy="551433"/>
          </a:xfrm>
          <a:prstGeom prst="rect">
            <a:avLst/>
          </a:prstGeom>
          <a:noFill/>
        </p:spPr>
        <p:txBody>
          <a:bodyPr wrap="square" lIns="0" tIns="0" rIns="0" bIns="0" rtlCol="0">
            <a:spAutoFit/>
          </a:bodyPr>
          <a:lstStyle/>
          <a:p>
            <a:pPr marL="259175" indent="-259175" defTabSz="946052">
              <a:lnSpc>
                <a:spcPts val="1905"/>
              </a:lnSpc>
              <a:spcAft>
                <a:spcPts val="508"/>
              </a:spcAft>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Install and maintain meters</a:t>
            </a:r>
          </a:p>
          <a:p>
            <a:pPr marL="259175" indent="-259175" defTabSz="946052">
              <a:lnSpc>
                <a:spcPts val="1905"/>
              </a:lnSpc>
              <a:spcAft>
                <a:spcPts val="508"/>
              </a:spcAft>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Provide Meter Technical Details to DC</a:t>
            </a:r>
          </a:p>
        </p:txBody>
      </p:sp>
      <p:sp>
        <p:nvSpPr>
          <p:cNvPr id="20" name="TextBox 19"/>
          <p:cNvSpPr txBox="1"/>
          <p:nvPr/>
        </p:nvSpPr>
        <p:spPr>
          <a:xfrm>
            <a:off x="3812887" y="2989470"/>
            <a:ext cx="6055841" cy="551433"/>
          </a:xfrm>
          <a:prstGeom prst="rect">
            <a:avLst/>
          </a:prstGeom>
          <a:noFill/>
        </p:spPr>
        <p:txBody>
          <a:bodyPr wrap="square" lIns="0" tIns="0" rIns="0" bIns="0" rtlCol="0">
            <a:spAutoFit/>
          </a:bodyPr>
          <a:lstStyle/>
          <a:p>
            <a:pPr marL="259175" indent="-259175" defTabSz="946052">
              <a:lnSpc>
                <a:spcPts val="1905"/>
              </a:lnSpc>
              <a:spcAft>
                <a:spcPts val="508"/>
              </a:spcAft>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Collect and validate meter reads </a:t>
            </a:r>
          </a:p>
          <a:p>
            <a:pPr marL="259175" indent="-259175" defTabSz="946052">
              <a:lnSpc>
                <a:spcPts val="1905"/>
              </a:lnSpc>
              <a:spcAft>
                <a:spcPts val="508"/>
              </a:spcAft>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Convert reads to annual values</a:t>
            </a:r>
          </a:p>
        </p:txBody>
      </p:sp>
      <p:sp>
        <p:nvSpPr>
          <p:cNvPr id="21" name="TextBox 20"/>
          <p:cNvSpPr txBox="1"/>
          <p:nvPr/>
        </p:nvSpPr>
        <p:spPr>
          <a:xfrm>
            <a:off x="3812888" y="4477731"/>
            <a:ext cx="6522026" cy="487313"/>
          </a:xfrm>
          <a:prstGeom prst="rect">
            <a:avLst/>
          </a:prstGeom>
          <a:noFill/>
        </p:spPr>
        <p:txBody>
          <a:bodyPr wrap="square" lIns="0" tIns="0" rIns="0" bIns="0" rtlCol="0">
            <a:spAutoFit/>
          </a:bodyPr>
          <a:lstStyle/>
          <a:p>
            <a:pPr marL="259175" indent="-259175" defTabSz="946052">
              <a:lnSpc>
                <a:spcPts val="1905"/>
              </a:lnSpc>
              <a:spcAft>
                <a:spcPts val="508"/>
              </a:spcAft>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For each Supplier, group consumption together by a number of criteria</a:t>
            </a:r>
          </a:p>
        </p:txBody>
      </p:sp>
    </p:spTree>
    <p:extLst>
      <p:ext uri="{BB962C8B-B14F-4D97-AF65-F5344CB8AC3E}">
        <p14:creationId xmlns:p14="http://schemas.microsoft.com/office/powerpoint/2010/main" val="317398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theme/theme1.xml><?xml version="1.0" encoding="utf-8"?>
<a:theme xmlns:a="http://schemas.openxmlformats.org/drawingml/2006/main" name="Elexon v1">
  <a:themeElements>
    <a:clrScheme name="Office">
      <a:dk1>
        <a:srgbClr val="00008B"/>
      </a:dk1>
      <a:lt1>
        <a:srgbClr val="FFFFFF"/>
      </a:lt1>
      <a:dk2>
        <a:srgbClr val="231F20"/>
      </a:dk2>
      <a:lt2>
        <a:srgbClr val="FFFFFF"/>
      </a:lt2>
      <a:accent1>
        <a:srgbClr val="21DBAD"/>
      </a:accent1>
      <a:accent2>
        <a:srgbClr val="FFD518"/>
      </a:accent2>
      <a:accent3>
        <a:srgbClr val="FF3F3F"/>
      </a:accent3>
      <a:accent4>
        <a:srgbClr val="A0C4E5"/>
      </a:accent4>
      <a:accent5>
        <a:srgbClr val="1C444C"/>
      </a:accent5>
      <a:accent6>
        <a:srgbClr val="F68B00"/>
      </a:accent6>
      <a:hlink>
        <a:srgbClr val="21DBAD"/>
      </a:hlink>
      <a:folHlink>
        <a:srgbClr val="00008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lexon v1" id="{42AAC1CA-C947-4DC7-A732-9774A42C82FE}" vid="{39585881-AB66-4B4E-9716-A14877EC27E7}"/>
    </a:ext>
  </a:extLst>
</a:theme>
</file>

<file path=ppt/theme/theme2.xml><?xml version="1.0" encoding="utf-8"?>
<a:theme xmlns:a="http://schemas.openxmlformats.org/drawingml/2006/main" name="1_Elexon v1">
  <a:themeElements>
    <a:clrScheme name="Office">
      <a:dk1>
        <a:srgbClr val="00008B"/>
      </a:dk1>
      <a:lt1>
        <a:srgbClr val="FFFFFF"/>
      </a:lt1>
      <a:dk2>
        <a:srgbClr val="231F20"/>
      </a:dk2>
      <a:lt2>
        <a:srgbClr val="FFFFFF"/>
      </a:lt2>
      <a:accent1>
        <a:srgbClr val="21DBAD"/>
      </a:accent1>
      <a:accent2>
        <a:srgbClr val="FFD518"/>
      </a:accent2>
      <a:accent3>
        <a:srgbClr val="FF3F3F"/>
      </a:accent3>
      <a:accent4>
        <a:srgbClr val="A0C4E5"/>
      </a:accent4>
      <a:accent5>
        <a:srgbClr val="1C444C"/>
      </a:accent5>
      <a:accent6>
        <a:srgbClr val="F68B00"/>
      </a:accent6>
      <a:hlink>
        <a:srgbClr val="21DBAD"/>
      </a:hlink>
      <a:folHlink>
        <a:srgbClr val="00008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T MIP Slide" id="{6D44D3FB-CBE1-4D6C-ADBA-30D7FF77AA03}" vid="{8EF11C15-3BAA-41FD-90E1-CC2B8CEF194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ank 3">
    <a:dk1>
      <a:srgbClr val="000000"/>
    </a:dk1>
    <a:lt1>
      <a:srgbClr val="FFFFFF"/>
    </a:lt1>
    <a:dk2>
      <a:srgbClr val="004963"/>
    </a:dk2>
    <a:lt2>
      <a:srgbClr val="D9E2DA"/>
    </a:lt2>
    <a:accent1>
      <a:srgbClr val="D5D2AD"/>
    </a:accent1>
    <a:accent2>
      <a:srgbClr val="DFC1DD"/>
    </a:accent2>
    <a:accent3>
      <a:srgbClr val="FFFFFF"/>
    </a:accent3>
    <a:accent4>
      <a:srgbClr val="000000"/>
    </a:accent4>
    <a:accent5>
      <a:srgbClr val="E7E5D3"/>
    </a:accent5>
    <a:accent6>
      <a:srgbClr val="CAAFC8"/>
    </a:accent6>
    <a:hlink>
      <a:srgbClr val="004963"/>
    </a:hlink>
    <a:folHlink>
      <a:srgbClr val="7ED0E0"/>
    </a:folHlink>
  </a:clrScheme>
  <a:fontScheme name="1_Blank">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Elexon v1</Template>
  <TotalTime>1069</TotalTime>
  <Words>7487</Words>
  <Application>Microsoft Office PowerPoint</Application>
  <PresentationFormat>Widescreen</PresentationFormat>
  <Paragraphs>1422</Paragraphs>
  <Slides>125</Slides>
  <Notes>53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125</vt:i4>
      </vt:variant>
    </vt:vector>
  </HeadingPairs>
  <TitlesOfParts>
    <vt:vector size="136" baseType="lpstr">
      <vt:lpstr>ＭＳ Ｐゴシック</vt:lpstr>
      <vt:lpstr>Arial</vt:lpstr>
      <vt:lpstr>Calibri</vt:lpstr>
      <vt:lpstr>Cambria Math</vt:lpstr>
      <vt:lpstr>Proxima Nova Rg</vt:lpstr>
      <vt:lpstr>黑体</vt:lpstr>
      <vt:lpstr>Tahoma</vt:lpstr>
      <vt:lpstr>Times</vt:lpstr>
      <vt:lpstr>Wingdings</vt:lpstr>
      <vt:lpstr>Elexon v1</vt:lpstr>
      <vt:lpstr>1_Elexon v1</vt:lpstr>
      <vt:lpstr>Imbalance Settlement</vt:lpstr>
      <vt:lpstr>Agenda</vt:lpstr>
      <vt:lpstr>Core Principles of  Imbalance Settlement</vt:lpstr>
      <vt:lpstr>National Grid and Elexon</vt:lpstr>
      <vt:lpstr>Transmission Network</vt:lpstr>
      <vt:lpstr>Distribution Network</vt:lpstr>
      <vt:lpstr>Distribution Network</vt:lpstr>
      <vt:lpstr>Introduction – Settlement Data</vt:lpstr>
      <vt:lpstr>Concept of Imbalance</vt:lpstr>
      <vt:lpstr>Contracts and Trading</vt:lpstr>
      <vt:lpstr>Energy Contracts</vt:lpstr>
      <vt:lpstr>Bilateral Contracts</vt:lpstr>
      <vt:lpstr>Contract Notifications</vt:lpstr>
      <vt:lpstr>Contract Notifications</vt:lpstr>
      <vt:lpstr>National Grid and Elexon</vt:lpstr>
      <vt:lpstr>Metering Collection and Allocation</vt:lpstr>
      <vt:lpstr>Collection of metered data</vt:lpstr>
      <vt:lpstr>Balancing Mechanism Units (BMUs)</vt:lpstr>
      <vt:lpstr>Supplier Base BM Units</vt:lpstr>
      <vt:lpstr>Metered Energy Volumes</vt:lpstr>
      <vt:lpstr>Party Accounts</vt:lpstr>
      <vt:lpstr>Metered Volume Reallocation Notification (MVRN)</vt:lpstr>
      <vt:lpstr>Electricity Balancing Mechanism</vt:lpstr>
      <vt:lpstr>What is the Balancing Mechanism?</vt:lpstr>
      <vt:lpstr>Forecast National Demand</vt:lpstr>
      <vt:lpstr>Physical Notifications (PN)</vt:lpstr>
      <vt:lpstr>Bids and Offers</vt:lpstr>
      <vt:lpstr>Bid/Offer Submission</vt:lpstr>
      <vt:lpstr>Bid/Offer Submission</vt:lpstr>
      <vt:lpstr>Bid/Offer Submission</vt:lpstr>
      <vt:lpstr>Imbalance Volume  and Price</vt:lpstr>
      <vt:lpstr>Imbalance Volume</vt:lpstr>
      <vt:lpstr>Imbalance Position</vt:lpstr>
      <vt:lpstr>Imbalance Position Example</vt:lpstr>
      <vt:lpstr>Single Imbalance Price</vt:lpstr>
      <vt:lpstr>Imbalance Charge</vt:lpstr>
      <vt:lpstr>Trading Charges  and Credit Cover</vt:lpstr>
      <vt:lpstr>Your Invoice – Trading Charges</vt:lpstr>
      <vt:lpstr>Data Reconciliation</vt:lpstr>
      <vt:lpstr>Settlement Timetable</vt:lpstr>
      <vt:lpstr>Concept of Imbalance</vt:lpstr>
      <vt:lpstr>BSC Credit Cover</vt:lpstr>
      <vt:lpstr>David.Thomas@elexon.co.uk</vt:lpstr>
      <vt:lpstr>Imbalance Prices</vt:lpstr>
      <vt:lpstr>What you’ll take away</vt:lpstr>
      <vt:lpstr>Energy Imbalance Settlement</vt:lpstr>
      <vt:lpstr>‘Long’ or ‘Short’ terminology</vt:lpstr>
      <vt:lpstr>‘Long’ or ‘Short’ terminology</vt:lpstr>
      <vt:lpstr>When are they applied - Long Party example</vt:lpstr>
      <vt:lpstr>When are they  applied - Long Party example</vt:lpstr>
      <vt:lpstr>When they are applied - Short Party example</vt:lpstr>
      <vt:lpstr>When they are applied - Short Party example</vt:lpstr>
      <vt:lpstr>Why do we have Imbalance Cashflow?</vt:lpstr>
      <vt:lpstr>Why are Imbalance Prices important?</vt:lpstr>
      <vt:lpstr>Why are Imbalance Prices important? </vt:lpstr>
      <vt:lpstr>Where does the imbalance cashflow go?</vt:lpstr>
      <vt:lpstr>How are they calculated?</vt:lpstr>
      <vt:lpstr>How are they calculated?</vt:lpstr>
      <vt:lpstr>The Balancing Mechanism</vt:lpstr>
      <vt:lpstr>How are they calculated - Bids and Offers</vt:lpstr>
      <vt:lpstr>Trans European Replacement Reserves Exchange</vt:lpstr>
      <vt:lpstr>Ranking actions in merit order</vt:lpstr>
      <vt:lpstr>How are they calculated - Energy versus system balancing </vt:lpstr>
      <vt:lpstr>How are they calculated – Tagging and Flagging</vt:lpstr>
      <vt:lpstr>How are they calculated – Tagging and Flagging</vt:lpstr>
      <vt:lpstr>How are they calculated – Flagging  </vt:lpstr>
      <vt:lpstr>SO and CADL flagging</vt:lpstr>
      <vt:lpstr>SO and CADL Flagged actions</vt:lpstr>
      <vt:lpstr>SO and CADL Flagged actions</vt:lpstr>
      <vt:lpstr>SO and CADL Flagged actions</vt:lpstr>
      <vt:lpstr>Price Calculation Example </vt:lpstr>
      <vt:lpstr>Price calculation steps</vt:lpstr>
      <vt:lpstr>1. Receive all balancing actions</vt:lpstr>
      <vt:lpstr>2. Rank the actions</vt:lpstr>
      <vt:lpstr>3. Remove De Minimis and Arbitraged actions</vt:lpstr>
      <vt:lpstr>4. NIV Tagging</vt:lpstr>
      <vt:lpstr>5. NIV Tagging</vt:lpstr>
      <vt:lpstr>6. Flagging and the Replacement Price </vt:lpstr>
      <vt:lpstr>7. PAR Tagging and final price calculation</vt:lpstr>
      <vt:lpstr>Where to find out more </vt:lpstr>
      <vt:lpstr>Want to know more?</vt:lpstr>
      <vt:lpstr>System Price Analysis Report (SPAR)</vt:lpstr>
      <vt:lpstr>Still want to know more?</vt:lpstr>
      <vt:lpstr>BMRS website (www.bmreports.com) </vt:lpstr>
      <vt:lpstr>Angus.Fairbairn@elexon.co.uk</vt:lpstr>
      <vt:lpstr>Supplier Volume Allocation (SVA)</vt:lpstr>
      <vt:lpstr>What are we going to cover in this presentation?</vt:lpstr>
      <vt:lpstr>Imbalance Settlement Recap</vt:lpstr>
      <vt:lpstr>Recap- Concept of Imbalance</vt:lpstr>
      <vt:lpstr>Recap – What does ‘Imbalance’ mean?</vt:lpstr>
      <vt:lpstr>Introduction to  SuppLier Volume AllOCation</vt:lpstr>
      <vt:lpstr>CVA and SVA</vt:lpstr>
      <vt:lpstr>Metering – Half Hourly (HH) Vs Non-Half Hourly (NHH)</vt:lpstr>
      <vt:lpstr>Metering – Unmetered Supplies</vt:lpstr>
      <vt:lpstr>Energy consumption Vs Number of customers</vt:lpstr>
      <vt:lpstr>Suppliers and the  supplier HUB</vt:lpstr>
      <vt:lpstr>What is a Supplier?</vt:lpstr>
      <vt:lpstr>What is a Supplier?</vt:lpstr>
      <vt:lpstr>Supplier Agent Roles</vt:lpstr>
      <vt:lpstr>NHH Settlement: Part 1</vt:lpstr>
      <vt:lpstr>NHH Settlement</vt:lpstr>
      <vt:lpstr>What is a Load Profile?</vt:lpstr>
      <vt:lpstr>Sample Profiling</vt:lpstr>
      <vt:lpstr>Profile Classes</vt:lpstr>
      <vt:lpstr>What is a Load Profile?</vt:lpstr>
      <vt:lpstr>NHH Settlement: part 2</vt:lpstr>
      <vt:lpstr>NHH Settlement</vt:lpstr>
      <vt:lpstr>Settlement Consumption</vt:lpstr>
      <vt:lpstr>NHH Data Aggregation (NHHDA)</vt:lpstr>
      <vt:lpstr>NHH Settlement</vt:lpstr>
      <vt:lpstr>NHH Settlement</vt:lpstr>
      <vt:lpstr>Applying the Period Profile Class Coefficient</vt:lpstr>
      <vt:lpstr>Applying the Period Profile Class Coefficient</vt:lpstr>
      <vt:lpstr>GSP Group Correction</vt:lpstr>
      <vt:lpstr>Grid Supply Point (GSP) Groups</vt:lpstr>
      <vt:lpstr>GSP Group take – top down and bottom up</vt:lpstr>
      <vt:lpstr>GSP Group Correction</vt:lpstr>
      <vt:lpstr>GSP Group Correction</vt:lpstr>
      <vt:lpstr>GSP Group Correction Factors</vt:lpstr>
      <vt:lpstr>GSP Group Correction- What is it correcting for?</vt:lpstr>
      <vt:lpstr>Settlement Process</vt:lpstr>
      <vt:lpstr>SVA Settlement process</vt:lpstr>
      <vt:lpstr>Future SVA Settlement process changes?</vt:lpstr>
      <vt:lpstr>Settlement</vt:lpstr>
      <vt:lpstr>nick.baker@elexon.co.uk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Coomber</dc:creator>
  <cp:lastModifiedBy>Maria Cesa</cp:lastModifiedBy>
  <cp:revision>120</cp:revision>
  <dcterms:created xsi:type="dcterms:W3CDTF">2020-03-09T10:04:32Z</dcterms:created>
  <dcterms:modified xsi:type="dcterms:W3CDTF">2021-10-13T08:40:10Z</dcterms:modified>
</cp:coreProperties>
</file>