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1" r:id="rId2"/>
    <p:sldMasterId id="2147483705" r:id="rId3"/>
    <p:sldMasterId id="2147483712" r:id="rId4"/>
    <p:sldMasterId id="2147483716" r:id="rId5"/>
    <p:sldMasterId id="2147483723" r:id="rId6"/>
    <p:sldMasterId id="2147483727" r:id="rId7"/>
    <p:sldMasterId id="2147483734" r:id="rId8"/>
    <p:sldMasterId id="2147483741" r:id="rId9"/>
  </p:sldMasterIdLst>
  <p:notesMasterIdLst>
    <p:notesMasterId r:id="rId50"/>
  </p:notesMasterIdLst>
  <p:sldIdLst>
    <p:sldId id="266" r:id="rId10"/>
    <p:sldId id="319" r:id="rId11"/>
    <p:sldId id="259" r:id="rId12"/>
    <p:sldId id="320" r:id="rId13"/>
    <p:sldId id="321" r:id="rId14"/>
    <p:sldId id="260" r:id="rId15"/>
    <p:sldId id="322" r:id="rId16"/>
    <p:sldId id="323" r:id="rId17"/>
    <p:sldId id="324" r:id="rId18"/>
    <p:sldId id="325" r:id="rId19"/>
    <p:sldId id="261" r:id="rId20"/>
    <p:sldId id="326" r:id="rId21"/>
    <p:sldId id="327" r:id="rId22"/>
    <p:sldId id="329" r:id="rId23"/>
    <p:sldId id="262" r:id="rId24"/>
    <p:sldId id="328" r:id="rId25"/>
    <p:sldId id="330" r:id="rId26"/>
    <p:sldId id="331" r:id="rId27"/>
    <p:sldId id="332" r:id="rId28"/>
    <p:sldId id="333" r:id="rId29"/>
    <p:sldId id="316" r:id="rId30"/>
    <p:sldId id="334" r:id="rId31"/>
    <p:sldId id="335" r:id="rId32"/>
    <p:sldId id="336" r:id="rId33"/>
    <p:sldId id="337" r:id="rId34"/>
    <p:sldId id="338" r:id="rId35"/>
    <p:sldId id="339" r:id="rId36"/>
    <p:sldId id="340" r:id="rId37"/>
    <p:sldId id="317" r:id="rId38"/>
    <p:sldId id="341" r:id="rId39"/>
    <p:sldId id="342" r:id="rId40"/>
    <p:sldId id="343" r:id="rId41"/>
    <p:sldId id="344" r:id="rId42"/>
    <p:sldId id="345" r:id="rId43"/>
    <p:sldId id="346" r:id="rId44"/>
    <p:sldId id="318" r:id="rId45"/>
    <p:sldId id="347" r:id="rId46"/>
    <p:sldId id="348" r:id="rId47"/>
    <p:sldId id="349" r:id="rId48"/>
    <p:sldId id="27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0" autoAdjust="0"/>
    <p:restoredTop sz="86047" autoAdjust="0"/>
  </p:normalViewPr>
  <p:slideViewPr>
    <p:cSldViewPr snapToGrid="0" showGuides="1">
      <p:cViewPr varScale="1">
        <p:scale>
          <a:sx n="58" d="100"/>
          <a:sy n="58" d="100"/>
        </p:scale>
        <p:origin x="69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elxdata\data\D-14\Public\Jon%20Spence\profiles\sample%20profiles\coefficients.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2"/>
            </a:solidFill>
          </c:spPr>
          <c:dPt>
            <c:idx val="1"/>
            <c:bubble3D val="0"/>
            <c:spPr>
              <a:solidFill>
                <a:schemeClr val="accent1"/>
              </a:solidFill>
            </c:spPr>
            <c:extLst>
              <c:ext xmlns:c16="http://schemas.microsoft.com/office/drawing/2014/chart" uri="{C3380CC4-5D6E-409C-BE32-E72D297353CC}">
                <c16:uniqueId val="{00000001-856D-4A57-9A8A-CB23FFEB5B8F}"/>
              </c:ext>
            </c:extLst>
          </c:dPt>
          <c:dPt>
            <c:idx val="2"/>
            <c:bubble3D val="0"/>
            <c:spPr>
              <a:solidFill>
                <a:schemeClr val="accent3"/>
              </a:solidFill>
            </c:spPr>
            <c:extLst>
              <c:ext xmlns:c16="http://schemas.microsoft.com/office/drawing/2014/chart" uri="{C3380CC4-5D6E-409C-BE32-E72D297353CC}">
                <c16:uniqueId val="{00000003-856D-4A57-9A8A-CB23FFEB5B8F}"/>
              </c:ext>
            </c:extLst>
          </c:dPt>
          <c:cat>
            <c:strRef>
              <c:f>Sheet1!$A$2:$A$4</c:f>
              <c:strCache>
                <c:ptCount val="3"/>
                <c:pt idx="0">
                  <c:v>NHH</c:v>
                </c:pt>
                <c:pt idx="1">
                  <c:v>HH</c:v>
                </c:pt>
                <c:pt idx="2">
                  <c:v>UMS</c:v>
                </c:pt>
              </c:strCache>
            </c:strRef>
          </c:cat>
          <c:val>
            <c:numRef>
              <c:f>Sheet1!$B$2:$B$4</c:f>
              <c:numCache>
                <c:formatCode>General</c:formatCode>
                <c:ptCount val="3"/>
                <c:pt idx="0">
                  <c:v>134</c:v>
                </c:pt>
                <c:pt idx="1">
                  <c:v>124</c:v>
                </c:pt>
                <c:pt idx="2">
                  <c:v>2.81</c:v>
                </c:pt>
              </c:numCache>
            </c:numRef>
          </c:val>
          <c:extLst>
            <c:ext xmlns:c16="http://schemas.microsoft.com/office/drawing/2014/chart" uri="{C3380CC4-5D6E-409C-BE32-E72D297353CC}">
              <c16:uniqueId val="{00000004-856D-4A57-9A8A-CB23FFEB5B8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5750921518923842"/>
          <c:y val="0.76970505265890565"/>
          <c:w val="0.24249082825730309"/>
          <c:h val="0.23029486616882472"/>
        </c:manualLayout>
      </c:layout>
      <c:overlay val="0"/>
      <c:txPr>
        <a:bodyPr/>
        <a:lstStyle/>
        <a:p>
          <a:pPr>
            <a:defRPr>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475624291834194"/>
          <c:w val="0.62007180718645838"/>
          <c:h val="0.65496408258810512"/>
        </c:manualLayout>
      </c:layout>
      <c:pieChart>
        <c:varyColors val="1"/>
        <c:ser>
          <c:idx val="0"/>
          <c:order val="0"/>
          <c:tx>
            <c:strRef>
              <c:f>Sheet1!$B$1</c:f>
              <c:strCache>
                <c:ptCount val="1"/>
                <c:pt idx="0">
                  <c:v>Sales</c:v>
                </c:pt>
              </c:strCache>
            </c:strRef>
          </c:tx>
          <c:spPr>
            <a:solidFill>
              <a:schemeClr val="accent2"/>
            </a:solidFill>
          </c:spPr>
          <c:dPt>
            <c:idx val="0"/>
            <c:bubble3D val="0"/>
            <c:extLst>
              <c:ext xmlns:c16="http://schemas.microsoft.com/office/drawing/2014/chart" uri="{C3380CC4-5D6E-409C-BE32-E72D297353CC}">
                <c16:uniqueId val="{00000001-2EB3-47D4-86D2-260CB4942BA4}"/>
              </c:ext>
            </c:extLst>
          </c:dPt>
          <c:dPt>
            <c:idx val="1"/>
            <c:bubble3D val="0"/>
            <c:spPr>
              <a:solidFill>
                <a:schemeClr val="accent1"/>
              </a:solidFill>
            </c:spPr>
            <c:extLst>
              <c:ext xmlns:c16="http://schemas.microsoft.com/office/drawing/2014/chart" uri="{C3380CC4-5D6E-409C-BE32-E72D297353CC}">
                <c16:uniqueId val="{00000003-2EB3-47D4-86D2-260CB4942BA4}"/>
              </c:ext>
            </c:extLst>
          </c:dPt>
          <c:dPt>
            <c:idx val="2"/>
            <c:bubble3D val="0"/>
            <c:spPr>
              <a:solidFill>
                <a:schemeClr val="accent3"/>
              </a:solidFill>
            </c:spPr>
            <c:extLst>
              <c:ext xmlns:c16="http://schemas.microsoft.com/office/drawing/2014/chart" uri="{C3380CC4-5D6E-409C-BE32-E72D297353CC}">
                <c16:uniqueId val="{00000005-2EB3-47D4-86D2-260CB4942BA4}"/>
              </c:ext>
            </c:extLst>
          </c:dPt>
          <c:cat>
            <c:strRef>
              <c:f>Sheet1!$A$2:$A$4</c:f>
              <c:strCache>
                <c:ptCount val="3"/>
                <c:pt idx="0">
                  <c:v>NHH Customers</c:v>
                </c:pt>
                <c:pt idx="1">
                  <c:v>HH Customers</c:v>
                </c:pt>
                <c:pt idx="2">
                  <c:v>UMS Customers</c:v>
                </c:pt>
              </c:strCache>
            </c:strRef>
          </c:cat>
          <c:val>
            <c:numRef>
              <c:f>Sheet1!$B$2:$B$4</c:f>
              <c:numCache>
                <c:formatCode>General</c:formatCode>
                <c:ptCount val="3"/>
                <c:pt idx="0">
                  <c:v>31011555</c:v>
                </c:pt>
                <c:pt idx="1">
                  <c:v>338137</c:v>
                </c:pt>
                <c:pt idx="2">
                  <c:v>31120</c:v>
                </c:pt>
              </c:numCache>
            </c:numRef>
          </c:val>
          <c:extLst>
            <c:ext xmlns:c16="http://schemas.microsoft.com/office/drawing/2014/chart" uri="{C3380CC4-5D6E-409C-BE32-E72D297353CC}">
              <c16:uniqueId val="{00000006-2EB3-47D4-86D2-260CB4942BA4}"/>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a:solidFill>
                  <a:schemeClr val="tx2"/>
                </a:solidFill>
                <a:latin typeface="Arial" panose="020B0604020202020204" pitchFamily="34" charset="0"/>
                <a:cs typeface="Arial" panose="020B0604020202020204" pitchFamily="34" charset="0"/>
              </a:defRPr>
            </a:pPr>
            <a:endParaRPr lang="en-US"/>
          </a:p>
        </c:txPr>
      </c:legendEntry>
      <c:legendEntry>
        <c:idx val="1"/>
        <c:txPr>
          <a:bodyPr/>
          <a:lstStyle/>
          <a:p>
            <a:pPr>
              <a:defRPr>
                <a:solidFill>
                  <a:schemeClr val="tx2"/>
                </a:solidFill>
                <a:latin typeface="Arial" panose="020B0604020202020204" pitchFamily="34" charset="0"/>
                <a:cs typeface="Arial" panose="020B0604020202020204" pitchFamily="34" charset="0"/>
              </a:defRPr>
            </a:pPr>
            <a:endParaRPr lang="en-US"/>
          </a:p>
        </c:txPr>
      </c:legendEntry>
      <c:legendEntry>
        <c:idx val="2"/>
        <c:txPr>
          <a:bodyPr/>
          <a:lstStyle/>
          <a:p>
            <a:pPr>
              <a:defRPr>
                <a:solidFill>
                  <a:schemeClr val="tx2"/>
                </a:solidFill>
                <a:latin typeface="Arial" panose="020B0604020202020204" pitchFamily="34" charset="0"/>
                <a:cs typeface="Arial" panose="020B0604020202020204" pitchFamily="34" charset="0"/>
              </a:defRPr>
            </a:pPr>
            <a:endParaRPr lang="en-US"/>
          </a:p>
        </c:txPr>
      </c:legendEntry>
      <c:layout>
        <c:manualLayout>
          <c:xMode val="edge"/>
          <c:yMode val="edge"/>
          <c:x val="0.53223792659519231"/>
          <c:y val="0.74663328167392951"/>
          <c:w val="0.34492811272373419"/>
          <c:h val="0.16700719722932139"/>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showLegendKey val="0"/>
          <c:showVal val="0"/>
          <c:showCatName val="0"/>
          <c:showSerName val="0"/>
          <c:showPercent val="0"/>
          <c:showBubbleSize val="0"/>
        </c:dLbls>
        <c:marker val="1"/>
        <c:smooth val="0"/>
        <c:axId val="187311616"/>
        <c:axId val="187313152"/>
      </c:lineChart>
      <c:catAx>
        <c:axId val="187311616"/>
        <c:scaling>
          <c:orientation val="minMax"/>
        </c:scaling>
        <c:delete val="0"/>
        <c:axPos val="b"/>
        <c:numFmt formatCode="hh:mm" sourceLinked="1"/>
        <c:majorTickMark val="none"/>
        <c:minorTickMark val="none"/>
        <c:tickLblPos val="none"/>
        <c:txPr>
          <a:bodyPr rot="-5400000" vert="horz"/>
          <a:lstStyle/>
          <a:p>
            <a:pPr>
              <a:defRPr lang="en-GB" sz="1000"/>
            </a:pPr>
            <a:endParaRPr lang="en-US"/>
          </a:p>
        </c:txPr>
        <c:crossAx val="187313152"/>
        <c:crosses val="autoZero"/>
        <c:auto val="1"/>
        <c:lblAlgn val="ctr"/>
        <c:lblOffset val="100"/>
        <c:noMultiLvlLbl val="0"/>
      </c:catAx>
      <c:valAx>
        <c:axId val="187313152"/>
        <c:scaling>
          <c:orientation val="minMax"/>
        </c:scaling>
        <c:delete val="0"/>
        <c:axPos val="l"/>
        <c:numFmt formatCode="0.00000" sourceLinked="0"/>
        <c:majorTickMark val="none"/>
        <c:minorTickMark val="none"/>
        <c:tickLblPos val="none"/>
        <c:txPr>
          <a:bodyPr/>
          <a:lstStyle/>
          <a:p>
            <a:pPr>
              <a:defRPr lang="en-GB" sz="1000"/>
            </a:pPr>
            <a:endParaRPr lang="en-US"/>
          </a:p>
        </c:txPr>
        <c:crossAx val="1873116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5DD4D-3164-4387-9E54-DF742B82DB7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AD2D534B-DC5B-4178-ABE3-24D76BEEC3C7}">
      <dgm:prSet phldrT="[Text]" custT="1"/>
      <dgm:spPr>
        <a:solidFill>
          <a:schemeClr val="accent3"/>
        </a:solidFill>
      </dgm:spPr>
      <dgm:t>
        <a:bodyPr/>
        <a:lstStyle/>
        <a:p>
          <a:r>
            <a:rPr lang="en-GB" sz="2400" dirty="0" smtClean="0">
              <a:latin typeface="Arial" panose="020B0604020202020204" pitchFamily="34" charset="0"/>
              <a:cs typeface="Arial" panose="020B0604020202020204" pitchFamily="34" charset="0"/>
            </a:rPr>
            <a:t>We can manage small, predictable loads as </a:t>
          </a:r>
        </a:p>
        <a:p>
          <a:r>
            <a:rPr lang="en-GB" sz="4000" b="1" dirty="0" smtClean="0">
              <a:latin typeface="Arial" panose="020B0604020202020204" pitchFamily="34" charset="0"/>
              <a:cs typeface="Arial" panose="020B0604020202020204" pitchFamily="34" charset="0"/>
            </a:rPr>
            <a:t>Unmetered Supplies</a:t>
          </a:r>
          <a:endParaRPr lang="en-GB" sz="4000" b="1" dirty="0">
            <a:latin typeface="Arial" panose="020B0604020202020204" pitchFamily="34" charset="0"/>
            <a:cs typeface="Arial" panose="020B0604020202020204" pitchFamily="34" charset="0"/>
          </a:endParaRPr>
        </a:p>
      </dgm:t>
    </dgm:pt>
    <dgm:pt modelId="{8176E561-32B6-49BE-BD60-18890AB2D1DE}" type="parTrans" cxnId="{A06C630E-4413-46D4-8E53-5BBAD9BD312A}">
      <dgm:prSet/>
      <dgm:spPr/>
      <dgm:t>
        <a:bodyPr/>
        <a:lstStyle/>
        <a:p>
          <a:endParaRPr lang="en-GB"/>
        </a:p>
      </dgm:t>
    </dgm:pt>
    <dgm:pt modelId="{F309DEF8-5C13-4A98-85ED-B2FF987119A5}" type="sibTrans" cxnId="{A06C630E-4413-46D4-8E53-5BBAD9BD312A}">
      <dgm:prSet/>
      <dgm:spPr/>
      <dgm:t>
        <a:bodyPr/>
        <a:lstStyle/>
        <a:p>
          <a:endParaRPr lang="en-GB"/>
        </a:p>
      </dgm:t>
    </dgm:pt>
    <dgm:pt modelId="{4D55FD09-E2CC-4966-BC14-BC0E4A38DD45}">
      <dgm:prSet phldrT="[Text]"/>
      <dgm:spPr>
        <a:solidFill>
          <a:schemeClr val="accent4"/>
        </a:solidFill>
      </dgm:spPr>
      <dgm:t>
        <a:bodyPr/>
        <a:lstStyle/>
        <a:p>
          <a:r>
            <a:rPr lang="en-GB" dirty="0" smtClean="0">
              <a:solidFill>
                <a:schemeClr val="tx1"/>
              </a:solidFill>
              <a:latin typeface="Arial" panose="020B0604020202020204" pitchFamily="34" charset="0"/>
              <a:cs typeface="Arial" panose="020B0604020202020204" pitchFamily="34" charset="0"/>
            </a:rPr>
            <a:t>Street Lights</a:t>
          </a:r>
          <a:endParaRPr lang="en-GB" dirty="0">
            <a:solidFill>
              <a:schemeClr val="tx1"/>
            </a:solidFill>
            <a:latin typeface="Arial" panose="020B0604020202020204" pitchFamily="34" charset="0"/>
            <a:cs typeface="Arial" panose="020B0604020202020204" pitchFamily="34" charset="0"/>
          </a:endParaRPr>
        </a:p>
      </dgm:t>
    </dgm:pt>
    <dgm:pt modelId="{1BB985C2-D7EC-4CBF-AA43-05EDE7D87C3D}" type="parTrans" cxnId="{48FE9565-F57D-4581-BB03-7A376DF41404}">
      <dgm:prSet/>
      <dgm:spPr>
        <a:ln>
          <a:solidFill>
            <a:schemeClr val="accent1"/>
          </a:solidFill>
        </a:ln>
      </dgm:spPr>
      <dgm:t>
        <a:bodyPr/>
        <a:lstStyle/>
        <a:p>
          <a:endParaRPr lang="en-GB"/>
        </a:p>
      </dgm:t>
    </dgm:pt>
    <dgm:pt modelId="{7ACF5C90-B6CA-4FE2-9B1B-BD37464F56FD}" type="sibTrans" cxnId="{48FE9565-F57D-4581-BB03-7A376DF41404}">
      <dgm:prSet/>
      <dgm:spPr/>
      <dgm:t>
        <a:bodyPr/>
        <a:lstStyle/>
        <a:p>
          <a:endParaRPr lang="en-GB"/>
        </a:p>
      </dgm:t>
    </dgm:pt>
    <dgm:pt modelId="{3BBBB2B2-5258-4598-9CAD-3A4F0E104BAC}">
      <dgm:prSet phldrT="[Text]"/>
      <dgm:spPr>
        <a:solidFill>
          <a:schemeClr val="accent5"/>
        </a:solidFill>
      </dgm:spPr>
      <dgm:t>
        <a:bodyPr/>
        <a:lstStyle/>
        <a:p>
          <a:r>
            <a:rPr lang="en-GB" dirty="0" smtClean="0">
              <a:latin typeface="Arial" panose="020B0604020202020204" pitchFamily="34" charset="0"/>
              <a:cs typeface="Arial" panose="020B0604020202020204" pitchFamily="34" charset="0"/>
            </a:rPr>
            <a:t>Traffic Signals</a:t>
          </a:r>
        </a:p>
        <a:p>
          <a:r>
            <a:rPr lang="en-GB" dirty="0" smtClean="0">
              <a:latin typeface="Arial" panose="020B0604020202020204" pitchFamily="34" charset="0"/>
              <a:cs typeface="Arial" panose="020B0604020202020204" pitchFamily="34" charset="0"/>
            </a:rPr>
            <a:t>(e.g. traffic lights, belisha beacons)</a:t>
          </a:r>
          <a:endParaRPr lang="en-GB" dirty="0">
            <a:latin typeface="Arial" panose="020B0604020202020204" pitchFamily="34" charset="0"/>
            <a:cs typeface="Arial" panose="020B0604020202020204" pitchFamily="34" charset="0"/>
          </a:endParaRPr>
        </a:p>
      </dgm:t>
    </dgm:pt>
    <dgm:pt modelId="{15766617-D796-46C7-A34F-C9F76969D6F9}" type="parTrans" cxnId="{074AFEEF-16F5-4848-9128-1EBCFFBA023F}">
      <dgm:prSet/>
      <dgm:spPr>
        <a:ln>
          <a:solidFill>
            <a:schemeClr val="accent1"/>
          </a:solidFill>
        </a:ln>
      </dgm:spPr>
      <dgm:t>
        <a:bodyPr/>
        <a:lstStyle/>
        <a:p>
          <a:endParaRPr lang="en-GB"/>
        </a:p>
      </dgm:t>
    </dgm:pt>
    <dgm:pt modelId="{02C617B7-583E-4D0F-9222-E3AB3057BFFA}" type="sibTrans" cxnId="{074AFEEF-16F5-4848-9128-1EBCFFBA023F}">
      <dgm:prSet/>
      <dgm:spPr/>
      <dgm:t>
        <a:bodyPr/>
        <a:lstStyle/>
        <a:p>
          <a:endParaRPr lang="en-GB"/>
        </a:p>
      </dgm:t>
    </dgm:pt>
    <dgm:pt modelId="{A413BC68-FDDD-426C-A32B-BA5987D562FD}">
      <dgm:prSet phldrT="[Text]"/>
      <dgm:spPr>
        <a:solidFill>
          <a:schemeClr val="accent6"/>
        </a:solidFill>
      </dgm:spPr>
      <dgm:t>
        <a:bodyPr/>
        <a:lstStyle/>
        <a:p>
          <a:r>
            <a:rPr lang="en-GB" dirty="0" smtClean="0">
              <a:latin typeface="Arial" panose="020B0604020202020204" pitchFamily="34" charset="0"/>
              <a:cs typeface="Arial" panose="020B0604020202020204" pitchFamily="34" charset="0"/>
            </a:rPr>
            <a:t>Miscellaneous</a:t>
          </a:r>
        </a:p>
        <a:p>
          <a:r>
            <a:rPr lang="en-GB" dirty="0" smtClean="0">
              <a:latin typeface="Arial" panose="020B0604020202020204" pitchFamily="34" charset="0"/>
              <a:cs typeface="Arial" panose="020B0604020202020204" pitchFamily="34" charset="0"/>
            </a:rPr>
            <a:t>(e.g. cable cabinets)</a:t>
          </a:r>
          <a:endParaRPr lang="en-GB" dirty="0">
            <a:latin typeface="Arial" panose="020B0604020202020204" pitchFamily="34" charset="0"/>
            <a:cs typeface="Arial" panose="020B0604020202020204" pitchFamily="34" charset="0"/>
          </a:endParaRPr>
        </a:p>
      </dgm:t>
    </dgm:pt>
    <dgm:pt modelId="{D9B44120-03E0-4ABD-95E1-DC34CF40E398}" type="parTrans" cxnId="{A4C447BC-4B58-4E47-80D3-04F224B194BB}">
      <dgm:prSet/>
      <dgm:spPr>
        <a:ln>
          <a:solidFill>
            <a:schemeClr val="accent1"/>
          </a:solidFill>
        </a:ln>
      </dgm:spPr>
      <dgm:t>
        <a:bodyPr/>
        <a:lstStyle/>
        <a:p>
          <a:endParaRPr lang="en-GB"/>
        </a:p>
      </dgm:t>
    </dgm:pt>
    <dgm:pt modelId="{AB287BED-8EFB-4D69-8DF7-32B478613C22}" type="sibTrans" cxnId="{A4C447BC-4B58-4E47-80D3-04F224B194BB}">
      <dgm:prSet/>
      <dgm:spPr/>
      <dgm:t>
        <a:bodyPr/>
        <a:lstStyle/>
        <a:p>
          <a:endParaRPr lang="en-GB"/>
        </a:p>
      </dgm:t>
    </dgm:pt>
    <dgm:pt modelId="{51B255CB-28AE-4FBF-928D-3E3052A0B73D}" type="pres">
      <dgm:prSet presAssocID="{BCD5DD4D-3164-4387-9E54-DF742B82DB71}" presName="Name0" presStyleCnt="0">
        <dgm:presLayoutVars>
          <dgm:chPref val="1"/>
          <dgm:dir/>
          <dgm:animOne val="branch"/>
          <dgm:animLvl val="lvl"/>
          <dgm:resizeHandles val="exact"/>
        </dgm:presLayoutVars>
      </dgm:prSet>
      <dgm:spPr/>
      <dgm:t>
        <a:bodyPr/>
        <a:lstStyle/>
        <a:p>
          <a:endParaRPr lang="en-GB"/>
        </a:p>
      </dgm:t>
    </dgm:pt>
    <dgm:pt modelId="{C0436771-0F4C-4925-B92E-30C288AD4C89}" type="pres">
      <dgm:prSet presAssocID="{AD2D534B-DC5B-4178-ABE3-24D76BEEC3C7}" presName="root1" presStyleCnt="0"/>
      <dgm:spPr/>
    </dgm:pt>
    <dgm:pt modelId="{8E6D4846-1FBF-4F2C-8A2C-342F2C5AF25F}" type="pres">
      <dgm:prSet presAssocID="{AD2D534B-DC5B-4178-ABE3-24D76BEEC3C7}" presName="LevelOneTextNode" presStyleLbl="node0" presStyleIdx="0" presStyleCnt="1" custAng="5400000" custScaleX="387797" custScaleY="81266" custLinFactX="-2718" custLinFactNeighborX="-100000" custLinFactNeighborY="604">
        <dgm:presLayoutVars>
          <dgm:chPref val="3"/>
        </dgm:presLayoutVars>
      </dgm:prSet>
      <dgm:spPr/>
      <dgm:t>
        <a:bodyPr/>
        <a:lstStyle/>
        <a:p>
          <a:endParaRPr lang="en-GB"/>
        </a:p>
      </dgm:t>
    </dgm:pt>
    <dgm:pt modelId="{B78AAF6C-FE05-41B6-8FEF-9DDEFA5C093A}" type="pres">
      <dgm:prSet presAssocID="{AD2D534B-DC5B-4178-ABE3-24D76BEEC3C7}" presName="level2hierChild" presStyleCnt="0"/>
      <dgm:spPr/>
    </dgm:pt>
    <dgm:pt modelId="{7BE8E242-A9F6-4EB5-AF9B-B3D90E5045A5}" type="pres">
      <dgm:prSet presAssocID="{1BB985C2-D7EC-4CBF-AA43-05EDE7D87C3D}" presName="conn2-1" presStyleLbl="parChTrans1D2" presStyleIdx="0" presStyleCnt="3"/>
      <dgm:spPr/>
      <dgm:t>
        <a:bodyPr/>
        <a:lstStyle/>
        <a:p>
          <a:endParaRPr lang="en-GB"/>
        </a:p>
      </dgm:t>
    </dgm:pt>
    <dgm:pt modelId="{45A08512-06BC-4467-ADA2-3E22CC678DBE}" type="pres">
      <dgm:prSet presAssocID="{1BB985C2-D7EC-4CBF-AA43-05EDE7D87C3D}" presName="connTx" presStyleLbl="parChTrans1D2" presStyleIdx="0" presStyleCnt="3"/>
      <dgm:spPr/>
      <dgm:t>
        <a:bodyPr/>
        <a:lstStyle/>
        <a:p>
          <a:endParaRPr lang="en-GB"/>
        </a:p>
      </dgm:t>
    </dgm:pt>
    <dgm:pt modelId="{EAAE4459-44D4-4681-9F6A-98E3877FD292}" type="pres">
      <dgm:prSet presAssocID="{4D55FD09-E2CC-4966-BC14-BC0E4A38DD45}" presName="root2" presStyleCnt="0"/>
      <dgm:spPr/>
    </dgm:pt>
    <dgm:pt modelId="{E0EA9BF9-4900-4B5D-A2EF-2F44B0F053C9}" type="pres">
      <dgm:prSet presAssocID="{4D55FD09-E2CC-4966-BC14-BC0E4A38DD45}" presName="LevelTwoTextNode" presStyleLbl="node2" presStyleIdx="0" presStyleCnt="3" custScaleX="103034" custScaleY="111221">
        <dgm:presLayoutVars>
          <dgm:chPref val="3"/>
        </dgm:presLayoutVars>
      </dgm:prSet>
      <dgm:spPr/>
      <dgm:t>
        <a:bodyPr/>
        <a:lstStyle/>
        <a:p>
          <a:endParaRPr lang="en-GB"/>
        </a:p>
      </dgm:t>
    </dgm:pt>
    <dgm:pt modelId="{C5CF0E45-CF6B-472D-9E90-DA045F1856D9}" type="pres">
      <dgm:prSet presAssocID="{4D55FD09-E2CC-4966-BC14-BC0E4A38DD45}" presName="level3hierChild" presStyleCnt="0"/>
      <dgm:spPr/>
    </dgm:pt>
    <dgm:pt modelId="{983E9570-6FEA-48B6-88DE-41FC8E90D8CD}" type="pres">
      <dgm:prSet presAssocID="{15766617-D796-46C7-A34F-C9F76969D6F9}" presName="conn2-1" presStyleLbl="parChTrans1D2" presStyleIdx="1" presStyleCnt="3"/>
      <dgm:spPr/>
      <dgm:t>
        <a:bodyPr/>
        <a:lstStyle/>
        <a:p>
          <a:endParaRPr lang="en-GB"/>
        </a:p>
      </dgm:t>
    </dgm:pt>
    <dgm:pt modelId="{0A11FDF7-0B97-437C-8369-291205C213FD}" type="pres">
      <dgm:prSet presAssocID="{15766617-D796-46C7-A34F-C9F76969D6F9}" presName="connTx" presStyleLbl="parChTrans1D2" presStyleIdx="1" presStyleCnt="3"/>
      <dgm:spPr/>
      <dgm:t>
        <a:bodyPr/>
        <a:lstStyle/>
        <a:p>
          <a:endParaRPr lang="en-GB"/>
        </a:p>
      </dgm:t>
    </dgm:pt>
    <dgm:pt modelId="{91B96DE5-6067-401C-A58C-B11C563099BC}" type="pres">
      <dgm:prSet presAssocID="{3BBBB2B2-5258-4598-9CAD-3A4F0E104BAC}" presName="root2" presStyleCnt="0"/>
      <dgm:spPr/>
    </dgm:pt>
    <dgm:pt modelId="{CF253E84-F9A6-43CC-9EEA-53B80C996C63}" type="pres">
      <dgm:prSet presAssocID="{3BBBB2B2-5258-4598-9CAD-3A4F0E104BAC}" presName="LevelTwoTextNode" presStyleLbl="node2" presStyleIdx="1" presStyleCnt="3" custScaleX="101279" custScaleY="111114">
        <dgm:presLayoutVars>
          <dgm:chPref val="3"/>
        </dgm:presLayoutVars>
      </dgm:prSet>
      <dgm:spPr/>
      <dgm:t>
        <a:bodyPr/>
        <a:lstStyle/>
        <a:p>
          <a:endParaRPr lang="en-GB"/>
        </a:p>
      </dgm:t>
    </dgm:pt>
    <dgm:pt modelId="{1F72C432-7E78-4359-99F8-598ED9045D01}" type="pres">
      <dgm:prSet presAssocID="{3BBBB2B2-5258-4598-9CAD-3A4F0E104BAC}" presName="level3hierChild" presStyleCnt="0"/>
      <dgm:spPr/>
    </dgm:pt>
    <dgm:pt modelId="{94BC6254-1E00-413F-A0BE-F32D27EF11B6}" type="pres">
      <dgm:prSet presAssocID="{D9B44120-03E0-4ABD-95E1-DC34CF40E398}" presName="conn2-1" presStyleLbl="parChTrans1D2" presStyleIdx="2" presStyleCnt="3"/>
      <dgm:spPr/>
      <dgm:t>
        <a:bodyPr/>
        <a:lstStyle/>
        <a:p>
          <a:endParaRPr lang="en-GB"/>
        </a:p>
      </dgm:t>
    </dgm:pt>
    <dgm:pt modelId="{6EDC40B0-F7D0-4EA2-8E63-4B2082A2A94B}" type="pres">
      <dgm:prSet presAssocID="{D9B44120-03E0-4ABD-95E1-DC34CF40E398}" presName="connTx" presStyleLbl="parChTrans1D2" presStyleIdx="2" presStyleCnt="3"/>
      <dgm:spPr/>
      <dgm:t>
        <a:bodyPr/>
        <a:lstStyle/>
        <a:p>
          <a:endParaRPr lang="en-GB"/>
        </a:p>
      </dgm:t>
    </dgm:pt>
    <dgm:pt modelId="{B76259F2-71B9-4B3E-94E3-48B95E176319}" type="pres">
      <dgm:prSet presAssocID="{A413BC68-FDDD-426C-A32B-BA5987D562FD}" presName="root2" presStyleCnt="0"/>
      <dgm:spPr/>
    </dgm:pt>
    <dgm:pt modelId="{3DE2A7F2-BA38-4B6B-8A89-133FD66B3501}" type="pres">
      <dgm:prSet presAssocID="{A413BC68-FDDD-426C-A32B-BA5987D562FD}" presName="LevelTwoTextNode" presStyleLbl="node2" presStyleIdx="2" presStyleCnt="3" custScaleX="101279" custScaleY="111114">
        <dgm:presLayoutVars>
          <dgm:chPref val="3"/>
        </dgm:presLayoutVars>
      </dgm:prSet>
      <dgm:spPr/>
      <dgm:t>
        <a:bodyPr/>
        <a:lstStyle/>
        <a:p>
          <a:endParaRPr lang="en-GB"/>
        </a:p>
      </dgm:t>
    </dgm:pt>
    <dgm:pt modelId="{5AAB15CB-327F-4947-BEE3-292AB7E6B782}" type="pres">
      <dgm:prSet presAssocID="{A413BC68-FDDD-426C-A32B-BA5987D562FD}" presName="level3hierChild" presStyleCnt="0"/>
      <dgm:spPr/>
    </dgm:pt>
  </dgm:ptLst>
  <dgm:cxnLst>
    <dgm:cxn modelId="{A06C630E-4413-46D4-8E53-5BBAD9BD312A}" srcId="{BCD5DD4D-3164-4387-9E54-DF742B82DB71}" destId="{AD2D534B-DC5B-4178-ABE3-24D76BEEC3C7}" srcOrd="0" destOrd="0" parTransId="{8176E561-32B6-49BE-BD60-18890AB2D1DE}" sibTransId="{F309DEF8-5C13-4A98-85ED-B2FF987119A5}"/>
    <dgm:cxn modelId="{4859C38D-5223-47A1-886B-FDE3CDF24EF9}" type="presOf" srcId="{15766617-D796-46C7-A34F-C9F76969D6F9}" destId="{0A11FDF7-0B97-437C-8369-291205C213FD}" srcOrd="1" destOrd="0" presId="urn:microsoft.com/office/officeart/2008/layout/HorizontalMultiLevelHierarchy"/>
    <dgm:cxn modelId="{2B419933-8249-4906-A873-5E5BBA64F27B}" type="presOf" srcId="{AD2D534B-DC5B-4178-ABE3-24D76BEEC3C7}" destId="{8E6D4846-1FBF-4F2C-8A2C-342F2C5AF25F}" srcOrd="0" destOrd="0" presId="urn:microsoft.com/office/officeart/2008/layout/HorizontalMultiLevelHierarchy"/>
    <dgm:cxn modelId="{D5E32EA6-37D0-49E2-BD71-28254D3A619C}" type="presOf" srcId="{4D55FD09-E2CC-4966-BC14-BC0E4A38DD45}" destId="{E0EA9BF9-4900-4B5D-A2EF-2F44B0F053C9}" srcOrd="0" destOrd="0" presId="urn:microsoft.com/office/officeart/2008/layout/HorizontalMultiLevelHierarchy"/>
    <dgm:cxn modelId="{A3EA9B2A-6AFD-4AA0-B22C-12126C373FA2}" type="presOf" srcId="{1BB985C2-D7EC-4CBF-AA43-05EDE7D87C3D}" destId="{7BE8E242-A9F6-4EB5-AF9B-B3D90E5045A5}" srcOrd="0" destOrd="0" presId="urn:microsoft.com/office/officeart/2008/layout/HorizontalMultiLevelHierarchy"/>
    <dgm:cxn modelId="{EF80564E-039C-4B07-B04E-D7AE4B48C4BE}" type="presOf" srcId="{A413BC68-FDDD-426C-A32B-BA5987D562FD}" destId="{3DE2A7F2-BA38-4B6B-8A89-133FD66B3501}" srcOrd="0" destOrd="0" presId="urn:microsoft.com/office/officeart/2008/layout/HorizontalMultiLevelHierarchy"/>
    <dgm:cxn modelId="{804D8964-8251-4CF6-9984-F1CB65469E62}" type="presOf" srcId="{BCD5DD4D-3164-4387-9E54-DF742B82DB71}" destId="{51B255CB-28AE-4FBF-928D-3E3052A0B73D}" srcOrd="0" destOrd="0" presId="urn:microsoft.com/office/officeart/2008/layout/HorizontalMultiLevelHierarchy"/>
    <dgm:cxn modelId="{074AFEEF-16F5-4848-9128-1EBCFFBA023F}" srcId="{AD2D534B-DC5B-4178-ABE3-24D76BEEC3C7}" destId="{3BBBB2B2-5258-4598-9CAD-3A4F0E104BAC}" srcOrd="1" destOrd="0" parTransId="{15766617-D796-46C7-A34F-C9F76969D6F9}" sibTransId="{02C617B7-583E-4D0F-9222-E3AB3057BFFA}"/>
    <dgm:cxn modelId="{D40885BE-A9D5-4A24-A648-4ADD5585D84A}" type="presOf" srcId="{15766617-D796-46C7-A34F-C9F76969D6F9}" destId="{983E9570-6FEA-48B6-88DE-41FC8E90D8CD}" srcOrd="0" destOrd="0" presId="urn:microsoft.com/office/officeart/2008/layout/HorizontalMultiLevelHierarchy"/>
    <dgm:cxn modelId="{1A3D1AD4-4EF2-4EF9-9E28-D46908A6FB15}" type="presOf" srcId="{D9B44120-03E0-4ABD-95E1-DC34CF40E398}" destId="{94BC6254-1E00-413F-A0BE-F32D27EF11B6}" srcOrd="0" destOrd="0" presId="urn:microsoft.com/office/officeart/2008/layout/HorizontalMultiLevelHierarchy"/>
    <dgm:cxn modelId="{48FE9565-F57D-4581-BB03-7A376DF41404}" srcId="{AD2D534B-DC5B-4178-ABE3-24D76BEEC3C7}" destId="{4D55FD09-E2CC-4966-BC14-BC0E4A38DD45}" srcOrd="0" destOrd="0" parTransId="{1BB985C2-D7EC-4CBF-AA43-05EDE7D87C3D}" sibTransId="{7ACF5C90-B6CA-4FE2-9B1B-BD37464F56FD}"/>
    <dgm:cxn modelId="{9B43D0D6-768A-4899-A5E0-705FA749CD03}" type="presOf" srcId="{3BBBB2B2-5258-4598-9CAD-3A4F0E104BAC}" destId="{CF253E84-F9A6-43CC-9EEA-53B80C996C63}" srcOrd="0" destOrd="0" presId="urn:microsoft.com/office/officeart/2008/layout/HorizontalMultiLevelHierarchy"/>
    <dgm:cxn modelId="{A4C447BC-4B58-4E47-80D3-04F224B194BB}" srcId="{AD2D534B-DC5B-4178-ABE3-24D76BEEC3C7}" destId="{A413BC68-FDDD-426C-A32B-BA5987D562FD}" srcOrd="2" destOrd="0" parTransId="{D9B44120-03E0-4ABD-95E1-DC34CF40E398}" sibTransId="{AB287BED-8EFB-4D69-8DF7-32B478613C22}"/>
    <dgm:cxn modelId="{08563D5C-44A6-407D-9558-F5777F995B70}" type="presOf" srcId="{1BB985C2-D7EC-4CBF-AA43-05EDE7D87C3D}" destId="{45A08512-06BC-4467-ADA2-3E22CC678DBE}" srcOrd="1" destOrd="0" presId="urn:microsoft.com/office/officeart/2008/layout/HorizontalMultiLevelHierarchy"/>
    <dgm:cxn modelId="{3A002F27-2F0B-4DFA-82C8-F3EFFC9CD807}" type="presOf" srcId="{D9B44120-03E0-4ABD-95E1-DC34CF40E398}" destId="{6EDC40B0-F7D0-4EA2-8E63-4B2082A2A94B}" srcOrd="1" destOrd="0" presId="urn:microsoft.com/office/officeart/2008/layout/HorizontalMultiLevelHierarchy"/>
    <dgm:cxn modelId="{872327D4-66CC-41CE-B757-BC958AD3B439}" type="presParOf" srcId="{51B255CB-28AE-4FBF-928D-3E3052A0B73D}" destId="{C0436771-0F4C-4925-B92E-30C288AD4C89}" srcOrd="0" destOrd="0" presId="urn:microsoft.com/office/officeart/2008/layout/HorizontalMultiLevelHierarchy"/>
    <dgm:cxn modelId="{DA16817D-A261-45C2-8A38-930D6A8C1C37}" type="presParOf" srcId="{C0436771-0F4C-4925-B92E-30C288AD4C89}" destId="{8E6D4846-1FBF-4F2C-8A2C-342F2C5AF25F}" srcOrd="0" destOrd="0" presId="urn:microsoft.com/office/officeart/2008/layout/HorizontalMultiLevelHierarchy"/>
    <dgm:cxn modelId="{C9EF0DE8-A4C7-40C9-8D4D-CA1103089B92}" type="presParOf" srcId="{C0436771-0F4C-4925-B92E-30C288AD4C89}" destId="{B78AAF6C-FE05-41B6-8FEF-9DDEFA5C093A}" srcOrd="1" destOrd="0" presId="urn:microsoft.com/office/officeart/2008/layout/HorizontalMultiLevelHierarchy"/>
    <dgm:cxn modelId="{4A7E5E54-5809-4A89-91DD-9E373234A49D}" type="presParOf" srcId="{B78AAF6C-FE05-41B6-8FEF-9DDEFA5C093A}" destId="{7BE8E242-A9F6-4EB5-AF9B-B3D90E5045A5}" srcOrd="0" destOrd="0" presId="urn:microsoft.com/office/officeart/2008/layout/HorizontalMultiLevelHierarchy"/>
    <dgm:cxn modelId="{884737A3-6F90-4735-A2DF-55B35742610C}" type="presParOf" srcId="{7BE8E242-A9F6-4EB5-AF9B-B3D90E5045A5}" destId="{45A08512-06BC-4467-ADA2-3E22CC678DBE}" srcOrd="0" destOrd="0" presId="urn:microsoft.com/office/officeart/2008/layout/HorizontalMultiLevelHierarchy"/>
    <dgm:cxn modelId="{E3CFB1FC-3E7A-4EEC-922D-B1570D2CBEAF}" type="presParOf" srcId="{B78AAF6C-FE05-41B6-8FEF-9DDEFA5C093A}" destId="{EAAE4459-44D4-4681-9F6A-98E3877FD292}" srcOrd="1" destOrd="0" presId="urn:microsoft.com/office/officeart/2008/layout/HorizontalMultiLevelHierarchy"/>
    <dgm:cxn modelId="{F7B3D21B-651F-45C6-B74A-7AB0D5D4900B}" type="presParOf" srcId="{EAAE4459-44D4-4681-9F6A-98E3877FD292}" destId="{E0EA9BF9-4900-4B5D-A2EF-2F44B0F053C9}" srcOrd="0" destOrd="0" presId="urn:microsoft.com/office/officeart/2008/layout/HorizontalMultiLevelHierarchy"/>
    <dgm:cxn modelId="{EDD9666A-72FD-44C3-944F-6936F6419DF9}" type="presParOf" srcId="{EAAE4459-44D4-4681-9F6A-98E3877FD292}" destId="{C5CF0E45-CF6B-472D-9E90-DA045F1856D9}" srcOrd="1" destOrd="0" presId="urn:microsoft.com/office/officeart/2008/layout/HorizontalMultiLevelHierarchy"/>
    <dgm:cxn modelId="{DCAE1282-049B-45CF-97D2-20276D2455C0}" type="presParOf" srcId="{B78AAF6C-FE05-41B6-8FEF-9DDEFA5C093A}" destId="{983E9570-6FEA-48B6-88DE-41FC8E90D8CD}" srcOrd="2" destOrd="0" presId="urn:microsoft.com/office/officeart/2008/layout/HorizontalMultiLevelHierarchy"/>
    <dgm:cxn modelId="{64257656-EF23-4A32-B69F-D414C9436BA5}" type="presParOf" srcId="{983E9570-6FEA-48B6-88DE-41FC8E90D8CD}" destId="{0A11FDF7-0B97-437C-8369-291205C213FD}" srcOrd="0" destOrd="0" presId="urn:microsoft.com/office/officeart/2008/layout/HorizontalMultiLevelHierarchy"/>
    <dgm:cxn modelId="{9F281BD2-F6A1-443E-B525-3335987E7C7C}" type="presParOf" srcId="{B78AAF6C-FE05-41B6-8FEF-9DDEFA5C093A}" destId="{91B96DE5-6067-401C-A58C-B11C563099BC}" srcOrd="3" destOrd="0" presId="urn:microsoft.com/office/officeart/2008/layout/HorizontalMultiLevelHierarchy"/>
    <dgm:cxn modelId="{3DE799A6-C813-48BB-B79E-ECC9DBC628C0}" type="presParOf" srcId="{91B96DE5-6067-401C-A58C-B11C563099BC}" destId="{CF253E84-F9A6-43CC-9EEA-53B80C996C63}" srcOrd="0" destOrd="0" presId="urn:microsoft.com/office/officeart/2008/layout/HorizontalMultiLevelHierarchy"/>
    <dgm:cxn modelId="{D15275EB-7511-4AAA-91C0-3828759546C0}" type="presParOf" srcId="{91B96DE5-6067-401C-A58C-B11C563099BC}" destId="{1F72C432-7E78-4359-99F8-598ED9045D01}" srcOrd="1" destOrd="0" presId="urn:microsoft.com/office/officeart/2008/layout/HorizontalMultiLevelHierarchy"/>
    <dgm:cxn modelId="{54098A75-DA85-41E9-B305-191386F6C80F}" type="presParOf" srcId="{B78AAF6C-FE05-41B6-8FEF-9DDEFA5C093A}" destId="{94BC6254-1E00-413F-A0BE-F32D27EF11B6}" srcOrd="4" destOrd="0" presId="urn:microsoft.com/office/officeart/2008/layout/HorizontalMultiLevelHierarchy"/>
    <dgm:cxn modelId="{A298EA1C-BCCC-4D5F-8FA4-832994EEF449}" type="presParOf" srcId="{94BC6254-1E00-413F-A0BE-F32D27EF11B6}" destId="{6EDC40B0-F7D0-4EA2-8E63-4B2082A2A94B}" srcOrd="0" destOrd="0" presId="urn:microsoft.com/office/officeart/2008/layout/HorizontalMultiLevelHierarchy"/>
    <dgm:cxn modelId="{6FAB02CD-16E7-436C-B8D7-D6B15BF16E6F}" type="presParOf" srcId="{B78AAF6C-FE05-41B6-8FEF-9DDEFA5C093A}" destId="{B76259F2-71B9-4B3E-94E3-48B95E176319}" srcOrd="5" destOrd="0" presId="urn:microsoft.com/office/officeart/2008/layout/HorizontalMultiLevelHierarchy"/>
    <dgm:cxn modelId="{BF054796-78CC-477F-9A49-1C082576C65F}" type="presParOf" srcId="{B76259F2-71B9-4B3E-94E3-48B95E176319}" destId="{3DE2A7F2-BA38-4B6B-8A89-133FD66B3501}" srcOrd="0" destOrd="0" presId="urn:microsoft.com/office/officeart/2008/layout/HorizontalMultiLevelHierarchy"/>
    <dgm:cxn modelId="{EC9B7F92-C63F-4299-A5EF-C0D98D0ABF78}" type="presParOf" srcId="{B76259F2-71B9-4B3E-94E3-48B95E176319}" destId="{5AAB15CB-327F-4947-BEE3-292AB7E6B78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6254-1E00-413F-A0BE-F32D27EF11B6}">
      <dsp:nvSpPr>
        <dsp:cNvPr id="0" name=""/>
        <dsp:cNvSpPr/>
      </dsp:nvSpPr>
      <dsp:spPr>
        <a:xfrm>
          <a:off x="3168676" y="2181227"/>
          <a:ext cx="535174" cy="1084940"/>
        </a:xfrm>
        <a:custGeom>
          <a:avLst/>
          <a:gdLst/>
          <a:ahLst/>
          <a:cxnLst/>
          <a:rect l="0" t="0" r="0" b="0"/>
          <a:pathLst>
            <a:path>
              <a:moveTo>
                <a:pt x="0" y="0"/>
              </a:moveTo>
              <a:lnTo>
                <a:pt x="267587" y="0"/>
              </a:lnTo>
              <a:lnTo>
                <a:pt x="267587" y="1084940"/>
              </a:lnTo>
              <a:lnTo>
                <a:pt x="535174" y="108494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06019" y="2693453"/>
        <a:ext cx="60487" cy="60487"/>
      </dsp:txXfrm>
    </dsp:sp>
    <dsp:sp modelId="{983E9570-6FEA-48B6-88DE-41FC8E90D8CD}">
      <dsp:nvSpPr>
        <dsp:cNvPr id="0" name=""/>
        <dsp:cNvSpPr/>
      </dsp:nvSpPr>
      <dsp:spPr>
        <a:xfrm>
          <a:off x="3168676" y="2110009"/>
          <a:ext cx="535174" cy="91440"/>
        </a:xfrm>
        <a:custGeom>
          <a:avLst/>
          <a:gdLst/>
          <a:ahLst/>
          <a:cxnLst/>
          <a:rect l="0" t="0" r="0" b="0"/>
          <a:pathLst>
            <a:path>
              <a:moveTo>
                <a:pt x="0" y="71217"/>
              </a:moveTo>
              <a:lnTo>
                <a:pt x="267587" y="71217"/>
              </a:lnTo>
              <a:lnTo>
                <a:pt x="267587" y="45720"/>
              </a:lnTo>
              <a:lnTo>
                <a:pt x="535174"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22869" y="2142335"/>
        <a:ext cx="26789" cy="26789"/>
      </dsp:txXfrm>
    </dsp:sp>
    <dsp:sp modelId="{7BE8E242-A9F6-4EB5-AF9B-B3D90E5045A5}">
      <dsp:nvSpPr>
        <dsp:cNvPr id="0" name=""/>
        <dsp:cNvSpPr/>
      </dsp:nvSpPr>
      <dsp:spPr>
        <a:xfrm>
          <a:off x="3168676" y="1044855"/>
          <a:ext cx="535174" cy="1136372"/>
        </a:xfrm>
        <a:custGeom>
          <a:avLst/>
          <a:gdLst/>
          <a:ahLst/>
          <a:cxnLst/>
          <a:rect l="0" t="0" r="0" b="0"/>
          <a:pathLst>
            <a:path>
              <a:moveTo>
                <a:pt x="0" y="1136372"/>
              </a:moveTo>
              <a:lnTo>
                <a:pt x="267587" y="1136372"/>
              </a:lnTo>
              <a:lnTo>
                <a:pt x="267587" y="0"/>
              </a:lnTo>
              <a:lnTo>
                <a:pt x="535174"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04861" y="1581639"/>
        <a:ext cx="62804" cy="62804"/>
      </dsp:txXfrm>
    </dsp:sp>
    <dsp:sp modelId="{8E6D4846-1FBF-4F2C-8A2C-342F2C5AF25F}">
      <dsp:nvSpPr>
        <dsp:cNvPr id="0" name=""/>
        <dsp:cNvSpPr/>
      </dsp:nvSpPr>
      <dsp:spPr>
        <a:xfrm>
          <a:off x="-157859" y="599375"/>
          <a:ext cx="3489367" cy="316370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We can manage small, predictable loads as </a:t>
          </a:r>
        </a:p>
        <a:p>
          <a:pPr lvl="0" algn="ctr" defTabSz="1066800">
            <a:lnSpc>
              <a:spcPct val="90000"/>
            </a:lnSpc>
            <a:spcBef>
              <a:spcPct val="0"/>
            </a:spcBef>
            <a:spcAft>
              <a:spcPct val="35000"/>
            </a:spcAft>
          </a:pPr>
          <a:r>
            <a:rPr lang="en-GB" sz="4000" b="1" kern="1200" dirty="0" smtClean="0">
              <a:latin typeface="Arial" panose="020B0604020202020204" pitchFamily="34" charset="0"/>
              <a:cs typeface="Arial" panose="020B0604020202020204" pitchFamily="34" charset="0"/>
            </a:rPr>
            <a:t>Unmetered Supplies</a:t>
          </a:r>
          <a:endParaRPr lang="en-GB" sz="4000" b="1" kern="1200" dirty="0">
            <a:latin typeface="Arial" panose="020B0604020202020204" pitchFamily="34" charset="0"/>
            <a:cs typeface="Arial" panose="020B0604020202020204" pitchFamily="34" charset="0"/>
          </a:endParaRPr>
        </a:p>
      </dsp:txBody>
      <dsp:txXfrm>
        <a:off x="-157859" y="599375"/>
        <a:ext cx="3489367" cy="3163704"/>
      </dsp:txXfrm>
    </dsp:sp>
    <dsp:sp modelId="{E0EA9BF9-4900-4B5D-A2EF-2F44B0F053C9}">
      <dsp:nvSpPr>
        <dsp:cNvPr id="0" name=""/>
        <dsp:cNvSpPr/>
      </dsp:nvSpPr>
      <dsp:spPr>
        <a:xfrm>
          <a:off x="3703851" y="591177"/>
          <a:ext cx="2757057" cy="907357"/>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latin typeface="Arial" panose="020B0604020202020204" pitchFamily="34" charset="0"/>
              <a:cs typeface="Arial" panose="020B0604020202020204" pitchFamily="34" charset="0"/>
            </a:rPr>
            <a:t>Street Lights</a:t>
          </a:r>
          <a:endParaRPr lang="en-GB" sz="1800" kern="1200" dirty="0">
            <a:solidFill>
              <a:schemeClr val="tx1"/>
            </a:solidFill>
            <a:latin typeface="Arial" panose="020B0604020202020204" pitchFamily="34" charset="0"/>
            <a:cs typeface="Arial" panose="020B0604020202020204" pitchFamily="34" charset="0"/>
          </a:endParaRPr>
        </a:p>
      </dsp:txBody>
      <dsp:txXfrm>
        <a:off x="3703851" y="591177"/>
        <a:ext cx="2757057" cy="907357"/>
      </dsp:txXfrm>
    </dsp:sp>
    <dsp:sp modelId="{CF253E84-F9A6-43CC-9EEA-53B80C996C63}">
      <dsp:nvSpPr>
        <dsp:cNvPr id="0" name=""/>
        <dsp:cNvSpPr/>
      </dsp:nvSpPr>
      <dsp:spPr>
        <a:xfrm>
          <a:off x="3703851" y="1702487"/>
          <a:ext cx="2710096" cy="906484"/>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Traffic Signals</a:t>
          </a:r>
        </a:p>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(e.g. traffic lights, belisha beacons)</a:t>
          </a:r>
          <a:endParaRPr lang="en-GB" sz="1800" kern="1200" dirty="0">
            <a:latin typeface="Arial" panose="020B0604020202020204" pitchFamily="34" charset="0"/>
            <a:cs typeface="Arial" panose="020B0604020202020204" pitchFamily="34" charset="0"/>
          </a:endParaRPr>
        </a:p>
      </dsp:txBody>
      <dsp:txXfrm>
        <a:off x="3703851" y="1702487"/>
        <a:ext cx="2710096" cy="906484"/>
      </dsp:txXfrm>
    </dsp:sp>
    <dsp:sp modelId="{3DE2A7F2-BA38-4B6B-8A89-133FD66B3501}">
      <dsp:nvSpPr>
        <dsp:cNvPr id="0" name=""/>
        <dsp:cNvSpPr/>
      </dsp:nvSpPr>
      <dsp:spPr>
        <a:xfrm>
          <a:off x="3703851" y="2812925"/>
          <a:ext cx="2710096" cy="906484"/>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Miscellaneous</a:t>
          </a:r>
        </a:p>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(e.g. cable cabinets)</a:t>
          </a:r>
          <a:endParaRPr lang="en-GB" sz="1800" kern="1200" dirty="0">
            <a:latin typeface="Arial" panose="020B0604020202020204" pitchFamily="34" charset="0"/>
            <a:cs typeface="Arial" panose="020B0604020202020204" pitchFamily="34" charset="0"/>
          </a:endParaRPr>
        </a:p>
      </dsp:txBody>
      <dsp:txXfrm>
        <a:off x="3703851" y="2812925"/>
        <a:ext cx="2710096" cy="90648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0.42561</cdr:x>
      <cdr:y>0.42024</cdr:y>
    </cdr:from>
    <cdr:to>
      <cdr:x>0.74138</cdr:x>
      <cdr:y>0.53231</cdr:y>
    </cdr:to>
    <cdr:sp macro="" textlink="">
      <cdr:nvSpPr>
        <cdr:cNvPr id="2" name="TextBox 34"/>
        <cdr:cNvSpPr txBox="1"/>
      </cdr:nvSpPr>
      <cdr:spPr>
        <a:xfrm xmlns:a="http://schemas.openxmlformats.org/drawingml/2006/main">
          <a:off x="2037273" y="2019649"/>
          <a:ext cx="1511500" cy="53860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xmlns:a="http://schemas.openxmlformats.org/drawingml/2006/main">
          <a:pPr algn="ctr">
            <a:lnSpc>
              <a:spcPts val="2100"/>
            </a:lnSpc>
            <a:spcAft>
              <a:spcPts val="560"/>
            </a:spcAft>
          </a:pPr>
          <a:r>
            <a:rPr lang="en-GB" sz="1400" b="1" dirty="0" smtClean="0">
              <a:latin typeface="Arial" panose="020B0604020202020204" pitchFamily="34" charset="0"/>
              <a:cs typeface="Arial" panose="020B0604020202020204" pitchFamily="34" charset="0"/>
            </a:rPr>
            <a:t>~134 </a:t>
          </a:r>
          <a:r>
            <a:rPr lang="en-GB" sz="1400" b="1" dirty="0" err="1" smtClean="0">
              <a:latin typeface="Arial" panose="020B0604020202020204" pitchFamily="34" charset="0"/>
              <a:cs typeface="Arial" panose="020B0604020202020204" pitchFamily="34" charset="0"/>
            </a:rPr>
            <a:t>TWh</a:t>
          </a:r>
          <a:r>
            <a:rPr lang="en-GB" sz="1400" b="1" dirty="0" smtClean="0">
              <a:latin typeface="Arial" panose="020B0604020202020204" pitchFamily="34" charset="0"/>
              <a:cs typeface="Arial" panose="020B0604020202020204" pitchFamily="34" charset="0"/>
            </a:rPr>
            <a:t> NHH consumption</a:t>
          </a:r>
        </a:p>
      </cdr:txBody>
    </cdr:sp>
  </cdr:relSizeAnchor>
</c:userShapes>
</file>

<file path=ppt/drawings/drawing2.xml><?xml version="1.0" encoding="utf-8"?>
<c:userShapes xmlns:c="http://schemas.openxmlformats.org/drawingml/2006/chart">
  <cdr:relSizeAnchor xmlns:cdr="http://schemas.openxmlformats.org/drawingml/2006/chartDrawing">
    <cdr:from>
      <cdr:x>0.21514</cdr:x>
      <cdr:y>0.24287</cdr:y>
    </cdr:from>
    <cdr:to>
      <cdr:x>0.29894</cdr:x>
      <cdr:y>0.31321</cdr:y>
    </cdr:to>
    <cdr:cxnSp macro="">
      <cdr:nvCxnSpPr>
        <cdr:cNvPr id="3" name="Straight Arrow Connector 2"/>
        <cdr:cNvCxnSpPr/>
      </cdr:nvCxnSpPr>
      <cdr:spPr>
        <a:xfrm xmlns:a="http://schemas.openxmlformats.org/drawingml/2006/main" flipV="1">
          <a:off x="1296074" y="1336796"/>
          <a:ext cx="504838" cy="387163"/>
        </a:xfrm>
        <a:prstGeom xmlns:a="http://schemas.openxmlformats.org/drawingml/2006/main" prst="straightConnector1">
          <a:avLst/>
        </a:prstGeom>
        <a:ln xmlns:a="http://schemas.openxmlformats.org/drawingml/2006/main" w="28575">
          <a:solidFill>
            <a:schemeClr val="bg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8C1E6-607C-4C25-B6BF-68CEC8EC7904}"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E502D-7E42-43E5-B4AE-26BC1191D4C1}" type="slidenum">
              <a:rPr lang="en-US" smtClean="0"/>
              <a:t>‹#›</a:t>
            </a:fld>
            <a:endParaRPr lang="en-US"/>
          </a:p>
        </p:txBody>
      </p:sp>
    </p:spTree>
    <p:extLst>
      <p:ext uri="{BB962C8B-B14F-4D97-AF65-F5344CB8AC3E}">
        <p14:creationId xmlns:p14="http://schemas.microsoft.com/office/powerpoint/2010/main" val="355945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1</a:t>
            </a:fld>
            <a:endParaRPr lang="en-US"/>
          </a:p>
        </p:txBody>
      </p:sp>
    </p:spTree>
    <p:extLst>
      <p:ext uri="{BB962C8B-B14F-4D97-AF65-F5344CB8AC3E}">
        <p14:creationId xmlns:p14="http://schemas.microsoft.com/office/powerpoint/2010/main" val="248265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a:t>
            </a:r>
            <a:r>
              <a:rPr lang="en-GB" baseline="0" dirty="0" smtClean="0"/>
              <a:t> the implementation of P272, profile data is no longer collected for PC 5-8 (effectively redundant except for a de </a:t>
            </a:r>
            <a:r>
              <a:rPr lang="en-GB" baseline="0" dirty="0" err="1" smtClean="0"/>
              <a:t>minimis</a:t>
            </a:r>
            <a:r>
              <a:rPr lang="en-GB" baseline="0" dirty="0" smtClean="0"/>
              <a:t> amount)</a:t>
            </a:r>
          </a:p>
          <a:p>
            <a:r>
              <a:rPr lang="en-GB" baseline="0" dirty="0" smtClean="0"/>
              <a:t>Based on when the demand is used not just the volume. </a:t>
            </a:r>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19</a:t>
            </a:fld>
            <a:endParaRPr lang="en-US"/>
          </a:p>
        </p:txBody>
      </p:sp>
    </p:spTree>
    <p:extLst>
      <p:ext uri="{BB962C8B-B14F-4D97-AF65-F5344CB8AC3E}">
        <p14:creationId xmlns:p14="http://schemas.microsoft.com/office/powerpoint/2010/main" val="30418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produce seasonal profiles</a:t>
            </a:r>
            <a:r>
              <a:rPr lang="en-GB" baseline="0" dirty="0" smtClean="0"/>
              <a:t> and profiles per day type which reflect British characteristics. </a:t>
            </a:r>
          </a:p>
          <a:p>
            <a:r>
              <a:rPr lang="en-GB" baseline="0" dirty="0" smtClean="0"/>
              <a:t>Here are 2 profile shapes, for domestic and non-domestic customer. One annual, One WD and One NWD. </a:t>
            </a:r>
          </a:p>
          <a:p>
            <a:r>
              <a:rPr lang="en-GB" baseline="0" dirty="0" smtClean="0"/>
              <a:t>We can see the Sunday ‘lunch’ tradition during noon, the 1</a:t>
            </a:r>
            <a:r>
              <a:rPr lang="en-GB" baseline="30000" dirty="0" smtClean="0"/>
              <a:t>st</a:t>
            </a:r>
            <a:r>
              <a:rPr lang="en-GB" baseline="0" dirty="0" smtClean="0"/>
              <a:t> peak of the day compared to the relatively flat shape of commercial (non domestic) sites. </a:t>
            </a:r>
          </a:p>
          <a:p>
            <a:r>
              <a:rPr lang="en-GB" baseline="0" dirty="0" smtClean="0"/>
              <a:t>On a Tuesday we can see a typical profile shape for non-domestic customers, like small businesses, expanding along the working hours of the day, while for domestic customers small peak in the morning and then quite flat shape during the day when people are at work.</a:t>
            </a:r>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20</a:t>
            </a:fld>
            <a:endParaRPr lang="en-US"/>
          </a:p>
        </p:txBody>
      </p:sp>
    </p:spTree>
    <p:extLst>
      <p:ext uri="{BB962C8B-B14F-4D97-AF65-F5344CB8AC3E}">
        <p14:creationId xmlns:p14="http://schemas.microsoft.com/office/powerpoint/2010/main" val="254774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 Advance between two</a:t>
            </a:r>
            <a:r>
              <a:rPr lang="en-GB" baseline="0" dirty="0" smtClean="0"/>
              <a:t> reads used to create a yearly profile. (must be over 6 months for an accurate reflection)</a:t>
            </a:r>
          </a:p>
          <a:p>
            <a:r>
              <a:rPr lang="en-GB" baseline="0" dirty="0" smtClean="0"/>
              <a:t>EAC- forward estimate, uses AAs to weight the previous EAC. </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23</a:t>
            </a:fld>
            <a:endParaRPr lang="en-US"/>
          </a:p>
        </p:txBody>
      </p:sp>
    </p:spTree>
    <p:extLst>
      <p:ext uri="{BB962C8B-B14F-4D97-AF65-F5344CB8AC3E}">
        <p14:creationId xmlns:p14="http://schemas.microsoft.com/office/powerpoint/2010/main" val="163280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LLFC – how much electricity</a:t>
            </a:r>
            <a:r>
              <a:rPr lang="en-GB" baseline="0" dirty="0" smtClean="0"/>
              <a:t> is lost on the network when it gets to that meter</a:t>
            </a:r>
          </a:p>
          <a:p>
            <a:r>
              <a:rPr lang="en-GB" baseline="0" dirty="0" smtClean="0"/>
              <a:t>SSC – type of meter (one rate, two rate etc.)</a:t>
            </a:r>
          </a:p>
          <a:p>
            <a:r>
              <a:rPr lang="en-GB" baseline="0" dirty="0" smtClean="0"/>
              <a:t>TPR – how the meter behaves at different times</a:t>
            </a:r>
          </a:p>
          <a:p>
            <a:r>
              <a:rPr lang="en-GB" baseline="0" dirty="0" smtClean="0"/>
              <a:t>The super customer can be used as a representative figure for each of the categories. </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24</a:t>
            </a:fld>
            <a:endParaRPr lang="en-US"/>
          </a:p>
        </p:txBody>
      </p:sp>
    </p:spTree>
    <p:extLst>
      <p:ext uri="{BB962C8B-B14F-4D97-AF65-F5344CB8AC3E}">
        <p14:creationId xmlns:p14="http://schemas.microsoft.com/office/powerpoint/2010/main" val="402438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*****March</a:t>
            </a:r>
            <a:r>
              <a:rPr lang="en-GB" b="1" baseline="0" dirty="0" smtClean="0"/>
              <a:t> 2018 as example</a:t>
            </a:r>
            <a:endParaRPr lang="en-GB" b="1" dirty="0" smtClean="0"/>
          </a:p>
          <a:p>
            <a:endParaRPr lang="en-GB" dirty="0" smtClean="0"/>
          </a:p>
          <a:p>
            <a:r>
              <a:rPr lang="en-GB" dirty="0" smtClean="0"/>
              <a:t>*************Change/simplify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prstClr val="black"/>
                </a:solidFill>
                <a:latin typeface="+mn-lt"/>
              </a:rPr>
              <a:t>Meter Advance </a:t>
            </a:r>
            <a:r>
              <a:rPr lang="en-GB" sz="1200" dirty="0" smtClean="0">
                <a:solidFill>
                  <a:prstClr val="black"/>
                </a:solidFill>
                <a:latin typeface="+mn-lt"/>
              </a:rPr>
              <a:t>= Meter Reading #2 – Meter Reading #1</a:t>
            </a:r>
          </a:p>
          <a:p>
            <a:pPr algn="l"/>
            <a:r>
              <a:rPr lang="en-GB" sz="1200" b="1" dirty="0" smtClean="0">
                <a:solidFill>
                  <a:prstClr val="black"/>
                </a:solidFill>
                <a:latin typeface="+mn-lt"/>
              </a:rPr>
              <a:t>AA</a:t>
            </a:r>
            <a:r>
              <a:rPr lang="en-GB" sz="1200" dirty="0" smtClean="0">
                <a:solidFill>
                  <a:prstClr val="black"/>
                </a:solidFill>
                <a:latin typeface="+mn-lt"/>
              </a:rPr>
              <a:t> = Meter Advance / sum(Daily Profile </a:t>
            </a:r>
            <a:r>
              <a:rPr lang="en-GB" sz="1200" dirty="0" err="1" smtClean="0">
                <a:solidFill>
                  <a:prstClr val="black"/>
                </a:solidFill>
                <a:latin typeface="+mn-lt"/>
              </a:rPr>
              <a:t>Coeficients</a:t>
            </a:r>
            <a:r>
              <a:rPr lang="en-GB" sz="1200" dirty="0" smtClean="0">
                <a:solidFill>
                  <a:prstClr val="black"/>
                </a:solidFill>
                <a:latin typeface="+mn-lt"/>
              </a:rPr>
              <a:t>)</a:t>
            </a:r>
          </a:p>
          <a:p>
            <a:pPr algn="l"/>
            <a:r>
              <a:rPr lang="en-GB" sz="1200" dirty="0" smtClean="0">
                <a:solidFill>
                  <a:prstClr val="black"/>
                </a:solidFill>
                <a:latin typeface="+mn-lt"/>
              </a:rPr>
              <a:t>Use AA and sum(Daily Profile Coefficients) to calculate </a:t>
            </a:r>
            <a:r>
              <a:rPr lang="en-GB" sz="1200" b="1" dirty="0" smtClean="0">
                <a:solidFill>
                  <a:prstClr val="black"/>
                </a:solidFill>
                <a:latin typeface="+mn-lt"/>
              </a:rPr>
              <a:t>EAC</a:t>
            </a:r>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26</a:t>
            </a:fld>
            <a:endParaRPr lang="en-US"/>
          </a:p>
        </p:txBody>
      </p:sp>
    </p:spTree>
    <p:extLst>
      <p:ext uri="{BB962C8B-B14F-4D97-AF65-F5344CB8AC3E}">
        <p14:creationId xmlns:p14="http://schemas.microsoft.com/office/powerpoint/2010/main" val="339951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Annual</a:t>
            </a:r>
            <a:r>
              <a:rPr lang="en-GB" baseline="0" dirty="0" smtClean="0"/>
              <a:t> consumption for all customers grouped into these specifics is aggregated</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27</a:t>
            </a:fld>
            <a:endParaRPr lang="en-US"/>
          </a:p>
        </p:txBody>
      </p:sp>
    </p:spTree>
    <p:extLst>
      <p:ext uri="{BB962C8B-B14F-4D97-AF65-F5344CB8AC3E}">
        <p14:creationId xmlns:p14="http://schemas.microsoft.com/office/powerpoint/2010/main" val="1006874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multiplied</a:t>
            </a:r>
            <a:r>
              <a:rPr lang="en-GB" baseline="0" dirty="0" smtClean="0"/>
              <a:t> by the profile co-efficient for a given settlement period.</a:t>
            </a:r>
          </a:p>
          <a:p>
            <a:r>
              <a:rPr lang="en-GB" baseline="0" dirty="0" smtClean="0"/>
              <a:t>This provides an estimate to a supplier how much energy these customers will use. </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28</a:t>
            </a:fld>
            <a:endParaRPr lang="en-US"/>
          </a:p>
        </p:txBody>
      </p:sp>
    </p:spTree>
    <p:extLst>
      <p:ext uri="{BB962C8B-B14F-4D97-AF65-F5344CB8AC3E}">
        <p14:creationId xmlns:p14="http://schemas.microsoft.com/office/powerpoint/2010/main" val="224605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37</a:t>
            </a:fld>
            <a:endParaRPr lang="en-US"/>
          </a:p>
        </p:txBody>
      </p:sp>
    </p:spTree>
    <p:extLst>
      <p:ext uri="{BB962C8B-B14F-4D97-AF65-F5344CB8AC3E}">
        <p14:creationId xmlns:p14="http://schemas.microsoft.com/office/powerpoint/2010/main" val="365041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Invoice sent daily if &lt;£500, otherwise wait until reach £500 or quarter</a:t>
            </a:r>
          </a:p>
          <a:p>
            <a:r>
              <a:rPr lang="en-GB" dirty="0" smtClean="0"/>
              <a:t>Need to balance each account separately</a:t>
            </a:r>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39</a:t>
            </a:fld>
            <a:endParaRPr lang="en-US"/>
          </a:p>
        </p:txBody>
      </p:sp>
    </p:spTree>
    <p:extLst>
      <p:ext uri="{BB962C8B-B14F-4D97-AF65-F5344CB8AC3E}">
        <p14:creationId xmlns:p14="http://schemas.microsoft.com/office/powerpoint/2010/main" val="193346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AE502D-7E42-43E5-B4AE-26BC1191D4C1}" type="slidenum">
              <a:rPr lang="en-US" smtClean="0"/>
              <a:t>40</a:t>
            </a:fld>
            <a:endParaRPr lang="en-US"/>
          </a:p>
        </p:txBody>
      </p:sp>
    </p:spTree>
    <p:extLst>
      <p:ext uri="{BB962C8B-B14F-4D97-AF65-F5344CB8AC3E}">
        <p14:creationId xmlns:p14="http://schemas.microsoft.com/office/powerpoint/2010/main" val="308553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3</a:t>
            </a:fld>
            <a:endParaRPr lang="en-US"/>
          </a:p>
        </p:txBody>
      </p:sp>
    </p:spTree>
    <p:extLst>
      <p:ext uri="{BB962C8B-B14F-4D97-AF65-F5344CB8AC3E}">
        <p14:creationId xmlns:p14="http://schemas.microsoft.com/office/powerpoint/2010/main" val="384788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6</a:t>
            </a:fld>
            <a:endParaRPr lang="en-US"/>
          </a:p>
        </p:txBody>
      </p:sp>
    </p:spTree>
    <p:extLst>
      <p:ext uri="{BB962C8B-B14F-4D97-AF65-F5344CB8AC3E}">
        <p14:creationId xmlns:p14="http://schemas.microsoft.com/office/powerpoint/2010/main" val="404272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baseline="0" dirty="0" smtClean="0"/>
              <a:t> of consumption figures</a:t>
            </a:r>
          </a:p>
          <a:p>
            <a:r>
              <a:rPr lang="en-GB" baseline="0" dirty="0" smtClean="0"/>
              <a:t>31 million</a:t>
            </a:r>
          </a:p>
          <a:p>
            <a:r>
              <a:rPr lang="en-GB" baseline="0" dirty="0" smtClean="0"/>
              <a:t>340,000 HH</a:t>
            </a:r>
          </a:p>
          <a:p>
            <a:r>
              <a:rPr lang="en-GB" baseline="0" dirty="0" smtClean="0"/>
              <a:t>51.5:47.5:1 (new- Sep-Aug 19-20)</a:t>
            </a:r>
          </a:p>
          <a:p>
            <a:r>
              <a:rPr lang="en-GB" baseline="0" dirty="0" smtClean="0"/>
              <a:t>50:49:1 (old)</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10</a:t>
            </a:fld>
            <a:endParaRPr lang="en-US"/>
          </a:p>
        </p:txBody>
      </p:sp>
    </p:spTree>
    <p:extLst>
      <p:ext uri="{BB962C8B-B14F-4D97-AF65-F5344CB8AC3E}">
        <p14:creationId xmlns:p14="http://schemas.microsoft.com/office/powerpoint/2010/main" val="55475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11</a:t>
            </a:fld>
            <a:endParaRPr lang="en-US"/>
          </a:p>
        </p:txBody>
      </p:sp>
    </p:spTree>
    <p:extLst>
      <p:ext uri="{BB962C8B-B14F-4D97-AF65-F5344CB8AC3E}">
        <p14:creationId xmlns:p14="http://schemas.microsoft.com/office/powerpoint/2010/main" val="31086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Supplier provides</a:t>
            </a:r>
            <a:r>
              <a:rPr lang="en-GB" baseline="0" dirty="0" smtClean="0"/>
              <a:t> generation to customers</a:t>
            </a:r>
          </a:p>
          <a:p>
            <a:r>
              <a:rPr lang="en-GB" baseline="0" dirty="0" smtClean="0"/>
              <a:t>They source their generation from their own gen, </a:t>
            </a:r>
            <a:r>
              <a:rPr lang="en-GB" baseline="0" dirty="0" err="1" smtClean="0"/>
              <a:t>ppa’s</a:t>
            </a:r>
            <a:r>
              <a:rPr lang="en-GB" baseline="0" dirty="0" smtClean="0"/>
              <a:t> and the energy trading market</a:t>
            </a:r>
            <a:br>
              <a:rPr lang="en-GB" baseline="0" dirty="0" smtClean="0"/>
            </a:br>
            <a:r>
              <a:rPr lang="en-GB" baseline="0" dirty="0" smtClean="0"/>
              <a:t>Re-coop the costs by billing</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12</a:t>
            </a:fld>
            <a:endParaRPr lang="en-US"/>
          </a:p>
        </p:txBody>
      </p:sp>
    </p:spTree>
    <p:extLst>
      <p:ext uri="{BB962C8B-B14F-4D97-AF65-F5344CB8AC3E}">
        <p14:creationId xmlns:p14="http://schemas.microsoft.com/office/powerpoint/2010/main" val="83269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BSC is just one of many industry codes that puts obligations on Suppliers so appointing Supplier Agents should ensure they remain compliant. </a:t>
            </a:r>
            <a:endParaRPr lang="en-GB" dirty="0" smtClean="0"/>
          </a:p>
          <a:p>
            <a:r>
              <a:rPr lang="en-GB" dirty="0" smtClean="0"/>
              <a:t>Suppliers have to abide by minimum</a:t>
            </a:r>
            <a:r>
              <a:rPr lang="en-GB" baseline="0" dirty="0" smtClean="0"/>
              <a:t> of 8 codes (MRA, BSC, CUSC etc.) </a:t>
            </a:r>
            <a:endParaRPr lang="en-GB" dirty="0" smtClean="0"/>
          </a:p>
          <a:p>
            <a:r>
              <a:rPr lang="en-GB" baseline="0" dirty="0" smtClean="0"/>
              <a:t>Must appoint agents in accordance with section J but they are responsible for the actions of their agents. </a:t>
            </a:r>
          </a:p>
          <a:p>
            <a:r>
              <a:rPr lang="en-GB" dirty="0" smtClean="0"/>
              <a:t>Section</a:t>
            </a:r>
            <a:r>
              <a:rPr lang="en-GB" baseline="0" dirty="0" smtClean="0"/>
              <a:t> S of the BSC describes the obligations on Suppliers to provide data and ensure that Supplier Agents undertake the requirements defined for them. </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13</a:t>
            </a:fld>
            <a:endParaRPr lang="en-US"/>
          </a:p>
        </p:txBody>
      </p:sp>
    </p:spTree>
    <p:extLst>
      <p:ext uri="{BB962C8B-B14F-4D97-AF65-F5344CB8AC3E}">
        <p14:creationId xmlns:p14="http://schemas.microsoft.com/office/powerpoint/2010/main" val="1389157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15</a:t>
            </a:fld>
            <a:endParaRPr lang="en-US"/>
          </a:p>
        </p:txBody>
      </p:sp>
    </p:spTree>
    <p:extLst>
      <p:ext uri="{BB962C8B-B14F-4D97-AF65-F5344CB8AC3E}">
        <p14:creationId xmlns:p14="http://schemas.microsoft.com/office/powerpoint/2010/main" val="264615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Around 2,000</a:t>
            </a:r>
            <a:r>
              <a:rPr lang="en-GB" baseline="0" dirty="0" smtClean="0"/>
              <a:t> customers selected and specialist meters installed to monitor consumption. </a:t>
            </a:r>
          </a:p>
          <a:p>
            <a:r>
              <a:rPr lang="en-GB" baseline="0" dirty="0" smtClean="0"/>
              <a:t>Produce profile data based on their patterns and usage over a year</a:t>
            </a:r>
          </a:p>
          <a:p>
            <a:r>
              <a:rPr lang="en-GB" baseline="0" dirty="0" smtClean="0"/>
              <a:t>Apply to similar customers based on location, usage etc…</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18</a:t>
            </a:fld>
            <a:endParaRPr lang="en-US"/>
          </a:p>
        </p:txBody>
      </p:sp>
    </p:spTree>
    <p:extLst>
      <p:ext uri="{BB962C8B-B14F-4D97-AF65-F5344CB8AC3E}">
        <p14:creationId xmlns:p14="http://schemas.microsoft.com/office/powerpoint/2010/main" val="717517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8694" y="574851"/>
            <a:ext cx="11114785" cy="1510747"/>
          </a:xfrm>
          <a:prstGeom prst="rect">
            <a:avLst/>
          </a:prstGeom>
        </p:spPr>
      </p:pic>
      <p:sp>
        <p:nvSpPr>
          <p:cNvPr id="12" name="Subtitle 2">
            <a:extLst>
              <a:ext uri="{FF2B5EF4-FFF2-40B4-BE49-F238E27FC236}">
                <a16:creationId xmlns:a16="http://schemas.microsoft.com/office/drawing/2014/main" id="{CEC33A87-B1FB-405A-9480-C781C48595CE}"/>
              </a:ext>
            </a:extLst>
          </p:cNvPr>
          <p:cNvSpPr>
            <a:spLocks noGrp="1"/>
          </p:cNvSpPr>
          <p:nvPr>
            <p:ph type="subTitle" idx="1"/>
          </p:nvPr>
        </p:nvSpPr>
        <p:spPr>
          <a:xfrm>
            <a:off x="8106691" y="5240273"/>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Date Placeholder 3">
            <a:extLst>
              <a:ext uri="{FF2B5EF4-FFF2-40B4-BE49-F238E27FC236}">
                <a16:creationId xmlns:a16="http://schemas.microsoft.com/office/drawing/2014/main" id="{1F12B0E5-A9D2-41DD-AF9C-754507805265}"/>
              </a:ext>
            </a:extLst>
          </p:cNvPr>
          <p:cNvSpPr>
            <a:spLocks noGrp="1"/>
          </p:cNvSpPr>
          <p:nvPr>
            <p:ph type="dt" sz="half" idx="10"/>
          </p:nvPr>
        </p:nvSpPr>
        <p:spPr>
          <a:xfrm>
            <a:off x="8106691" y="5930399"/>
            <a:ext cx="3767472" cy="223138"/>
          </a:xfrm>
        </p:spPr>
        <p:txBody>
          <a:bodyPr/>
          <a:lstStyle>
            <a:lvl1pPr marL="7701" algn="l" defTabSz="914400" rtl="0" eaLnBrk="1" latinLnBrk="0" hangingPunct="1">
              <a:defRPr lang="en-US" sz="1450" kern="1200" spc="-36" smtClean="0">
                <a:solidFill>
                  <a:schemeClr val="bg1"/>
                </a:solidFill>
                <a:latin typeface="Arial"/>
                <a:ea typeface="+mn-ea"/>
                <a:cs typeface="Arial"/>
              </a:defRPr>
            </a:lvl1pPr>
          </a:lstStyle>
          <a:p>
            <a:r>
              <a:rPr lang="en-GB"/>
              <a:t>Click to type document status e.g. Confidential</a:t>
            </a:r>
            <a:endParaRPr lang="en-GB" dirty="0"/>
          </a:p>
        </p:txBody>
      </p:sp>
      <p:sp>
        <p:nvSpPr>
          <p:cNvPr id="15" name="object 20">
            <a:extLst>
              <a:ext uri="{FF2B5EF4-FFF2-40B4-BE49-F238E27FC236}">
                <a16:creationId xmlns:a16="http://schemas.microsoft.com/office/drawing/2014/main" id="{86072FC2-12BB-47CF-AEF4-F60DCAD0B904}"/>
              </a:ext>
            </a:extLst>
          </p:cNvPr>
          <p:cNvSpPr/>
          <p:nvPr userDrawn="1"/>
        </p:nvSpPr>
        <p:spPr>
          <a:xfrm>
            <a:off x="8106691" y="513918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7" name="Title 1">
            <a:extLst>
              <a:ext uri="{FF2B5EF4-FFF2-40B4-BE49-F238E27FC236}">
                <a16:creationId xmlns:a16="http://schemas.microsoft.com/office/drawing/2014/main" id="{574EC5B8-F392-49EB-83D6-90DBBE6CFD57}"/>
              </a:ext>
            </a:extLst>
          </p:cNvPr>
          <p:cNvSpPr>
            <a:spLocks noGrp="1"/>
          </p:cNvSpPr>
          <p:nvPr>
            <p:ph type="ctrTitle"/>
          </p:nvPr>
        </p:nvSpPr>
        <p:spPr>
          <a:xfrm>
            <a:off x="8106691" y="4442702"/>
            <a:ext cx="3767472" cy="625518"/>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US" smtClean="0"/>
              <a:t>Click to edit Master title style</a:t>
            </a:r>
            <a:endParaRPr lang="en-US" dirty="0"/>
          </a:p>
        </p:txBody>
      </p:sp>
      <p:sp>
        <p:nvSpPr>
          <p:cNvPr id="18" name="object 19">
            <a:extLst>
              <a:ext uri="{FF2B5EF4-FFF2-40B4-BE49-F238E27FC236}">
                <a16:creationId xmlns:a16="http://schemas.microsoft.com/office/drawing/2014/main" id="{6656C1D5-9FCB-407D-8EA3-19DDFB251770}"/>
              </a:ext>
            </a:extLst>
          </p:cNvPr>
          <p:cNvSpPr/>
          <p:nvPr userDrawn="1"/>
        </p:nvSpPr>
        <p:spPr>
          <a:xfrm>
            <a:off x="8106691" y="435461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1" name="Text Placeholder 5">
            <a:extLst>
              <a:ext uri="{FF2B5EF4-FFF2-40B4-BE49-F238E27FC236}">
                <a16:creationId xmlns:a16="http://schemas.microsoft.com/office/drawing/2014/main" id="{DE755C0D-DE1B-4BD6-A05E-CBD220E20C6D}"/>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dirty="0"/>
              <a:t>Insert date</a:t>
            </a:r>
          </a:p>
        </p:txBody>
      </p:sp>
    </p:spTree>
    <p:extLst>
      <p:ext uri="{BB962C8B-B14F-4D97-AF65-F5344CB8AC3E}">
        <p14:creationId xmlns:p14="http://schemas.microsoft.com/office/powerpoint/2010/main" val="119006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11557000" cy="5083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a:extLst>
              <a:ext uri="{FF2B5EF4-FFF2-40B4-BE49-F238E27FC236}">
                <a16:creationId xmlns:a16="http://schemas.microsoft.com/office/drawing/2014/main" id="{E6C70813-41BA-2A4A-AB60-994E5B69C088}"/>
              </a:ext>
            </a:extLst>
          </p:cNvPr>
          <p:cNvSpPr>
            <a:spLocks noGrp="1"/>
          </p:cNvSpPr>
          <p:nvPr>
            <p:ph type="dt" sz="half" idx="11"/>
          </p:nvPr>
        </p:nvSpPr>
        <p:spPr/>
        <p:txBody>
          <a:bodyPr/>
          <a:lstStyle/>
          <a:p>
            <a:fld id="{A9571179-D1FF-D94D-A0CB-743F45DCC95B}" type="datetime1">
              <a:rPr lang="en-GB" smtClean="0"/>
              <a:pPr/>
              <a:t>13/10/2021</a:t>
            </a:fld>
            <a:endParaRPr lang="en-GB" dirty="0"/>
          </a:p>
        </p:txBody>
      </p:sp>
      <p:sp>
        <p:nvSpPr>
          <p:cNvPr id="7" name="Footer Placeholder 6">
            <a:extLst>
              <a:ext uri="{FF2B5EF4-FFF2-40B4-BE49-F238E27FC236}">
                <a16:creationId xmlns:a16="http://schemas.microsoft.com/office/drawing/2014/main" id="{F436CFED-9DA0-F545-8926-8605FFA130F2}"/>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DC516CAF-8F85-AB45-B129-B07D065585C3}"/>
              </a:ext>
            </a:extLst>
          </p:cNvPr>
          <p:cNvSpPr>
            <a:spLocks noGrp="1"/>
          </p:cNvSpPr>
          <p:nvPr>
            <p:ph type="sldNum" sz="quarter" idx="13"/>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405354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6" name="Date Placeholder 5">
            <a:extLst>
              <a:ext uri="{FF2B5EF4-FFF2-40B4-BE49-F238E27FC236}">
                <a16:creationId xmlns:a16="http://schemas.microsoft.com/office/drawing/2014/main" id="{E6C70813-41BA-2A4A-AB60-994E5B69C088}"/>
              </a:ext>
            </a:extLst>
          </p:cNvPr>
          <p:cNvSpPr>
            <a:spLocks noGrp="1"/>
          </p:cNvSpPr>
          <p:nvPr>
            <p:ph type="dt" sz="half" idx="11"/>
          </p:nvPr>
        </p:nvSpPr>
        <p:spPr/>
        <p:txBody>
          <a:bodyPr/>
          <a:lstStyle/>
          <a:p>
            <a:fld id="{A9571179-D1FF-D94D-A0CB-743F45DCC95B}" type="datetime1">
              <a:rPr lang="en-GB" smtClean="0"/>
              <a:pPr/>
              <a:t>13/10/2021</a:t>
            </a:fld>
            <a:endParaRPr lang="en-GB" dirty="0"/>
          </a:p>
        </p:txBody>
      </p:sp>
      <p:sp>
        <p:nvSpPr>
          <p:cNvPr id="7" name="Footer Placeholder 6">
            <a:extLst>
              <a:ext uri="{FF2B5EF4-FFF2-40B4-BE49-F238E27FC236}">
                <a16:creationId xmlns:a16="http://schemas.microsoft.com/office/drawing/2014/main" id="{F436CFED-9DA0-F545-8926-8605FFA130F2}"/>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DC516CAF-8F85-AB45-B129-B07D065585C3}"/>
              </a:ext>
            </a:extLst>
          </p:cNvPr>
          <p:cNvSpPr>
            <a:spLocks noGrp="1"/>
          </p:cNvSpPr>
          <p:nvPr>
            <p:ph type="sldNum" sz="quarter" idx="13"/>
          </p:nvPr>
        </p:nvSpPr>
        <p:spPr/>
        <p:txBody>
          <a:bodyPr/>
          <a:lstStyle/>
          <a:p>
            <a:pPr algn="l"/>
            <a:r>
              <a:rPr lang="en-GB"/>
              <a:t>Page </a:t>
            </a:r>
            <a:fld id="{5A91C5AB-1EE9-3746-A212-CC3460B1ECCE}" type="slidenum">
              <a:rPr lang="en-US" smtClean="0"/>
              <a:pPr algn="l"/>
              <a:t>‹#›</a:t>
            </a:fld>
            <a:endParaRPr lang="en-US" dirty="0"/>
          </a:p>
        </p:txBody>
      </p:sp>
      <p:sp>
        <p:nvSpPr>
          <p:cNvPr id="10" name="Text Placeholder 2">
            <a:extLst>
              <a:ext uri="{FF2B5EF4-FFF2-40B4-BE49-F238E27FC236}">
                <a16:creationId xmlns:a16="http://schemas.microsoft.com/office/drawing/2014/main" id="{1B857552-1168-4D4C-B3E9-161057708429}"/>
              </a:ext>
            </a:extLst>
          </p:cNvPr>
          <p:cNvSpPr>
            <a:spLocks noGrp="1"/>
          </p:cNvSpPr>
          <p:nvPr>
            <p:ph type="body" sz="quarter" idx="10"/>
          </p:nvPr>
        </p:nvSpPr>
        <p:spPr>
          <a:xfrm>
            <a:off x="317535" y="1112837"/>
            <a:ext cx="11556557" cy="5083200"/>
          </a:xfrm>
        </p:spPr>
        <p:txBody>
          <a:bodyPr/>
          <a:lstStyle>
            <a:lvl4pPr marL="0" indent="0">
              <a:buNone/>
              <a:defRPr/>
            </a:lvl4pPr>
            <a:lvl5pPr marL="149225" indent="-4763">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131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5778500" cy="5083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r>
              <a:rPr lang="en-US" smtClean="0"/>
              <a:t>Click icon to add picture</a:t>
            </a:r>
            <a:endParaRPr lang="en-US"/>
          </a:p>
        </p:txBody>
      </p:sp>
      <p:sp>
        <p:nvSpPr>
          <p:cNvPr id="6" name="Date Placeholder 5">
            <a:extLst>
              <a:ext uri="{FF2B5EF4-FFF2-40B4-BE49-F238E27FC236}">
                <a16:creationId xmlns:a16="http://schemas.microsoft.com/office/drawing/2014/main" id="{2C137674-962E-9F43-B3B9-D6BDC8306939}"/>
              </a:ext>
            </a:extLst>
          </p:cNvPr>
          <p:cNvSpPr>
            <a:spLocks noGrp="1"/>
          </p:cNvSpPr>
          <p:nvPr>
            <p:ph type="dt" sz="half" idx="12"/>
          </p:nvPr>
        </p:nvSpPr>
        <p:spPr/>
        <p:txBody>
          <a:bodyPr/>
          <a:lstStyle/>
          <a:p>
            <a:fld id="{A9571179-D1FF-D94D-A0CB-743F45DCC95B}" type="datetime1">
              <a:rPr lang="en-GB" smtClean="0"/>
              <a:pPr/>
              <a:t>13/10/2021</a:t>
            </a:fld>
            <a:endParaRPr lang="en-GB" dirty="0"/>
          </a:p>
        </p:txBody>
      </p:sp>
      <p:sp>
        <p:nvSpPr>
          <p:cNvPr id="9" name="Footer Placeholder 8">
            <a:extLst>
              <a:ext uri="{FF2B5EF4-FFF2-40B4-BE49-F238E27FC236}">
                <a16:creationId xmlns:a16="http://schemas.microsoft.com/office/drawing/2014/main" id="{E0B7B968-6FDF-CC43-8AAF-DB1745B0C914}"/>
              </a:ext>
            </a:extLst>
          </p:cNvPr>
          <p:cNvSpPr>
            <a:spLocks noGrp="1"/>
          </p:cNvSpPr>
          <p:nvPr>
            <p:ph type="ftr" sz="quarter" idx="13"/>
          </p:nvPr>
        </p:nvSpPr>
        <p:spPr/>
        <p:txBody>
          <a:bodyPr/>
          <a:lstStyle/>
          <a:p>
            <a:endParaRPr lang="en-GB" dirty="0"/>
          </a:p>
        </p:txBody>
      </p:sp>
      <p:sp>
        <p:nvSpPr>
          <p:cNvPr id="10" name="Slide Number Placeholder 9">
            <a:extLst>
              <a:ext uri="{FF2B5EF4-FFF2-40B4-BE49-F238E27FC236}">
                <a16:creationId xmlns:a16="http://schemas.microsoft.com/office/drawing/2014/main" id="{01D1B392-0BFD-E142-8B6A-7EC2BACE7B04}"/>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518982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r>
              <a:rPr lang="en-US" smtClean="0"/>
              <a:t>Click icon to add picture</a:t>
            </a:r>
            <a:endParaRPr lang="en-US" dirty="0"/>
          </a:p>
        </p:txBody>
      </p:sp>
      <p:sp>
        <p:nvSpPr>
          <p:cNvPr id="6" name="Date Placeholder 5">
            <a:extLst>
              <a:ext uri="{FF2B5EF4-FFF2-40B4-BE49-F238E27FC236}">
                <a16:creationId xmlns:a16="http://schemas.microsoft.com/office/drawing/2014/main" id="{2C137674-962E-9F43-B3B9-D6BDC8306939}"/>
              </a:ext>
            </a:extLst>
          </p:cNvPr>
          <p:cNvSpPr>
            <a:spLocks noGrp="1"/>
          </p:cNvSpPr>
          <p:nvPr>
            <p:ph type="dt" sz="half" idx="12"/>
          </p:nvPr>
        </p:nvSpPr>
        <p:spPr/>
        <p:txBody>
          <a:bodyPr/>
          <a:lstStyle/>
          <a:p>
            <a:fld id="{A9571179-D1FF-D94D-A0CB-743F45DCC95B}" type="datetime1">
              <a:rPr lang="en-GB" smtClean="0"/>
              <a:pPr/>
              <a:t>13/10/2021</a:t>
            </a:fld>
            <a:endParaRPr lang="en-GB" dirty="0"/>
          </a:p>
        </p:txBody>
      </p:sp>
      <p:sp>
        <p:nvSpPr>
          <p:cNvPr id="9" name="Footer Placeholder 8">
            <a:extLst>
              <a:ext uri="{FF2B5EF4-FFF2-40B4-BE49-F238E27FC236}">
                <a16:creationId xmlns:a16="http://schemas.microsoft.com/office/drawing/2014/main" id="{E0B7B968-6FDF-CC43-8AAF-DB1745B0C914}"/>
              </a:ext>
            </a:extLst>
          </p:cNvPr>
          <p:cNvSpPr>
            <a:spLocks noGrp="1"/>
          </p:cNvSpPr>
          <p:nvPr>
            <p:ph type="ftr" sz="quarter" idx="13"/>
          </p:nvPr>
        </p:nvSpPr>
        <p:spPr/>
        <p:txBody>
          <a:bodyPr/>
          <a:lstStyle/>
          <a:p>
            <a:endParaRPr lang="en-GB" dirty="0"/>
          </a:p>
        </p:txBody>
      </p:sp>
      <p:sp>
        <p:nvSpPr>
          <p:cNvPr id="10" name="Slide Number Placeholder 9">
            <a:extLst>
              <a:ext uri="{FF2B5EF4-FFF2-40B4-BE49-F238E27FC236}">
                <a16:creationId xmlns:a16="http://schemas.microsoft.com/office/drawing/2014/main" id="{01D1B392-0BFD-E142-8B6A-7EC2BACE7B04}"/>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
        <p:nvSpPr>
          <p:cNvPr id="11" name="Text Placeholder 2">
            <a:extLst>
              <a:ext uri="{FF2B5EF4-FFF2-40B4-BE49-F238E27FC236}">
                <a16:creationId xmlns:a16="http://schemas.microsoft.com/office/drawing/2014/main" id="{2F09FC2B-3443-412F-80C7-F94ED830A70D}"/>
              </a:ext>
            </a:extLst>
          </p:cNvPr>
          <p:cNvSpPr>
            <a:spLocks noGrp="1"/>
          </p:cNvSpPr>
          <p:nvPr>
            <p:ph type="body" sz="quarter" idx="15"/>
          </p:nvPr>
        </p:nvSpPr>
        <p:spPr>
          <a:xfrm>
            <a:off x="317500" y="1112837"/>
            <a:ext cx="5778500" cy="5083200"/>
          </a:xfrm>
        </p:spPr>
        <p:txBody>
          <a:bodyPr/>
          <a:lstStyle>
            <a:lvl4pPr marL="0" indent="0">
              <a:buNone/>
              <a:defRPr/>
            </a:lvl4pPr>
            <a:lvl5pPr marL="149225" indent="-4763">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072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Content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0EFA1C1-D288-A449-8098-EE4FCA5A24F8}" type="datetime1">
              <a:rPr lang="en-GB" smtClean="0"/>
              <a:t>13/10/2021</a:t>
            </a:fld>
            <a:endParaRPr lang="en-US"/>
          </a:p>
        </p:txBody>
      </p:sp>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9" name="Content Placeholder 8">
            <a:extLst>
              <a:ext uri="{FF2B5EF4-FFF2-40B4-BE49-F238E27FC236}">
                <a16:creationId xmlns:a16="http://schemas.microsoft.com/office/drawing/2014/main" id="{F74A52F3-7EF5-4C89-AE53-A382FAFA2B9E}"/>
              </a:ext>
            </a:extLst>
          </p:cNvPr>
          <p:cNvSpPr>
            <a:spLocks noGrp="1"/>
          </p:cNvSpPr>
          <p:nvPr>
            <p:ph sz="quarter" idx="12"/>
          </p:nvPr>
        </p:nvSpPr>
        <p:spPr>
          <a:xfrm>
            <a:off x="317500" y="1112838"/>
            <a:ext cx="5778500" cy="5083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8">
            <a:extLst>
              <a:ext uri="{FF2B5EF4-FFF2-40B4-BE49-F238E27FC236}">
                <a16:creationId xmlns:a16="http://schemas.microsoft.com/office/drawing/2014/main" id="{98703844-44ED-42FD-B41D-D35DC42221CE}"/>
              </a:ext>
            </a:extLst>
          </p:cNvPr>
          <p:cNvSpPr>
            <a:spLocks noGrp="1"/>
          </p:cNvSpPr>
          <p:nvPr>
            <p:ph sz="quarter" idx="13"/>
          </p:nvPr>
        </p:nvSpPr>
        <p:spPr>
          <a:xfrm>
            <a:off x="6095813" y="1112838"/>
            <a:ext cx="5778500" cy="5083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a:extLst>
              <a:ext uri="{FF2B5EF4-FFF2-40B4-BE49-F238E27FC236}">
                <a16:creationId xmlns:a16="http://schemas.microsoft.com/office/drawing/2014/main" id="{8F24623A-8B5F-724E-B1FF-3FF09C4DC5F0}"/>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864206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Bullets Content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0EFA1C1-D288-A449-8098-EE4FCA5A24F8}" type="datetime1">
              <a:rPr lang="en-GB" smtClean="0"/>
              <a:t>13/10/2021</a:t>
            </a:fld>
            <a:endParaRPr lang="en-US"/>
          </a:p>
        </p:txBody>
      </p:sp>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2" name="Slide Number Placeholder 1">
            <a:extLst>
              <a:ext uri="{FF2B5EF4-FFF2-40B4-BE49-F238E27FC236}">
                <a16:creationId xmlns:a16="http://schemas.microsoft.com/office/drawing/2014/main" id="{8F24623A-8B5F-724E-B1FF-3FF09C4DC5F0}"/>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
        <p:nvSpPr>
          <p:cNvPr id="11" name="Text Placeholder 2">
            <a:extLst>
              <a:ext uri="{FF2B5EF4-FFF2-40B4-BE49-F238E27FC236}">
                <a16:creationId xmlns:a16="http://schemas.microsoft.com/office/drawing/2014/main" id="{EF3B609F-DB73-40E3-B234-9B8E83D21F07}"/>
              </a:ext>
            </a:extLst>
          </p:cNvPr>
          <p:cNvSpPr>
            <a:spLocks noGrp="1"/>
          </p:cNvSpPr>
          <p:nvPr>
            <p:ph type="body" sz="quarter" idx="10"/>
          </p:nvPr>
        </p:nvSpPr>
        <p:spPr>
          <a:xfrm>
            <a:off x="317500" y="1112838"/>
            <a:ext cx="5778500" cy="5083175"/>
          </a:xfrm>
        </p:spPr>
        <p:txBody>
          <a:bodyPr/>
          <a:lstStyle>
            <a:lvl4pPr marL="0" indent="0">
              <a:buNone/>
              <a:defRPr/>
            </a:lvl4pPr>
            <a:lvl5pPr marL="149225" indent="-4763">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a:extLst>
              <a:ext uri="{FF2B5EF4-FFF2-40B4-BE49-F238E27FC236}">
                <a16:creationId xmlns:a16="http://schemas.microsoft.com/office/drawing/2014/main" id="{348F1EA0-3EE0-452B-A7A3-97496748FBD2}"/>
              </a:ext>
            </a:extLst>
          </p:cNvPr>
          <p:cNvSpPr>
            <a:spLocks noGrp="1"/>
          </p:cNvSpPr>
          <p:nvPr>
            <p:ph type="body" sz="quarter" idx="15"/>
          </p:nvPr>
        </p:nvSpPr>
        <p:spPr>
          <a:xfrm>
            <a:off x="6094413" y="1112838"/>
            <a:ext cx="5778500" cy="5083175"/>
          </a:xfrm>
        </p:spPr>
        <p:txBody>
          <a:bodyPr/>
          <a:lstStyle>
            <a:lvl4pPr marL="0" indent="0">
              <a:buNone/>
              <a:defRPr/>
            </a:lvl4pPr>
            <a:lvl5pPr marL="149225" indent="-4763">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5897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dirty="0"/>
          </a:p>
        </p:txBody>
      </p:sp>
      <p:sp>
        <p:nvSpPr>
          <p:cNvPr id="7" name="object 24">
            <a:extLst>
              <a:ext uri="{FF2B5EF4-FFF2-40B4-BE49-F238E27FC236}">
                <a16:creationId xmlns:a16="http://schemas.microsoft.com/office/drawing/2014/main" id="{D1067830-7B39-4467-96B5-D507AEF95676}"/>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10" name="object 25">
            <a:extLst>
              <a:ext uri="{FF2B5EF4-FFF2-40B4-BE49-F238E27FC236}">
                <a16:creationId xmlns:a16="http://schemas.microsoft.com/office/drawing/2014/main" id="{B5C2459B-F2AD-4484-A7BB-FA64C3E95070}"/>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7" cy="50832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6AC51183-2ACB-48C3-A95A-F5CEF41E9BDE}"/>
              </a:ext>
            </a:extLst>
          </p:cNvPr>
          <p:cNvSpPr>
            <a:spLocks noGrp="1"/>
          </p:cNvSpPr>
          <p:nvPr>
            <p:ph type="dt" sz="half" idx="11"/>
          </p:nvPr>
        </p:nvSpPr>
        <p:spPr/>
        <p:txBody>
          <a:bodyPr/>
          <a:lstStyle>
            <a:lvl1pPr>
              <a:defRPr>
                <a:solidFill>
                  <a:schemeClr val="tx1"/>
                </a:solidFill>
              </a:defRPr>
            </a:lvl1pPr>
          </a:lstStyle>
          <a:p>
            <a:fld id="{A9571179-D1FF-D94D-A0CB-743F45DCC95B}" type="datetime1">
              <a:rPr lang="en-GB" smtClean="0"/>
              <a:pPr/>
              <a:t>13/10/2021</a:t>
            </a:fld>
            <a:endParaRPr lang="en-GB" dirty="0"/>
          </a:p>
        </p:txBody>
      </p:sp>
      <p:sp>
        <p:nvSpPr>
          <p:cNvPr id="9" name="Footer Placeholder 8">
            <a:extLst>
              <a:ext uri="{FF2B5EF4-FFF2-40B4-BE49-F238E27FC236}">
                <a16:creationId xmlns:a16="http://schemas.microsoft.com/office/drawing/2014/main" id="{7F0E1D92-2082-4C54-A76B-A8E60FD5D328}"/>
              </a:ext>
            </a:extLst>
          </p:cNvPr>
          <p:cNvSpPr>
            <a:spLocks noGrp="1"/>
          </p:cNvSpPr>
          <p:nvPr>
            <p:ph type="ftr" sz="quarter" idx="12"/>
          </p:nvPr>
        </p:nvSpPr>
        <p:spPr/>
        <p:txBody>
          <a:bodyPr/>
          <a:lstStyle>
            <a:lvl1pPr>
              <a:defRPr>
                <a:solidFill>
                  <a:schemeClr val="tx1"/>
                </a:solidFill>
              </a:defRPr>
            </a:lvl1pPr>
          </a:lstStyle>
          <a:p>
            <a:endParaRPr lang="en-GB"/>
          </a:p>
        </p:txBody>
      </p:sp>
      <p:sp>
        <p:nvSpPr>
          <p:cNvPr id="11" name="Slide Number Placeholder 10">
            <a:extLst>
              <a:ext uri="{FF2B5EF4-FFF2-40B4-BE49-F238E27FC236}">
                <a16:creationId xmlns:a16="http://schemas.microsoft.com/office/drawing/2014/main" id="{41BD572C-6383-4938-9781-2D8F3FD47FB9}"/>
              </a:ext>
            </a:extLst>
          </p:cNvPr>
          <p:cNvSpPr>
            <a:spLocks noGrp="1"/>
          </p:cNvSpPr>
          <p:nvPr>
            <p:ph type="sldNum" sz="quarter" idx="13"/>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7685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7" name="object 24">
            <a:extLst>
              <a:ext uri="{FF2B5EF4-FFF2-40B4-BE49-F238E27FC236}">
                <a16:creationId xmlns:a16="http://schemas.microsoft.com/office/drawing/2014/main" id="{D1067830-7B39-4467-96B5-D507AEF95676}"/>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10" name="object 25">
            <a:extLst>
              <a:ext uri="{FF2B5EF4-FFF2-40B4-BE49-F238E27FC236}">
                <a16:creationId xmlns:a16="http://schemas.microsoft.com/office/drawing/2014/main" id="{B5C2459B-F2AD-4484-A7BB-FA64C3E95070}"/>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7" cy="5083200"/>
          </a:xfrm>
        </p:spPr>
        <p:txBody>
          <a:bodyPr/>
          <a:lstStyle>
            <a:lvl4pPr marL="0" indent="0">
              <a:buNone/>
              <a:defRPr/>
            </a:lvl4pPr>
            <a:lvl5pPr marL="149225" indent="-4763">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09421E8F-B433-4C67-B733-49C5F5DE52C0}"/>
              </a:ext>
            </a:extLst>
          </p:cNvPr>
          <p:cNvSpPr>
            <a:spLocks noGrp="1"/>
          </p:cNvSpPr>
          <p:nvPr>
            <p:ph type="dt" sz="half" idx="11"/>
          </p:nvPr>
        </p:nvSpPr>
        <p:spPr/>
        <p:txBody>
          <a:bodyPr/>
          <a:lstStyle>
            <a:lvl1pPr>
              <a:defRPr>
                <a:solidFill>
                  <a:schemeClr val="tx1"/>
                </a:solidFill>
              </a:defRPr>
            </a:lvl1pPr>
          </a:lstStyle>
          <a:p>
            <a:fld id="{A9571179-D1FF-D94D-A0CB-743F45DCC95B}" type="datetime1">
              <a:rPr lang="en-GB" smtClean="0"/>
              <a:pPr/>
              <a:t>13/10/2021</a:t>
            </a:fld>
            <a:endParaRPr lang="en-GB" dirty="0"/>
          </a:p>
        </p:txBody>
      </p:sp>
      <p:sp>
        <p:nvSpPr>
          <p:cNvPr id="9" name="Footer Placeholder 8">
            <a:extLst>
              <a:ext uri="{FF2B5EF4-FFF2-40B4-BE49-F238E27FC236}">
                <a16:creationId xmlns:a16="http://schemas.microsoft.com/office/drawing/2014/main" id="{EDE9D1BF-8FED-4750-9D99-FE451AC113C3}"/>
              </a:ext>
            </a:extLst>
          </p:cNvPr>
          <p:cNvSpPr>
            <a:spLocks noGrp="1"/>
          </p:cNvSpPr>
          <p:nvPr>
            <p:ph type="ftr" sz="quarter" idx="12"/>
          </p:nvPr>
        </p:nvSpPr>
        <p:spPr/>
        <p:txBody>
          <a:bodyPr/>
          <a:lstStyle>
            <a:lvl1pPr>
              <a:defRPr>
                <a:solidFill>
                  <a:schemeClr val="tx1"/>
                </a:solidFill>
              </a:defRPr>
            </a:lvl1pPr>
          </a:lstStyle>
          <a:p>
            <a:endParaRPr lang="en-GB"/>
          </a:p>
        </p:txBody>
      </p:sp>
      <p:sp>
        <p:nvSpPr>
          <p:cNvPr id="11" name="Slide Number Placeholder 10">
            <a:extLst>
              <a:ext uri="{FF2B5EF4-FFF2-40B4-BE49-F238E27FC236}">
                <a16:creationId xmlns:a16="http://schemas.microsoft.com/office/drawing/2014/main" id="{6E5AD702-F6BE-4171-97CD-8F35A53AA011}"/>
              </a:ext>
            </a:extLst>
          </p:cNvPr>
          <p:cNvSpPr>
            <a:spLocks noGrp="1"/>
          </p:cNvSpPr>
          <p:nvPr>
            <p:ph type="sldNum" sz="quarter" idx="13"/>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747314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r>
              <a:rPr lang="en-US" smtClean="0"/>
              <a:t>Click icon to add picture</a:t>
            </a:r>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smtClean="0"/>
              <a:t>Click to edit Master title style</a:t>
            </a:r>
            <a:endParaRPr lang="en-US"/>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fld id="{46775D55-F6C1-D341-8201-A5BD840C601E}" type="datetime1">
              <a:rPr lang="en-GB" smtClean="0"/>
              <a:t>13/10/2021</a:t>
            </a:fld>
            <a:endParaRPr lang="en-US" dirty="0"/>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a:defRPr sz="1150"/>
            </a:lvl3pPr>
            <a:lvl4pPr>
              <a:defRPr sz="1150"/>
            </a:lvl4pPr>
            <a:lvl5pPr>
              <a:defRPr sz="11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a:defRPr sz="1150"/>
            </a:lvl3pPr>
            <a:lvl4pPr>
              <a:defRPr sz="1150"/>
            </a:lvl4pPr>
            <a:lvl5pPr>
              <a:defRPr sz="11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458899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r>
              <a:rPr lang="en-US" smtClean="0"/>
              <a:t>Click icon to add picture</a:t>
            </a:r>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smtClean="0"/>
              <a:t>Click to edit Master title style</a:t>
            </a:r>
            <a:endParaRPr lang="en-US"/>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fld id="{46775D55-F6C1-D341-8201-A5BD840C601E}" type="datetime1">
              <a:rPr lang="en-GB" smtClean="0"/>
              <a:t>13/10/2021</a:t>
            </a:fld>
            <a:endParaRPr lang="en-US" dirty="0"/>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marL="171450" indent="-171450">
              <a:buNone/>
              <a:defRPr lang="en-US" sz="1150" dirty="0" smtClean="0">
                <a:latin typeface="+mn-lt"/>
                <a:ea typeface="+mn-ea"/>
                <a:cs typeface="+mn-cs"/>
              </a:defRPr>
            </a:lvl3pPr>
            <a:lvl4pPr>
              <a:buNone/>
              <a:defRPr lang="en-US" sz="1150" dirty="0" smtClean="0">
                <a:latin typeface="+mn-lt"/>
                <a:ea typeface="+mn-ea"/>
                <a:cs typeface="+mn-cs"/>
              </a:defRPr>
            </a:lvl4pPr>
            <a:lvl5pPr>
              <a:buNone/>
              <a:defRPr lang="en-US" sz="1150" dirty="0">
                <a:latin typeface="+mn-lt"/>
                <a:ea typeface="+mn-ea"/>
                <a:cs typeface="+mn-cs"/>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marL="0" indent="0">
              <a:buNone/>
              <a:defRPr sz="1150"/>
            </a:lvl3pPr>
            <a:lvl4pPr>
              <a:buNone/>
              <a:defRPr sz="1150"/>
            </a:lvl4pPr>
            <a:lvl5pPr>
              <a:buNone/>
              <a:defRPr sz="11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94872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1" y="5034703"/>
            <a:ext cx="3767472" cy="434702"/>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r>
              <a:rPr lang="en-US" dirty="0"/>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1" y="5570495"/>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rgbClr val="00008B"/>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Address</a:t>
            </a:r>
          </a:p>
        </p:txBody>
      </p:sp>
      <p:sp>
        <p:nvSpPr>
          <p:cNvPr id="9" name="object 19">
            <a:extLst>
              <a:ext uri="{FF2B5EF4-FFF2-40B4-BE49-F238E27FC236}">
                <a16:creationId xmlns:a16="http://schemas.microsoft.com/office/drawing/2014/main" id="{7E6C22DF-EDA8-40FE-9B51-D41FA644D5D5}"/>
              </a:ext>
            </a:extLst>
          </p:cNvPr>
          <p:cNvSpPr/>
          <p:nvPr userDrawn="1"/>
        </p:nvSpPr>
        <p:spPr>
          <a:xfrm>
            <a:off x="8106691" y="4983669"/>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469410"/>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pic>
        <p:nvPicPr>
          <p:cNvPr id="5" name="Graphic 4">
            <a:extLst>
              <a:ext uri="{FF2B5EF4-FFF2-40B4-BE49-F238E27FC236}">
                <a16:creationId xmlns:a16="http://schemas.microsoft.com/office/drawing/2014/main" id="{FFE96069-1D3B-4EEB-8A87-D0EF1F08A88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482057" y="574852"/>
            <a:ext cx="5649835" cy="767938"/>
          </a:xfrm>
          <a:prstGeom prst="rect">
            <a:avLst/>
          </a:prstGeom>
        </p:spPr>
      </p:pic>
      <p:sp>
        <p:nvSpPr>
          <p:cNvPr id="6" name="Title 1">
            <a:extLst>
              <a:ext uri="{FF2B5EF4-FFF2-40B4-BE49-F238E27FC236}">
                <a16:creationId xmlns:a16="http://schemas.microsoft.com/office/drawing/2014/main" id="{D400F194-17C1-49CD-ABED-3F58499AD927}"/>
              </a:ext>
            </a:extLst>
          </p:cNvPr>
          <p:cNvSpPr txBox="1">
            <a:spLocks/>
          </p:cNvSpPr>
          <p:nvPr userDrawn="1"/>
        </p:nvSpPr>
        <p:spPr>
          <a:xfrm>
            <a:off x="3418687"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algn="ctr"/>
            <a:r>
              <a:rPr lang="en-US" sz="3600" dirty="0">
                <a:solidFill>
                  <a:schemeClr val="tx1"/>
                </a:solidFill>
              </a:rPr>
              <a:t>Thank you</a:t>
            </a:r>
          </a:p>
        </p:txBody>
      </p:sp>
      <p:sp>
        <p:nvSpPr>
          <p:cNvPr id="13" name="Text Placeholder 5">
            <a:extLst>
              <a:ext uri="{FF2B5EF4-FFF2-40B4-BE49-F238E27FC236}">
                <a16:creationId xmlns:a16="http://schemas.microsoft.com/office/drawing/2014/main" id="{B9A9FD84-681C-40FB-AB60-7FFD07838CAD}"/>
              </a:ext>
            </a:extLst>
          </p:cNvPr>
          <p:cNvSpPr>
            <a:spLocks noGrp="1"/>
          </p:cNvSpPr>
          <p:nvPr>
            <p:ph type="body" sz="quarter" idx="11" hasCustomPrompt="1"/>
          </p:nvPr>
        </p:nvSpPr>
        <p:spPr>
          <a:xfrm>
            <a:off x="8106691" y="6260621"/>
            <a:ext cx="3767472" cy="265614"/>
          </a:xfrm>
        </p:spPr>
        <p:txBody>
          <a:bodyPr/>
          <a:lstStyle>
            <a:lvl1pPr>
              <a:defRPr/>
            </a:lvl1pPr>
          </a:lstStyle>
          <a:p>
            <a:pPr lvl="0"/>
            <a:r>
              <a:rPr lang="en-US" dirty="0"/>
              <a:t>Insert date</a:t>
            </a:r>
          </a:p>
        </p:txBody>
      </p:sp>
    </p:spTree>
    <p:extLst>
      <p:ext uri="{BB962C8B-B14F-4D97-AF65-F5344CB8AC3E}">
        <p14:creationId xmlns:p14="http://schemas.microsoft.com/office/powerpoint/2010/main" val="3016382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DD17859-97C8-6B47-B743-83C7D8DB8D53}" type="datetime1">
              <a:rPr lang="en-GB" smtClean="0"/>
              <a:t>13/10/2021</a:t>
            </a:fld>
            <a:endParaRPr lang="en-US"/>
          </a:p>
        </p:txBody>
      </p:sp>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smtClean="0"/>
              <a:t>Click to edit Master title style</a:t>
            </a:r>
            <a:endParaRPr lang="en-US"/>
          </a:p>
        </p:txBody>
      </p:sp>
      <p:pic>
        <p:nvPicPr>
          <p:cNvPr id="6" name="Graphic 5">
            <a:extLst>
              <a:ext uri="{FF2B5EF4-FFF2-40B4-BE49-F238E27FC236}">
                <a16:creationId xmlns:a16="http://schemas.microsoft.com/office/drawing/2014/main" id="{705E7B5D-95DA-4B9F-90BA-3BC9789AA5A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
        <p:nvSpPr>
          <p:cNvPr id="4" name="Slide Number Placeholder 3">
            <a:extLst>
              <a:ext uri="{FF2B5EF4-FFF2-40B4-BE49-F238E27FC236}">
                <a16:creationId xmlns:a16="http://schemas.microsoft.com/office/drawing/2014/main" id="{4DE17E92-7BCE-784B-8485-4B576E32CB40}"/>
              </a:ext>
            </a:extLst>
          </p:cNvPr>
          <p:cNvSpPr>
            <a:spLocks noGrp="1"/>
          </p:cNvSpPr>
          <p:nvPr>
            <p:ph type="sldNum" sz="quarter" idx="10"/>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872439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Turquoise">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smtClean="0"/>
              <a:t>Click to edit Master title style</a:t>
            </a:r>
            <a:endParaRPr lang="en-US"/>
          </a:p>
        </p:txBody>
      </p:sp>
      <p:pic>
        <p:nvPicPr>
          <p:cNvPr id="6" name="Graphic 5">
            <a:extLst>
              <a:ext uri="{FF2B5EF4-FFF2-40B4-BE49-F238E27FC236}">
                <a16:creationId xmlns:a16="http://schemas.microsoft.com/office/drawing/2014/main" id="{5A6C1E21-EC70-4E6E-928F-3C204D1B44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
        <p:nvSpPr>
          <p:cNvPr id="7" name="Date Placeholder 6">
            <a:extLst>
              <a:ext uri="{FF2B5EF4-FFF2-40B4-BE49-F238E27FC236}">
                <a16:creationId xmlns:a16="http://schemas.microsoft.com/office/drawing/2014/main" id="{3DDE5E3A-B0F5-46FD-AC12-362F1CB81877}"/>
              </a:ext>
            </a:extLst>
          </p:cNvPr>
          <p:cNvSpPr>
            <a:spLocks noGrp="1"/>
          </p:cNvSpPr>
          <p:nvPr>
            <p:ph type="dt" sz="half" idx="10"/>
          </p:nvPr>
        </p:nvSpPr>
        <p:spPr/>
        <p:txBody>
          <a:bodyPr/>
          <a:lstStyle>
            <a:lvl1pPr>
              <a:defRPr>
                <a:solidFill>
                  <a:schemeClr val="tx1"/>
                </a:solidFill>
              </a:defRPr>
            </a:lvl1pPr>
          </a:lstStyle>
          <a:p>
            <a:fld id="{A9571179-D1FF-D94D-A0CB-743F45DCC95B}" type="datetime1">
              <a:rPr lang="en-GB" smtClean="0"/>
              <a:pPr/>
              <a:t>13/10/2021</a:t>
            </a:fld>
            <a:endParaRPr lang="en-GB" dirty="0"/>
          </a:p>
        </p:txBody>
      </p:sp>
      <p:sp>
        <p:nvSpPr>
          <p:cNvPr id="8" name="Footer Placeholder 7">
            <a:extLst>
              <a:ext uri="{FF2B5EF4-FFF2-40B4-BE49-F238E27FC236}">
                <a16:creationId xmlns:a16="http://schemas.microsoft.com/office/drawing/2014/main" id="{21205C35-4792-4551-89E5-6D0B7D041346}"/>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Slide Number Placeholder 8">
            <a:extLst>
              <a:ext uri="{FF2B5EF4-FFF2-40B4-BE49-F238E27FC236}">
                <a16:creationId xmlns:a16="http://schemas.microsoft.com/office/drawing/2014/main" id="{D4213F41-54E0-43CD-B958-E1BE8133D62A}"/>
              </a:ext>
            </a:extLst>
          </p:cNvPr>
          <p:cNvSpPr>
            <a:spLocks noGrp="1"/>
          </p:cNvSpPr>
          <p:nvPr>
            <p:ph type="sldNum" sz="quarter" idx="12"/>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892576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Re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7" name="object 24">
            <a:extLst>
              <a:ext uri="{FF2B5EF4-FFF2-40B4-BE49-F238E27FC236}">
                <a16:creationId xmlns:a16="http://schemas.microsoft.com/office/drawing/2014/main" id="{91F0D03E-6ED5-488D-A6CB-BF652E9448F5}"/>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662"/>
          </a:p>
        </p:txBody>
      </p:sp>
      <p:sp>
        <p:nvSpPr>
          <p:cNvPr id="8" name="object 25">
            <a:extLst>
              <a:ext uri="{FF2B5EF4-FFF2-40B4-BE49-F238E27FC236}">
                <a16:creationId xmlns:a16="http://schemas.microsoft.com/office/drawing/2014/main" id="{040CA4F4-4000-48A6-8A75-842CC0AD0992}"/>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662"/>
          </a:p>
        </p:txBody>
      </p:sp>
      <p:pic>
        <p:nvPicPr>
          <p:cNvPr id="11" name="Graphic 10">
            <a:extLst>
              <a:ext uri="{FF2B5EF4-FFF2-40B4-BE49-F238E27FC236}">
                <a16:creationId xmlns:a16="http://schemas.microsoft.com/office/drawing/2014/main" id="{DEE2876F-92FD-4F10-B206-F3CD51021F7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A2FDCEAE-2026-498F-9568-57F7990768BA}"/>
              </a:ext>
            </a:extLst>
          </p:cNvPr>
          <p:cNvSpPr>
            <a:spLocks noGrp="1"/>
          </p:cNvSpPr>
          <p:nvPr>
            <p:ph type="dt" sz="half" idx="10"/>
          </p:nvPr>
        </p:nvSpPr>
        <p:spPr/>
        <p:txBody>
          <a:bodyPr/>
          <a:lstStyle>
            <a:lvl1pPr>
              <a:defRPr>
                <a:solidFill>
                  <a:schemeClr val="bg1"/>
                </a:solidFill>
              </a:defRPr>
            </a:lvl1pPr>
          </a:lstStyle>
          <a:p>
            <a:fld id="{A9571179-D1FF-D94D-A0CB-743F45DCC95B}" type="datetime1">
              <a:rPr lang="en-GB" smtClean="0"/>
              <a:pPr/>
              <a:t>13/10/2021</a:t>
            </a:fld>
            <a:endParaRPr lang="en-GB" dirty="0"/>
          </a:p>
        </p:txBody>
      </p:sp>
      <p:sp>
        <p:nvSpPr>
          <p:cNvPr id="9" name="Footer Placeholder 8">
            <a:extLst>
              <a:ext uri="{FF2B5EF4-FFF2-40B4-BE49-F238E27FC236}">
                <a16:creationId xmlns:a16="http://schemas.microsoft.com/office/drawing/2014/main" id="{69D3B978-1A72-4AE5-9081-6812A3BC8FE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C30E0B89-7FE9-4DF8-9A34-77CC07C3F600}"/>
              </a:ext>
            </a:extLst>
          </p:cNvPr>
          <p:cNvSpPr>
            <a:spLocks noGrp="1"/>
          </p:cNvSpPr>
          <p:nvPr>
            <p:ph type="sldNum" sz="quarter" idx="12"/>
          </p:nvPr>
        </p:nvSpPr>
        <p:spPr/>
        <p:txBody>
          <a:bodyPr/>
          <a:lstStyle>
            <a:lvl1pPr>
              <a:defRPr>
                <a:solidFill>
                  <a:schemeClr val="bg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723359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file Page">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C98400C-2A29-E643-AF4D-AED5984B282E}" type="datetime1">
              <a:rPr lang="en-GB" smtClean="0"/>
              <a:t>13/10/2021</a:t>
            </a:fld>
            <a:endParaRPr lang="en-US"/>
          </a:p>
        </p:txBody>
      </p:sp>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smtClean="0"/>
              <a:t>Click to edit Master title style</a:t>
            </a:r>
            <a:endParaRPr lang="en-US"/>
          </a:p>
        </p:txBody>
      </p:sp>
      <p:sp>
        <p:nvSpPr>
          <p:cNvPr id="16" name="Picture Placeholder 15">
            <a:extLst>
              <a:ext uri="{FF2B5EF4-FFF2-40B4-BE49-F238E27FC236}">
                <a16:creationId xmlns:a16="http://schemas.microsoft.com/office/drawing/2014/main" id="{0A0C20A4-2FFE-4BB6-A305-EA56764A0D02}"/>
              </a:ext>
            </a:extLst>
          </p:cNvPr>
          <p:cNvSpPr>
            <a:spLocks noGrp="1"/>
          </p:cNvSpPr>
          <p:nvPr>
            <p:ph type="pic" sz="quarter" idx="10"/>
          </p:nvPr>
        </p:nvSpPr>
        <p:spPr>
          <a:xfrm>
            <a:off x="2829510" y="1060425"/>
            <a:ext cx="1569749" cy="1655115"/>
          </a:xfrm>
        </p:spPr>
        <p:txBody>
          <a:bodyPr anchor="ctr"/>
          <a:lstStyle>
            <a:lvl1pPr algn="ctr">
              <a:defRPr/>
            </a:lvl1pPr>
          </a:lstStyle>
          <a:p>
            <a:r>
              <a:rPr lang="en-US" smtClean="0"/>
              <a:t>Click icon to add picture</a:t>
            </a:r>
            <a:endParaRPr lang="en-US"/>
          </a:p>
        </p:txBody>
      </p:sp>
      <p:sp>
        <p:nvSpPr>
          <p:cNvPr id="17" name="Picture Placeholder 15">
            <a:extLst>
              <a:ext uri="{FF2B5EF4-FFF2-40B4-BE49-F238E27FC236}">
                <a16:creationId xmlns:a16="http://schemas.microsoft.com/office/drawing/2014/main" id="{B44E093C-2A5A-471A-BDFC-304C623B9961}"/>
              </a:ext>
            </a:extLst>
          </p:cNvPr>
          <p:cNvSpPr>
            <a:spLocks noGrp="1"/>
          </p:cNvSpPr>
          <p:nvPr>
            <p:ph type="pic" sz="quarter" idx="11"/>
          </p:nvPr>
        </p:nvSpPr>
        <p:spPr>
          <a:xfrm>
            <a:off x="6094413" y="1060425"/>
            <a:ext cx="1569749" cy="1655115"/>
          </a:xfrm>
        </p:spPr>
        <p:txBody>
          <a:bodyPr anchor="ctr"/>
          <a:lstStyle>
            <a:lvl1pPr algn="ctr">
              <a:defRPr/>
            </a:lvl1pPr>
          </a:lstStyle>
          <a:p>
            <a:r>
              <a:rPr lang="en-US" smtClean="0"/>
              <a:t>Click icon to add picture</a:t>
            </a:r>
            <a:endParaRPr lang="en-US"/>
          </a:p>
        </p:txBody>
      </p:sp>
      <p:sp>
        <p:nvSpPr>
          <p:cNvPr id="18" name="Picture Placeholder 15">
            <a:extLst>
              <a:ext uri="{FF2B5EF4-FFF2-40B4-BE49-F238E27FC236}">
                <a16:creationId xmlns:a16="http://schemas.microsoft.com/office/drawing/2014/main" id="{4BFDEC90-433E-42FB-9FBD-E439F568C3D2}"/>
              </a:ext>
            </a:extLst>
          </p:cNvPr>
          <p:cNvSpPr>
            <a:spLocks noGrp="1"/>
          </p:cNvSpPr>
          <p:nvPr>
            <p:ph type="pic" sz="quarter" idx="12"/>
          </p:nvPr>
        </p:nvSpPr>
        <p:spPr>
          <a:xfrm>
            <a:off x="9362496" y="1060425"/>
            <a:ext cx="1569749" cy="1655115"/>
          </a:xfrm>
        </p:spPr>
        <p:txBody>
          <a:bodyPr anchor="ctr"/>
          <a:lstStyle>
            <a:lvl1pPr algn="ctr">
              <a:defRPr/>
            </a:lvl1pPr>
          </a:lstStyle>
          <a:p>
            <a:r>
              <a:rPr lang="en-US" smtClean="0"/>
              <a:t>Click icon to add picture</a:t>
            </a:r>
            <a:endParaRPr lang="en-US"/>
          </a:p>
        </p:txBody>
      </p:sp>
      <p:sp>
        <p:nvSpPr>
          <p:cNvPr id="19" name="Picture Placeholder 15">
            <a:extLst>
              <a:ext uri="{FF2B5EF4-FFF2-40B4-BE49-F238E27FC236}">
                <a16:creationId xmlns:a16="http://schemas.microsoft.com/office/drawing/2014/main" id="{497B803B-B7EB-4C69-AB38-78601805B637}"/>
              </a:ext>
            </a:extLst>
          </p:cNvPr>
          <p:cNvSpPr>
            <a:spLocks noGrp="1"/>
          </p:cNvSpPr>
          <p:nvPr>
            <p:ph type="pic" sz="quarter" idx="13"/>
          </p:nvPr>
        </p:nvSpPr>
        <p:spPr>
          <a:xfrm>
            <a:off x="2829510" y="2842532"/>
            <a:ext cx="1569749" cy="1655115"/>
          </a:xfrm>
        </p:spPr>
        <p:txBody>
          <a:bodyPr anchor="ctr"/>
          <a:lstStyle>
            <a:lvl1pPr algn="ctr">
              <a:defRPr/>
            </a:lvl1pPr>
          </a:lstStyle>
          <a:p>
            <a:r>
              <a:rPr lang="en-US" smtClean="0"/>
              <a:t>Click icon to add picture</a:t>
            </a:r>
            <a:endParaRPr lang="en-US"/>
          </a:p>
        </p:txBody>
      </p:sp>
      <p:sp>
        <p:nvSpPr>
          <p:cNvPr id="20" name="Picture Placeholder 15">
            <a:extLst>
              <a:ext uri="{FF2B5EF4-FFF2-40B4-BE49-F238E27FC236}">
                <a16:creationId xmlns:a16="http://schemas.microsoft.com/office/drawing/2014/main" id="{56F33A2D-F963-4D1D-B15E-FCB4487EAFC0}"/>
              </a:ext>
            </a:extLst>
          </p:cNvPr>
          <p:cNvSpPr>
            <a:spLocks noGrp="1"/>
          </p:cNvSpPr>
          <p:nvPr>
            <p:ph type="pic" sz="quarter" idx="14"/>
          </p:nvPr>
        </p:nvSpPr>
        <p:spPr>
          <a:xfrm>
            <a:off x="6094413" y="2842532"/>
            <a:ext cx="1569749" cy="1655115"/>
          </a:xfrm>
        </p:spPr>
        <p:txBody>
          <a:bodyPr anchor="ctr"/>
          <a:lstStyle>
            <a:lvl1pPr algn="ctr">
              <a:defRPr/>
            </a:lvl1pPr>
          </a:lstStyle>
          <a:p>
            <a:r>
              <a:rPr lang="en-US" smtClean="0"/>
              <a:t>Click icon to add picture</a:t>
            </a:r>
            <a:endParaRPr lang="en-US"/>
          </a:p>
        </p:txBody>
      </p:sp>
      <p:sp>
        <p:nvSpPr>
          <p:cNvPr id="21" name="Picture Placeholder 15">
            <a:extLst>
              <a:ext uri="{FF2B5EF4-FFF2-40B4-BE49-F238E27FC236}">
                <a16:creationId xmlns:a16="http://schemas.microsoft.com/office/drawing/2014/main" id="{2EC59D76-B258-4E8E-844E-024A8E97AF3C}"/>
              </a:ext>
            </a:extLst>
          </p:cNvPr>
          <p:cNvSpPr>
            <a:spLocks noGrp="1"/>
          </p:cNvSpPr>
          <p:nvPr>
            <p:ph type="pic" sz="quarter" idx="15"/>
          </p:nvPr>
        </p:nvSpPr>
        <p:spPr>
          <a:xfrm>
            <a:off x="9362496" y="2842532"/>
            <a:ext cx="1569749" cy="1655115"/>
          </a:xfrm>
        </p:spPr>
        <p:txBody>
          <a:bodyPr anchor="ctr"/>
          <a:lstStyle>
            <a:lvl1pPr algn="ctr">
              <a:defRPr/>
            </a:lvl1pPr>
          </a:lstStyle>
          <a:p>
            <a:r>
              <a:rPr lang="en-US" smtClean="0"/>
              <a:t>Click icon to add picture</a:t>
            </a:r>
            <a:endParaRPr lang="en-US"/>
          </a:p>
        </p:txBody>
      </p:sp>
      <p:sp>
        <p:nvSpPr>
          <p:cNvPr id="22" name="Picture Placeholder 15">
            <a:extLst>
              <a:ext uri="{FF2B5EF4-FFF2-40B4-BE49-F238E27FC236}">
                <a16:creationId xmlns:a16="http://schemas.microsoft.com/office/drawing/2014/main" id="{22C02BAA-E301-4983-9AA7-5039CB6ED96B}"/>
              </a:ext>
            </a:extLst>
          </p:cNvPr>
          <p:cNvSpPr>
            <a:spLocks noGrp="1"/>
          </p:cNvSpPr>
          <p:nvPr>
            <p:ph type="pic" sz="quarter" idx="16"/>
          </p:nvPr>
        </p:nvSpPr>
        <p:spPr>
          <a:xfrm>
            <a:off x="2829510" y="4624638"/>
            <a:ext cx="1569749" cy="1655115"/>
          </a:xfrm>
        </p:spPr>
        <p:txBody>
          <a:bodyPr anchor="ctr"/>
          <a:lstStyle>
            <a:lvl1pPr algn="ctr">
              <a:defRPr/>
            </a:lvl1pPr>
          </a:lstStyle>
          <a:p>
            <a:r>
              <a:rPr lang="en-US" smtClean="0"/>
              <a:t>Click icon to add picture</a:t>
            </a:r>
            <a:endParaRPr lang="en-US"/>
          </a:p>
        </p:txBody>
      </p:sp>
      <p:sp>
        <p:nvSpPr>
          <p:cNvPr id="23" name="Picture Placeholder 15">
            <a:extLst>
              <a:ext uri="{FF2B5EF4-FFF2-40B4-BE49-F238E27FC236}">
                <a16:creationId xmlns:a16="http://schemas.microsoft.com/office/drawing/2014/main" id="{11CE0CCB-4A74-4BE2-8F17-583873EDA6FA}"/>
              </a:ext>
            </a:extLst>
          </p:cNvPr>
          <p:cNvSpPr>
            <a:spLocks noGrp="1"/>
          </p:cNvSpPr>
          <p:nvPr>
            <p:ph type="pic" sz="quarter" idx="17"/>
          </p:nvPr>
        </p:nvSpPr>
        <p:spPr>
          <a:xfrm>
            <a:off x="6094413" y="4624638"/>
            <a:ext cx="1569749" cy="1655115"/>
          </a:xfrm>
        </p:spPr>
        <p:txBody>
          <a:bodyPr anchor="ctr"/>
          <a:lstStyle>
            <a:lvl1pPr algn="ctr">
              <a:defRPr/>
            </a:lvl1pPr>
          </a:lstStyle>
          <a:p>
            <a:r>
              <a:rPr lang="en-US" smtClean="0"/>
              <a:t>Click icon to add picture</a:t>
            </a:r>
            <a:endParaRPr lang="en-US"/>
          </a:p>
        </p:txBody>
      </p:sp>
      <p:sp>
        <p:nvSpPr>
          <p:cNvPr id="24" name="Picture Placeholder 15">
            <a:extLst>
              <a:ext uri="{FF2B5EF4-FFF2-40B4-BE49-F238E27FC236}">
                <a16:creationId xmlns:a16="http://schemas.microsoft.com/office/drawing/2014/main" id="{01F4276E-73B1-4BD2-B78F-FEF8815C86B6}"/>
              </a:ext>
            </a:extLst>
          </p:cNvPr>
          <p:cNvSpPr>
            <a:spLocks noGrp="1"/>
          </p:cNvSpPr>
          <p:nvPr>
            <p:ph type="pic" sz="quarter" idx="18"/>
          </p:nvPr>
        </p:nvSpPr>
        <p:spPr>
          <a:xfrm>
            <a:off x="9362496" y="4624638"/>
            <a:ext cx="1569749" cy="1655115"/>
          </a:xfrm>
        </p:spPr>
        <p:txBody>
          <a:bodyPr anchor="ctr"/>
          <a:lstStyle>
            <a:lvl1pPr algn="ctr">
              <a:defRPr/>
            </a:lvl1pPr>
          </a:lstStyle>
          <a:p>
            <a:r>
              <a:rPr lang="en-US" smtClean="0"/>
              <a:t>Click icon to add picture</a:t>
            </a:r>
            <a:endParaRPr lang="en-US"/>
          </a:p>
        </p:txBody>
      </p:sp>
      <p:sp>
        <p:nvSpPr>
          <p:cNvPr id="26" name="Text Placeholder 25">
            <a:extLst>
              <a:ext uri="{FF2B5EF4-FFF2-40B4-BE49-F238E27FC236}">
                <a16:creationId xmlns:a16="http://schemas.microsoft.com/office/drawing/2014/main" id="{52993428-FB7B-4C50-A011-1E17BACDD9C5}"/>
              </a:ext>
            </a:extLst>
          </p:cNvPr>
          <p:cNvSpPr>
            <a:spLocks noGrp="1"/>
          </p:cNvSpPr>
          <p:nvPr>
            <p:ph type="body" sz="quarter" idx="19" hasCustomPrompt="1"/>
          </p:nvPr>
        </p:nvSpPr>
        <p:spPr>
          <a:xfrm>
            <a:off x="1259755"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28" name="Text Placeholder 25">
            <a:extLst>
              <a:ext uri="{FF2B5EF4-FFF2-40B4-BE49-F238E27FC236}">
                <a16:creationId xmlns:a16="http://schemas.microsoft.com/office/drawing/2014/main" id="{842DDD70-A270-4F1B-BA71-C9789D63C5B8}"/>
              </a:ext>
            </a:extLst>
          </p:cNvPr>
          <p:cNvSpPr>
            <a:spLocks noGrp="1"/>
          </p:cNvSpPr>
          <p:nvPr>
            <p:ph type="body" sz="quarter" idx="20" hasCustomPrompt="1"/>
          </p:nvPr>
        </p:nvSpPr>
        <p:spPr>
          <a:xfrm>
            <a:off x="1259755"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29" name="Text Placeholder 25">
            <a:extLst>
              <a:ext uri="{FF2B5EF4-FFF2-40B4-BE49-F238E27FC236}">
                <a16:creationId xmlns:a16="http://schemas.microsoft.com/office/drawing/2014/main" id="{84D96626-DEA1-4EBC-94F8-68561AB66C30}"/>
              </a:ext>
            </a:extLst>
          </p:cNvPr>
          <p:cNvSpPr>
            <a:spLocks noGrp="1"/>
          </p:cNvSpPr>
          <p:nvPr>
            <p:ph type="body" sz="quarter" idx="21" hasCustomPrompt="1"/>
          </p:nvPr>
        </p:nvSpPr>
        <p:spPr>
          <a:xfrm>
            <a:off x="1259755"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0" name="Text Placeholder 25">
            <a:extLst>
              <a:ext uri="{FF2B5EF4-FFF2-40B4-BE49-F238E27FC236}">
                <a16:creationId xmlns:a16="http://schemas.microsoft.com/office/drawing/2014/main" id="{D9E64A94-C3F7-4116-902C-7807D2756F69}"/>
              </a:ext>
            </a:extLst>
          </p:cNvPr>
          <p:cNvSpPr>
            <a:spLocks noGrp="1"/>
          </p:cNvSpPr>
          <p:nvPr>
            <p:ph type="body" sz="quarter" idx="22" hasCustomPrompt="1"/>
          </p:nvPr>
        </p:nvSpPr>
        <p:spPr>
          <a:xfrm>
            <a:off x="4524658"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1" name="Text Placeholder 25">
            <a:extLst>
              <a:ext uri="{FF2B5EF4-FFF2-40B4-BE49-F238E27FC236}">
                <a16:creationId xmlns:a16="http://schemas.microsoft.com/office/drawing/2014/main" id="{FF8C4C8F-50FF-4667-BBD9-F1777F50AF30}"/>
              </a:ext>
            </a:extLst>
          </p:cNvPr>
          <p:cNvSpPr>
            <a:spLocks noGrp="1"/>
          </p:cNvSpPr>
          <p:nvPr>
            <p:ph type="body" sz="quarter" idx="23" hasCustomPrompt="1"/>
          </p:nvPr>
        </p:nvSpPr>
        <p:spPr>
          <a:xfrm>
            <a:off x="4524658"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2" name="Text Placeholder 25">
            <a:extLst>
              <a:ext uri="{FF2B5EF4-FFF2-40B4-BE49-F238E27FC236}">
                <a16:creationId xmlns:a16="http://schemas.microsoft.com/office/drawing/2014/main" id="{10E70670-1F80-4C5C-90FA-648462A0FDA9}"/>
              </a:ext>
            </a:extLst>
          </p:cNvPr>
          <p:cNvSpPr>
            <a:spLocks noGrp="1"/>
          </p:cNvSpPr>
          <p:nvPr>
            <p:ph type="body" sz="quarter" idx="24" hasCustomPrompt="1"/>
          </p:nvPr>
        </p:nvSpPr>
        <p:spPr>
          <a:xfrm>
            <a:off x="4524658"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3" name="Text Placeholder 25">
            <a:extLst>
              <a:ext uri="{FF2B5EF4-FFF2-40B4-BE49-F238E27FC236}">
                <a16:creationId xmlns:a16="http://schemas.microsoft.com/office/drawing/2014/main" id="{1ADC9F7F-562B-4CDC-A1CA-8AAFB0E3C7BD}"/>
              </a:ext>
            </a:extLst>
          </p:cNvPr>
          <p:cNvSpPr>
            <a:spLocks noGrp="1"/>
          </p:cNvSpPr>
          <p:nvPr>
            <p:ph type="body" sz="quarter" idx="25" hasCustomPrompt="1"/>
          </p:nvPr>
        </p:nvSpPr>
        <p:spPr>
          <a:xfrm>
            <a:off x="7789567"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4" name="Text Placeholder 25">
            <a:extLst>
              <a:ext uri="{FF2B5EF4-FFF2-40B4-BE49-F238E27FC236}">
                <a16:creationId xmlns:a16="http://schemas.microsoft.com/office/drawing/2014/main" id="{8C66ABDC-A8F3-4679-8099-F36BEAADB7B7}"/>
              </a:ext>
            </a:extLst>
          </p:cNvPr>
          <p:cNvSpPr>
            <a:spLocks noGrp="1"/>
          </p:cNvSpPr>
          <p:nvPr>
            <p:ph type="body" sz="quarter" idx="26" hasCustomPrompt="1"/>
          </p:nvPr>
        </p:nvSpPr>
        <p:spPr>
          <a:xfrm>
            <a:off x="7789567"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5" name="Text Placeholder 25">
            <a:extLst>
              <a:ext uri="{FF2B5EF4-FFF2-40B4-BE49-F238E27FC236}">
                <a16:creationId xmlns:a16="http://schemas.microsoft.com/office/drawing/2014/main" id="{AA374572-58D4-437E-8F6F-553621719161}"/>
              </a:ext>
            </a:extLst>
          </p:cNvPr>
          <p:cNvSpPr>
            <a:spLocks noGrp="1"/>
          </p:cNvSpPr>
          <p:nvPr>
            <p:ph type="body" sz="quarter" idx="27" hasCustomPrompt="1"/>
          </p:nvPr>
        </p:nvSpPr>
        <p:spPr>
          <a:xfrm>
            <a:off x="7789567"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4" name="Slide Number Placeholder 3">
            <a:extLst>
              <a:ext uri="{FF2B5EF4-FFF2-40B4-BE49-F238E27FC236}">
                <a16:creationId xmlns:a16="http://schemas.microsoft.com/office/drawing/2014/main" id="{530358BF-FBD7-F84D-B466-42FA254837E0}"/>
              </a:ext>
            </a:extLst>
          </p:cNvPr>
          <p:cNvSpPr>
            <a:spLocks noGrp="1"/>
          </p:cNvSpPr>
          <p:nvPr>
            <p:ph type="sldNum" sz="quarter" idx="28"/>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858161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9" y="1007"/>
            <a:ext cx="8881915" cy="6855737"/>
          </a:xfrm>
          <a:prstGeom prst="rect">
            <a:avLst/>
          </a:prstGeom>
        </p:spPr>
      </p:pic>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6" name="Text Placeholder 5"/>
          <p:cNvSpPr>
            <a:spLocks noGrp="1"/>
          </p:cNvSpPr>
          <p:nvPr>
            <p:ph type="body" sz="quarter" idx="11" hasCustomPrompt="1"/>
          </p:nvPr>
        </p:nvSpPr>
        <p:spPr>
          <a:xfrm>
            <a:off x="7223944" y="4061870"/>
            <a:ext cx="4514964" cy="293865"/>
          </a:xfrm>
        </p:spPr>
        <p:txBody>
          <a:bodyPr/>
          <a:lstStyle>
            <a:lvl1pPr>
              <a:lnSpc>
                <a:spcPct val="100000"/>
              </a:lnSpc>
              <a:defRPr baseline="0"/>
            </a:lvl1pPr>
          </a:lstStyle>
          <a:p>
            <a:pPr lvl="0"/>
            <a:r>
              <a:rPr lang="en-US" dirty="0"/>
              <a:t>[Date]</a:t>
            </a:r>
          </a:p>
        </p:txBody>
      </p:sp>
      <p:cxnSp>
        <p:nvCxnSpPr>
          <p:cNvPr id="25" name="Straight Connector 24"/>
          <p:cNvCxnSpPr/>
          <p:nvPr userDrawn="1"/>
        </p:nvCxnSpPr>
        <p:spPr>
          <a:xfrm>
            <a:off x="7225427" y="3600342"/>
            <a:ext cx="451496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7223944" y="4355735"/>
            <a:ext cx="4514964" cy="293865"/>
          </a:xfrm>
        </p:spPr>
        <p:txBody>
          <a:bodyPr/>
          <a:lstStyle>
            <a:lvl1pPr>
              <a:lnSpc>
                <a:spcPct val="100000"/>
              </a:lnSpc>
              <a:defRPr baseline="0"/>
            </a:lvl1pPr>
          </a:lstStyle>
          <a:p>
            <a:pPr lvl="0"/>
            <a:r>
              <a:rPr lang="en-US" dirty="0"/>
              <a:t>[Presentation owner]</a:t>
            </a:r>
          </a:p>
        </p:txBody>
      </p:sp>
      <p:sp>
        <p:nvSpPr>
          <p:cNvPr id="10" name="Text Placeholder 5"/>
          <p:cNvSpPr>
            <a:spLocks noGrp="1"/>
          </p:cNvSpPr>
          <p:nvPr>
            <p:ph type="body" sz="quarter" idx="14" hasCustomPrompt="1"/>
          </p:nvPr>
        </p:nvSpPr>
        <p:spPr>
          <a:xfrm>
            <a:off x="7223944" y="3768005"/>
            <a:ext cx="4514964" cy="293865"/>
          </a:xfrm>
        </p:spPr>
        <p:txBody>
          <a:bodyPr/>
          <a:lstStyle>
            <a:lvl1pPr>
              <a:lnSpc>
                <a:spcPct val="100000"/>
              </a:lnSpc>
              <a:defRPr baseline="0"/>
            </a:lvl1pPr>
          </a:lstStyle>
          <a:p>
            <a:pPr lvl="0"/>
            <a:r>
              <a:rPr lang="en-US" dirty="0"/>
              <a:t>[Subtitle]</a:t>
            </a:r>
          </a:p>
        </p:txBody>
      </p:sp>
    </p:spTree>
    <p:extLst>
      <p:ext uri="{BB962C8B-B14F-4D97-AF65-F5344CB8AC3E}">
        <p14:creationId xmlns:p14="http://schemas.microsoft.com/office/powerpoint/2010/main" val="1359213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14" b="-1"/>
          <a:stretch/>
        </p:blipFill>
        <p:spPr>
          <a:xfrm>
            <a:off x="0" y="0"/>
            <a:ext cx="8156730" cy="6856854"/>
          </a:xfrm>
          <a:prstGeom prst="rect">
            <a:avLst/>
          </a:prstGeom>
        </p:spPr>
      </p:pic>
      <p:sp>
        <p:nvSpPr>
          <p:cNvPr id="2" name="Title 1"/>
          <p:cNvSpPr>
            <a:spLocks noGrp="1"/>
          </p:cNvSpPr>
          <p:nvPr>
            <p:ph type="title"/>
          </p:nvPr>
        </p:nvSpPr>
        <p:spPr>
          <a:xfrm>
            <a:off x="7223944" y="2634991"/>
            <a:ext cx="4514964" cy="848944"/>
          </a:xfrm>
        </p:spPr>
        <p:txBody>
          <a:bodyPr anchor="t" anchorCtr="0"/>
          <a:lstStyle/>
          <a:p>
            <a:r>
              <a:rPr lang="en-US"/>
              <a:t>Click to edit Master title style</a:t>
            </a:r>
            <a:endParaRPr lang="en-GB" dirty="0"/>
          </a:p>
        </p:txBody>
      </p:sp>
    </p:spTree>
    <p:extLst>
      <p:ext uri="{BB962C8B-B14F-4D97-AF65-F5344CB8AC3E}">
        <p14:creationId xmlns:p14="http://schemas.microsoft.com/office/powerpoint/2010/main" val="2171734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97" y="0"/>
            <a:ext cx="12190404" cy="6855737"/>
          </a:xfrm>
          <a:prstGeom prst="rect">
            <a:avLst/>
          </a:prstGeom>
        </p:spPr>
      </p:pic>
    </p:spTree>
    <p:extLst>
      <p:ext uri="{BB962C8B-B14F-4D97-AF65-F5344CB8AC3E}">
        <p14:creationId xmlns:p14="http://schemas.microsoft.com/office/powerpoint/2010/main" val="800765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dirty="0" smtClean="0"/>
              <a:t>Insert: Document title</a:t>
            </a:r>
            <a:endParaRPr lang="en-GB" dirty="0"/>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10" name="Text Placeholder 9"/>
          <p:cNvSpPr>
            <a:spLocks noGrp="1"/>
          </p:cNvSpPr>
          <p:nvPr>
            <p:ph type="body" sz="quarter" idx="12"/>
          </p:nvPr>
        </p:nvSpPr>
        <p:spPr>
          <a:xfrm>
            <a:off x="451495" y="1048210"/>
            <a:ext cx="11287411" cy="5027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p>
        </p:txBody>
      </p:sp>
      <p:grpSp>
        <p:nvGrpSpPr>
          <p:cNvPr id="23" name="Group 22"/>
          <p:cNvGrpSpPr/>
          <p:nvPr userDrawn="1"/>
        </p:nvGrpSpPr>
        <p:grpSpPr>
          <a:xfrm>
            <a:off x="9571156" y="6201508"/>
            <a:ext cx="2173782" cy="423316"/>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spTree>
    <p:extLst>
      <p:ext uri="{BB962C8B-B14F-4D97-AF65-F5344CB8AC3E}">
        <p14:creationId xmlns:p14="http://schemas.microsoft.com/office/powerpoint/2010/main" val="20784106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452496" y="385290"/>
            <a:ext cx="11287011" cy="39182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dirty="0" smtClean="0"/>
              <a:t>Insert: Document title</a:t>
            </a:r>
            <a:endParaRPr lang="en-GB" dirty="0"/>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p>
        </p:txBody>
      </p:sp>
      <p:sp>
        <p:nvSpPr>
          <p:cNvPr id="6" name="Content Placeholder 5"/>
          <p:cNvSpPr>
            <a:spLocks noGrp="1"/>
          </p:cNvSpPr>
          <p:nvPr>
            <p:ph sz="quarter" idx="13"/>
          </p:nvPr>
        </p:nvSpPr>
        <p:spPr>
          <a:xfrm>
            <a:off x="452495" y="1048210"/>
            <a:ext cx="5438480" cy="5027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6300429" y="1048208"/>
            <a:ext cx="5438480" cy="502795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9571156" y="6201508"/>
            <a:ext cx="2173782" cy="423316"/>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spTree>
    <p:extLst>
      <p:ext uri="{BB962C8B-B14F-4D97-AF65-F5344CB8AC3E}">
        <p14:creationId xmlns:p14="http://schemas.microsoft.com/office/powerpoint/2010/main" val="33698174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452496" y="385290"/>
            <a:ext cx="11287011" cy="39182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dirty="0" smtClean="0"/>
              <a:t>Insert: Document title</a:t>
            </a:r>
            <a:endParaRPr lang="en-GB" dirty="0"/>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p>
        </p:txBody>
      </p:sp>
      <p:sp>
        <p:nvSpPr>
          <p:cNvPr id="6" name="Content Placeholder 5"/>
          <p:cNvSpPr>
            <a:spLocks noGrp="1"/>
          </p:cNvSpPr>
          <p:nvPr>
            <p:ph sz="quarter" idx="13"/>
          </p:nvPr>
        </p:nvSpPr>
        <p:spPr>
          <a:xfrm>
            <a:off x="452495" y="1048210"/>
            <a:ext cx="11287011" cy="50279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9571156" y="6201508"/>
            <a:ext cx="2173782" cy="423316"/>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spTree>
    <p:extLst>
      <p:ext uri="{BB962C8B-B14F-4D97-AF65-F5344CB8AC3E}">
        <p14:creationId xmlns:p14="http://schemas.microsoft.com/office/powerpoint/2010/main" val="23385904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1" y="5034703"/>
            <a:ext cx="3767472" cy="434702"/>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US" dirty="0"/>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1" y="5570495"/>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Address</a:t>
            </a:r>
          </a:p>
        </p:txBody>
      </p:sp>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482057" y="574852"/>
            <a:ext cx="5649835" cy="767938"/>
          </a:xfrm>
          <a:prstGeom prst="rect">
            <a:avLst/>
          </a:prstGeom>
        </p:spPr>
      </p:pic>
      <p:sp>
        <p:nvSpPr>
          <p:cNvPr id="9" name="object 19">
            <a:extLst>
              <a:ext uri="{FF2B5EF4-FFF2-40B4-BE49-F238E27FC236}">
                <a16:creationId xmlns:a16="http://schemas.microsoft.com/office/drawing/2014/main" id="{7E6C22DF-EDA8-40FE-9B51-D41FA644D5D5}"/>
              </a:ext>
            </a:extLst>
          </p:cNvPr>
          <p:cNvSpPr/>
          <p:nvPr userDrawn="1"/>
        </p:nvSpPr>
        <p:spPr>
          <a:xfrm>
            <a:off x="8106691" y="4983669"/>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469410"/>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2" name="Title 1">
            <a:extLst>
              <a:ext uri="{FF2B5EF4-FFF2-40B4-BE49-F238E27FC236}">
                <a16:creationId xmlns:a16="http://schemas.microsoft.com/office/drawing/2014/main" id="{B6591A1E-038D-418C-9068-C4F2BE095499}"/>
              </a:ext>
            </a:extLst>
          </p:cNvPr>
          <p:cNvSpPr txBox="1">
            <a:spLocks/>
          </p:cNvSpPr>
          <p:nvPr userDrawn="1"/>
        </p:nvSpPr>
        <p:spPr>
          <a:xfrm>
            <a:off x="3418687"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marL="0" algn="ctr" defTabSz="914400" rtl="0" eaLnBrk="1" latinLnBrk="0" hangingPunct="1">
              <a:tabLst>
                <a:tab pos="1078564" algn="l"/>
                <a:tab pos="1475180" algn="l"/>
                <a:tab pos="2399719" algn="l"/>
                <a:tab pos="2619205" algn="l"/>
                <a:tab pos="3654257" algn="l"/>
              </a:tabLst>
            </a:pPr>
            <a:r>
              <a:rPr lang="en-US" sz="2800" b="0" kern="1200" cap="all" spc="400" baseline="0" dirty="0">
                <a:solidFill>
                  <a:srgbClr val="FFFFFF"/>
                </a:solidFill>
                <a:latin typeface="Arial"/>
                <a:ea typeface="+mn-ea"/>
                <a:cs typeface="Arial"/>
              </a:rPr>
              <a:t>Thank you</a:t>
            </a:r>
          </a:p>
        </p:txBody>
      </p:sp>
      <p:sp>
        <p:nvSpPr>
          <p:cNvPr id="14" name="Text Placeholder 5">
            <a:extLst>
              <a:ext uri="{FF2B5EF4-FFF2-40B4-BE49-F238E27FC236}">
                <a16:creationId xmlns:a16="http://schemas.microsoft.com/office/drawing/2014/main" id="{D471AB48-07B4-481E-B30F-A7F5857B152E}"/>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dirty="0"/>
              <a:t>Insert date</a:t>
            </a:r>
          </a:p>
        </p:txBody>
      </p:sp>
    </p:spTree>
    <p:extLst>
      <p:ext uri="{BB962C8B-B14F-4D97-AF65-F5344CB8AC3E}">
        <p14:creationId xmlns:p14="http://schemas.microsoft.com/office/powerpoint/2010/main" val="938657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452494" y="5975373"/>
            <a:ext cx="11287012" cy="7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Tree>
    <p:extLst>
      <p:ext uri="{BB962C8B-B14F-4D97-AF65-F5344CB8AC3E}">
        <p14:creationId xmlns:p14="http://schemas.microsoft.com/office/powerpoint/2010/main" val="1550438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452494" y="5975373"/>
            <a:ext cx="11287012" cy="7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
        <p:nvSpPr>
          <p:cNvPr id="8" name="Rectangle 7"/>
          <p:cNvSpPr/>
          <p:nvPr userDrawn="1"/>
        </p:nvSpPr>
        <p:spPr>
          <a:xfrm>
            <a:off x="452494" y="358523"/>
            <a:ext cx="11287012" cy="69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Tree>
    <p:extLst>
      <p:ext uri="{BB962C8B-B14F-4D97-AF65-F5344CB8AC3E}">
        <p14:creationId xmlns:p14="http://schemas.microsoft.com/office/powerpoint/2010/main" val="2418499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Insert: Document title</a:t>
            </a:r>
            <a:endParaRPr lang="en-GB" dirty="0"/>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dirty="0"/>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918" y="1295458"/>
            <a:ext cx="11348979" cy="4441472"/>
          </a:xfrm>
          <a:prstGeom prst="rect">
            <a:avLst/>
          </a:prstGeom>
        </p:spPr>
      </p:pic>
      <p:sp>
        <p:nvSpPr>
          <p:cNvPr id="24" name="TextBox 23"/>
          <p:cNvSpPr txBox="1"/>
          <p:nvPr userDrawn="1"/>
        </p:nvSpPr>
        <p:spPr>
          <a:xfrm>
            <a:off x="425349" y="385290"/>
            <a:ext cx="11287011" cy="391820"/>
          </a:xfrm>
          <a:prstGeom prst="rect">
            <a:avLst/>
          </a:prstGeom>
          <a:noFill/>
        </p:spPr>
        <p:txBody>
          <a:bodyPr wrap="square" lIns="0" tIns="0" rIns="0" bIns="0" rtlCol="0">
            <a:noAutofit/>
          </a:bodyPr>
          <a:lstStyle/>
          <a:p>
            <a:r>
              <a:rPr lang="en-GB" sz="2358" b="1" dirty="0" smtClean="0">
                <a:solidFill>
                  <a:schemeClr val="tx2"/>
                </a:solidFill>
                <a:latin typeface="+mj-lt"/>
              </a:rPr>
              <a:t>Health</a:t>
            </a:r>
            <a:r>
              <a:rPr lang="en-GB" sz="2358" b="1" baseline="0" dirty="0" smtClean="0">
                <a:solidFill>
                  <a:schemeClr val="tx2"/>
                </a:solidFill>
                <a:latin typeface="+mj-lt"/>
              </a:rPr>
              <a:t> &amp; Safety</a:t>
            </a:r>
            <a:endParaRPr lang="en-GB" sz="2358" b="1" dirty="0">
              <a:solidFill>
                <a:schemeClr val="tx2"/>
              </a:solidFill>
              <a:latin typeface="+mj-lt"/>
            </a:endParaRPr>
          </a:p>
        </p:txBody>
      </p:sp>
      <p:grpSp>
        <p:nvGrpSpPr>
          <p:cNvPr id="25" name="Group 24"/>
          <p:cNvGrpSpPr/>
          <p:nvPr userDrawn="1"/>
        </p:nvGrpSpPr>
        <p:grpSpPr>
          <a:xfrm>
            <a:off x="9571156" y="6201508"/>
            <a:ext cx="2173782" cy="423316"/>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spTree>
    <p:extLst>
      <p:ext uri="{BB962C8B-B14F-4D97-AF65-F5344CB8AC3E}">
        <p14:creationId xmlns:p14="http://schemas.microsoft.com/office/powerpoint/2010/main" val="385694249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40"/>
          <a:stretch/>
        </p:blipFill>
        <p:spPr>
          <a:xfrm>
            <a:off x="579" y="1007"/>
            <a:ext cx="8881915" cy="6855737"/>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[Title]</a:t>
            </a:r>
            <a:endParaRPr lang="en-GB" dirty="0"/>
          </a:p>
        </p:txBody>
      </p:sp>
      <p:sp>
        <p:nvSpPr>
          <p:cNvPr id="6" name="Text Placeholder 5"/>
          <p:cNvSpPr>
            <a:spLocks noGrp="1"/>
          </p:cNvSpPr>
          <p:nvPr>
            <p:ph type="body" sz="quarter" idx="11" hasCustomPrompt="1"/>
          </p:nvPr>
        </p:nvSpPr>
        <p:spPr>
          <a:xfrm>
            <a:off x="7223944" y="4681481"/>
            <a:ext cx="4514964" cy="293865"/>
          </a:xfrm>
        </p:spPr>
        <p:txBody>
          <a:bodyPr/>
          <a:lstStyle>
            <a:lvl1pPr>
              <a:lnSpc>
                <a:spcPct val="100000"/>
              </a:lnSpc>
              <a:defRPr baseline="0"/>
            </a:lvl1pPr>
          </a:lstStyle>
          <a:p>
            <a:pPr lvl="0"/>
            <a:r>
              <a:rPr lang="en-US" dirty="0" smtClean="0"/>
              <a:t>[Date]</a:t>
            </a:r>
          </a:p>
        </p:txBody>
      </p:sp>
      <p:cxnSp>
        <p:nvCxnSpPr>
          <p:cNvPr id="25" name="Straight Connector 24"/>
          <p:cNvCxnSpPr/>
          <p:nvPr userDrawn="1"/>
        </p:nvCxnSpPr>
        <p:spPr>
          <a:xfrm>
            <a:off x="7225427" y="3600342"/>
            <a:ext cx="451496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7223944" y="4975346"/>
            <a:ext cx="4514964" cy="293865"/>
          </a:xfrm>
        </p:spPr>
        <p:txBody>
          <a:bodyPr/>
          <a:lstStyle>
            <a:lvl1pPr>
              <a:lnSpc>
                <a:spcPct val="100000"/>
              </a:lnSpc>
              <a:defRPr baseline="0"/>
            </a:lvl1pPr>
          </a:lstStyle>
          <a:p>
            <a:pPr lvl="0"/>
            <a:r>
              <a:rPr lang="en-US" dirty="0" smtClean="0"/>
              <a:t>[Presentation owner]</a:t>
            </a:r>
          </a:p>
        </p:txBody>
      </p:sp>
      <p:sp>
        <p:nvSpPr>
          <p:cNvPr id="10" name="Text Placeholder 5"/>
          <p:cNvSpPr>
            <a:spLocks noGrp="1"/>
          </p:cNvSpPr>
          <p:nvPr>
            <p:ph type="body" sz="quarter" idx="14" hasCustomPrompt="1"/>
          </p:nvPr>
        </p:nvSpPr>
        <p:spPr>
          <a:xfrm>
            <a:off x="7225427" y="3778438"/>
            <a:ext cx="4514964" cy="587730"/>
          </a:xfrm>
        </p:spPr>
        <p:txBody>
          <a:bodyPr/>
          <a:lstStyle>
            <a:lvl1pPr>
              <a:lnSpc>
                <a:spcPct val="100000"/>
              </a:lnSpc>
              <a:defRPr baseline="0"/>
            </a:lvl1pPr>
          </a:lstStyle>
          <a:p>
            <a:pPr lvl="0"/>
            <a:r>
              <a:rPr lang="en-US" dirty="0" smtClean="0"/>
              <a:t>[Subtitle]</a:t>
            </a:r>
          </a:p>
        </p:txBody>
      </p:sp>
      <p:sp>
        <p:nvSpPr>
          <p:cNvPr id="11" name="Text Placeholder 5"/>
          <p:cNvSpPr>
            <a:spLocks noGrp="1"/>
          </p:cNvSpPr>
          <p:nvPr>
            <p:ph type="body" sz="quarter" idx="15" hasCustomPrompt="1"/>
          </p:nvPr>
        </p:nvSpPr>
        <p:spPr>
          <a:xfrm>
            <a:off x="7223945" y="752914"/>
            <a:ext cx="4514963" cy="930923"/>
          </a:xfrm>
        </p:spPr>
        <p:txBody>
          <a:bodyPr/>
          <a:lstStyle>
            <a:lvl1pPr>
              <a:lnSpc>
                <a:spcPct val="100000"/>
              </a:lnSpc>
              <a:defRPr baseline="0"/>
            </a:lvl1pPr>
          </a:lstStyle>
          <a:p>
            <a:pPr lvl="0"/>
            <a:r>
              <a:rPr lang="en-US" dirty="0" smtClean="0"/>
              <a:t>[Classification - Choose from: Restricted, Commercial in confidence, Confidential, Public]</a:t>
            </a:r>
          </a:p>
        </p:txBody>
      </p:sp>
    </p:spTree>
    <p:extLst>
      <p:ext uri="{BB962C8B-B14F-4D97-AF65-F5344CB8AC3E}">
        <p14:creationId xmlns:p14="http://schemas.microsoft.com/office/powerpoint/2010/main" val="7059075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8156730" cy="6856854"/>
          </a:xfrm>
          <a:prstGeom prst="rect">
            <a:avLst/>
          </a:prstGeom>
        </p:spPr>
      </p:pic>
      <p:sp>
        <p:nvSpPr>
          <p:cNvPr id="2" name="Title 1"/>
          <p:cNvSpPr>
            <a:spLocks noGrp="1"/>
          </p:cNvSpPr>
          <p:nvPr>
            <p:ph type="title"/>
          </p:nvPr>
        </p:nvSpPr>
        <p:spPr>
          <a:xfrm>
            <a:off x="7223944" y="2634991"/>
            <a:ext cx="4514964" cy="848944"/>
          </a:xfrm>
        </p:spPr>
        <p:txBody>
          <a:bodyPr anchor="t" anchorCtr="0"/>
          <a:lstStyle/>
          <a:p>
            <a:r>
              <a:rPr lang="en-US" smtClean="0"/>
              <a:t>Click to edit Master title style</a:t>
            </a:r>
            <a:endParaRPr lang="en-GB" dirty="0"/>
          </a:p>
        </p:txBody>
      </p:sp>
      <p:sp>
        <p:nvSpPr>
          <p:cNvPr id="5" name="Text Placeholder 5"/>
          <p:cNvSpPr>
            <a:spLocks noGrp="1"/>
          </p:cNvSpPr>
          <p:nvPr>
            <p:ph type="body" sz="quarter" idx="14" hasCustomPrompt="1"/>
          </p:nvPr>
        </p:nvSpPr>
        <p:spPr>
          <a:xfrm>
            <a:off x="7225427" y="3807036"/>
            <a:ext cx="4514964" cy="58773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1285290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7" y="0"/>
            <a:ext cx="12190404" cy="6855737"/>
          </a:xfrm>
          <a:prstGeom prst="rect">
            <a:avLst/>
          </a:prstGeom>
        </p:spPr>
      </p:pic>
    </p:spTree>
    <p:extLst>
      <p:ext uri="{BB962C8B-B14F-4D97-AF65-F5344CB8AC3E}">
        <p14:creationId xmlns:p14="http://schemas.microsoft.com/office/powerpoint/2010/main" val="1394584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10" name="Text Placeholder 9"/>
          <p:cNvSpPr>
            <a:spLocks noGrp="1"/>
          </p:cNvSpPr>
          <p:nvPr>
            <p:ph type="body" sz="quarter" idx="12"/>
          </p:nvPr>
        </p:nvSpPr>
        <p:spPr>
          <a:xfrm>
            <a:off x="451495" y="1048210"/>
            <a:ext cx="11287411" cy="5027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prstClr val="black"/>
              </a:solidFill>
            </a:endParaRPr>
          </a:p>
        </p:txBody>
      </p:sp>
      <p:grpSp>
        <p:nvGrpSpPr>
          <p:cNvPr id="23" name="Group 22"/>
          <p:cNvGrpSpPr/>
          <p:nvPr userDrawn="1"/>
        </p:nvGrpSpPr>
        <p:grpSpPr>
          <a:xfrm>
            <a:off x="9571156" y="6201508"/>
            <a:ext cx="2173782" cy="423316"/>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36952500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452496" y="385290"/>
            <a:ext cx="11287011" cy="391820"/>
          </a:xfrm>
        </p:spPr>
        <p:txBody>
          <a:bodyPr/>
          <a:lstStyle/>
          <a:p>
            <a:r>
              <a:rPr lang="en-US" dirty="0" smtClean="0"/>
              <a:t>Click to edit Master title style</a:t>
            </a:r>
            <a:endParaRPr lang="en-GB" dirty="0"/>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prstClr val="black"/>
              </a:solidFill>
            </a:endParaRPr>
          </a:p>
        </p:txBody>
      </p:sp>
      <p:sp>
        <p:nvSpPr>
          <p:cNvPr id="6" name="Content Placeholder 5"/>
          <p:cNvSpPr>
            <a:spLocks noGrp="1"/>
          </p:cNvSpPr>
          <p:nvPr>
            <p:ph sz="quarter" idx="13"/>
          </p:nvPr>
        </p:nvSpPr>
        <p:spPr>
          <a:xfrm>
            <a:off x="452495" y="1048210"/>
            <a:ext cx="5438480" cy="5027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6300429" y="1048208"/>
            <a:ext cx="5438480" cy="502795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9571156" y="6201508"/>
            <a:ext cx="2173782" cy="423316"/>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26390429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452496" y="385290"/>
            <a:ext cx="11287011" cy="391820"/>
          </a:xfrm>
        </p:spPr>
        <p:txBody>
          <a:bodyPr/>
          <a:lstStyle/>
          <a:p>
            <a:r>
              <a:rPr lang="en-US" dirty="0" smtClean="0"/>
              <a:t>Click to edit Master title style</a:t>
            </a:r>
            <a:endParaRPr lang="en-GB" dirty="0"/>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prstClr val="black"/>
              </a:solidFill>
            </a:endParaRPr>
          </a:p>
        </p:txBody>
      </p:sp>
      <p:sp>
        <p:nvSpPr>
          <p:cNvPr id="6" name="Content Placeholder 5"/>
          <p:cNvSpPr>
            <a:spLocks noGrp="1"/>
          </p:cNvSpPr>
          <p:nvPr>
            <p:ph sz="quarter" idx="13"/>
          </p:nvPr>
        </p:nvSpPr>
        <p:spPr>
          <a:xfrm>
            <a:off x="452495" y="1048210"/>
            <a:ext cx="11287011" cy="50279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9571156" y="6201508"/>
            <a:ext cx="2173782" cy="423316"/>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39699437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452494" y="5975373"/>
            <a:ext cx="11287012" cy="7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prstClr val="white"/>
              </a:solidFill>
            </a:endParaRPr>
          </a:p>
        </p:txBody>
      </p:sp>
    </p:spTree>
    <p:extLst>
      <p:ext uri="{BB962C8B-B14F-4D97-AF65-F5344CB8AC3E}">
        <p14:creationId xmlns:p14="http://schemas.microsoft.com/office/powerpoint/2010/main" val="285786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Turquois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1826019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452494" y="5975373"/>
            <a:ext cx="11287012" cy="7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prstClr val="white"/>
              </a:solidFill>
            </a:endParaRPr>
          </a:p>
        </p:txBody>
      </p:sp>
      <p:sp>
        <p:nvSpPr>
          <p:cNvPr id="8" name="Rectangle 7"/>
          <p:cNvSpPr/>
          <p:nvPr userDrawn="1"/>
        </p:nvSpPr>
        <p:spPr>
          <a:xfrm>
            <a:off x="452494" y="358523"/>
            <a:ext cx="11287012" cy="69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prstClr val="white"/>
              </a:solidFill>
            </a:endParaRPr>
          </a:p>
        </p:txBody>
      </p:sp>
    </p:spTree>
    <p:extLst>
      <p:ext uri="{BB962C8B-B14F-4D97-AF65-F5344CB8AC3E}">
        <p14:creationId xmlns:p14="http://schemas.microsoft.com/office/powerpoint/2010/main" val="3305275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prstClr val="black">
                    <a:lumMod val="65000"/>
                    <a:lumOff val="35000"/>
                  </a:prstClr>
                </a:solidFill>
              </a:rPr>
              <a:t>Insert: Document title</a:t>
            </a:r>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prstClr val="black"/>
              </a:solidFill>
            </a:endParaRP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9918" y="1295458"/>
            <a:ext cx="11348979" cy="4441472"/>
          </a:xfrm>
          <a:prstGeom prst="rect">
            <a:avLst/>
          </a:prstGeom>
        </p:spPr>
      </p:pic>
      <p:sp>
        <p:nvSpPr>
          <p:cNvPr id="24" name="TextBox 23"/>
          <p:cNvSpPr txBox="1"/>
          <p:nvPr userDrawn="1"/>
        </p:nvSpPr>
        <p:spPr>
          <a:xfrm>
            <a:off x="425349" y="385290"/>
            <a:ext cx="11287011" cy="391820"/>
          </a:xfrm>
          <a:prstGeom prst="rect">
            <a:avLst/>
          </a:prstGeom>
          <a:noFill/>
        </p:spPr>
        <p:txBody>
          <a:bodyPr wrap="square" lIns="0" tIns="0" rIns="0" bIns="0" rtlCol="0">
            <a:noAutofit/>
          </a:bodyPr>
          <a:lstStyle/>
          <a:p>
            <a:r>
              <a:rPr lang="en-GB" sz="2358" b="1" dirty="0" smtClean="0">
                <a:solidFill>
                  <a:srgbClr val="0090AB"/>
                </a:solidFill>
              </a:rPr>
              <a:t>Health &amp; Safety</a:t>
            </a:r>
            <a:endParaRPr lang="en-GB" sz="2358" b="1" dirty="0">
              <a:solidFill>
                <a:srgbClr val="0090AB"/>
              </a:solidFill>
            </a:endParaRPr>
          </a:p>
        </p:txBody>
      </p:sp>
      <p:grpSp>
        <p:nvGrpSpPr>
          <p:cNvPr id="25" name="Group 24"/>
          <p:cNvGrpSpPr/>
          <p:nvPr userDrawn="1"/>
        </p:nvGrpSpPr>
        <p:grpSpPr>
          <a:xfrm>
            <a:off x="9571156" y="6201508"/>
            <a:ext cx="2173782" cy="423316"/>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32224965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40"/>
          <a:stretch/>
        </p:blipFill>
        <p:spPr>
          <a:xfrm>
            <a:off x="579" y="1007"/>
            <a:ext cx="8881915" cy="6855737"/>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[Title]</a:t>
            </a:r>
            <a:endParaRPr lang="en-GB" dirty="0"/>
          </a:p>
        </p:txBody>
      </p:sp>
      <p:sp>
        <p:nvSpPr>
          <p:cNvPr id="6" name="Text Placeholder 5"/>
          <p:cNvSpPr>
            <a:spLocks noGrp="1"/>
          </p:cNvSpPr>
          <p:nvPr>
            <p:ph type="body" sz="quarter" idx="11" hasCustomPrompt="1"/>
          </p:nvPr>
        </p:nvSpPr>
        <p:spPr>
          <a:xfrm>
            <a:off x="7223944" y="4681481"/>
            <a:ext cx="4514964" cy="293865"/>
          </a:xfrm>
        </p:spPr>
        <p:txBody>
          <a:bodyPr/>
          <a:lstStyle>
            <a:lvl1pPr>
              <a:lnSpc>
                <a:spcPct val="100000"/>
              </a:lnSpc>
              <a:defRPr baseline="0"/>
            </a:lvl1pPr>
          </a:lstStyle>
          <a:p>
            <a:pPr lvl="0"/>
            <a:r>
              <a:rPr lang="en-US" dirty="0" smtClean="0"/>
              <a:t>[Date]</a:t>
            </a:r>
          </a:p>
        </p:txBody>
      </p:sp>
      <p:cxnSp>
        <p:nvCxnSpPr>
          <p:cNvPr id="25" name="Straight Connector 24"/>
          <p:cNvCxnSpPr/>
          <p:nvPr userDrawn="1"/>
        </p:nvCxnSpPr>
        <p:spPr>
          <a:xfrm>
            <a:off x="7225427" y="3600342"/>
            <a:ext cx="451496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7223944" y="4975346"/>
            <a:ext cx="4514964" cy="293865"/>
          </a:xfrm>
        </p:spPr>
        <p:txBody>
          <a:bodyPr/>
          <a:lstStyle>
            <a:lvl1pPr>
              <a:lnSpc>
                <a:spcPct val="100000"/>
              </a:lnSpc>
              <a:defRPr baseline="0"/>
            </a:lvl1pPr>
          </a:lstStyle>
          <a:p>
            <a:pPr lvl="0"/>
            <a:r>
              <a:rPr lang="en-US" dirty="0" smtClean="0"/>
              <a:t>[Presentation owner]</a:t>
            </a:r>
          </a:p>
        </p:txBody>
      </p:sp>
      <p:sp>
        <p:nvSpPr>
          <p:cNvPr id="10" name="Text Placeholder 5"/>
          <p:cNvSpPr>
            <a:spLocks noGrp="1"/>
          </p:cNvSpPr>
          <p:nvPr>
            <p:ph type="body" sz="quarter" idx="14" hasCustomPrompt="1"/>
          </p:nvPr>
        </p:nvSpPr>
        <p:spPr>
          <a:xfrm>
            <a:off x="7225427" y="3778438"/>
            <a:ext cx="4514964" cy="587730"/>
          </a:xfrm>
        </p:spPr>
        <p:txBody>
          <a:bodyPr/>
          <a:lstStyle>
            <a:lvl1pPr>
              <a:lnSpc>
                <a:spcPct val="100000"/>
              </a:lnSpc>
              <a:defRPr baseline="0"/>
            </a:lvl1pPr>
          </a:lstStyle>
          <a:p>
            <a:pPr lvl="0"/>
            <a:r>
              <a:rPr lang="en-US" dirty="0" smtClean="0"/>
              <a:t>[Subtitle]</a:t>
            </a:r>
          </a:p>
        </p:txBody>
      </p:sp>
      <p:sp>
        <p:nvSpPr>
          <p:cNvPr id="11" name="Text Placeholder 5"/>
          <p:cNvSpPr>
            <a:spLocks noGrp="1"/>
          </p:cNvSpPr>
          <p:nvPr>
            <p:ph type="body" sz="quarter" idx="15" hasCustomPrompt="1"/>
          </p:nvPr>
        </p:nvSpPr>
        <p:spPr>
          <a:xfrm>
            <a:off x="7223945" y="752914"/>
            <a:ext cx="4514963" cy="930923"/>
          </a:xfrm>
        </p:spPr>
        <p:txBody>
          <a:bodyPr/>
          <a:lstStyle>
            <a:lvl1pPr>
              <a:lnSpc>
                <a:spcPct val="100000"/>
              </a:lnSpc>
              <a:defRPr baseline="0"/>
            </a:lvl1pPr>
          </a:lstStyle>
          <a:p>
            <a:pPr lvl="0"/>
            <a:r>
              <a:rPr lang="en-US" dirty="0" smtClean="0"/>
              <a:t>[Classification - Choose from: Restricted, Commercial in confidence, Confidential, Public]</a:t>
            </a:r>
          </a:p>
        </p:txBody>
      </p:sp>
    </p:spTree>
    <p:extLst>
      <p:ext uri="{BB962C8B-B14F-4D97-AF65-F5344CB8AC3E}">
        <p14:creationId xmlns:p14="http://schemas.microsoft.com/office/powerpoint/2010/main" val="25602344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8156730" cy="6856854"/>
          </a:xfrm>
          <a:prstGeom prst="rect">
            <a:avLst/>
          </a:prstGeom>
        </p:spPr>
      </p:pic>
      <p:sp>
        <p:nvSpPr>
          <p:cNvPr id="2" name="Title 1"/>
          <p:cNvSpPr>
            <a:spLocks noGrp="1"/>
          </p:cNvSpPr>
          <p:nvPr>
            <p:ph type="title"/>
          </p:nvPr>
        </p:nvSpPr>
        <p:spPr>
          <a:xfrm>
            <a:off x="7223944" y="2634991"/>
            <a:ext cx="4514964" cy="848944"/>
          </a:xfrm>
        </p:spPr>
        <p:txBody>
          <a:bodyPr anchor="t" anchorCtr="0"/>
          <a:lstStyle/>
          <a:p>
            <a:r>
              <a:rPr lang="en-US" smtClean="0"/>
              <a:t>Click to edit Master title style</a:t>
            </a:r>
            <a:endParaRPr lang="en-GB" dirty="0"/>
          </a:p>
        </p:txBody>
      </p:sp>
      <p:sp>
        <p:nvSpPr>
          <p:cNvPr id="5" name="Text Placeholder 5"/>
          <p:cNvSpPr>
            <a:spLocks noGrp="1"/>
          </p:cNvSpPr>
          <p:nvPr>
            <p:ph type="body" sz="quarter" idx="14" hasCustomPrompt="1"/>
          </p:nvPr>
        </p:nvSpPr>
        <p:spPr>
          <a:xfrm>
            <a:off x="7225427" y="3807036"/>
            <a:ext cx="4514964" cy="58773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142423480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7" y="0"/>
            <a:ext cx="12190404" cy="6855737"/>
          </a:xfrm>
          <a:prstGeom prst="rect">
            <a:avLst/>
          </a:prstGeom>
        </p:spPr>
      </p:pic>
    </p:spTree>
    <p:extLst>
      <p:ext uri="{BB962C8B-B14F-4D97-AF65-F5344CB8AC3E}">
        <p14:creationId xmlns:p14="http://schemas.microsoft.com/office/powerpoint/2010/main" val="2908822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dirty="0" smtClean="0">
                <a:solidFill>
                  <a:prstClr val="black">
                    <a:lumMod val="65000"/>
                    <a:lumOff val="35000"/>
                  </a:prstClr>
                </a:solidFill>
              </a:rPr>
              <a:t>Insert: Document title</a:t>
            </a:r>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0" name="Text Placeholder 9"/>
          <p:cNvSpPr>
            <a:spLocks noGrp="1"/>
          </p:cNvSpPr>
          <p:nvPr>
            <p:ph type="body" sz="quarter" idx="12"/>
          </p:nvPr>
        </p:nvSpPr>
        <p:spPr>
          <a:xfrm>
            <a:off x="451495" y="1048210"/>
            <a:ext cx="11287411" cy="5027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prstClr val="black"/>
              </a:solidFill>
            </a:endParaRPr>
          </a:p>
        </p:txBody>
      </p:sp>
      <p:grpSp>
        <p:nvGrpSpPr>
          <p:cNvPr id="23" name="Group 22"/>
          <p:cNvGrpSpPr/>
          <p:nvPr userDrawn="1"/>
        </p:nvGrpSpPr>
        <p:grpSpPr>
          <a:xfrm>
            <a:off x="9571156" y="6201508"/>
            <a:ext cx="2173782" cy="423316"/>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18183194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452496" y="385290"/>
            <a:ext cx="11287011" cy="39182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dirty="0" smtClean="0">
                <a:solidFill>
                  <a:prstClr val="black">
                    <a:lumMod val="65000"/>
                    <a:lumOff val="35000"/>
                  </a:prstClr>
                </a:solidFill>
              </a:rPr>
              <a:t>Insert: Document title</a:t>
            </a:r>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prstClr val="black"/>
              </a:solidFill>
            </a:endParaRPr>
          </a:p>
        </p:txBody>
      </p:sp>
      <p:sp>
        <p:nvSpPr>
          <p:cNvPr id="6" name="Content Placeholder 5"/>
          <p:cNvSpPr>
            <a:spLocks noGrp="1"/>
          </p:cNvSpPr>
          <p:nvPr>
            <p:ph sz="quarter" idx="13"/>
          </p:nvPr>
        </p:nvSpPr>
        <p:spPr>
          <a:xfrm>
            <a:off x="452495" y="1048210"/>
            <a:ext cx="5438480" cy="5027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6300429" y="1048208"/>
            <a:ext cx="5438480" cy="502795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9571156" y="6201508"/>
            <a:ext cx="2173782" cy="423316"/>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153715652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452496" y="385290"/>
            <a:ext cx="11287011" cy="39182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dirty="0" smtClean="0">
                <a:solidFill>
                  <a:prstClr val="black">
                    <a:lumMod val="65000"/>
                    <a:lumOff val="35000"/>
                  </a:prstClr>
                </a:solidFill>
              </a:rPr>
              <a:t>Insert: Document title</a:t>
            </a:r>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prstClr val="black"/>
              </a:solidFill>
            </a:endParaRPr>
          </a:p>
        </p:txBody>
      </p:sp>
      <p:sp>
        <p:nvSpPr>
          <p:cNvPr id="6" name="Content Placeholder 5"/>
          <p:cNvSpPr>
            <a:spLocks noGrp="1"/>
          </p:cNvSpPr>
          <p:nvPr>
            <p:ph sz="quarter" idx="13"/>
          </p:nvPr>
        </p:nvSpPr>
        <p:spPr>
          <a:xfrm>
            <a:off x="452495" y="1048210"/>
            <a:ext cx="11287011" cy="50279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9571156" y="6201508"/>
            <a:ext cx="2173782" cy="423316"/>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15181782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452494" y="5975373"/>
            <a:ext cx="11287012" cy="7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prstClr val="white"/>
              </a:solidFill>
            </a:endParaRPr>
          </a:p>
        </p:txBody>
      </p:sp>
    </p:spTree>
    <p:extLst>
      <p:ext uri="{BB962C8B-B14F-4D97-AF65-F5344CB8AC3E}">
        <p14:creationId xmlns:p14="http://schemas.microsoft.com/office/powerpoint/2010/main" val="2537793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452494" y="5975373"/>
            <a:ext cx="11287012" cy="7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prstClr val="white"/>
              </a:solidFill>
            </a:endParaRPr>
          </a:p>
        </p:txBody>
      </p:sp>
      <p:sp>
        <p:nvSpPr>
          <p:cNvPr id="8" name="Rectangle 7"/>
          <p:cNvSpPr/>
          <p:nvPr userDrawn="1"/>
        </p:nvSpPr>
        <p:spPr>
          <a:xfrm>
            <a:off x="452494" y="358523"/>
            <a:ext cx="11287012" cy="69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prstClr val="white"/>
              </a:solidFill>
            </a:endParaRPr>
          </a:p>
        </p:txBody>
      </p:sp>
    </p:spTree>
    <p:extLst>
      <p:ext uri="{BB962C8B-B14F-4D97-AF65-F5344CB8AC3E}">
        <p14:creationId xmlns:p14="http://schemas.microsoft.com/office/powerpoint/2010/main" val="128507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940152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prstClr val="black">
                    <a:lumMod val="65000"/>
                    <a:lumOff val="35000"/>
                  </a:prstClr>
                </a:solidFill>
              </a:rPr>
              <a:t>Insert: Document title</a:t>
            </a:r>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9571156" y="6184152"/>
            <a:ext cx="2278761"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prstClr val="black"/>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918" y="1295458"/>
            <a:ext cx="11348979" cy="4441472"/>
          </a:xfrm>
          <a:prstGeom prst="rect">
            <a:avLst/>
          </a:prstGeom>
        </p:spPr>
      </p:pic>
      <p:sp>
        <p:nvSpPr>
          <p:cNvPr id="24" name="TextBox 23"/>
          <p:cNvSpPr txBox="1"/>
          <p:nvPr userDrawn="1"/>
        </p:nvSpPr>
        <p:spPr>
          <a:xfrm>
            <a:off x="425349" y="385290"/>
            <a:ext cx="11287011" cy="391820"/>
          </a:xfrm>
          <a:prstGeom prst="rect">
            <a:avLst/>
          </a:prstGeom>
          <a:noFill/>
        </p:spPr>
        <p:txBody>
          <a:bodyPr wrap="square" lIns="0" tIns="0" rIns="0" bIns="0" rtlCol="0">
            <a:noAutofit/>
          </a:bodyPr>
          <a:lstStyle/>
          <a:p>
            <a:r>
              <a:rPr lang="en-GB" sz="2358" b="1" dirty="0" smtClean="0">
                <a:solidFill>
                  <a:srgbClr val="0090AB"/>
                </a:solidFill>
              </a:rPr>
              <a:t>Health &amp; Safety</a:t>
            </a:r>
            <a:endParaRPr lang="en-GB" sz="2358" b="1" dirty="0">
              <a:solidFill>
                <a:srgbClr val="0090AB"/>
              </a:solidFill>
            </a:endParaRPr>
          </a:p>
        </p:txBody>
      </p:sp>
      <p:grpSp>
        <p:nvGrpSpPr>
          <p:cNvPr id="25" name="Group 24"/>
          <p:cNvGrpSpPr/>
          <p:nvPr userDrawn="1"/>
        </p:nvGrpSpPr>
        <p:grpSpPr>
          <a:xfrm>
            <a:off x="9571156" y="6201508"/>
            <a:ext cx="2173782" cy="423316"/>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255276994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dirty="0" smtClean="0">
                <a:solidFill>
                  <a:prstClr val="black">
                    <a:lumMod val="65000"/>
                    <a:lumOff val="35000"/>
                  </a:prstClr>
                </a:solidFill>
              </a:rPr>
              <a:t>Insert: Document title</a:t>
            </a:r>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10" name="Text Placeholder 9"/>
          <p:cNvSpPr>
            <a:spLocks noGrp="1"/>
          </p:cNvSpPr>
          <p:nvPr>
            <p:ph type="body" sz="quarter" idx="12"/>
          </p:nvPr>
        </p:nvSpPr>
        <p:spPr>
          <a:xfrm>
            <a:off x="451496" y="1048213"/>
            <a:ext cx="11287411" cy="5027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Freeform 12"/>
          <p:cNvSpPr>
            <a:spLocks/>
          </p:cNvSpPr>
          <p:nvPr userDrawn="1"/>
        </p:nvSpPr>
        <p:spPr bwMode="auto">
          <a:xfrm>
            <a:off x="9571156" y="6184152"/>
            <a:ext cx="2278760"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892" tIns="41446" rIns="82892" bIns="41446" numCol="1" anchor="t" anchorCtr="0" compatLnSpc="1">
            <a:prstTxWarp prst="textNoShape">
              <a:avLst/>
            </a:prstTxWarp>
          </a:bodyPr>
          <a:lstStyle/>
          <a:p>
            <a:pPr defTabSz="945551"/>
            <a:endParaRPr lang="en-GB" sz="1633">
              <a:solidFill>
                <a:prstClr val="black"/>
              </a:solidFill>
            </a:endParaRPr>
          </a:p>
        </p:txBody>
      </p:sp>
      <p:grpSp>
        <p:nvGrpSpPr>
          <p:cNvPr id="23" name="Group 22"/>
          <p:cNvGrpSpPr/>
          <p:nvPr userDrawn="1"/>
        </p:nvGrpSpPr>
        <p:grpSpPr>
          <a:xfrm>
            <a:off x="9571158" y="6201508"/>
            <a:ext cx="2173783" cy="423316"/>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grpSp>
    </p:spTree>
    <p:extLst>
      <p:ext uri="{BB962C8B-B14F-4D97-AF65-F5344CB8AC3E}">
        <p14:creationId xmlns:p14="http://schemas.microsoft.com/office/powerpoint/2010/main" val="95560417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2" name="Title 1"/>
          <p:cNvSpPr>
            <a:spLocks noGrp="1"/>
          </p:cNvSpPr>
          <p:nvPr>
            <p:ph type="title"/>
          </p:nvPr>
        </p:nvSpPr>
        <p:spPr>
          <a:xfrm>
            <a:off x="452499" y="385290"/>
            <a:ext cx="11287011" cy="39182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dirty="0" smtClean="0">
                <a:solidFill>
                  <a:prstClr val="black">
                    <a:lumMod val="65000"/>
                    <a:lumOff val="35000"/>
                  </a:prstClr>
                </a:solidFill>
              </a:rPr>
              <a:t>Insert: Document title</a:t>
            </a:r>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9571156" y="6184152"/>
            <a:ext cx="2278760"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892" tIns="41446" rIns="82892" bIns="41446" numCol="1" anchor="t" anchorCtr="0" compatLnSpc="1">
            <a:prstTxWarp prst="textNoShape">
              <a:avLst/>
            </a:prstTxWarp>
          </a:bodyPr>
          <a:lstStyle/>
          <a:p>
            <a:pPr defTabSz="945551"/>
            <a:endParaRPr lang="en-GB" sz="1633">
              <a:solidFill>
                <a:prstClr val="black"/>
              </a:solidFill>
            </a:endParaRPr>
          </a:p>
        </p:txBody>
      </p:sp>
      <p:sp>
        <p:nvSpPr>
          <p:cNvPr id="6" name="Content Placeholder 5"/>
          <p:cNvSpPr>
            <a:spLocks noGrp="1"/>
          </p:cNvSpPr>
          <p:nvPr>
            <p:ph sz="quarter" idx="13"/>
          </p:nvPr>
        </p:nvSpPr>
        <p:spPr>
          <a:xfrm>
            <a:off x="452495" y="1048213"/>
            <a:ext cx="5438480" cy="50279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Content Placeholder 5"/>
          <p:cNvSpPr>
            <a:spLocks noGrp="1"/>
          </p:cNvSpPr>
          <p:nvPr>
            <p:ph sz="quarter" idx="14"/>
          </p:nvPr>
        </p:nvSpPr>
        <p:spPr>
          <a:xfrm>
            <a:off x="6300427" y="1048211"/>
            <a:ext cx="5438480" cy="502795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9571158" y="6201508"/>
            <a:ext cx="2173783" cy="423316"/>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grpSp>
    </p:spTree>
    <p:extLst>
      <p:ext uri="{BB962C8B-B14F-4D97-AF65-F5344CB8AC3E}">
        <p14:creationId xmlns:p14="http://schemas.microsoft.com/office/powerpoint/2010/main" val="34471282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452499" y="385290"/>
            <a:ext cx="11287011" cy="391820"/>
          </a:xfrm>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dirty="0" smtClean="0">
                <a:solidFill>
                  <a:prstClr val="black">
                    <a:lumMod val="65000"/>
                    <a:lumOff val="35000"/>
                  </a:prstClr>
                </a:solidFill>
              </a:rPr>
              <a:t>Insert: Document title</a:t>
            </a:r>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9571156" y="6184152"/>
            <a:ext cx="2278760"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892" tIns="41446" rIns="82892" bIns="41446" numCol="1" anchor="t" anchorCtr="0" compatLnSpc="1">
            <a:prstTxWarp prst="textNoShape">
              <a:avLst/>
            </a:prstTxWarp>
          </a:bodyPr>
          <a:lstStyle/>
          <a:p>
            <a:pPr defTabSz="945551"/>
            <a:endParaRPr lang="en-GB" sz="1633">
              <a:solidFill>
                <a:prstClr val="black"/>
              </a:solidFill>
            </a:endParaRPr>
          </a:p>
        </p:txBody>
      </p:sp>
      <p:sp>
        <p:nvSpPr>
          <p:cNvPr id="6" name="Content Placeholder 5"/>
          <p:cNvSpPr>
            <a:spLocks noGrp="1"/>
          </p:cNvSpPr>
          <p:nvPr>
            <p:ph sz="quarter" idx="13"/>
          </p:nvPr>
        </p:nvSpPr>
        <p:spPr>
          <a:xfrm>
            <a:off x="452498" y="1048210"/>
            <a:ext cx="11287011" cy="50279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3" name="Group 22"/>
          <p:cNvGrpSpPr/>
          <p:nvPr userDrawn="1"/>
        </p:nvGrpSpPr>
        <p:grpSpPr>
          <a:xfrm>
            <a:off x="9571158" y="6201508"/>
            <a:ext cx="2173783" cy="423316"/>
            <a:chOff x="8394700" y="6818313"/>
            <a:chExt cx="1906588" cy="466725"/>
          </a:xfrm>
        </p:grpSpPr>
        <p:sp>
          <p:nvSpPr>
            <p:cNvPr id="24"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5"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6"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7"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8"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9"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30"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grpSp>
    </p:spTree>
    <p:extLst>
      <p:ext uri="{BB962C8B-B14F-4D97-AF65-F5344CB8AC3E}">
        <p14:creationId xmlns:p14="http://schemas.microsoft.com/office/powerpoint/2010/main" val="254410156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 Foo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p:nvPr userDrawn="1"/>
        </p:nvSpPr>
        <p:spPr>
          <a:xfrm>
            <a:off x="452495" y="5975376"/>
            <a:ext cx="11287012" cy="7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defTabSz="945551"/>
            <a:endParaRPr lang="en-GB" sz="1633">
              <a:solidFill>
                <a:prstClr val="white"/>
              </a:solidFill>
            </a:endParaRPr>
          </a:p>
        </p:txBody>
      </p:sp>
    </p:spTree>
    <p:extLst>
      <p:ext uri="{BB962C8B-B14F-4D97-AF65-F5344CB8AC3E}">
        <p14:creationId xmlns:p14="http://schemas.microsoft.com/office/powerpoint/2010/main" val="770819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p:cNvSpPr/>
          <p:nvPr userDrawn="1"/>
        </p:nvSpPr>
        <p:spPr>
          <a:xfrm>
            <a:off x="452495" y="5975376"/>
            <a:ext cx="11287012" cy="7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defTabSz="945551"/>
            <a:endParaRPr lang="en-GB" sz="1633">
              <a:solidFill>
                <a:prstClr val="white"/>
              </a:solidFill>
            </a:endParaRPr>
          </a:p>
        </p:txBody>
      </p:sp>
      <p:sp>
        <p:nvSpPr>
          <p:cNvPr id="8" name="Rectangle 7"/>
          <p:cNvSpPr/>
          <p:nvPr userDrawn="1"/>
        </p:nvSpPr>
        <p:spPr>
          <a:xfrm>
            <a:off x="452495" y="358526"/>
            <a:ext cx="11287012" cy="69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defTabSz="945551"/>
            <a:endParaRPr lang="en-GB" sz="1633">
              <a:solidFill>
                <a:prstClr val="white"/>
              </a:solidFill>
            </a:endParaRPr>
          </a:p>
        </p:txBody>
      </p:sp>
    </p:spTree>
    <p:extLst>
      <p:ext uri="{BB962C8B-B14F-4D97-AF65-F5344CB8AC3E}">
        <p14:creationId xmlns:p14="http://schemas.microsoft.com/office/powerpoint/2010/main" val="1912981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lth &amp; Safety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prstClr val="black">
                    <a:lumMod val="65000"/>
                    <a:lumOff val="35000"/>
                  </a:prstClr>
                </a:solidFill>
              </a:rPr>
              <a:t>Insert: Document title</a:t>
            </a:r>
            <a:endParaRPr lang="en-GB" dirty="0">
              <a:solidFill>
                <a:prstClr val="black">
                  <a:lumMod val="65000"/>
                  <a:lumOff val="35000"/>
                </a:prstClr>
              </a:solidFill>
            </a:endParaRPr>
          </a:p>
        </p:txBody>
      </p:sp>
      <p:sp>
        <p:nvSpPr>
          <p:cNvPr id="4" name="Slide Number Placeholder 3"/>
          <p:cNvSpPr>
            <a:spLocks noGrp="1"/>
          </p:cNvSpPr>
          <p:nvPr>
            <p:ph type="sldNum" sz="quarter" idx="11"/>
          </p:nvPr>
        </p:nvSpPr>
        <p:spPr/>
        <p:txBody>
          <a:body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21" name="Freeform 12"/>
          <p:cNvSpPr>
            <a:spLocks/>
          </p:cNvSpPr>
          <p:nvPr userDrawn="1"/>
        </p:nvSpPr>
        <p:spPr bwMode="auto">
          <a:xfrm>
            <a:off x="9571156" y="6184152"/>
            <a:ext cx="2278760" cy="423316"/>
          </a:xfrm>
          <a:custGeom>
            <a:avLst/>
            <a:gdLst>
              <a:gd name="T0" fmla="*/ 263 w 8518"/>
              <a:gd name="T1" fmla="*/ 1980 h 1980"/>
              <a:gd name="T2" fmla="*/ 263 w 8518"/>
              <a:gd name="T3" fmla="*/ 1980 h 1980"/>
              <a:gd name="T4" fmla="*/ 0 w 8518"/>
              <a:gd name="T5" fmla="*/ 1721 h 1980"/>
              <a:gd name="T6" fmla="*/ 0 w 8518"/>
              <a:gd name="T7" fmla="*/ 0 h 1980"/>
              <a:gd name="T8" fmla="*/ 8254 w 8518"/>
              <a:gd name="T9" fmla="*/ 0 h 1980"/>
              <a:gd name="T10" fmla="*/ 8518 w 8518"/>
              <a:gd name="T11" fmla="*/ 259 h 1980"/>
              <a:gd name="T12" fmla="*/ 8518 w 8518"/>
              <a:gd name="T13" fmla="*/ 1980 h 1980"/>
              <a:gd name="T14" fmla="*/ 263 w 8518"/>
              <a:gd name="T15" fmla="*/ 1980 h 1980"/>
              <a:gd name="T16" fmla="*/ 263 w 8518"/>
              <a:gd name="T17"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8" h="1980">
                <a:moveTo>
                  <a:pt x="263" y="1980"/>
                </a:moveTo>
                <a:lnTo>
                  <a:pt x="263" y="1980"/>
                </a:lnTo>
                <a:cubicBezTo>
                  <a:pt x="2" y="1980"/>
                  <a:pt x="0" y="1721"/>
                  <a:pt x="0" y="1721"/>
                </a:cubicBezTo>
                <a:lnTo>
                  <a:pt x="0" y="0"/>
                </a:lnTo>
                <a:lnTo>
                  <a:pt x="8254" y="0"/>
                </a:lnTo>
                <a:cubicBezTo>
                  <a:pt x="8254" y="0"/>
                  <a:pt x="8518" y="2"/>
                  <a:pt x="8518" y="259"/>
                </a:cubicBezTo>
                <a:cubicBezTo>
                  <a:pt x="8518" y="517"/>
                  <a:pt x="8518" y="1980"/>
                  <a:pt x="8518" y="1980"/>
                </a:cubicBezTo>
                <a:lnTo>
                  <a:pt x="263" y="1980"/>
                </a:lnTo>
                <a:lnTo>
                  <a:pt x="263" y="1980"/>
                </a:lnTo>
                <a:close/>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2892" tIns="41446" rIns="82892" bIns="41446" numCol="1" anchor="t" anchorCtr="0" compatLnSpc="1">
            <a:prstTxWarp prst="textNoShape">
              <a:avLst/>
            </a:prstTxWarp>
          </a:bodyPr>
          <a:lstStyle/>
          <a:p>
            <a:pPr defTabSz="945551"/>
            <a:endParaRPr lang="en-GB" sz="1633">
              <a:solidFill>
                <a:prstClr val="black"/>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918" y="1295458"/>
            <a:ext cx="11348979" cy="4441472"/>
          </a:xfrm>
          <a:prstGeom prst="rect">
            <a:avLst/>
          </a:prstGeom>
        </p:spPr>
      </p:pic>
      <p:sp>
        <p:nvSpPr>
          <p:cNvPr id="24" name="TextBox 23"/>
          <p:cNvSpPr txBox="1"/>
          <p:nvPr userDrawn="1"/>
        </p:nvSpPr>
        <p:spPr>
          <a:xfrm>
            <a:off x="425351" y="385290"/>
            <a:ext cx="11287011" cy="391820"/>
          </a:xfrm>
          <a:prstGeom prst="rect">
            <a:avLst/>
          </a:prstGeom>
          <a:noFill/>
        </p:spPr>
        <p:txBody>
          <a:bodyPr wrap="square" lIns="0" tIns="0" rIns="0" bIns="0" rtlCol="0">
            <a:noAutofit/>
          </a:bodyPr>
          <a:lstStyle/>
          <a:p>
            <a:pPr defTabSz="945551"/>
            <a:r>
              <a:rPr lang="en-GB" sz="2358" b="1" dirty="0" smtClean="0">
                <a:solidFill>
                  <a:srgbClr val="0090AB"/>
                </a:solidFill>
              </a:rPr>
              <a:t>Health &amp; Safety</a:t>
            </a:r>
            <a:endParaRPr lang="en-GB" sz="2358" b="1" dirty="0">
              <a:solidFill>
                <a:srgbClr val="0090AB"/>
              </a:solidFill>
            </a:endParaRPr>
          </a:p>
        </p:txBody>
      </p:sp>
      <p:grpSp>
        <p:nvGrpSpPr>
          <p:cNvPr id="25" name="Group 24"/>
          <p:cNvGrpSpPr/>
          <p:nvPr userDrawn="1"/>
        </p:nvGrpSpPr>
        <p:grpSpPr>
          <a:xfrm>
            <a:off x="9571158" y="6201508"/>
            <a:ext cx="2173783" cy="423316"/>
            <a:chOff x="8394700" y="6818313"/>
            <a:chExt cx="1906588" cy="466725"/>
          </a:xfrm>
        </p:grpSpPr>
        <p:sp>
          <p:nvSpPr>
            <p:cNvPr id="2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2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3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3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sp>
          <p:nvSpPr>
            <p:cNvPr id="3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945551"/>
              <a:endParaRPr lang="en-GB" sz="1633">
                <a:solidFill>
                  <a:prstClr val="black"/>
                </a:solidFill>
              </a:endParaRPr>
            </a:p>
          </p:txBody>
        </p:sp>
      </p:grpSp>
    </p:spTree>
    <p:extLst>
      <p:ext uri="{BB962C8B-B14F-4D97-AF65-F5344CB8AC3E}">
        <p14:creationId xmlns:p14="http://schemas.microsoft.com/office/powerpoint/2010/main" val="17953877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40"/>
          <a:stretch/>
        </p:blipFill>
        <p:spPr>
          <a:xfrm>
            <a:off x="579" y="1007"/>
            <a:ext cx="8881915" cy="6855737"/>
          </a:xfrm>
          <a:prstGeom prst="rect">
            <a:avLst/>
          </a:prstGeom>
        </p:spPr>
      </p:pic>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6" name="Text Placeholder 5"/>
          <p:cNvSpPr>
            <a:spLocks noGrp="1"/>
          </p:cNvSpPr>
          <p:nvPr>
            <p:ph type="body" sz="quarter" idx="11" hasCustomPrompt="1"/>
          </p:nvPr>
        </p:nvSpPr>
        <p:spPr>
          <a:xfrm>
            <a:off x="7223944" y="4681481"/>
            <a:ext cx="4514964" cy="293865"/>
          </a:xfrm>
        </p:spPr>
        <p:txBody>
          <a:bodyPr/>
          <a:lstStyle>
            <a:lvl1pPr>
              <a:lnSpc>
                <a:spcPct val="100000"/>
              </a:lnSpc>
              <a:defRPr baseline="0"/>
            </a:lvl1pPr>
          </a:lstStyle>
          <a:p>
            <a:pPr lvl="0"/>
            <a:r>
              <a:rPr lang="en-US" dirty="0"/>
              <a:t>[Date]</a:t>
            </a:r>
          </a:p>
        </p:txBody>
      </p:sp>
      <p:cxnSp>
        <p:nvCxnSpPr>
          <p:cNvPr id="25" name="Straight Connector 24"/>
          <p:cNvCxnSpPr/>
          <p:nvPr userDrawn="1"/>
        </p:nvCxnSpPr>
        <p:spPr>
          <a:xfrm>
            <a:off x="7225427" y="3600342"/>
            <a:ext cx="451496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7223944" y="4975346"/>
            <a:ext cx="4514964" cy="293865"/>
          </a:xfrm>
        </p:spPr>
        <p:txBody>
          <a:bodyPr/>
          <a:lstStyle>
            <a:lvl1pPr>
              <a:lnSpc>
                <a:spcPct val="100000"/>
              </a:lnSpc>
              <a:defRPr baseline="0"/>
            </a:lvl1pPr>
          </a:lstStyle>
          <a:p>
            <a:pPr lvl="0"/>
            <a:r>
              <a:rPr lang="en-US" dirty="0"/>
              <a:t>[Presentation owner]</a:t>
            </a:r>
          </a:p>
        </p:txBody>
      </p:sp>
      <p:sp>
        <p:nvSpPr>
          <p:cNvPr id="10" name="Text Placeholder 5"/>
          <p:cNvSpPr>
            <a:spLocks noGrp="1"/>
          </p:cNvSpPr>
          <p:nvPr>
            <p:ph type="body" sz="quarter" idx="14" hasCustomPrompt="1"/>
          </p:nvPr>
        </p:nvSpPr>
        <p:spPr>
          <a:xfrm>
            <a:off x="7225427" y="3778438"/>
            <a:ext cx="4514964" cy="587730"/>
          </a:xfrm>
        </p:spPr>
        <p:txBody>
          <a:bodyPr/>
          <a:lstStyle>
            <a:lvl1pPr>
              <a:lnSpc>
                <a:spcPct val="100000"/>
              </a:lnSpc>
              <a:defRPr baseline="0"/>
            </a:lvl1pPr>
          </a:lstStyle>
          <a:p>
            <a:pPr lvl="0"/>
            <a:r>
              <a:rPr lang="en-US" dirty="0"/>
              <a:t>[Subtitle]</a:t>
            </a:r>
          </a:p>
        </p:txBody>
      </p:sp>
    </p:spTree>
    <p:extLst>
      <p:ext uri="{BB962C8B-B14F-4D97-AF65-F5344CB8AC3E}">
        <p14:creationId xmlns:p14="http://schemas.microsoft.com/office/powerpoint/2010/main" val="3641082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8156730" cy="6856854"/>
          </a:xfrm>
          <a:prstGeom prst="rect">
            <a:avLst/>
          </a:prstGeom>
        </p:spPr>
      </p:pic>
      <p:sp>
        <p:nvSpPr>
          <p:cNvPr id="2" name="Title 1"/>
          <p:cNvSpPr>
            <a:spLocks noGrp="1"/>
          </p:cNvSpPr>
          <p:nvPr>
            <p:ph type="title"/>
          </p:nvPr>
        </p:nvSpPr>
        <p:spPr>
          <a:xfrm>
            <a:off x="7223944" y="2634991"/>
            <a:ext cx="4514964" cy="848944"/>
          </a:xfrm>
        </p:spPr>
        <p:txBody>
          <a:bodyPr anchor="t" anchorCtr="0"/>
          <a:lstStyle/>
          <a:p>
            <a:r>
              <a:rPr lang="en-US"/>
              <a:t>Click to edit Master title style</a:t>
            </a:r>
            <a:endParaRPr lang="en-GB" dirty="0"/>
          </a:p>
        </p:txBody>
      </p:sp>
      <p:sp>
        <p:nvSpPr>
          <p:cNvPr id="5" name="Text Placeholder 5"/>
          <p:cNvSpPr>
            <a:spLocks noGrp="1"/>
          </p:cNvSpPr>
          <p:nvPr>
            <p:ph type="body" sz="quarter" idx="14" hasCustomPrompt="1"/>
          </p:nvPr>
        </p:nvSpPr>
        <p:spPr>
          <a:xfrm>
            <a:off x="7225427" y="3807036"/>
            <a:ext cx="4514964" cy="587730"/>
          </a:xfrm>
        </p:spPr>
        <p:txBody>
          <a:bodyPr/>
          <a:lstStyle>
            <a:lvl1pPr>
              <a:lnSpc>
                <a:spcPct val="100000"/>
              </a:lnSpc>
              <a:defRPr baseline="0"/>
            </a:lvl1pPr>
          </a:lstStyle>
          <a:p>
            <a:pPr lvl="0"/>
            <a:r>
              <a:rPr lang="en-US" dirty="0"/>
              <a:t>[Subtitle]</a:t>
            </a:r>
          </a:p>
        </p:txBody>
      </p:sp>
    </p:spTree>
    <p:extLst>
      <p:ext uri="{BB962C8B-B14F-4D97-AF65-F5344CB8AC3E}">
        <p14:creationId xmlns:p14="http://schemas.microsoft.com/office/powerpoint/2010/main" val="2320507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7" y="0"/>
            <a:ext cx="12190404" cy="6855737"/>
          </a:xfrm>
          <a:prstGeom prst="rect">
            <a:avLst/>
          </a:prstGeom>
        </p:spPr>
      </p:pic>
    </p:spTree>
    <p:extLst>
      <p:ext uri="{BB962C8B-B14F-4D97-AF65-F5344CB8AC3E}">
        <p14:creationId xmlns:p14="http://schemas.microsoft.com/office/powerpoint/2010/main" val="220884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chemeClr val="tx1"/>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38977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chemeClr val="tx1"/>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376127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Section Divider Turquois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userDrawn="1"/>
        </p:nvSpPr>
        <p:spPr>
          <a:xfrm>
            <a:off x="5780158" y="0"/>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rgbClr val="21DBAD"/>
          </a:solidFill>
        </p:spPr>
        <p:txBody>
          <a:bodyPr wrap="square" lIns="0" tIns="0" rIns="0" bIns="0" rtlCol="0">
            <a:noAutofit/>
          </a:bodyPr>
          <a:lstStyle/>
          <a:p>
            <a:endParaRPr sz="662"/>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userDrawn="1">
            <p:ph type="ctrTitle" hasCustomPrompt="1"/>
          </p:nvPr>
        </p:nvSpPr>
        <p:spPr>
          <a:xfrm>
            <a:off x="6412048" y="2577466"/>
            <a:ext cx="5418001" cy="1703710"/>
          </a:xfrm>
          <a:prstGeom prst="rect">
            <a:avLst/>
          </a:prstGeom>
        </p:spPr>
        <p:txBody>
          <a:bodyPr anchor="ctr" anchorCtr="0">
            <a:noAutofit/>
          </a:bodyPr>
          <a:lstStyle>
            <a:lvl1pPr marL="0" algn="ctr" defTabSz="914400" rtl="0" eaLnBrk="1" latinLnBrk="0" hangingPunct="1">
              <a:spcBef>
                <a:spcPts val="73"/>
              </a:spcBef>
              <a:tabLst>
                <a:tab pos="3459030" algn="l"/>
              </a:tabLst>
              <a:defRPr lang="en-US" sz="36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277406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ection Divider Blu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userDrawn="1"/>
        </p:nvSpPr>
        <p:spPr>
          <a:xfrm>
            <a:off x="5780158" y="0"/>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chemeClr val="tx1"/>
          </a:solidFill>
        </p:spPr>
        <p:txBody>
          <a:bodyPr wrap="square" lIns="0" tIns="0" rIns="0" bIns="0" rtlCol="0">
            <a:noAutofit/>
          </a:bodyPr>
          <a:lstStyle/>
          <a:p>
            <a:endParaRPr sz="662"/>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userDrawn="1">
            <p:ph type="ctrTitle" hasCustomPrompt="1"/>
          </p:nvPr>
        </p:nvSpPr>
        <p:spPr>
          <a:xfrm>
            <a:off x="6412048" y="2577466"/>
            <a:ext cx="5418001" cy="1703710"/>
          </a:xfrm>
          <a:prstGeom prst="rect">
            <a:avLst/>
          </a:prstGeom>
        </p:spPr>
        <p:txBody>
          <a:bodyPr anchor="ctr" anchorCtr="0">
            <a:noAutofit/>
          </a:bodyPr>
          <a:lstStyle>
            <a:lvl1pPr marL="0" algn="ctr" defTabSz="914400" rtl="0" eaLnBrk="1" latinLnBrk="0" hangingPunct="1">
              <a:spcBef>
                <a:spcPts val="73"/>
              </a:spcBef>
              <a:tabLst>
                <a:tab pos="3459030" algn="l"/>
              </a:tabLst>
              <a:defRPr lang="en-US" sz="36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168282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theme" Target="../theme/theme8.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145280" y="6443091"/>
            <a:ext cx="3901440" cy="153888"/>
          </a:xfrm>
          <a:prstGeom prst="rect">
            <a:avLst/>
          </a:prstGeom>
        </p:spPr>
        <p:txBody>
          <a:bodyPr wrap="square" lIns="0" tIns="0" rIns="0" bIns="0">
            <a:spAutoFit/>
          </a:bodyPr>
          <a:lstStyle>
            <a:lvl1pPr algn="ctr">
              <a:defRPr lang="en-US" sz="1000" kern="1200" spc="-36" dirty="0">
                <a:solidFill>
                  <a:schemeClr val="tx1">
                    <a:tint val="75000"/>
                  </a:schemeClr>
                </a:solidFill>
                <a:latin typeface="Arial"/>
                <a:ea typeface="+mn-ea"/>
                <a:cs typeface="Arial"/>
              </a:defRPr>
            </a:lvl1pPr>
          </a:lstStyle>
          <a:p>
            <a:endParaRPr lang="en-GB"/>
          </a:p>
        </p:txBody>
      </p:sp>
      <p:sp>
        <p:nvSpPr>
          <p:cNvPr id="5" name="Holder 5"/>
          <p:cNvSpPr>
            <a:spLocks noGrp="1"/>
          </p:cNvSpPr>
          <p:nvPr>
            <p:ph type="dt" sz="half" idx="6"/>
          </p:nvPr>
        </p:nvSpPr>
        <p:spPr>
          <a:xfrm>
            <a:off x="317535" y="6443091"/>
            <a:ext cx="1302543" cy="153888"/>
          </a:xfrm>
          <a:prstGeom prst="rect">
            <a:avLst/>
          </a:prstGeom>
        </p:spPr>
        <p:txBody>
          <a:bodyPr wrap="square" lIns="0" tIns="0" rIns="0" bIns="0">
            <a:spAutoFit/>
          </a:bodyPr>
          <a:lstStyle>
            <a:lvl1pPr marL="0" algn="l" defTabSz="914400" rtl="0" eaLnBrk="1" latinLnBrk="0" hangingPunct="1">
              <a:defRPr lang="en-GB" sz="1000" kern="1200" spc="-36" smtClean="0">
                <a:solidFill>
                  <a:schemeClr val="tx1">
                    <a:tint val="75000"/>
                  </a:schemeClr>
                </a:solidFill>
                <a:latin typeface="Arial"/>
                <a:ea typeface="+mn-ea"/>
                <a:cs typeface="Arial"/>
              </a:defRPr>
            </a:lvl1pPr>
          </a:lstStyle>
          <a:p>
            <a:fld id="{A9571179-D1FF-D94D-A0CB-743F45DCC95B}" type="datetime1">
              <a:rPr lang="en-GB" smtClean="0"/>
              <a:pPr/>
              <a:t>13/10/2021</a:t>
            </a:fld>
            <a:endParaRPr lang="en-GB" dirty="0"/>
          </a:p>
        </p:txBody>
      </p:sp>
      <p:sp>
        <p:nvSpPr>
          <p:cNvPr id="7" name="object 24">
            <a:extLst>
              <a:ext uri="{FF2B5EF4-FFF2-40B4-BE49-F238E27FC236}">
                <a16:creationId xmlns:a16="http://schemas.microsoft.com/office/drawing/2014/main" id="{809A4345-4CCA-4F50-B81A-82131514BF31}"/>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662" dirty="0"/>
          </a:p>
        </p:txBody>
      </p:sp>
      <p:sp>
        <p:nvSpPr>
          <p:cNvPr id="8" name="object 25">
            <a:extLst>
              <a:ext uri="{FF2B5EF4-FFF2-40B4-BE49-F238E27FC236}">
                <a16:creationId xmlns:a16="http://schemas.microsoft.com/office/drawing/2014/main" id="{4916F970-7AEE-4582-A1BC-A483CFE01F68}"/>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662"/>
          </a:p>
        </p:txBody>
      </p:sp>
      <p:sp>
        <p:nvSpPr>
          <p:cNvPr id="10" name="Title Placeholder 9">
            <a:extLst>
              <a:ext uri="{FF2B5EF4-FFF2-40B4-BE49-F238E27FC236}">
                <a16:creationId xmlns:a16="http://schemas.microsoft.com/office/drawing/2014/main" id="{1DBCE718-2281-4E4C-B6A5-A9E41EDAB2C1}"/>
              </a:ext>
            </a:extLst>
          </p:cNvPr>
          <p:cNvSpPr>
            <a:spLocks noGrp="1"/>
          </p:cNvSpPr>
          <p:nvPr>
            <p:ph type="title"/>
          </p:nvPr>
        </p:nvSpPr>
        <p:spPr>
          <a:xfrm>
            <a:off x="317535" y="274320"/>
            <a:ext cx="11556557" cy="447822"/>
          </a:xfrm>
          <a:prstGeom prst="rect">
            <a:avLst/>
          </a:prstGeom>
        </p:spPr>
        <p:txBody>
          <a:bodyPr vert="horz" lIns="0" tIns="0" rIns="0" bIns="0" rtlCol="0" anchor="t">
            <a:noAutofit/>
          </a:bodyPr>
          <a:lstStyle/>
          <a:p>
            <a:r>
              <a:rPr lang="en-US" smtClean="0"/>
              <a:t>Click to edit Master title style</a:t>
            </a:r>
            <a:endParaRPr lang="en-US" dirty="0"/>
          </a:p>
        </p:txBody>
      </p:sp>
      <p:sp>
        <p:nvSpPr>
          <p:cNvPr id="11" name="Text Placeholder 10">
            <a:extLst>
              <a:ext uri="{FF2B5EF4-FFF2-40B4-BE49-F238E27FC236}">
                <a16:creationId xmlns:a16="http://schemas.microsoft.com/office/drawing/2014/main" id="{139B5355-CA41-4B9C-A1E6-25CDEB366FBD}"/>
              </a:ext>
            </a:extLst>
          </p:cNvPr>
          <p:cNvSpPr>
            <a:spLocks noGrp="1"/>
          </p:cNvSpPr>
          <p:nvPr>
            <p:ph type="body" idx="1"/>
          </p:nvPr>
        </p:nvSpPr>
        <p:spPr>
          <a:xfrm>
            <a:off x="317535" y="1094913"/>
            <a:ext cx="11556557" cy="5082050"/>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Graphic 12">
            <a:extLst>
              <a:ext uri="{FF2B5EF4-FFF2-40B4-BE49-F238E27FC236}">
                <a16:creationId xmlns:a16="http://schemas.microsoft.com/office/drawing/2014/main" id="{2E43DB0C-49F9-4F7B-BE32-95A200228BD1}"/>
              </a:ext>
            </a:extLst>
          </p:cNvPr>
          <p:cNvPicPr>
            <a:picLocks noChangeAspect="1"/>
          </p:cNvPicPr>
          <p:nvPr userDrawn="1"/>
        </p:nvPicPr>
        <p:blipFill>
          <a:blip r:embed="rId25">
            <a:extLst>
              <a:ext uri="{96DAC541-7B7A-43D3-8B79-37D633B846F1}">
                <asvg:svgBlip xmlns:asvg="http://schemas.microsoft.com/office/drawing/2016/SVG/main" xmlns="" r:embed="rId27"/>
              </a:ext>
            </a:extLst>
          </a:blip>
          <a:stretch>
            <a:fillRect/>
          </a:stretch>
        </p:blipFill>
        <p:spPr>
          <a:xfrm>
            <a:off x="11004206" y="6478564"/>
            <a:ext cx="871200" cy="118415"/>
          </a:xfrm>
          <a:prstGeom prst="rect">
            <a:avLst/>
          </a:prstGeom>
        </p:spPr>
      </p:pic>
      <p:sp>
        <p:nvSpPr>
          <p:cNvPr id="2" name="Slide Number Placeholder 1">
            <a:extLst>
              <a:ext uri="{FF2B5EF4-FFF2-40B4-BE49-F238E27FC236}">
                <a16:creationId xmlns:a16="http://schemas.microsoft.com/office/drawing/2014/main" id="{CC27B0AD-2FA3-2949-9759-77F23EC7D21D}"/>
              </a:ext>
            </a:extLst>
          </p:cNvPr>
          <p:cNvSpPr>
            <a:spLocks noGrp="1"/>
          </p:cNvSpPr>
          <p:nvPr>
            <p:ph type="sldNum" sz="quarter" idx="4"/>
          </p:nvPr>
        </p:nvSpPr>
        <p:spPr>
          <a:xfrm>
            <a:off x="1620078" y="6443091"/>
            <a:ext cx="1580322" cy="153888"/>
          </a:xfrm>
          <a:prstGeom prst="rect">
            <a:avLst/>
          </a:prstGeom>
        </p:spPr>
        <p:txBody>
          <a:bodyPr vert="horz" lIns="91440" tIns="45720" rIns="91440" bIns="45720" rtlCol="0" anchor="ctr"/>
          <a:lstStyle>
            <a:lvl1pPr marL="0" algn="ctr" defTabSz="914400" rtl="0" eaLnBrk="1" latinLnBrk="0" hangingPunct="1">
              <a:defRPr lang="en-GB" sz="1000" kern="1200" spc="-36" smtClean="0">
                <a:solidFill>
                  <a:schemeClr val="tx1">
                    <a:tint val="75000"/>
                  </a:schemeClr>
                </a:solidFill>
                <a:latin typeface="Arial"/>
                <a:ea typeface="+mn-ea"/>
                <a:cs typeface="Aria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428330611"/>
      </p:ext>
    </p:extLst>
  </p:cSld>
  <p:clrMap bg1="lt1" tx1="dk1" bg2="lt2" tx2="dk2" accent1="accent1" accent2="accent2" accent3="accent3" accent4="accent4" accent5="accent5" accent6="accent6" hlink="hlink" folHlink="folHlink"/>
  <p:sldLayoutIdLst>
    <p:sldLayoutId id="2147483679" r:id="rId1"/>
    <p:sldLayoutId id="2147483699" r:id="rId2"/>
    <p:sldLayoutId id="2147483700" r:id="rId3"/>
    <p:sldLayoutId id="2147483680" r:id="rId4"/>
    <p:sldLayoutId id="2147483683" r:id="rId5"/>
    <p:sldLayoutId id="2147483681" r:id="rId6"/>
    <p:sldLayoutId id="2147483682" r:id="rId7"/>
    <p:sldLayoutId id="2147483684" r:id="rId8"/>
    <p:sldLayoutId id="2147483685" r:id="rId9"/>
    <p:sldLayoutId id="2147483696" r:id="rId10"/>
    <p:sldLayoutId id="2147483688" r:id="rId11"/>
    <p:sldLayoutId id="2147483689" r:id="rId12"/>
    <p:sldLayoutId id="2147483697" r:id="rId13"/>
    <p:sldLayoutId id="2147483690" r:id="rId14"/>
    <p:sldLayoutId id="2147483698" r:id="rId15"/>
    <p:sldLayoutId id="2147483686" r:id="rId16"/>
    <p:sldLayoutId id="2147483695" r:id="rId17"/>
    <p:sldLayoutId id="2147483687" r:id="rId18"/>
    <p:sldLayoutId id="2147483694" r:id="rId19"/>
    <p:sldLayoutId id="2147483677" r:id="rId20"/>
    <p:sldLayoutId id="2147483691" r:id="rId21"/>
    <p:sldLayoutId id="2147483692" r:id="rId22"/>
    <p:sldLayoutId id="2147483693" r:id="rId23"/>
  </p:sldLayoutIdLst>
  <p:hf hdr="0"/>
  <p:txStyles>
    <p:titleStyle>
      <a:lvl1pPr marL="0" eaLnBrk="1" hangingPunct="1">
        <a:defRPr lang="en-GB" sz="1700" b="1" kern="0" dirty="0">
          <a:solidFill>
            <a:schemeClr val="tx1"/>
          </a:solidFill>
          <a:latin typeface="+mj-lt"/>
          <a:ea typeface="+mj-ea"/>
          <a:cs typeface="+mj-cs"/>
        </a:defRPr>
      </a:lvl1pPr>
    </p:titleStyle>
    <p:body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701" userDrawn="1">
          <p15:clr>
            <a:srgbClr val="F26B43"/>
          </p15:clr>
        </p15:guide>
        <p15:guide id="2" orient="horz" pos="3903" userDrawn="1">
          <p15:clr>
            <a:srgbClr val="F26B43"/>
          </p15:clr>
        </p15:guide>
        <p15:guide id="3" pos="3839" userDrawn="1">
          <p15:clr>
            <a:srgbClr val="F26B43"/>
          </p15:clr>
        </p15:guide>
        <p15:guide id="4" pos="7479" userDrawn="1">
          <p15:clr>
            <a:srgbClr val="F26B43"/>
          </p15:clr>
        </p15:guide>
        <p15:guide id="5" pos="200"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5427" y="2612135"/>
            <a:ext cx="4514964" cy="848944"/>
          </a:xfrm>
          <a:prstGeom prst="rect">
            <a:avLst/>
          </a:prstGeom>
        </p:spPr>
        <p:txBody>
          <a:bodyPr vert="horz" lIns="0" tIns="0" rIns="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224543" y="4061155"/>
            <a:ext cx="4514964" cy="293865"/>
          </a:xfrm>
          <a:prstGeom prst="rect">
            <a:avLst/>
          </a:prstGeom>
        </p:spPr>
        <p:txBody>
          <a:bodyPr vert="horz" lIns="0" tIns="0" rIns="0" bIns="0" rtlCol="0">
            <a:noAutofit/>
          </a:bodyPr>
          <a:lstStyle/>
          <a:p>
            <a:pPr lvl="0"/>
            <a:r>
              <a:rPr lang="en-US" dirty="0"/>
              <a:t>Click to edit Master text styles</a:t>
            </a:r>
          </a:p>
        </p:txBody>
      </p:sp>
      <p:sp>
        <p:nvSpPr>
          <p:cNvPr id="5" name="Footer Placeholder 4"/>
          <p:cNvSpPr>
            <a:spLocks noGrp="1"/>
          </p:cNvSpPr>
          <p:nvPr>
            <p:ph type="ftr" sz="quarter" idx="3"/>
          </p:nvPr>
        </p:nvSpPr>
        <p:spPr>
          <a:xfrm>
            <a:off x="7223944" y="4354343"/>
            <a:ext cx="4514964" cy="555079"/>
          </a:xfrm>
          <a:prstGeom prst="rect">
            <a:avLst/>
          </a:prstGeom>
        </p:spPr>
        <p:txBody>
          <a:bodyPr vert="horz" lIns="0" tIns="0" rIns="0" bIns="0" rtlCol="0" anchor="t" anchorCtr="0"/>
          <a:lstStyle>
            <a:lvl1pPr algn="r">
              <a:lnSpc>
                <a:spcPts val="2313"/>
              </a:lnSpc>
              <a:defRPr sz="1814">
                <a:solidFill>
                  <a:schemeClr val="accent4"/>
                </a:solidFill>
              </a:defRPr>
            </a:lvl1pPr>
          </a:lstStyle>
          <a:p>
            <a:r>
              <a:rPr lang="en-GB">
                <a:solidFill>
                  <a:srgbClr val="00A7DE"/>
                </a:solidFill>
              </a:rPr>
              <a:t>Document title: Insert &gt; Header &amp; Footer</a:t>
            </a:r>
            <a:endParaRPr lang="en-GB" dirty="0">
              <a:solidFill>
                <a:srgbClr val="00A7DE"/>
              </a:solidFill>
            </a:endParaRPr>
          </a:p>
        </p:txBody>
      </p:sp>
      <p:sp>
        <p:nvSpPr>
          <p:cNvPr id="4" name="Date Placeholder 3"/>
          <p:cNvSpPr>
            <a:spLocks noGrp="1"/>
          </p:cNvSpPr>
          <p:nvPr>
            <p:ph type="dt" sz="half" idx="2"/>
          </p:nvPr>
        </p:nvSpPr>
        <p:spPr>
          <a:xfrm>
            <a:off x="7223944" y="3771270"/>
            <a:ext cx="4514964" cy="277539"/>
          </a:xfrm>
          <a:prstGeom prst="rect">
            <a:avLst/>
          </a:prstGeom>
        </p:spPr>
        <p:txBody>
          <a:bodyPr vert="horz" lIns="0" tIns="0" rIns="0" bIns="0" rtlCol="0" anchor="t" anchorCtr="0"/>
          <a:lstStyle>
            <a:lvl1pPr algn="r">
              <a:lnSpc>
                <a:spcPct val="100000"/>
              </a:lnSpc>
              <a:defRPr sz="1814">
                <a:solidFill>
                  <a:schemeClr val="accent4"/>
                </a:solidFill>
              </a:defRPr>
            </a:lvl1pPr>
          </a:lstStyle>
          <a:p>
            <a:endParaRPr lang="en-GB" dirty="0">
              <a:solidFill>
                <a:srgbClr val="00A7DE"/>
              </a:solidFill>
            </a:endParaRPr>
          </a:p>
        </p:txBody>
      </p:sp>
      <p:grpSp>
        <p:nvGrpSpPr>
          <p:cNvPr id="15" name="Group 14"/>
          <p:cNvGrpSpPr/>
          <p:nvPr/>
        </p:nvGrpSpPr>
        <p:grpSpPr>
          <a:xfrm>
            <a:off x="9571156" y="6201508"/>
            <a:ext cx="2173782" cy="423316"/>
            <a:chOff x="8394700" y="6818313"/>
            <a:chExt cx="1906588" cy="466725"/>
          </a:xfrm>
        </p:grpSpPr>
        <p:sp>
          <p:nvSpPr>
            <p:cNvPr id="1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1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1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1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1777994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dt="0"/>
  <p:txStyles>
    <p:titleStyle>
      <a:lvl1pPr algn="r" defTabSz="946052" rtl="0" eaLnBrk="1" latinLnBrk="0" hangingPunct="1">
        <a:lnSpc>
          <a:spcPts val="3238"/>
        </a:lnSpc>
        <a:spcBef>
          <a:spcPct val="0"/>
        </a:spcBef>
        <a:buNone/>
        <a:defRPr sz="2902" b="1" kern="1200">
          <a:solidFill>
            <a:schemeClr val="tx2"/>
          </a:solidFill>
          <a:latin typeface="+mj-lt"/>
          <a:ea typeface="+mj-ea"/>
          <a:cs typeface="+mj-cs"/>
        </a:defRPr>
      </a:lvl1pPr>
    </p:titleStyle>
    <p:bodyStyle>
      <a:lvl1pPr marL="0" indent="0" algn="r" defTabSz="946052" rtl="0" eaLnBrk="1" latinLnBrk="0" hangingPunct="1">
        <a:lnSpc>
          <a:spcPct val="100000"/>
        </a:lnSpc>
        <a:spcBef>
          <a:spcPts val="0"/>
        </a:spcBef>
        <a:spcAft>
          <a:spcPts val="0"/>
        </a:spcAft>
        <a:buClr>
          <a:schemeClr val="tx2"/>
        </a:buClr>
        <a:buFont typeface="Proxima Nova Rg"/>
        <a:buNone/>
        <a:defRPr sz="1814" kern="1200">
          <a:solidFill>
            <a:schemeClr val="accent4"/>
          </a:solidFill>
          <a:latin typeface="+mn-lt"/>
          <a:ea typeface="+mn-ea"/>
          <a:cs typeface="+mn-cs"/>
        </a:defRPr>
      </a:lvl1pPr>
      <a:lvl2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2pPr>
      <a:lvl3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3pPr>
      <a:lvl4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4pPr>
      <a:lvl5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5pPr>
      <a:lvl6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6pPr>
      <a:lvl7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7pPr>
      <a:lvl8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8pPr>
      <a:lvl9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496" y="385290"/>
            <a:ext cx="11287011" cy="39182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1496" y="1044854"/>
            <a:ext cx="11287411" cy="503130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748522" y="6504647"/>
            <a:ext cx="7182898" cy="163258"/>
          </a:xfrm>
          <a:prstGeom prst="rect">
            <a:avLst/>
          </a:prstGeom>
        </p:spPr>
        <p:txBody>
          <a:bodyPr vert="horz" lIns="0" tIns="0" rIns="0" bIns="0" rtlCol="0" anchor="t" anchorCtr="0"/>
          <a:lstStyle>
            <a:lvl1pPr algn="l">
              <a:defRPr sz="816">
                <a:solidFill>
                  <a:schemeClr val="tx1">
                    <a:lumMod val="65000"/>
                    <a:lumOff val="35000"/>
                  </a:schemeClr>
                </a:solidFill>
              </a:defRPr>
            </a:lvl1pPr>
          </a:lstStyle>
          <a:p>
            <a:r>
              <a:rPr lang="en-GB" dirty="0" smtClean="0"/>
              <a:t>Insert: Document title</a:t>
            </a:r>
          </a:p>
        </p:txBody>
      </p:sp>
      <p:sp>
        <p:nvSpPr>
          <p:cNvPr id="6" name="Slide Number Placeholder 5"/>
          <p:cNvSpPr>
            <a:spLocks noGrp="1"/>
          </p:cNvSpPr>
          <p:nvPr>
            <p:ph type="sldNum" sz="quarter" idx="4"/>
          </p:nvPr>
        </p:nvSpPr>
        <p:spPr>
          <a:xfrm>
            <a:off x="452494" y="6505237"/>
            <a:ext cx="1124637" cy="163258"/>
          </a:xfrm>
          <a:prstGeom prst="rect">
            <a:avLst/>
          </a:prstGeom>
        </p:spPr>
        <p:txBody>
          <a:bodyPr vert="horz" lIns="0" tIns="0" rIns="0" bIns="0" rtlCol="0" anchor="t" anchorCtr="0"/>
          <a:lstStyle>
            <a:lvl1pPr algn="l">
              <a:defRPr sz="816">
                <a:solidFill>
                  <a:schemeClr val="tx1">
                    <a:lumMod val="65000"/>
                    <a:lumOff val="35000"/>
                  </a:schemeClr>
                </a:solidFill>
              </a:defRPr>
            </a:lvl1pPr>
          </a:lstStyle>
          <a:p>
            <a:fld id="{183C6C5D-E533-49CA-B0EE-FC3E24E254C3}" type="slidenum">
              <a:rPr lang="en-GB" smtClean="0"/>
              <a:pPr/>
              <a:t>‹#›</a:t>
            </a:fld>
            <a:endParaRPr lang="en-GB" dirty="0"/>
          </a:p>
        </p:txBody>
      </p:sp>
      <p:sp>
        <p:nvSpPr>
          <p:cNvPr id="7" name="Rectangle 6"/>
          <p:cNvSpPr/>
          <p:nvPr/>
        </p:nvSpPr>
        <p:spPr>
          <a:xfrm>
            <a:off x="452495" y="840837"/>
            <a:ext cx="11287411" cy="48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
        <p:nvSpPr>
          <p:cNvPr id="8" name="Rectangle 7"/>
          <p:cNvSpPr/>
          <p:nvPr/>
        </p:nvSpPr>
        <p:spPr>
          <a:xfrm>
            <a:off x="452495" y="244887"/>
            <a:ext cx="11287411" cy="48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Tree>
    <p:extLst>
      <p:ext uri="{BB962C8B-B14F-4D97-AF65-F5344CB8AC3E}">
        <p14:creationId xmlns:p14="http://schemas.microsoft.com/office/powerpoint/2010/main" val="33680608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iming>
    <p:tnLst>
      <p:par>
        <p:cTn id="1" dur="indefinite" restart="never" nodeType="tmRoot"/>
      </p:par>
    </p:tnLst>
  </p:timing>
  <p:hf hdr="0" dt="0"/>
  <p:txStyles>
    <p:titleStyle>
      <a:lvl1pPr algn="l" defTabSz="946052" rtl="0" eaLnBrk="1" latinLnBrk="0" hangingPunct="1">
        <a:spcBef>
          <a:spcPct val="0"/>
        </a:spcBef>
        <a:buNone/>
        <a:defRPr sz="2358" b="1" kern="1200">
          <a:solidFill>
            <a:schemeClr val="tx2"/>
          </a:solidFill>
          <a:latin typeface="+mj-lt"/>
          <a:ea typeface="+mj-ea"/>
          <a:cs typeface="+mj-cs"/>
        </a:defRPr>
      </a:lvl1pPr>
    </p:titleStyle>
    <p:bodyStyle>
      <a:lvl1pPr marL="326520" indent="-326520" algn="l" defTabSz="946052" rtl="0" eaLnBrk="1" latinLnBrk="0" hangingPunct="1">
        <a:lnSpc>
          <a:spcPct val="110000"/>
        </a:lnSpc>
        <a:spcBef>
          <a:spcPts val="0"/>
        </a:spcBef>
        <a:spcAft>
          <a:spcPts val="1029"/>
        </a:spcAft>
        <a:buClr>
          <a:schemeClr val="tx2"/>
        </a:buClr>
        <a:buFont typeface="Proxima Nova Rg"/>
        <a:buChar char="■"/>
        <a:defRPr sz="1814" kern="1200">
          <a:solidFill>
            <a:schemeClr val="tx1"/>
          </a:solidFill>
          <a:latin typeface="+mn-lt"/>
          <a:ea typeface="+mn-ea"/>
          <a:cs typeface="+mn-cs"/>
        </a:defRPr>
      </a:lvl1pPr>
      <a:lvl2pPr marL="48978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a:solidFill>
            <a:schemeClr val="tx1"/>
          </a:solidFill>
          <a:latin typeface="+mn-lt"/>
          <a:ea typeface="+mn-ea"/>
          <a:cs typeface="+mn-cs"/>
        </a:defRPr>
      </a:lvl2pPr>
      <a:lvl3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a:solidFill>
            <a:schemeClr val="tx1"/>
          </a:solidFill>
          <a:latin typeface="+mn-lt"/>
          <a:ea typeface="+mn-ea"/>
          <a:cs typeface="+mn-cs"/>
        </a:defRPr>
      </a:lvl3pPr>
      <a:lvl4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a:solidFill>
            <a:schemeClr val="tx1"/>
          </a:solidFill>
          <a:latin typeface="+mn-lt"/>
          <a:ea typeface="+mn-ea"/>
          <a:cs typeface="+mn-cs"/>
        </a:defRPr>
      </a:lvl4pPr>
      <a:lvl5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a:solidFill>
            <a:schemeClr val="tx1"/>
          </a:solidFill>
          <a:latin typeface="+mn-lt"/>
          <a:ea typeface="+mn-ea"/>
          <a:cs typeface="+mn-cs"/>
        </a:defRPr>
      </a:lvl5pPr>
      <a:lvl6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a:solidFill>
            <a:schemeClr val="tx1"/>
          </a:solidFill>
          <a:latin typeface="+mn-lt"/>
          <a:ea typeface="+mn-ea"/>
          <a:cs typeface="+mn-cs"/>
        </a:defRPr>
      </a:lvl6pPr>
      <a:lvl7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baseline="0">
          <a:solidFill>
            <a:schemeClr val="tx1"/>
          </a:solidFill>
          <a:latin typeface="+mn-lt"/>
          <a:ea typeface="+mn-ea"/>
          <a:cs typeface="+mn-cs"/>
        </a:defRPr>
      </a:lvl7pPr>
      <a:lvl8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baseline="0">
          <a:solidFill>
            <a:schemeClr val="tx1"/>
          </a:solidFill>
          <a:latin typeface="+mn-lt"/>
          <a:ea typeface="+mn-ea"/>
          <a:cs typeface="+mn-cs"/>
        </a:defRPr>
      </a:lvl8pPr>
      <a:lvl9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baseline="0">
          <a:solidFill>
            <a:schemeClr val="tx1"/>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5427" y="2612135"/>
            <a:ext cx="4514964" cy="848944"/>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7224543" y="4061155"/>
            <a:ext cx="4514964" cy="293865"/>
          </a:xfrm>
          <a:prstGeom prst="rect">
            <a:avLst/>
          </a:prstGeom>
        </p:spPr>
        <p:txBody>
          <a:bodyPr vert="horz" lIns="0" tIns="0" rIns="0" bIns="0" rtlCol="0">
            <a:noAutofit/>
          </a:bodyPr>
          <a:lstStyle/>
          <a:p>
            <a:pPr lvl="0"/>
            <a:r>
              <a:rPr lang="en-US" dirty="0" smtClean="0"/>
              <a:t>Click to edit Master text styles</a:t>
            </a:r>
          </a:p>
        </p:txBody>
      </p:sp>
      <p:sp>
        <p:nvSpPr>
          <p:cNvPr id="5" name="Footer Placeholder 4"/>
          <p:cNvSpPr>
            <a:spLocks noGrp="1"/>
          </p:cNvSpPr>
          <p:nvPr>
            <p:ph type="ftr" sz="quarter" idx="3"/>
          </p:nvPr>
        </p:nvSpPr>
        <p:spPr>
          <a:xfrm>
            <a:off x="7223944" y="4354343"/>
            <a:ext cx="4514964" cy="555079"/>
          </a:xfrm>
          <a:prstGeom prst="rect">
            <a:avLst/>
          </a:prstGeom>
        </p:spPr>
        <p:txBody>
          <a:bodyPr vert="horz" lIns="0" tIns="0" rIns="0" bIns="0" rtlCol="0" anchor="t" anchorCtr="0"/>
          <a:lstStyle>
            <a:lvl1pPr algn="r">
              <a:lnSpc>
                <a:spcPts val="2313"/>
              </a:lnSpc>
              <a:defRPr sz="1814">
                <a:solidFill>
                  <a:schemeClr val="accent4"/>
                </a:solidFill>
              </a:defRPr>
            </a:lvl1pPr>
          </a:lstStyle>
          <a:p>
            <a:r>
              <a:rPr lang="en-GB" smtClean="0">
                <a:solidFill>
                  <a:srgbClr val="00A7DE"/>
                </a:solidFill>
              </a:rPr>
              <a:t>Document title: Insert &gt; Header &amp; Footer</a:t>
            </a:r>
            <a:endParaRPr lang="en-GB" dirty="0">
              <a:solidFill>
                <a:srgbClr val="00A7DE"/>
              </a:solidFill>
            </a:endParaRPr>
          </a:p>
        </p:txBody>
      </p:sp>
      <p:sp>
        <p:nvSpPr>
          <p:cNvPr id="4" name="Date Placeholder 3"/>
          <p:cNvSpPr>
            <a:spLocks noGrp="1"/>
          </p:cNvSpPr>
          <p:nvPr>
            <p:ph type="dt" sz="half" idx="2"/>
          </p:nvPr>
        </p:nvSpPr>
        <p:spPr>
          <a:xfrm>
            <a:off x="7223944" y="3771270"/>
            <a:ext cx="4514964" cy="277539"/>
          </a:xfrm>
          <a:prstGeom prst="rect">
            <a:avLst/>
          </a:prstGeom>
        </p:spPr>
        <p:txBody>
          <a:bodyPr vert="horz" lIns="0" tIns="0" rIns="0" bIns="0" rtlCol="0" anchor="t" anchorCtr="0"/>
          <a:lstStyle>
            <a:lvl1pPr algn="r">
              <a:lnSpc>
                <a:spcPct val="100000"/>
              </a:lnSpc>
              <a:defRPr sz="1814">
                <a:solidFill>
                  <a:schemeClr val="accent4"/>
                </a:solidFill>
              </a:defRPr>
            </a:lvl1pPr>
          </a:lstStyle>
          <a:p>
            <a:endParaRPr lang="en-GB" dirty="0">
              <a:solidFill>
                <a:srgbClr val="00A7DE"/>
              </a:solidFill>
            </a:endParaRPr>
          </a:p>
        </p:txBody>
      </p:sp>
      <p:grpSp>
        <p:nvGrpSpPr>
          <p:cNvPr id="15" name="Group 14"/>
          <p:cNvGrpSpPr/>
          <p:nvPr/>
        </p:nvGrpSpPr>
        <p:grpSpPr>
          <a:xfrm>
            <a:off x="9571156" y="6201508"/>
            <a:ext cx="2173782" cy="423316"/>
            <a:chOff x="8394700" y="6818313"/>
            <a:chExt cx="1906588" cy="466725"/>
          </a:xfrm>
        </p:grpSpPr>
        <p:sp>
          <p:nvSpPr>
            <p:cNvPr id="1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1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1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1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213205840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timing>
    <p:tnLst>
      <p:par>
        <p:cTn id="1" dur="indefinite" restart="never" nodeType="tmRoot"/>
      </p:par>
    </p:tnLst>
  </p:timing>
  <p:hf hdr="0" dt="0"/>
  <p:txStyles>
    <p:titleStyle>
      <a:lvl1pPr algn="r" defTabSz="946052" rtl="0" eaLnBrk="1" latinLnBrk="0" hangingPunct="1">
        <a:lnSpc>
          <a:spcPts val="3238"/>
        </a:lnSpc>
        <a:spcBef>
          <a:spcPct val="0"/>
        </a:spcBef>
        <a:buNone/>
        <a:defRPr sz="2902" b="1" kern="1200">
          <a:solidFill>
            <a:schemeClr val="tx2"/>
          </a:solidFill>
          <a:latin typeface="+mj-lt"/>
          <a:ea typeface="+mj-ea"/>
          <a:cs typeface="+mj-cs"/>
        </a:defRPr>
      </a:lvl1pPr>
    </p:titleStyle>
    <p:bodyStyle>
      <a:lvl1pPr marL="0" indent="0" algn="r" defTabSz="946052" rtl="0" eaLnBrk="1" latinLnBrk="0" hangingPunct="1">
        <a:lnSpc>
          <a:spcPct val="100000"/>
        </a:lnSpc>
        <a:spcBef>
          <a:spcPts val="0"/>
        </a:spcBef>
        <a:spcAft>
          <a:spcPts val="0"/>
        </a:spcAft>
        <a:buClr>
          <a:schemeClr val="tx2"/>
        </a:buClr>
        <a:buFont typeface="Proxima Nova Rg"/>
        <a:buNone/>
        <a:defRPr sz="1814" kern="1200">
          <a:solidFill>
            <a:schemeClr val="accent4"/>
          </a:solidFill>
          <a:latin typeface="+mn-lt"/>
          <a:ea typeface="+mn-ea"/>
          <a:cs typeface="+mn-cs"/>
        </a:defRPr>
      </a:lvl1pPr>
      <a:lvl2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2pPr>
      <a:lvl3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3pPr>
      <a:lvl4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4pPr>
      <a:lvl5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5pPr>
      <a:lvl6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6pPr>
      <a:lvl7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7pPr>
      <a:lvl8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8pPr>
      <a:lvl9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496" y="385290"/>
            <a:ext cx="11287011" cy="39182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1496" y="1044854"/>
            <a:ext cx="11287411" cy="503130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748522" y="6504647"/>
            <a:ext cx="7182898" cy="163258"/>
          </a:xfrm>
          <a:prstGeom prst="rect">
            <a:avLst/>
          </a:prstGeom>
        </p:spPr>
        <p:txBody>
          <a:bodyPr vert="horz" lIns="0" tIns="0" rIns="0" bIns="0" rtlCol="0" anchor="t" anchorCtr="0"/>
          <a:lstStyle>
            <a:lvl1pPr algn="l">
              <a:defRPr sz="816">
                <a:solidFill>
                  <a:schemeClr val="tx1">
                    <a:lumMod val="65000"/>
                    <a:lumOff val="35000"/>
                  </a:schemeClr>
                </a:solidFill>
              </a:defRPr>
            </a:lvl1pPr>
          </a:lstStyle>
          <a:p>
            <a:r>
              <a:rPr lang="en-GB" dirty="0" smtClean="0">
                <a:solidFill>
                  <a:prstClr val="black">
                    <a:lumMod val="65000"/>
                    <a:lumOff val="35000"/>
                  </a:prstClr>
                </a:solidFill>
              </a:rPr>
              <a:t>Insert: Document title</a:t>
            </a:r>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452494" y="6505237"/>
            <a:ext cx="1124637" cy="163258"/>
          </a:xfrm>
          <a:prstGeom prst="rect">
            <a:avLst/>
          </a:prstGeom>
        </p:spPr>
        <p:txBody>
          <a:bodyPr vert="horz" lIns="0" tIns="0" rIns="0" bIns="0" rtlCol="0" anchor="t" anchorCtr="0"/>
          <a:lstStyle>
            <a:lvl1pPr algn="l">
              <a:defRPr sz="816">
                <a:solidFill>
                  <a:schemeClr val="tx1">
                    <a:lumMod val="65000"/>
                    <a:lumOff val="35000"/>
                  </a:schemeClr>
                </a:solidFill>
              </a:defRPr>
            </a:lvl1p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Rectangle 6"/>
          <p:cNvSpPr/>
          <p:nvPr/>
        </p:nvSpPr>
        <p:spPr>
          <a:xfrm>
            <a:off x="452495" y="840837"/>
            <a:ext cx="11287411" cy="48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prstClr val="white"/>
              </a:solidFill>
            </a:endParaRPr>
          </a:p>
        </p:txBody>
      </p:sp>
      <p:sp>
        <p:nvSpPr>
          <p:cNvPr id="8" name="Rectangle 7"/>
          <p:cNvSpPr/>
          <p:nvPr/>
        </p:nvSpPr>
        <p:spPr>
          <a:xfrm>
            <a:off x="452495" y="244887"/>
            <a:ext cx="11287411" cy="48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prstClr val="white"/>
              </a:solidFill>
            </a:endParaRPr>
          </a:p>
        </p:txBody>
      </p:sp>
    </p:spTree>
    <p:extLst>
      <p:ext uri="{BB962C8B-B14F-4D97-AF65-F5344CB8AC3E}">
        <p14:creationId xmlns:p14="http://schemas.microsoft.com/office/powerpoint/2010/main" val="26624603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timing>
    <p:tnLst>
      <p:par>
        <p:cTn id="1" dur="indefinite" restart="never" nodeType="tmRoot"/>
      </p:par>
    </p:tnLst>
  </p:timing>
  <p:hf hdr="0" dt="0"/>
  <p:txStyles>
    <p:titleStyle>
      <a:lvl1pPr algn="l" defTabSz="946052" rtl="0" eaLnBrk="1" latinLnBrk="0" hangingPunct="1">
        <a:spcBef>
          <a:spcPct val="0"/>
        </a:spcBef>
        <a:buNone/>
        <a:defRPr sz="2358" b="1" kern="1200">
          <a:solidFill>
            <a:schemeClr val="tx2"/>
          </a:solidFill>
          <a:latin typeface="+mj-lt"/>
          <a:ea typeface="+mj-ea"/>
          <a:cs typeface="+mj-cs"/>
        </a:defRPr>
      </a:lvl1pPr>
    </p:titleStyle>
    <p:bodyStyle>
      <a:lvl1pPr marL="326520" indent="-326520" algn="l" defTabSz="946052" rtl="0" eaLnBrk="1" latinLnBrk="0" hangingPunct="1">
        <a:lnSpc>
          <a:spcPts val="1905"/>
        </a:lnSpc>
        <a:spcBef>
          <a:spcPts val="0"/>
        </a:spcBef>
        <a:spcAft>
          <a:spcPts val="1029"/>
        </a:spcAft>
        <a:buClr>
          <a:schemeClr val="tx2"/>
        </a:buClr>
        <a:buFont typeface="Proxima Nova Rg"/>
        <a:buChar char="■"/>
        <a:defRPr sz="1451" kern="1200">
          <a:solidFill>
            <a:schemeClr val="tx1"/>
          </a:solidFill>
          <a:latin typeface="+mn-lt"/>
          <a:ea typeface="+mn-ea"/>
          <a:cs typeface="+mn-cs"/>
        </a:defRPr>
      </a:lvl1pPr>
      <a:lvl2pPr marL="489780" indent="-162705" algn="l" defTabSz="946052" rtl="0" eaLnBrk="1" latinLnBrk="0" hangingPunct="1">
        <a:lnSpc>
          <a:spcPts val="1905"/>
        </a:lnSpc>
        <a:spcBef>
          <a:spcPts val="0"/>
        </a:spcBef>
        <a:spcAft>
          <a:spcPts val="508"/>
        </a:spcAft>
        <a:buClr>
          <a:schemeClr val="tx2"/>
        </a:buClr>
        <a:buFont typeface="Arial" panose="020B0604020202020204" pitchFamily="34" charset="0"/>
        <a:buChar char="–"/>
        <a:defRPr sz="1270" kern="1200">
          <a:solidFill>
            <a:schemeClr val="tx1"/>
          </a:solidFill>
          <a:latin typeface="+mn-lt"/>
          <a:ea typeface="+mn-ea"/>
          <a:cs typeface="+mn-cs"/>
        </a:defRPr>
      </a:lvl2pPr>
      <a:lvl3pPr marL="653040" indent="-162705" algn="l" defTabSz="946052" rtl="0" eaLnBrk="1" latinLnBrk="0" hangingPunct="1">
        <a:lnSpc>
          <a:spcPts val="1905"/>
        </a:lnSpc>
        <a:spcBef>
          <a:spcPts val="0"/>
        </a:spcBef>
        <a:spcAft>
          <a:spcPts val="508"/>
        </a:spcAft>
        <a:buClr>
          <a:schemeClr val="tx2"/>
        </a:buClr>
        <a:buFont typeface="Arial" panose="020B0604020202020204" pitchFamily="34" charset="0"/>
        <a:buChar char="–"/>
        <a:defRPr sz="1270" kern="1200">
          <a:solidFill>
            <a:schemeClr val="tx1"/>
          </a:solidFill>
          <a:latin typeface="+mn-lt"/>
          <a:ea typeface="+mn-ea"/>
          <a:cs typeface="+mn-cs"/>
        </a:defRPr>
      </a:lvl3pPr>
      <a:lvl4pPr marL="653040" indent="-162705" algn="l" defTabSz="946052" rtl="0" eaLnBrk="1" latinLnBrk="0" hangingPunct="1">
        <a:lnSpc>
          <a:spcPts val="1905"/>
        </a:lnSpc>
        <a:spcBef>
          <a:spcPts val="0"/>
        </a:spcBef>
        <a:spcAft>
          <a:spcPts val="508"/>
        </a:spcAft>
        <a:buClr>
          <a:schemeClr val="tx2"/>
        </a:buClr>
        <a:buFont typeface="Arial" panose="020B0604020202020204" pitchFamily="34" charset="0"/>
        <a:buChar char="–"/>
        <a:defRPr sz="1270" kern="1200">
          <a:solidFill>
            <a:schemeClr val="tx1"/>
          </a:solidFill>
          <a:latin typeface="+mn-lt"/>
          <a:ea typeface="+mn-ea"/>
          <a:cs typeface="+mn-cs"/>
        </a:defRPr>
      </a:lvl4pPr>
      <a:lvl5pPr marL="653040" indent="-162705" algn="l" defTabSz="946052" rtl="0" eaLnBrk="1" latinLnBrk="0" hangingPunct="1">
        <a:lnSpc>
          <a:spcPts val="1905"/>
        </a:lnSpc>
        <a:spcBef>
          <a:spcPts val="0"/>
        </a:spcBef>
        <a:spcAft>
          <a:spcPts val="508"/>
        </a:spcAft>
        <a:buClr>
          <a:schemeClr val="tx2"/>
        </a:buClr>
        <a:buFont typeface="Arial" panose="020B0604020202020204" pitchFamily="34" charset="0"/>
        <a:buChar char="–"/>
        <a:defRPr sz="1270" kern="1200">
          <a:solidFill>
            <a:schemeClr val="tx1"/>
          </a:solidFill>
          <a:latin typeface="+mn-lt"/>
          <a:ea typeface="+mn-ea"/>
          <a:cs typeface="+mn-cs"/>
        </a:defRPr>
      </a:lvl5pPr>
      <a:lvl6pPr marL="653040" indent="-162705" algn="l" defTabSz="946052" rtl="0" eaLnBrk="1" latinLnBrk="0" hangingPunct="1">
        <a:lnSpc>
          <a:spcPts val="1905"/>
        </a:lnSpc>
        <a:spcBef>
          <a:spcPts val="0"/>
        </a:spcBef>
        <a:spcAft>
          <a:spcPts val="508"/>
        </a:spcAft>
        <a:buClr>
          <a:schemeClr val="tx2"/>
        </a:buClr>
        <a:buFont typeface="Arial" panose="020B0604020202020204" pitchFamily="34" charset="0"/>
        <a:buChar char="–"/>
        <a:defRPr sz="1270" kern="1200">
          <a:solidFill>
            <a:schemeClr val="tx1"/>
          </a:solidFill>
          <a:latin typeface="+mn-lt"/>
          <a:ea typeface="+mn-ea"/>
          <a:cs typeface="+mn-cs"/>
        </a:defRPr>
      </a:lvl6pPr>
      <a:lvl7pPr marL="653040" indent="-162705" algn="l" defTabSz="946052" rtl="0" eaLnBrk="1" latinLnBrk="0" hangingPunct="1">
        <a:lnSpc>
          <a:spcPts val="1905"/>
        </a:lnSpc>
        <a:spcBef>
          <a:spcPts val="0"/>
        </a:spcBef>
        <a:spcAft>
          <a:spcPts val="508"/>
        </a:spcAft>
        <a:buClr>
          <a:schemeClr val="tx2"/>
        </a:buClr>
        <a:buFont typeface="Arial" panose="020B0604020202020204" pitchFamily="34" charset="0"/>
        <a:buChar char="–"/>
        <a:defRPr sz="1270" kern="1200" baseline="0">
          <a:solidFill>
            <a:schemeClr val="tx1"/>
          </a:solidFill>
          <a:latin typeface="+mn-lt"/>
          <a:ea typeface="+mn-ea"/>
          <a:cs typeface="+mn-cs"/>
        </a:defRPr>
      </a:lvl7pPr>
      <a:lvl8pPr marL="653040" indent="-162705" algn="l" defTabSz="946052" rtl="0" eaLnBrk="1" latinLnBrk="0" hangingPunct="1">
        <a:lnSpc>
          <a:spcPts val="1905"/>
        </a:lnSpc>
        <a:spcBef>
          <a:spcPts val="0"/>
        </a:spcBef>
        <a:spcAft>
          <a:spcPts val="508"/>
        </a:spcAft>
        <a:buClr>
          <a:schemeClr val="tx2"/>
        </a:buClr>
        <a:buFont typeface="Arial" panose="020B0604020202020204" pitchFamily="34" charset="0"/>
        <a:buChar char="–"/>
        <a:defRPr sz="1270" kern="1200" baseline="0">
          <a:solidFill>
            <a:schemeClr val="tx1"/>
          </a:solidFill>
          <a:latin typeface="+mn-lt"/>
          <a:ea typeface="+mn-ea"/>
          <a:cs typeface="+mn-cs"/>
        </a:defRPr>
      </a:lvl8pPr>
      <a:lvl9pPr marL="653040" indent="-162705" algn="l" defTabSz="946052" rtl="0" eaLnBrk="1" latinLnBrk="0" hangingPunct="1">
        <a:lnSpc>
          <a:spcPts val="1905"/>
        </a:lnSpc>
        <a:spcBef>
          <a:spcPts val="0"/>
        </a:spcBef>
        <a:spcAft>
          <a:spcPts val="508"/>
        </a:spcAft>
        <a:buClr>
          <a:schemeClr val="tx2"/>
        </a:buClr>
        <a:buFont typeface="Arial" panose="020B0604020202020204" pitchFamily="34" charset="0"/>
        <a:buChar char="–"/>
        <a:defRPr sz="1270" kern="1200" baseline="0">
          <a:solidFill>
            <a:schemeClr val="tx1"/>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5427" y="2612135"/>
            <a:ext cx="4514964" cy="848944"/>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7224543" y="4061155"/>
            <a:ext cx="4514964" cy="293865"/>
          </a:xfrm>
          <a:prstGeom prst="rect">
            <a:avLst/>
          </a:prstGeom>
        </p:spPr>
        <p:txBody>
          <a:bodyPr vert="horz" lIns="0" tIns="0" rIns="0" bIns="0" rtlCol="0">
            <a:noAutofit/>
          </a:bodyPr>
          <a:lstStyle/>
          <a:p>
            <a:pPr lvl="0"/>
            <a:r>
              <a:rPr lang="en-US" dirty="0" smtClean="0"/>
              <a:t>Click to edit Master text styles</a:t>
            </a:r>
          </a:p>
        </p:txBody>
      </p:sp>
      <p:sp>
        <p:nvSpPr>
          <p:cNvPr id="5" name="Footer Placeholder 4"/>
          <p:cNvSpPr>
            <a:spLocks noGrp="1"/>
          </p:cNvSpPr>
          <p:nvPr>
            <p:ph type="ftr" sz="quarter" idx="3"/>
          </p:nvPr>
        </p:nvSpPr>
        <p:spPr>
          <a:xfrm>
            <a:off x="7223944" y="4354343"/>
            <a:ext cx="4514964" cy="555079"/>
          </a:xfrm>
          <a:prstGeom prst="rect">
            <a:avLst/>
          </a:prstGeom>
        </p:spPr>
        <p:txBody>
          <a:bodyPr vert="horz" lIns="0" tIns="0" rIns="0" bIns="0" rtlCol="0" anchor="t" anchorCtr="0"/>
          <a:lstStyle>
            <a:lvl1pPr algn="r">
              <a:lnSpc>
                <a:spcPts val="2313"/>
              </a:lnSpc>
              <a:defRPr sz="1814">
                <a:solidFill>
                  <a:schemeClr val="accent4"/>
                </a:solidFill>
              </a:defRPr>
            </a:lvl1pPr>
          </a:lstStyle>
          <a:p>
            <a:r>
              <a:rPr lang="en-GB" smtClean="0"/>
              <a:t>Document title: Insert &gt; Header &amp; Footer</a:t>
            </a:r>
            <a:endParaRPr lang="en-GB" dirty="0"/>
          </a:p>
        </p:txBody>
      </p:sp>
      <p:sp>
        <p:nvSpPr>
          <p:cNvPr id="4" name="Date Placeholder 3"/>
          <p:cNvSpPr>
            <a:spLocks noGrp="1"/>
          </p:cNvSpPr>
          <p:nvPr>
            <p:ph type="dt" sz="half" idx="2"/>
          </p:nvPr>
        </p:nvSpPr>
        <p:spPr>
          <a:xfrm>
            <a:off x="7223944" y="3771270"/>
            <a:ext cx="4514964" cy="277539"/>
          </a:xfrm>
          <a:prstGeom prst="rect">
            <a:avLst/>
          </a:prstGeom>
        </p:spPr>
        <p:txBody>
          <a:bodyPr vert="horz" lIns="0" tIns="0" rIns="0" bIns="0" rtlCol="0" anchor="t" anchorCtr="0"/>
          <a:lstStyle>
            <a:lvl1pPr algn="r">
              <a:lnSpc>
                <a:spcPct val="100000"/>
              </a:lnSpc>
              <a:defRPr sz="1814">
                <a:solidFill>
                  <a:schemeClr val="accent4"/>
                </a:solidFill>
              </a:defRPr>
            </a:lvl1pPr>
          </a:lstStyle>
          <a:p>
            <a:endParaRPr lang="en-GB" dirty="0"/>
          </a:p>
        </p:txBody>
      </p:sp>
      <p:grpSp>
        <p:nvGrpSpPr>
          <p:cNvPr id="15" name="Group 14"/>
          <p:cNvGrpSpPr/>
          <p:nvPr/>
        </p:nvGrpSpPr>
        <p:grpSpPr>
          <a:xfrm>
            <a:off x="9571156" y="6201508"/>
            <a:ext cx="2173782" cy="423316"/>
            <a:chOff x="8394700" y="6818313"/>
            <a:chExt cx="1906588" cy="466725"/>
          </a:xfrm>
        </p:grpSpPr>
        <p:sp>
          <p:nvSpPr>
            <p:cNvPr id="1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spTree>
    <p:extLst>
      <p:ext uri="{BB962C8B-B14F-4D97-AF65-F5344CB8AC3E}">
        <p14:creationId xmlns:p14="http://schemas.microsoft.com/office/powerpoint/2010/main" val="172096094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Lst>
  <p:timing>
    <p:tnLst>
      <p:par>
        <p:cTn id="1" dur="indefinite" restart="never" nodeType="tmRoot"/>
      </p:par>
    </p:tnLst>
  </p:timing>
  <p:hf hdr="0" dt="0"/>
  <p:txStyles>
    <p:titleStyle>
      <a:lvl1pPr algn="r" defTabSz="946052" rtl="0" eaLnBrk="1" latinLnBrk="0" hangingPunct="1">
        <a:lnSpc>
          <a:spcPts val="3238"/>
        </a:lnSpc>
        <a:spcBef>
          <a:spcPct val="0"/>
        </a:spcBef>
        <a:buNone/>
        <a:defRPr sz="2902" b="1" kern="1200">
          <a:solidFill>
            <a:schemeClr val="tx2"/>
          </a:solidFill>
          <a:latin typeface="+mj-lt"/>
          <a:ea typeface="+mj-ea"/>
          <a:cs typeface="+mj-cs"/>
        </a:defRPr>
      </a:lvl1pPr>
    </p:titleStyle>
    <p:bodyStyle>
      <a:lvl1pPr marL="0" indent="0" algn="r" defTabSz="946052" rtl="0" eaLnBrk="1" latinLnBrk="0" hangingPunct="1">
        <a:lnSpc>
          <a:spcPct val="100000"/>
        </a:lnSpc>
        <a:spcBef>
          <a:spcPts val="0"/>
        </a:spcBef>
        <a:spcAft>
          <a:spcPts val="0"/>
        </a:spcAft>
        <a:buClr>
          <a:schemeClr val="tx2"/>
        </a:buClr>
        <a:buFont typeface="Proxima Nova Rg"/>
        <a:buNone/>
        <a:defRPr sz="1814" kern="1200">
          <a:solidFill>
            <a:schemeClr val="accent4"/>
          </a:solidFill>
          <a:latin typeface="+mn-lt"/>
          <a:ea typeface="+mn-ea"/>
          <a:cs typeface="+mn-cs"/>
        </a:defRPr>
      </a:lvl1pPr>
      <a:lvl2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2pPr>
      <a:lvl3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3pPr>
      <a:lvl4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4pPr>
      <a:lvl5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5pPr>
      <a:lvl6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6pPr>
      <a:lvl7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7pPr>
      <a:lvl8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8pPr>
      <a:lvl9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496" y="385290"/>
            <a:ext cx="11287011" cy="39182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1496" y="1044854"/>
            <a:ext cx="11287411" cy="503130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748522" y="6504647"/>
            <a:ext cx="7182898" cy="163258"/>
          </a:xfrm>
          <a:prstGeom prst="rect">
            <a:avLst/>
          </a:prstGeom>
        </p:spPr>
        <p:txBody>
          <a:bodyPr vert="horz" lIns="0" tIns="0" rIns="0" bIns="0" rtlCol="0" anchor="t" anchorCtr="0"/>
          <a:lstStyle>
            <a:lvl1pPr algn="l">
              <a:defRPr sz="816">
                <a:solidFill>
                  <a:schemeClr val="tx1">
                    <a:lumMod val="65000"/>
                    <a:lumOff val="35000"/>
                  </a:schemeClr>
                </a:solidFill>
              </a:defRPr>
            </a:lvl1pPr>
          </a:lstStyle>
          <a:p>
            <a:r>
              <a:rPr lang="en-GB" dirty="0" smtClean="0">
                <a:solidFill>
                  <a:prstClr val="black">
                    <a:lumMod val="65000"/>
                    <a:lumOff val="35000"/>
                  </a:prstClr>
                </a:solidFill>
              </a:rPr>
              <a:t>Insert: Document title</a:t>
            </a:r>
          </a:p>
        </p:txBody>
      </p:sp>
      <p:sp>
        <p:nvSpPr>
          <p:cNvPr id="6" name="Slide Number Placeholder 5"/>
          <p:cNvSpPr>
            <a:spLocks noGrp="1"/>
          </p:cNvSpPr>
          <p:nvPr>
            <p:ph type="sldNum" sz="quarter" idx="4"/>
          </p:nvPr>
        </p:nvSpPr>
        <p:spPr>
          <a:xfrm>
            <a:off x="452494" y="6505237"/>
            <a:ext cx="1124637" cy="163258"/>
          </a:xfrm>
          <a:prstGeom prst="rect">
            <a:avLst/>
          </a:prstGeom>
        </p:spPr>
        <p:txBody>
          <a:bodyPr vert="horz" lIns="0" tIns="0" rIns="0" bIns="0" rtlCol="0" anchor="t" anchorCtr="0"/>
          <a:lstStyle>
            <a:lvl1pPr algn="l">
              <a:defRPr sz="816">
                <a:solidFill>
                  <a:schemeClr val="tx1">
                    <a:lumMod val="65000"/>
                    <a:lumOff val="35000"/>
                  </a:schemeClr>
                </a:solidFill>
              </a:defRPr>
            </a:lvl1pPr>
          </a:lstStyle>
          <a:p>
            <a:fld id="{183C6C5D-E533-49CA-B0EE-FC3E24E254C3}"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7" name="Rectangle 6"/>
          <p:cNvSpPr/>
          <p:nvPr/>
        </p:nvSpPr>
        <p:spPr>
          <a:xfrm>
            <a:off x="452495" y="840837"/>
            <a:ext cx="11287411" cy="48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prstClr val="white"/>
              </a:solidFill>
            </a:endParaRPr>
          </a:p>
        </p:txBody>
      </p:sp>
      <p:sp>
        <p:nvSpPr>
          <p:cNvPr id="8" name="Rectangle 7"/>
          <p:cNvSpPr/>
          <p:nvPr/>
        </p:nvSpPr>
        <p:spPr>
          <a:xfrm>
            <a:off x="452495" y="244887"/>
            <a:ext cx="11287411" cy="48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solidFill>
                <a:prstClr val="white"/>
              </a:solidFill>
            </a:endParaRPr>
          </a:p>
        </p:txBody>
      </p:sp>
    </p:spTree>
    <p:extLst>
      <p:ext uri="{BB962C8B-B14F-4D97-AF65-F5344CB8AC3E}">
        <p14:creationId xmlns:p14="http://schemas.microsoft.com/office/powerpoint/2010/main" val="324714259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iming>
    <p:tnLst>
      <p:par>
        <p:cTn id="1" dur="indefinite" restart="never" nodeType="tmRoot"/>
      </p:par>
    </p:tnLst>
  </p:timing>
  <p:hf hdr="0" dt="0"/>
  <p:txStyles>
    <p:titleStyle>
      <a:lvl1pPr algn="l" defTabSz="946052" rtl="0" eaLnBrk="1" latinLnBrk="0" hangingPunct="1">
        <a:spcBef>
          <a:spcPct val="0"/>
        </a:spcBef>
        <a:buNone/>
        <a:defRPr sz="2358" b="1" kern="1200">
          <a:solidFill>
            <a:schemeClr val="tx2"/>
          </a:solidFill>
          <a:latin typeface="+mj-lt"/>
          <a:ea typeface="+mj-ea"/>
          <a:cs typeface="+mj-cs"/>
        </a:defRPr>
      </a:lvl1pPr>
    </p:titleStyle>
    <p:bodyStyle>
      <a:lvl1pPr marL="326520" indent="-326520" algn="l" defTabSz="946052" rtl="0" eaLnBrk="1" latinLnBrk="0" hangingPunct="1">
        <a:lnSpc>
          <a:spcPct val="110000"/>
        </a:lnSpc>
        <a:spcBef>
          <a:spcPts val="0"/>
        </a:spcBef>
        <a:spcAft>
          <a:spcPts val="1029"/>
        </a:spcAft>
        <a:buClr>
          <a:schemeClr val="tx2"/>
        </a:buClr>
        <a:buFont typeface="Proxima Nova Rg"/>
        <a:buChar char="■"/>
        <a:defRPr sz="1814" kern="1200">
          <a:solidFill>
            <a:schemeClr val="tx1"/>
          </a:solidFill>
          <a:latin typeface="+mn-lt"/>
          <a:ea typeface="+mn-ea"/>
          <a:cs typeface="+mn-cs"/>
        </a:defRPr>
      </a:lvl1pPr>
      <a:lvl2pPr marL="48978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a:solidFill>
            <a:schemeClr val="tx1"/>
          </a:solidFill>
          <a:latin typeface="+mn-lt"/>
          <a:ea typeface="+mn-ea"/>
          <a:cs typeface="+mn-cs"/>
        </a:defRPr>
      </a:lvl2pPr>
      <a:lvl3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a:solidFill>
            <a:schemeClr val="tx1"/>
          </a:solidFill>
          <a:latin typeface="+mn-lt"/>
          <a:ea typeface="+mn-ea"/>
          <a:cs typeface="+mn-cs"/>
        </a:defRPr>
      </a:lvl3pPr>
      <a:lvl4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a:solidFill>
            <a:schemeClr val="tx1"/>
          </a:solidFill>
          <a:latin typeface="+mn-lt"/>
          <a:ea typeface="+mn-ea"/>
          <a:cs typeface="+mn-cs"/>
        </a:defRPr>
      </a:lvl4pPr>
      <a:lvl5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a:solidFill>
            <a:schemeClr val="tx1"/>
          </a:solidFill>
          <a:latin typeface="+mn-lt"/>
          <a:ea typeface="+mn-ea"/>
          <a:cs typeface="+mn-cs"/>
        </a:defRPr>
      </a:lvl5pPr>
      <a:lvl6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a:solidFill>
            <a:schemeClr val="tx1"/>
          </a:solidFill>
          <a:latin typeface="+mn-lt"/>
          <a:ea typeface="+mn-ea"/>
          <a:cs typeface="+mn-cs"/>
        </a:defRPr>
      </a:lvl6pPr>
      <a:lvl7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baseline="0">
          <a:solidFill>
            <a:schemeClr val="tx1"/>
          </a:solidFill>
          <a:latin typeface="+mn-lt"/>
          <a:ea typeface="+mn-ea"/>
          <a:cs typeface="+mn-cs"/>
        </a:defRPr>
      </a:lvl7pPr>
      <a:lvl8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baseline="0">
          <a:solidFill>
            <a:schemeClr val="tx1"/>
          </a:solidFill>
          <a:latin typeface="+mn-lt"/>
          <a:ea typeface="+mn-ea"/>
          <a:cs typeface="+mn-cs"/>
        </a:defRPr>
      </a:lvl8pPr>
      <a:lvl9pPr marL="653040" indent="-162705" algn="l" defTabSz="946052" rtl="0" eaLnBrk="1" latinLnBrk="0" hangingPunct="1">
        <a:lnSpc>
          <a:spcPct val="110000"/>
        </a:lnSpc>
        <a:spcBef>
          <a:spcPts val="0"/>
        </a:spcBef>
        <a:spcAft>
          <a:spcPts val="508"/>
        </a:spcAft>
        <a:buClr>
          <a:schemeClr val="tx2"/>
        </a:buClr>
        <a:buFont typeface="Arial" panose="020B0604020202020204" pitchFamily="34" charset="0"/>
        <a:buChar char="–"/>
        <a:defRPr sz="1814" kern="1200" baseline="0">
          <a:solidFill>
            <a:schemeClr val="tx1"/>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499" y="385290"/>
            <a:ext cx="11287011" cy="391820"/>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1496" y="1044854"/>
            <a:ext cx="11287411" cy="503130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5" name="Footer Placeholder 4"/>
          <p:cNvSpPr>
            <a:spLocks noGrp="1"/>
          </p:cNvSpPr>
          <p:nvPr>
            <p:ph type="ftr" sz="quarter" idx="3"/>
          </p:nvPr>
        </p:nvSpPr>
        <p:spPr>
          <a:xfrm>
            <a:off x="1748522" y="6504647"/>
            <a:ext cx="7182898" cy="163258"/>
          </a:xfrm>
          <a:prstGeom prst="rect">
            <a:avLst/>
          </a:prstGeom>
        </p:spPr>
        <p:txBody>
          <a:bodyPr vert="horz" lIns="0" tIns="0" rIns="0" bIns="0" rtlCol="0" anchor="t" anchorCtr="0"/>
          <a:lstStyle>
            <a:lvl1pPr algn="l">
              <a:defRPr sz="816">
                <a:solidFill>
                  <a:schemeClr val="tx1">
                    <a:lumMod val="65000"/>
                    <a:lumOff val="35000"/>
                  </a:schemeClr>
                </a:solidFill>
              </a:defRPr>
            </a:lvl1pPr>
          </a:lstStyle>
          <a:p>
            <a:pPr defTabSz="945551"/>
            <a:r>
              <a:rPr lang="en-GB" smtClean="0">
                <a:solidFill>
                  <a:prstClr val="black">
                    <a:lumMod val="65000"/>
                    <a:lumOff val="35000"/>
                  </a:prstClr>
                </a:solidFill>
              </a:rPr>
              <a:t>Insert: Document title</a:t>
            </a:r>
            <a:endParaRPr lang="en-GB" dirty="0" smtClean="0">
              <a:solidFill>
                <a:prstClr val="black">
                  <a:lumMod val="65000"/>
                  <a:lumOff val="35000"/>
                </a:prstClr>
              </a:solidFill>
            </a:endParaRPr>
          </a:p>
        </p:txBody>
      </p:sp>
      <p:sp>
        <p:nvSpPr>
          <p:cNvPr id="6" name="Slide Number Placeholder 5"/>
          <p:cNvSpPr>
            <a:spLocks noGrp="1"/>
          </p:cNvSpPr>
          <p:nvPr>
            <p:ph type="sldNum" sz="quarter" idx="4"/>
          </p:nvPr>
        </p:nvSpPr>
        <p:spPr>
          <a:xfrm>
            <a:off x="452499" y="6505237"/>
            <a:ext cx="1124635" cy="163258"/>
          </a:xfrm>
          <a:prstGeom prst="rect">
            <a:avLst/>
          </a:prstGeom>
        </p:spPr>
        <p:txBody>
          <a:bodyPr vert="horz" lIns="0" tIns="0" rIns="0" bIns="0" rtlCol="0" anchor="t" anchorCtr="0"/>
          <a:lstStyle>
            <a:lvl1pPr algn="l">
              <a:defRPr sz="816">
                <a:solidFill>
                  <a:schemeClr val="tx1">
                    <a:lumMod val="65000"/>
                    <a:lumOff val="35000"/>
                  </a:schemeClr>
                </a:solidFill>
              </a:defRPr>
            </a:lvl1pPr>
          </a:lstStyle>
          <a:p>
            <a:pPr defTabSz="945551"/>
            <a:fld id="{183C6C5D-E533-49CA-B0EE-FC3E24E254C3}" type="slidenum">
              <a:rPr lang="en-GB" smtClean="0">
                <a:solidFill>
                  <a:prstClr val="black">
                    <a:lumMod val="65000"/>
                    <a:lumOff val="35000"/>
                  </a:prstClr>
                </a:solidFill>
              </a:rPr>
              <a:pPr defTabSz="945551"/>
              <a:t>‹#›</a:t>
            </a:fld>
            <a:endParaRPr lang="en-GB" dirty="0">
              <a:solidFill>
                <a:prstClr val="black">
                  <a:lumMod val="65000"/>
                  <a:lumOff val="35000"/>
                </a:prstClr>
              </a:solidFill>
            </a:endParaRPr>
          </a:p>
        </p:txBody>
      </p:sp>
      <p:sp>
        <p:nvSpPr>
          <p:cNvPr id="7" name="Rectangle 6"/>
          <p:cNvSpPr/>
          <p:nvPr/>
        </p:nvSpPr>
        <p:spPr>
          <a:xfrm>
            <a:off x="452494" y="840840"/>
            <a:ext cx="11287411" cy="48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defTabSz="945551"/>
            <a:endParaRPr lang="en-GB" sz="1633">
              <a:solidFill>
                <a:prstClr val="white"/>
              </a:solidFill>
            </a:endParaRPr>
          </a:p>
        </p:txBody>
      </p:sp>
      <p:sp>
        <p:nvSpPr>
          <p:cNvPr id="8" name="Rectangle 7"/>
          <p:cNvSpPr/>
          <p:nvPr/>
        </p:nvSpPr>
        <p:spPr>
          <a:xfrm>
            <a:off x="452494" y="244887"/>
            <a:ext cx="11287411" cy="48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2892" tIns="41446" rIns="82892" bIns="41446" rtlCol="0" anchor="ctr"/>
          <a:lstStyle/>
          <a:p>
            <a:pPr algn="ctr" defTabSz="945551"/>
            <a:endParaRPr lang="en-GB" sz="1633">
              <a:solidFill>
                <a:prstClr val="white"/>
              </a:solidFill>
            </a:endParaRPr>
          </a:p>
        </p:txBody>
      </p:sp>
    </p:spTree>
    <p:extLst>
      <p:ext uri="{BB962C8B-B14F-4D97-AF65-F5344CB8AC3E}">
        <p14:creationId xmlns:p14="http://schemas.microsoft.com/office/powerpoint/2010/main" val="363751539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timing>
    <p:tnLst>
      <p:par>
        <p:cTn id="1" dur="indefinite" restart="never" nodeType="tmRoot"/>
      </p:par>
    </p:tnLst>
  </p:timing>
  <p:hf hdr="0" dt="0"/>
  <p:txStyles>
    <p:titleStyle>
      <a:lvl1pPr algn="l" defTabSz="945551" rtl="0" eaLnBrk="1" latinLnBrk="0" hangingPunct="1">
        <a:spcBef>
          <a:spcPct val="0"/>
        </a:spcBef>
        <a:buNone/>
        <a:defRPr sz="2358" b="1" kern="1200">
          <a:solidFill>
            <a:schemeClr val="tx2"/>
          </a:solidFill>
          <a:latin typeface="+mj-lt"/>
          <a:ea typeface="+mj-ea"/>
          <a:cs typeface="+mj-cs"/>
        </a:defRPr>
      </a:lvl1pPr>
    </p:titleStyle>
    <p:bodyStyle>
      <a:lvl1pPr marL="326348" indent="-326348" algn="l" defTabSz="945551" rtl="0" eaLnBrk="1" latinLnBrk="0" hangingPunct="1">
        <a:lnSpc>
          <a:spcPct val="110000"/>
        </a:lnSpc>
        <a:spcBef>
          <a:spcPts val="0"/>
        </a:spcBef>
        <a:spcAft>
          <a:spcPts val="1029"/>
        </a:spcAft>
        <a:buClr>
          <a:schemeClr val="tx2"/>
        </a:buClr>
        <a:buFont typeface="Proxima Nova Rg"/>
        <a:buChar char="■"/>
        <a:defRPr sz="1905" kern="1200">
          <a:solidFill>
            <a:schemeClr val="tx1"/>
          </a:solidFill>
          <a:latin typeface="+mn-lt"/>
          <a:ea typeface="+mn-ea"/>
          <a:cs typeface="+mn-cs"/>
        </a:defRPr>
      </a:lvl1pPr>
      <a:lvl2pPr marL="489521" indent="-162619" algn="l" defTabSz="945551" rtl="0" eaLnBrk="1" latinLnBrk="0" hangingPunct="1">
        <a:lnSpc>
          <a:spcPct val="110000"/>
        </a:lnSpc>
        <a:spcBef>
          <a:spcPts val="0"/>
        </a:spcBef>
        <a:spcAft>
          <a:spcPts val="508"/>
        </a:spcAft>
        <a:buClr>
          <a:schemeClr val="tx2"/>
        </a:buClr>
        <a:buFont typeface="Arial" panose="020B0604020202020204" pitchFamily="34" charset="0"/>
        <a:buChar char="–"/>
        <a:defRPr sz="1905" kern="1200">
          <a:solidFill>
            <a:schemeClr val="tx1"/>
          </a:solidFill>
          <a:latin typeface="+mn-lt"/>
          <a:ea typeface="+mn-ea"/>
          <a:cs typeface="+mn-cs"/>
        </a:defRPr>
      </a:lvl2pPr>
      <a:lvl3pPr marL="652694" indent="-162619" algn="l" defTabSz="945551" rtl="0" eaLnBrk="1" latinLnBrk="0" hangingPunct="1">
        <a:lnSpc>
          <a:spcPct val="110000"/>
        </a:lnSpc>
        <a:spcBef>
          <a:spcPts val="0"/>
        </a:spcBef>
        <a:spcAft>
          <a:spcPts val="508"/>
        </a:spcAft>
        <a:buClr>
          <a:schemeClr val="tx2"/>
        </a:buClr>
        <a:buFont typeface="Arial" panose="020B0604020202020204" pitchFamily="34" charset="0"/>
        <a:buChar char="–"/>
        <a:defRPr sz="1905" kern="1200">
          <a:solidFill>
            <a:schemeClr val="tx1"/>
          </a:solidFill>
          <a:latin typeface="+mn-lt"/>
          <a:ea typeface="+mn-ea"/>
          <a:cs typeface="+mn-cs"/>
        </a:defRPr>
      </a:lvl3pPr>
      <a:lvl4pPr marL="652694" indent="-162619" algn="l" defTabSz="945551" rtl="0" eaLnBrk="1" latinLnBrk="0" hangingPunct="1">
        <a:lnSpc>
          <a:spcPct val="110000"/>
        </a:lnSpc>
        <a:spcBef>
          <a:spcPts val="0"/>
        </a:spcBef>
        <a:spcAft>
          <a:spcPts val="508"/>
        </a:spcAft>
        <a:buClr>
          <a:schemeClr val="tx2"/>
        </a:buClr>
        <a:buFont typeface="Arial" panose="020B0604020202020204" pitchFamily="34" charset="0"/>
        <a:buChar char="–"/>
        <a:defRPr sz="1905" kern="1200">
          <a:solidFill>
            <a:schemeClr val="tx1"/>
          </a:solidFill>
          <a:latin typeface="+mn-lt"/>
          <a:ea typeface="+mn-ea"/>
          <a:cs typeface="+mn-cs"/>
        </a:defRPr>
      </a:lvl4pPr>
      <a:lvl5pPr marL="652694" indent="-162619" algn="l" defTabSz="945551" rtl="0" eaLnBrk="1" latinLnBrk="0" hangingPunct="1">
        <a:lnSpc>
          <a:spcPct val="110000"/>
        </a:lnSpc>
        <a:spcBef>
          <a:spcPts val="0"/>
        </a:spcBef>
        <a:spcAft>
          <a:spcPts val="508"/>
        </a:spcAft>
        <a:buClr>
          <a:schemeClr val="tx2"/>
        </a:buClr>
        <a:buFont typeface="Arial" panose="020B0604020202020204" pitchFamily="34" charset="0"/>
        <a:buChar char="–"/>
        <a:defRPr sz="1905" kern="1200">
          <a:solidFill>
            <a:schemeClr val="tx1"/>
          </a:solidFill>
          <a:latin typeface="+mn-lt"/>
          <a:ea typeface="+mn-ea"/>
          <a:cs typeface="+mn-cs"/>
        </a:defRPr>
      </a:lvl5pPr>
      <a:lvl6pPr marL="652694" indent="-162619" algn="l" defTabSz="945551" rtl="0" eaLnBrk="1" latinLnBrk="0" hangingPunct="1">
        <a:lnSpc>
          <a:spcPct val="110000"/>
        </a:lnSpc>
        <a:spcBef>
          <a:spcPts val="0"/>
        </a:spcBef>
        <a:spcAft>
          <a:spcPts val="508"/>
        </a:spcAft>
        <a:buClr>
          <a:schemeClr val="tx2"/>
        </a:buClr>
        <a:buFont typeface="Arial" panose="020B0604020202020204" pitchFamily="34" charset="0"/>
        <a:buChar char="–"/>
        <a:defRPr sz="1905" kern="1200">
          <a:solidFill>
            <a:schemeClr val="tx1"/>
          </a:solidFill>
          <a:latin typeface="+mn-lt"/>
          <a:ea typeface="+mn-ea"/>
          <a:cs typeface="+mn-cs"/>
        </a:defRPr>
      </a:lvl6pPr>
      <a:lvl7pPr marL="652694" indent="-162619" algn="l" defTabSz="945551" rtl="0" eaLnBrk="1" latinLnBrk="0" hangingPunct="1">
        <a:lnSpc>
          <a:spcPct val="110000"/>
        </a:lnSpc>
        <a:spcBef>
          <a:spcPts val="0"/>
        </a:spcBef>
        <a:spcAft>
          <a:spcPts val="508"/>
        </a:spcAft>
        <a:buClr>
          <a:schemeClr val="tx2"/>
        </a:buClr>
        <a:buFont typeface="Arial" panose="020B0604020202020204" pitchFamily="34" charset="0"/>
        <a:buChar char="–"/>
        <a:defRPr sz="1905" kern="1200" baseline="0">
          <a:solidFill>
            <a:schemeClr val="tx1"/>
          </a:solidFill>
          <a:latin typeface="+mn-lt"/>
          <a:ea typeface="+mn-ea"/>
          <a:cs typeface="+mn-cs"/>
        </a:defRPr>
      </a:lvl7pPr>
      <a:lvl8pPr marL="652694" indent="-162619" algn="l" defTabSz="945551" rtl="0" eaLnBrk="1" latinLnBrk="0" hangingPunct="1">
        <a:lnSpc>
          <a:spcPct val="110000"/>
        </a:lnSpc>
        <a:spcBef>
          <a:spcPts val="0"/>
        </a:spcBef>
        <a:spcAft>
          <a:spcPts val="508"/>
        </a:spcAft>
        <a:buClr>
          <a:schemeClr val="tx2"/>
        </a:buClr>
        <a:buFont typeface="Arial" panose="020B0604020202020204" pitchFamily="34" charset="0"/>
        <a:buChar char="–"/>
        <a:defRPr sz="1905" kern="1200" baseline="0">
          <a:solidFill>
            <a:schemeClr val="tx1"/>
          </a:solidFill>
          <a:latin typeface="+mn-lt"/>
          <a:ea typeface="+mn-ea"/>
          <a:cs typeface="+mn-cs"/>
        </a:defRPr>
      </a:lvl8pPr>
      <a:lvl9pPr marL="652694" indent="-162619" algn="l" defTabSz="945551" rtl="0" eaLnBrk="1" latinLnBrk="0" hangingPunct="1">
        <a:lnSpc>
          <a:spcPct val="110000"/>
        </a:lnSpc>
        <a:spcBef>
          <a:spcPts val="0"/>
        </a:spcBef>
        <a:spcAft>
          <a:spcPts val="508"/>
        </a:spcAft>
        <a:buClr>
          <a:schemeClr val="tx2"/>
        </a:buClr>
        <a:buFont typeface="Arial" panose="020B0604020202020204" pitchFamily="34" charset="0"/>
        <a:buChar char="–"/>
        <a:defRPr sz="1905" kern="1200" baseline="0">
          <a:solidFill>
            <a:schemeClr val="tx1"/>
          </a:solidFill>
          <a:latin typeface="+mn-lt"/>
          <a:ea typeface="+mn-ea"/>
          <a:cs typeface="+mn-cs"/>
        </a:defRPr>
      </a:lvl9pPr>
    </p:bodyStyle>
    <p:otherStyle>
      <a:defPPr>
        <a:defRPr lang="en-US"/>
      </a:defPPr>
      <a:lvl1pPr marL="0" algn="l" defTabSz="945551" rtl="0" eaLnBrk="1" latinLnBrk="0" hangingPunct="1">
        <a:defRPr sz="1905" kern="1200">
          <a:solidFill>
            <a:schemeClr val="tx1"/>
          </a:solidFill>
          <a:latin typeface="+mn-lt"/>
          <a:ea typeface="+mn-ea"/>
          <a:cs typeface="+mn-cs"/>
        </a:defRPr>
      </a:lvl1pPr>
      <a:lvl2pPr marL="472776" algn="l" defTabSz="945551" rtl="0" eaLnBrk="1" latinLnBrk="0" hangingPunct="1">
        <a:defRPr sz="1905" kern="1200">
          <a:solidFill>
            <a:schemeClr val="tx1"/>
          </a:solidFill>
          <a:latin typeface="+mn-lt"/>
          <a:ea typeface="+mn-ea"/>
          <a:cs typeface="+mn-cs"/>
        </a:defRPr>
      </a:lvl2pPr>
      <a:lvl3pPr marL="945551" algn="l" defTabSz="945551" rtl="0" eaLnBrk="1" latinLnBrk="0" hangingPunct="1">
        <a:defRPr sz="1905" kern="1200">
          <a:solidFill>
            <a:schemeClr val="tx1"/>
          </a:solidFill>
          <a:latin typeface="+mn-lt"/>
          <a:ea typeface="+mn-ea"/>
          <a:cs typeface="+mn-cs"/>
        </a:defRPr>
      </a:lvl3pPr>
      <a:lvl4pPr marL="1418327" algn="l" defTabSz="945551" rtl="0" eaLnBrk="1" latinLnBrk="0" hangingPunct="1">
        <a:defRPr sz="1905" kern="1200">
          <a:solidFill>
            <a:schemeClr val="tx1"/>
          </a:solidFill>
          <a:latin typeface="+mn-lt"/>
          <a:ea typeface="+mn-ea"/>
          <a:cs typeface="+mn-cs"/>
        </a:defRPr>
      </a:lvl4pPr>
      <a:lvl5pPr marL="1891102" algn="l" defTabSz="945551" rtl="0" eaLnBrk="1" latinLnBrk="0" hangingPunct="1">
        <a:defRPr sz="1905" kern="1200">
          <a:solidFill>
            <a:schemeClr val="tx1"/>
          </a:solidFill>
          <a:latin typeface="+mn-lt"/>
          <a:ea typeface="+mn-ea"/>
          <a:cs typeface="+mn-cs"/>
        </a:defRPr>
      </a:lvl5pPr>
      <a:lvl6pPr marL="2363877" algn="l" defTabSz="945551" rtl="0" eaLnBrk="1" latinLnBrk="0" hangingPunct="1">
        <a:defRPr sz="1905" kern="1200">
          <a:solidFill>
            <a:schemeClr val="tx1"/>
          </a:solidFill>
          <a:latin typeface="+mn-lt"/>
          <a:ea typeface="+mn-ea"/>
          <a:cs typeface="+mn-cs"/>
        </a:defRPr>
      </a:lvl6pPr>
      <a:lvl7pPr marL="2836653" algn="l" defTabSz="945551" rtl="0" eaLnBrk="1" latinLnBrk="0" hangingPunct="1">
        <a:defRPr sz="1905" kern="1200">
          <a:solidFill>
            <a:schemeClr val="tx1"/>
          </a:solidFill>
          <a:latin typeface="+mn-lt"/>
          <a:ea typeface="+mn-ea"/>
          <a:cs typeface="+mn-cs"/>
        </a:defRPr>
      </a:lvl7pPr>
      <a:lvl8pPr marL="3309429" algn="l" defTabSz="945551" rtl="0" eaLnBrk="1" latinLnBrk="0" hangingPunct="1">
        <a:defRPr sz="1905" kern="1200">
          <a:solidFill>
            <a:schemeClr val="tx1"/>
          </a:solidFill>
          <a:latin typeface="+mn-lt"/>
          <a:ea typeface="+mn-ea"/>
          <a:cs typeface="+mn-cs"/>
        </a:defRPr>
      </a:lvl8pPr>
      <a:lvl9pPr marL="3782204" algn="l" defTabSz="945551" rtl="0" eaLnBrk="1" latinLnBrk="0" hangingPunct="1">
        <a:defRPr sz="190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5427" y="2612135"/>
            <a:ext cx="4514964" cy="848944"/>
          </a:xfrm>
          <a:prstGeom prst="rect">
            <a:avLst/>
          </a:prstGeom>
        </p:spPr>
        <p:txBody>
          <a:bodyPr vert="horz" lIns="0" tIns="0" rIns="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224543" y="4061155"/>
            <a:ext cx="4514964" cy="293865"/>
          </a:xfrm>
          <a:prstGeom prst="rect">
            <a:avLst/>
          </a:prstGeom>
        </p:spPr>
        <p:txBody>
          <a:bodyPr vert="horz" lIns="0" tIns="0" rIns="0" bIns="0" rtlCol="0">
            <a:noAutofit/>
          </a:bodyPr>
          <a:lstStyle/>
          <a:p>
            <a:pPr lvl="0"/>
            <a:r>
              <a:rPr lang="en-US" dirty="0"/>
              <a:t>Click to edit Master text styles</a:t>
            </a:r>
          </a:p>
        </p:txBody>
      </p:sp>
      <p:sp>
        <p:nvSpPr>
          <p:cNvPr id="5" name="Footer Placeholder 4"/>
          <p:cNvSpPr>
            <a:spLocks noGrp="1"/>
          </p:cNvSpPr>
          <p:nvPr>
            <p:ph type="ftr" sz="quarter" idx="3"/>
          </p:nvPr>
        </p:nvSpPr>
        <p:spPr>
          <a:xfrm>
            <a:off x="7223944" y="4354343"/>
            <a:ext cx="4514964" cy="555079"/>
          </a:xfrm>
          <a:prstGeom prst="rect">
            <a:avLst/>
          </a:prstGeom>
        </p:spPr>
        <p:txBody>
          <a:bodyPr vert="horz" lIns="0" tIns="0" rIns="0" bIns="0" rtlCol="0" anchor="t" anchorCtr="0"/>
          <a:lstStyle>
            <a:lvl1pPr algn="r">
              <a:lnSpc>
                <a:spcPts val="2313"/>
              </a:lnSpc>
              <a:defRPr sz="1814">
                <a:solidFill>
                  <a:schemeClr val="accent4"/>
                </a:solidFill>
              </a:defRPr>
            </a:lvl1pPr>
          </a:lstStyle>
          <a:p>
            <a:r>
              <a:rPr lang="en-GB">
                <a:solidFill>
                  <a:srgbClr val="00A7DE"/>
                </a:solidFill>
              </a:rPr>
              <a:t>Document title: Insert &gt; Header &amp; Footer</a:t>
            </a:r>
            <a:endParaRPr lang="en-GB" dirty="0">
              <a:solidFill>
                <a:srgbClr val="00A7DE"/>
              </a:solidFill>
            </a:endParaRPr>
          </a:p>
        </p:txBody>
      </p:sp>
      <p:sp>
        <p:nvSpPr>
          <p:cNvPr id="4" name="Date Placeholder 3"/>
          <p:cNvSpPr>
            <a:spLocks noGrp="1"/>
          </p:cNvSpPr>
          <p:nvPr>
            <p:ph type="dt" sz="half" idx="2"/>
          </p:nvPr>
        </p:nvSpPr>
        <p:spPr>
          <a:xfrm>
            <a:off x="7223944" y="3771270"/>
            <a:ext cx="4514964" cy="277539"/>
          </a:xfrm>
          <a:prstGeom prst="rect">
            <a:avLst/>
          </a:prstGeom>
        </p:spPr>
        <p:txBody>
          <a:bodyPr vert="horz" lIns="0" tIns="0" rIns="0" bIns="0" rtlCol="0" anchor="t" anchorCtr="0"/>
          <a:lstStyle>
            <a:lvl1pPr algn="r">
              <a:lnSpc>
                <a:spcPct val="100000"/>
              </a:lnSpc>
              <a:defRPr sz="1814">
                <a:solidFill>
                  <a:schemeClr val="accent4"/>
                </a:solidFill>
              </a:defRPr>
            </a:lvl1pPr>
          </a:lstStyle>
          <a:p>
            <a:endParaRPr lang="en-GB" dirty="0">
              <a:solidFill>
                <a:srgbClr val="00A7DE"/>
              </a:solidFill>
            </a:endParaRPr>
          </a:p>
        </p:txBody>
      </p:sp>
      <p:grpSp>
        <p:nvGrpSpPr>
          <p:cNvPr id="15" name="Group 14"/>
          <p:cNvGrpSpPr/>
          <p:nvPr/>
        </p:nvGrpSpPr>
        <p:grpSpPr>
          <a:xfrm>
            <a:off x="9571156" y="6201508"/>
            <a:ext cx="2173782" cy="423316"/>
            <a:chOff x="8394700" y="6818313"/>
            <a:chExt cx="1906588" cy="466725"/>
          </a:xfrm>
        </p:grpSpPr>
        <p:sp>
          <p:nvSpPr>
            <p:cNvPr id="16" name="Freeform 5"/>
            <p:cNvSpPr>
              <a:spLocks/>
            </p:cNvSpPr>
            <p:nvPr userDrawn="1"/>
          </p:nvSpPr>
          <p:spPr bwMode="auto">
            <a:xfrm>
              <a:off x="8394700" y="6818313"/>
              <a:ext cx="1263650" cy="466725"/>
            </a:xfrm>
            <a:custGeom>
              <a:avLst/>
              <a:gdLst>
                <a:gd name="T0" fmla="*/ 263 w 5386"/>
                <a:gd name="T1" fmla="*/ 1980 h 1980"/>
                <a:gd name="T2" fmla="*/ 263 w 5386"/>
                <a:gd name="T3" fmla="*/ 1980 h 1980"/>
                <a:gd name="T4" fmla="*/ 0 w 5386"/>
                <a:gd name="T5" fmla="*/ 1721 h 1980"/>
                <a:gd name="T6" fmla="*/ 0 w 5386"/>
                <a:gd name="T7" fmla="*/ 0 h 1980"/>
                <a:gd name="T8" fmla="*/ 5386 w 5386"/>
                <a:gd name="T9" fmla="*/ 0 h 1980"/>
                <a:gd name="T10" fmla="*/ 4636 w 5386"/>
                <a:gd name="T11" fmla="*/ 801 h 1980"/>
                <a:gd name="T12" fmla="*/ 4297 w 5386"/>
                <a:gd name="T13" fmla="*/ 339 h 1980"/>
                <a:gd name="T14" fmla="*/ 3962 w 5386"/>
                <a:gd name="T15" fmla="*/ 339 h 1980"/>
                <a:gd name="T16" fmla="*/ 4514 w 5386"/>
                <a:gd name="T17" fmla="*/ 1087 h 1980"/>
                <a:gd name="T18" fmla="*/ 3723 w 5386"/>
                <a:gd name="T19" fmla="*/ 1980 h 1980"/>
                <a:gd name="T20" fmla="*/ 263 w 5386"/>
                <a:gd name="T21" fmla="*/ 198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6" h="1980">
                  <a:moveTo>
                    <a:pt x="263" y="1980"/>
                  </a:moveTo>
                  <a:lnTo>
                    <a:pt x="263" y="1980"/>
                  </a:lnTo>
                  <a:cubicBezTo>
                    <a:pt x="2" y="1980"/>
                    <a:pt x="0" y="1721"/>
                    <a:pt x="0" y="1721"/>
                  </a:cubicBezTo>
                  <a:lnTo>
                    <a:pt x="0" y="0"/>
                  </a:lnTo>
                  <a:lnTo>
                    <a:pt x="5386" y="0"/>
                  </a:lnTo>
                  <a:cubicBezTo>
                    <a:pt x="5025" y="0"/>
                    <a:pt x="4821" y="377"/>
                    <a:pt x="4636" y="801"/>
                  </a:cubicBezTo>
                  <a:lnTo>
                    <a:pt x="4297" y="339"/>
                  </a:lnTo>
                  <a:lnTo>
                    <a:pt x="3962" y="339"/>
                  </a:lnTo>
                  <a:lnTo>
                    <a:pt x="4514" y="1087"/>
                  </a:lnTo>
                  <a:cubicBezTo>
                    <a:pt x="4319" y="1541"/>
                    <a:pt x="4110" y="1980"/>
                    <a:pt x="3723" y="1980"/>
                  </a:cubicBezTo>
                  <a:cubicBezTo>
                    <a:pt x="3723" y="1980"/>
                    <a:pt x="524" y="1980"/>
                    <a:pt x="263" y="198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17" name="Freeform 6"/>
            <p:cNvSpPr>
              <a:spLocks/>
            </p:cNvSpPr>
            <p:nvPr userDrawn="1"/>
          </p:nvSpPr>
          <p:spPr bwMode="auto">
            <a:xfrm>
              <a:off x="8491538" y="6899275"/>
              <a:ext cx="220663" cy="303213"/>
            </a:xfrm>
            <a:custGeom>
              <a:avLst/>
              <a:gdLst>
                <a:gd name="T0" fmla="*/ 668 w 943"/>
                <a:gd name="T1" fmla="*/ 1287 h 1287"/>
                <a:gd name="T2" fmla="*/ 668 w 943"/>
                <a:gd name="T3" fmla="*/ 1287 h 1287"/>
                <a:gd name="T4" fmla="*/ 943 w 943"/>
                <a:gd name="T5" fmla="*/ 1106 h 1287"/>
                <a:gd name="T6" fmla="*/ 279 w 943"/>
                <a:gd name="T7" fmla="*/ 1106 h 1287"/>
                <a:gd name="T8" fmla="*/ 279 w 943"/>
                <a:gd name="T9" fmla="*/ 703 h 1287"/>
                <a:gd name="T10" fmla="*/ 785 w 943"/>
                <a:gd name="T11" fmla="*/ 703 h 1287"/>
                <a:gd name="T12" fmla="*/ 785 w 943"/>
                <a:gd name="T13" fmla="*/ 527 h 1287"/>
                <a:gd name="T14" fmla="*/ 274 w 943"/>
                <a:gd name="T15" fmla="*/ 527 h 1287"/>
                <a:gd name="T16" fmla="*/ 274 w 943"/>
                <a:gd name="T17" fmla="*/ 174 h 1287"/>
                <a:gd name="T18" fmla="*/ 883 w 943"/>
                <a:gd name="T19" fmla="*/ 174 h 1287"/>
                <a:gd name="T20" fmla="*/ 919 w 943"/>
                <a:gd name="T21" fmla="*/ 0 h 1287"/>
                <a:gd name="T22" fmla="*/ 0 w 943"/>
                <a:gd name="T23" fmla="*/ 0 h 1287"/>
                <a:gd name="T24" fmla="*/ 0 w 943"/>
                <a:gd name="T25" fmla="*/ 1287 h 1287"/>
                <a:gd name="T26" fmla="*/ 668 w 943"/>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1287">
                  <a:moveTo>
                    <a:pt x="668" y="1287"/>
                  </a:moveTo>
                  <a:lnTo>
                    <a:pt x="668" y="1287"/>
                  </a:lnTo>
                  <a:cubicBezTo>
                    <a:pt x="872" y="1287"/>
                    <a:pt x="943" y="1106"/>
                    <a:pt x="943" y="1106"/>
                  </a:cubicBezTo>
                  <a:lnTo>
                    <a:pt x="279" y="1106"/>
                  </a:lnTo>
                  <a:lnTo>
                    <a:pt x="279" y="703"/>
                  </a:lnTo>
                  <a:lnTo>
                    <a:pt x="785" y="703"/>
                  </a:lnTo>
                  <a:lnTo>
                    <a:pt x="785" y="527"/>
                  </a:lnTo>
                  <a:lnTo>
                    <a:pt x="274" y="527"/>
                  </a:lnTo>
                  <a:lnTo>
                    <a:pt x="274" y="174"/>
                  </a:lnTo>
                  <a:lnTo>
                    <a:pt x="883" y="174"/>
                  </a:lnTo>
                  <a:lnTo>
                    <a:pt x="919" y="0"/>
                  </a:lnTo>
                  <a:lnTo>
                    <a:pt x="0" y="0"/>
                  </a:lnTo>
                  <a:lnTo>
                    <a:pt x="0" y="1287"/>
                  </a:lnTo>
                  <a:cubicBezTo>
                    <a:pt x="0" y="1287"/>
                    <a:pt x="463" y="1287"/>
                    <a:pt x="668"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18" name="Freeform 7"/>
            <p:cNvSpPr>
              <a:spLocks/>
            </p:cNvSpPr>
            <p:nvPr userDrawn="1"/>
          </p:nvSpPr>
          <p:spPr bwMode="auto">
            <a:xfrm>
              <a:off x="9048750" y="6899275"/>
              <a:ext cx="220663" cy="303213"/>
            </a:xfrm>
            <a:custGeom>
              <a:avLst/>
              <a:gdLst>
                <a:gd name="T0" fmla="*/ 667 w 942"/>
                <a:gd name="T1" fmla="*/ 1287 h 1287"/>
                <a:gd name="T2" fmla="*/ 667 w 942"/>
                <a:gd name="T3" fmla="*/ 1287 h 1287"/>
                <a:gd name="T4" fmla="*/ 942 w 942"/>
                <a:gd name="T5" fmla="*/ 1106 h 1287"/>
                <a:gd name="T6" fmla="*/ 279 w 942"/>
                <a:gd name="T7" fmla="*/ 1106 h 1287"/>
                <a:gd name="T8" fmla="*/ 279 w 942"/>
                <a:gd name="T9" fmla="*/ 703 h 1287"/>
                <a:gd name="T10" fmla="*/ 784 w 942"/>
                <a:gd name="T11" fmla="*/ 703 h 1287"/>
                <a:gd name="T12" fmla="*/ 784 w 942"/>
                <a:gd name="T13" fmla="*/ 527 h 1287"/>
                <a:gd name="T14" fmla="*/ 274 w 942"/>
                <a:gd name="T15" fmla="*/ 527 h 1287"/>
                <a:gd name="T16" fmla="*/ 274 w 942"/>
                <a:gd name="T17" fmla="*/ 174 h 1287"/>
                <a:gd name="T18" fmla="*/ 883 w 942"/>
                <a:gd name="T19" fmla="*/ 174 h 1287"/>
                <a:gd name="T20" fmla="*/ 919 w 942"/>
                <a:gd name="T21" fmla="*/ 0 h 1287"/>
                <a:gd name="T22" fmla="*/ 0 w 942"/>
                <a:gd name="T23" fmla="*/ 0 h 1287"/>
                <a:gd name="T24" fmla="*/ 0 w 942"/>
                <a:gd name="T25" fmla="*/ 1287 h 1287"/>
                <a:gd name="T26" fmla="*/ 667 w 942"/>
                <a:gd name="T27"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1287">
                  <a:moveTo>
                    <a:pt x="667" y="1287"/>
                  </a:moveTo>
                  <a:lnTo>
                    <a:pt x="667" y="1287"/>
                  </a:lnTo>
                  <a:cubicBezTo>
                    <a:pt x="872" y="1287"/>
                    <a:pt x="942" y="1106"/>
                    <a:pt x="942" y="1106"/>
                  </a:cubicBezTo>
                  <a:lnTo>
                    <a:pt x="279" y="1106"/>
                  </a:lnTo>
                  <a:lnTo>
                    <a:pt x="279" y="703"/>
                  </a:lnTo>
                  <a:lnTo>
                    <a:pt x="784" y="703"/>
                  </a:lnTo>
                  <a:lnTo>
                    <a:pt x="784" y="527"/>
                  </a:lnTo>
                  <a:lnTo>
                    <a:pt x="274" y="527"/>
                  </a:lnTo>
                  <a:lnTo>
                    <a:pt x="274" y="174"/>
                  </a:lnTo>
                  <a:lnTo>
                    <a:pt x="883" y="174"/>
                  </a:lnTo>
                  <a:lnTo>
                    <a:pt x="919" y="0"/>
                  </a:lnTo>
                  <a:lnTo>
                    <a:pt x="0" y="0"/>
                  </a:lnTo>
                  <a:lnTo>
                    <a:pt x="0" y="1287"/>
                  </a:lnTo>
                  <a:cubicBezTo>
                    <a:pt x="0" y="1287"/>
                    <a:pt x="463" y="1287"/>
                    <a:pt x="667" y="128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19" name="Freeform 8"/>
            <p:cNvSpPr>
              <a:spLocks/>
            </p:cNvSpPr>
            <p:nvPr userDrawn="1"/>
          </p:nvSpPr>
          <p:spPr bwMode="auto">
            <a:xfrm>
              <a:off x="8783638" y="6899275"/>
              <a:ext cx="207963" cy="306388"/>
            </a:xfrm>
            <a:custGeom>
              <a:avLst/>
              <a:gdLst>
                <a:gd name="T0" fmla="*/ 41 w 887"/>
                <a:gd name="T1" fmla="*/ 1298 h 1298"/>
                <a:gd name="T2" fmla="*/ 41 w 887"/>
                <a:gd name="T3" fmla="*/ 1298 h 1298"/>
                <a:gd name="T4" fmla="*/ 610 w 887"/>
                <a:gd name="T5" fmla="*/ 1298 h 1298"/>
                <a:gd name="T6" fmla="*/ 885 w 887"/>
                <a:gd name="T7" fmla="*/ 1117 h 1298"/>
                <a:gd name="T8" fmla="*/ 887 w 887"/>
                <a:gd name="T9" fmla="*/ 1111 h 1298"/>
                <a:gd name="T10" fmla="*/ 280 w 887"/>
                <a:gd name="T11" fmla="*/ 1111 h 1298"/>
                <a:gd name="T12" fmla="*/ 280 w 887"/>
                <a:gd name="T13" fmla="*/ 0 h 1298"/>
                <a:gd name="T14" fmla="*/ 0 w 887"/>
                <a:gd name="T15" fmla="*/ 0 h 1298"/>
                <a:gd name="T16" fmla="*/ 0 w 887"/>
                <a:gd name="T17" fmla="*/ 1297 h 1298"/>
                <a:gd name="T18" fmla="*/ 41 w 887"/>
                <a:gd name="T1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298">
                  <a:moveTo>
                    <a:pt x="41" y="1298"/>
                  </a:moveTo>
                  <a:lnTo>
                    <a:pt x="41" y="1298"/>
                  </a:lnTo>
                  <a:cubicBezTo>
                    <a:pt x="41" y="1298"/>
                    <a:pt x="406" y="1298"/>
                    <a:pt x="610" y="1298"/>
                  </a:cubicBezTo>
                  <a:cubicBezTo>
                    <a:pt x="815" y="1298"/>
                    <a:pt x="885" y="1117"/>
                    <a:pt x="885" y="1117"/>
                  </a:cubicBezTo>
                  <a:lnTo>
                    <a:pt x="887" y="1111"/>
                  </a:lnTo>
                  <a:lnTo>
                    <a:pt x="280" y="1111"/>
                  </a:lnTo>
                  <a:lnTo>
                    <a:pt x="280" y="0"/>
                  </a:lnTo>
                  <a:lnTo>
                    <a:pt x="0" y="0"/>
                  </a:lnTo>
                  <a:lnTo>
                    <a:pt x="0" y="1297"/>
                  </a:lnTo>
                  <a:lnTo>
                    <a:pt x="41" y="129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0" name="Freeform 9"/>
            <p:cNvSpPr>
              <a:spLocks/>
            </p:cNvSpPr>
            <p:nvPr userDrawn="1"/>
          </p:nvSpPr>
          <p:spPr bwMode="auto">
            <a:xfrm>
              <a:off x="10037763" y="6900863"/>
              <a:ext cx="263525" cy="303213"/>
            </a:xfrm>
            <a:custGeom>
              <a:avLst/>
              <a:gdLst>
                <a:gd name="T0" fmla="*/ 835 w 1124"/>
                <a:gd name="T1" fmla="*/ 1287 h 1287"/>
                <a:gd name="T2" fmla="*/ 835 w 1124"/>
                <a:gd name="T3" fmla="*/ 1287 h 1287"/>
                <a:gd name="T4" fmla="*/ 270 w 1124"/>
                <a:gd name="T5" fmla="*/ 325 h 1287"/>
                <a:gd name="T6" fmla="*/ 270 w 1124"/>
                <a:gd name="T7" fmla="*/ 1287 h 1287"/>
                <a:gd name="T8" fmla="*/ 0 w 1124"/>
                <a:gd name="T9" fmla="*/ 1287 h 1287"/>
                <a:gd name="T10" fmla="*/ 0 w 1124"/>
                <a:gd name="T11" fmla="*/ 0 h 1287"/>
                <a:gd name="T12" fmla="*/ 311 w 1124"/>
                <a:gd name="T13" fmla="*/ 0 h 1287"/>
                <a:gd name="T14" fmla="*/ 864 w 1124"/>
                <a:gd name="T15" fmla="*/ 937 h 1287"/>
                <a:gd name="T16" fmla="*/ 864 w 1124"/>
                <a:gd name="T17" fmla="*/ 0 h 1287"/>
                <a:gd name="T18" fmla="*/ 1124 w 1124"/>
                <a:gd name="T19" fmla="*/ 0 h 1287"/>
                <a:gd name="T20" fmla="*/ 1124 w 1124"/>
                <a:gd name="T21" fmla="*/ 1287 h 1287"/>
                <a:gd name="T22" fmla="*/ 835 w 1124"/>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4" h="1287">
                  <a:moveTo>
                    <a:pt x="835" y="1287"/>
                  </a:moveTo>
                  <a:lnTo>
                    <a:pt x="835" y="1287"/>
                  </a:lnTo>
                  <a:cubicBezTo>
                    <a:pt x="835" y="1287"/>
                    <a:pt x="301" y="401"/>
                    <a:pt x="270" y="325"/>
                  </a:cubicBezTo>
                  <a:lnTo>
                    <a:pt x="270" y="1287"/>
                  </a:lnTo>
                  <a:lnTo>
                    <a:pt x="0" y="1287"/>
                  </a:lnTo>
                  <a:lnTo>
                    <a:pt x="0" y="0"/>
                  </a:lnTo>
                  <a:lnTo>
                    <a:pt x="311" y="0"/>
                  </a:lnTo>
                  <a:cubicBezTo>
                    <a:pt x="311" y="0"/>
                    <a:pt x="842" y="877"/>
                    <a:pt x="864" y="937"/>
                  </a:cubicBezTo>
                  <a:lnTo>
                    <a:pt x="864" y="0"/>
                  </a:lnTo>
                  <a:lnTo>
                    <a:pt x="1124" y="0"/>
                  </a:lnTo>
                  <a:lnTo>
                    <a:pt x="1124" y="1287"/>
                  </a:lnTo>
                  <a:lnTo>
                    <a:pt x="835" y="128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1" name="Freeform 10"/>
            <p:cNvSpPr>
              <a:spLocks/>
            </p:cNvSpPr>
            <p:nvPr userDrawn="1"/>
          </p:nvSpPr>
          <p:spPr bwMode="auto">
            <a:xfrm>
              <a:off x="9453563" y="7007225"/>
              <a:ext cx="173038" cy="196850"/>
            </a:xfrm>
            <a:custGeom>
              <a:avLst/>
              <a:gdLst>
                <a:gd name="T0" fmla="*/ 0 w 735"/>
                <a:gd name="T1" fmla="*/ 287 h 836"/>
                <a:gd name="T2" fmla="*/ 0 w 735"/>
                <a:gd name="T3" fmla="*/ 287 h 836"/>
                <a:gd name="T4" fmla="*/ 405 w 735"/>
                <a:gd name="T5" fmla="*/ 836 h 836"/>
                <a:gd name="T6" fmla="*/ 735 w 735"/>
                <a:gd name="T7" fmla="*/ 836 h 836"/>
                <a:gd name="T8" fmla="*/ 122 w 735"/>
                <a:gd name="T9" fmla="*/ 0 h 836"/>
                <a:gd name="T10" fmla="*/ 0 w 735"/>
                <a:gd name="T11" fmla="*/ 287 h 836"/>
              </a:gdLst>
              <a:ahLst/>
              <a:cxnLst>
                <a:cxn ang="0">
                  <a:pos x="T0" y="T1"/>
                </a:cxn>
                <a:cxn ang="0">
                  <a:pos x="T2" y="T3"/>
                </a:cxn>
                <a:cxn ang="0">
                  <a:pos x="T4" y="T5"/>
                </a:cxn>
                <a:cxn ang="0">
                  <a:pos x="T6" y="T7"/>
                </a:cxn>
                <a:cxn ang="0">
                  <a:pos x="T8" y="T9"/>
                </a:cxn>
                <a:cxn ang="0">
                  <a:pos x="T10" y="T11"/>
                </a:cxn>
              </a:cxnLst>
              <a:rect l="0" t="0" r="r" b="b"/>
              <a:pathLst>
                <a:path w="735" h="836">
                  <a:moveTo>
                    <a:pt x="0" y="287"/>
                  </a:moveTo>
                  <a:lnTo>
                    <a:pt x="0" y="287"/>
                  </a:lnTo>
                  <a:lnTo>
                    <a:pt x="405" y="836"/>
                  </a:lnTo>
                  <a:lnTo>
                    <a:pt x="735" y="836"/>
                  </a:lnTo>
                  <a:lnTo>
                    <a:pt x="122" y="0"/>
                  </a:lnTo>
                  <a:cubicBezTo>
                    <a:pt x="81" y="95"/>
                    <a:pt x="41" y="191"/>
                    <a:pt x="0" y="28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sp>
          <p:nvSpPr>
            <p:cNvPr id="22" name="Freeform 11"/>
            <p:cNvSpPr>
              <a:spLocks noEditPoints="1"/>
            </p:cNvSpPr>
            <p:nvPr userDrawn="1"/>
          </p:nvSpPr>
          <p:spPr bwMode="auto">
            <a:xfrm>
              <a:off x="9639300" y="6896100"/>
              <a:ext cx="325438" cy="311150"/>
            </a:xfrm>
            <a:custGeom>
              <a:avLst/>
              <a:gdLst>
                <a:gd name="T0" fmla="*/ 704 w 1386"/>
                <a:gd name="T1" fmla="*/ 1325 h 1325"/>
                <a:gd name="T2" fmla="*/ 704 w 1386"/>
                <a:gd name="T3" fmla="*/ 1325 h 1325"/>
                <a:gd name="T4" fmla="*/ 1386 w 1386"/>
                <a:gd name="T5" fmla="*/ 663 h 1325"/>
                <a:gd name="T6" fmla="*/ 692 w 1386"/>
                <a:gd name="T7" fmla="*/ 0 h 1325"/>
                <a:gd name="T8" fmla="*/ 0 w 1386"/>
                <a:gd name="T9" fmla="*/ 661 h 1325"/>
                <a:gd name="T10" fmla="*/ 704 w 1386"/>
                <a:gd name="T11" fmla="*/ 1325 h 1325"/>
                <a:gd name="T12" fmla="*/ 704 w 1386"/>
                <a:gd name="T13" fmla="*/ 1325 h 1325"/>
                <a:gd name="T14" fmla="*/ 697 w 1386"/>
                <a:gd name="T15" fmla="*/ 1163 h 1325"/>
                <a:gd name="T16" fmla="*/ 697 w 1386"/>
                <a:gd name="T17" fmla="*/ 1163 h 1325"/>
                <a:gd name="T18" fmla="*/ 305 w 1386"/>
                <a:gd name="T19" fmla="*/ 648 h 1325"/>
                <a:gd name="T20" fmla="*/ 690 w 1386"/>
                <a:gd name="T21" fmla="*/ 164 h 1325"/>
                <a:gd name="T22" fmla="*/ 1072 w 1386"/>
                <a:gd name="T23" fmla="*/ 676 h 1325"/>
                <a:gd name="T24" fmla="*/ 697 w 1386"/>
                <a:gd name="T25" fmla="*/ 1163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6" h="1325">
                  <a:moveTo>
                    <a:pt x="704" y="1325"/>
                  </a:moveTo>
                  <a:lnTo>
                    <a:pt x="704" y="1325"/>
                  </a:lnTo>
                  <a:cubicBezTo>
                    <a:pt x="1136" y="1325"/>
                    <a:pt x="1386" y="1064"/>
                    <a:pt x="1386" y="663"/>
                  </a:cubicBezTo>
                  <a:cubicBezTo>
                    <a:pt x="1386" y="287"/>
                    <a:pt x="1160" y="0"/>
                    <a:pt x="692" y="0"/>
                  </a:cubicBezTo>
                  <a:cubicBezTo>
                    <a:pt x="277" y="0"/>
                    <a:pt x="0" y="237"/>
                    <a:pt x="0" y="661"/>
                  </a:cubicBezTo>
                  <a:cubicBezTo>
                    <a:pt x="0" y="1042"/>
                    <a:pt x="231" y="1325"/>
                    <a:pt x="704" y="1325"/>
                  </a:cubicBezTo>
                  <a:lnTo>
                    <a:pt x="704" y="1325"/>
                  </a:lnTo>
                  <a:close/>
                  <a:moveTo>
                    <a:pt x="697" y="1163"/>
                  </a:moveTo>
                  <a:lnTo>
                    <a:pt x="697" y="1163"/>
                  </a:lnTo>
                  <a:cubicBezTo>
                    <a:pt x="413" y="1163"/>
                    <a:pt x="305" y="979"/>
                    <a:pt x="305" y="648"/>
                  </a:cubicBezTo>
                  <a:cubicBezTo>
                    <a:pt x="305" y="339"/>
                    <a:pt x="411" y="164"/>
                    <a:pt x="690" y="164"/>
                  </a:cubicBezTo>
                  <a:cubicBezTo>
                    <a:pt x="988" y="164"/>
                    <a:pt x="1072" y="361"/>
                    <a:pt x="1072" y="676"/>
                  </a:cubicBezTo>
                  <a:cubicBezTo>
                    <a:pt x="1072" y="1022"/>
                    <a:pt x="944" y="1163"/>
                    <a:pt x="697" y="116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solidFill>
                  <a:prstClr val="black"/>
                </a:solidFill>
              </a:endParaRPr>
            </a:p>
          </p:txBody>
        </p:sp>
      </p:grpSp>
    </p:spTree>
    <p:extLst>
      <p:ext uri="{BB962C8B-B14F-4D97-AF65-F5344CB8AC3E}">
        <p14:creationId xmlns:p14="http://schemas.microsoft.com/office/powerpoint/2010/main" val="72821239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hf hdr="0" dt="0"/>
  <p:txStyles>
    <p:titleStyle>
      <a:lvl1pPr algn="r" defTabSz="946052" rtl="0" eaLnBrk="1" latinLnBrk="0" hangingPunct="1">
        <a:lnSpc>
          <a:spcPts val="3238"/>
        </a:lnSpc>
        <a:spcBef>
          <a:spcPct val="0"/>
        </a:spcBef>
        <a:buNone/>
        <a:defRPr sz="2902" b="1" kern="1200">
          <a:solidFill>
            <a:schemeClr val="tx2"/>
          </a:solidFill>
          <a:latin typeface="+mj-lt"/>
          <a:ea typeface="+mj-ea"/>
          <a:cs typeface="+mj-cs"/>
        </a:defRPr>
      </a:lvl1pPr>
    </p:titleStyle>
    <p:bodyStyle>
      <a:lvl1pPr marL="0" indent="0" algn="r" defTabSz="946052" rtl="0" eaLnBrk="1" latinLnBrk="0" hangingPunct="1">
        <a:lnSpc>
          <a:spcPct val="100000"/>
        </a:lnSpc>
        <a:spcBef>
          <a:spcPts val="0"/>
        </a:spcBef>
        <a:spcAft>
          <a:spcPts val="0"/>
        </a:spcAft>
        <a:buClr>
          <a:schemeClr val="tx2"/>
        </a:buClr>
        <a:buFont typeface="Proxima Nova Rg"/>
        <a:buNone/>
        <a:defRPr sz="1814" kern="1200">
          <a:solidFill>
            <a:schemeClr val="accent4"/>
          </a:solidFill>
          <a:latin typeface="+mn-lt"/>
          <a:ea typeface="+mn-ea"/>
          <a:cs typeface="+mn-cs"/>
        </a:defRPr>
      </a:lvl1pPr>
      <a:lvl2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2pPr>
      <a:lvl3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3pPr>
      <a:lvl4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4pPr>
      <a:lvl5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5pPr>
      <a:lvl6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a:solidFill>
            <a:schemeClr val="accent4"/>
          </a:solidFill>
          <a:latin typeface="+mn-lt"/>
          <a:ea typeface="+mn-ea"/>
          <a:cs typeface="+mn-cs"/>
        </a:defRPr>
      </a:lvl6pPr>
      <a:lvl7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7pPr>
      <a:lvl8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8pPr>
      <a:lvl9pPr marL="0" indent="0" algn="r" defTabSz="946052" rtl="0" eaLnBrk="1" latinLnBrk="0" hangingPunct="1">
        <a:lnSpc>
          <a:spcPts val="2313"/>
        </a:lnSpc>
        <a:spcBef>
          <a:spcPts val="0"/>
        </a:spcBef>
        <a:spcAft>
          <a:spcPts val="0"/>
        </a:spcAft>
        <a:buClr>
          <a:schemeClr val="tx2"/>
        </a:buClr>
        <a:buFont typeface="Arial" panose="020B0604020202020204" pitchFamily="34" charset="0"/>
        <a:buNone/>
        <a:defRPr sz="1814" kern="1200" baseline="0">
          <a:solidFill>
            <a:schemeClr val="accent4"/>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7.emf"/><Relationship Id="rId5" Type="http://schemas.openxmlformats.org/officeDocument/2006/relationships/chart" Target="../charts/char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8.emf"/><Relationship Id="rId7"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png"/><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emf"/><Relationship Id="rId10" Type="http://schemas.openxmlformats.org/officeDocument/2006/relationships/image" Target="../media/image44.emf"/><Relationship Id="rId4" Type="http://schemas.openxmlformats.org/officeDocument/2006/relationships/image" Target="../media/image38.png"/><Relationship Id="rId9" Type="http://schemas.openxmlformats.org/officeDocument/2006/relationships/image" Target="../media/image43.emf"/></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ofgem.gov.uk/electricity/retail-market/market-review-and-reform/smarter-markets-programme/electricity-settlement-reform"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5EC9828A-0AE1-4292-A542-388BAD0A426D}"/>
              </a:ext>
            </a:extLst>
          </p:cNvPr>
          <p:cNvSpPr>
            <a:spLocks noGrp="1"/>
          </p:cNvSpPr>
          <p:nvPr>
            <p:ph type="subTitle" idx="1"/>
          </p:nvPr>
        </p:nvSpPr>
        <p:spPr/>
        <p:txBody>
          <a:bodyPr/>
          <a:lstStyle/>
          <a:p>
            <a:pPr algn="r"/>
            <a:r>
              <a:rPr lang="en-US" dirty="0" smtClean="0"/>
              <a:t>Nick Baker</a:t>
            </a:r>
          </a:p>
          <a:p>
            <a:pPr algn="r"/>
            <a:r>
              <a:rPr lang="en-US" dirty="0" smtClean="0"/>
              <a:t>Product Analyst</a:t>
            </a:r>
            <a:endParaRPr lang="en-US" dirty="0"/>
          </a:p>
        </p:txBody>
      </p:sp>
      <p:sp>
        <p:nvSpPr>
          <p:cNvPr id="8" name="Title 7">
            <a:extLst>
              <a:ext uri="{FF2B5EF4-FFF2-40B4-BE49-F238E27FC236}">
                <a16:creationId xmlns:a16="http://schemas.microsoft.com/office/drawing/2014/main" id="{490AD52C-C799-47D3-B9AF-F32C692CB65C}"/>
              </a:ext>
            </a:extLst>
          </p:cNvPr>
          <p:cNvSpPr>
            <a:spLocks noGrp="1"/>
          </p:cNvSpPr>
          <p:nvPr>
            <p:ph type="ctrTitle"/>
          </p:nvPr>
        </p:nvSpPr>
        <p:spPr/>
        <p:txBody>
          <a:bodyPr/>
          <a:lstStyle/>
          <a:p>
            <a:r>
              <a:rPr lang="en-US" sz="2000" dirty="0" smtClean="0"/>
              <a:t>Supplier Volume Allocation (SVA)</a:t>
            </a:r>
            <a:endParaRPr lang="en-US" sz="2000" dirty="0"/>
          </a:p>
        </p:txBody>
      </p:sp>
      <p:sp>
        <p:nvSpPr>
          <p:cNvPr id="10" name="Text Placeholder 9">
            <a:extLst>
              <a:ext uri="{FF2B5EF4-FFF2-40B4-BE49-F238E27FC236}">
                <a16:creationId xmlns:a16="http://schemas.microsoft.com/office/drawing/2014/main" id="{757585DF-3987-4858-801A-91E9FFC4851F}"/>
              </a:ext>
            </a:extLst>
          </p:cNvPr>
          <p:cNvSpPr>
            <a:spLocks noGrp="1"/>
          </p:cNvSpPr>
          <p:nvPr>
            <p:ph type="body" sz="quarter" idx="11"/>
          </p:nvPr>
        </p:nvSpPr>
        <p:spPr/>
        <p:txBody>
          <a:bodyPr/>
          <a:lstStyle/>
          <a:p>
            <a:pPr algn="r"/>
            <a:r>
              <a:rPr lang="en-GB" dirty="0"/>
              <a:t>8</a:t>
            </a:r>
            <a:r>
              <a:rPr lang="en-GB" dirty="0" smtClean="0"/>
              <a:t> October 2020</a:t>
            </a:r>
            <a:endParaRPr lang="en-GB" dirty="0"/>
          </a:p>
        </p:txBody>
      </p:sp>
    </p:spTree>
    <p:extLst>
      <p:ext uri="{BB962C8B-B14F-4D97-AF65-F5344CB8AC3E}">
        <p14:creationId xmlns:p14="http://schemas.microsoft.com/office/powerpoint/2010/main" val="3775303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Energy consumption Vs Number of customers</a:t>
            </a:r>
            <a:endParaRPr lang="en-GB" sz="2400" dirty="0"/>
          </a:p>
        </p:txBody>
      </p:sp>
      <p:graphicFrame>
        <p:nvGraphicFramePr>
          <p:cNvPr id="7" name="Chart 6"/>
          <p:cNvGraphicFramePr/>
          <p:nvPr>
            <p:extLst>
              <p:ext uri="{D42A27DB-BD31-4B8C-83A1-F6EECF244321}">
                <p14:modId xmlns:p14="http://schemas.microsoft.com/office/powerpoint/2010/main" val="3828795756"/>
              </p:ext>
            </p:extLst>
          </p:nvPr>
        </p:nvGraphicFramePr>
        <p:xfrm>
          <a:off x="6419169" y="1056974"/>
          <a:ext cx="4786713" cy="48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190021092"/>
              </p:ext>
            </p:extLst>
          </p:nvPr>
        </p:nvGraphicFramePr>
        <p:xfrm>
          <a:off x="1194175" y="722142"/>
          <a:ext cx="6024327" cy="55041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924808" y="2455832"/>
            <a:ext cx="1138976" cy="463460"/>
          </a:xfrm>
          <a:prstGeom prst="rect">
            <a:avLst/>
          </a:prstGeom>
          <a:noFill/>
        </p:spPr>
        <p:txBody>
          <a:bodyPr wrap="square" lIns="0" tIns="0" rIns="0" bIns="0" rtlCol="0">
            <a:spAutoFit/>
          </a:bodyPr>
          <a:lstStyle/>
          <a:p>
            <a:pPr defTabSz="946052">
              <a:lnSpc>
                <a:spcPts val="1905"/>
              </a:lnSpc>
              <a:spcAft>
                <a:spcPts val="508"/>
              </a:spcAft>
              <a:defRPr/>
            </a:pPr>
            <a:r>
              <a:rPr lang="en-GB" sz="1400" b="1" dirty="0">
                <a:solidFill>
                  <a:srgbClr val="FFFFFF"/>
                </a:solidFill>
                <a:latin typeface="Arial" panose="020B0604020202020204" pitchFamily="34" charset="0"/>
                <a:cs typeface="Arial" panose="020B0604020202020204" pitchFamily="34" charset="0"/>
              </a:rPr>
              <a:t>~340k HH customers</a:t>
            </a:r>
          </a:p>
        </p:txBody>
      </p:sp>
      <p:sp>
        <p:nvSpPr>
          <p:cNvPr id="10" name="TextBox 9"/>
          <p:cNvSpPr txBox="1"/>
          <p:nvPr/>
        </p:nvSpPr>
        <p:spPr>
          <a:xfrm>
            <a:off x="2494296" y="3651253"/>
            <a:ext cx="1477285" cy="795089"/>
          </a:xfrm>
          <a:prstGeom prst="rect">
            <a:avLst/>
          </a:prstGeom>
          <a:noFill/>
        </p:spPr>
        <p:txBody>
          <a:bodyPr wrap="square" lIns="0" tIns="0" rIns="0" bIns="0" rtlCol="0">
            <a:spAutoFit/>
          </a:bodyPr>
          <a:lstStyle/>
          <a:p>
            <a:pPr algn="ctr" defTabSz="946052">
              <a:lnSpc>
                <a:spcPts val="1905"/>
              </a:lnSpc>
              <a:spcAft>
                <a:spcPts val="508"/>
              </a:spcAft>
              <a:defRPr/>
            </a:pPr>
            <a:r>
              <a:rPr lang="en-GB" sz="1400" b="1" dirty="0">
                <a:latin typeface="Arial" panose="020B0604020202020204" pitchFamily="34" charset="0"/>
                <a:cs typeface="Arial" panose="020B0604020202020204" pitchFamily="34" charset="0"/>
              </a:rPr>
              <a:t>~</a:t>
            </a:r>
            <a:r>
              <a:rPr lang="en-GB" sz="1400" b="1" dirty="0" smtClean="0">
                <a:latin typeface="Arial" panose="020B0604020202020204" pitchFamily="34" charset="0"/>
                <a:cs typeface="Arial" panose="020B0604020202020204" pitchFamily="34" charset="0"/>
              </a:rPr>
              <a:t>31 </a:t>
            </a:r>
            <a:r>
              <a:rPr lang="en-GB" sz="1400" b="1" dirty="0">
                <a:latin typeface="Arial" panose="020B0604020202020204" pitchFamily="34" charset="0"/>
                <a:cs typeface="Arial" panose="020B0604020202020204" pitchFamily="34" charset="0"/>
              </a:rPr>
              <a:t>million NHH customers</a:t>
            </a:r>
          </a:p>
          <a:p>
            <a:pPr defTabSz="946052">
              <a:lnSpc>
                <a:spcPts val="1905"/>
              </a:lnSpc>
              <a:spcAft>
                <a:spcPts val="508"/>
              </a:spcAft>
              <a:defRPr/>
            </a:pPr>
            <a:endParaRPr lang="en-GB" sz="1270" dirty="0">
              <a:solidFill>
                <a:prstClr val="black"/>
              </a:solidFill>
              <a:latin typeface="Tahoma"/>
            </a:endParaRPr>
          </a:p>
        </p:txBody>
      </p:sp>
      <p:sp>
        <p:nvSpPr>
          <p:cNvPr id="11" name="TextBox 34"/>
          <p:cNvSpPr txBox="1"/>
          <p:nvPr/>
        </p:nvSpPr>
        <p:spPr>
          <a:xfrm>
            <a:off x="6941108" y="3076632"/>
            <a:ext cx="1154034" cy="48731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46052">
              <a:lnSpc>
                <a:spcPts val="1905"/>
              </a:lnSpc>
              <a:spcAft>
                <a:spcPts val="508"/>
              </a:spcAft>
              <a:defRPr/>
            </a:pPr>
            <a:r>
              <a:rPr lang="en-GB" sz="1400" b="1" dirty="0">
                <a:solidFill>
                  <a:prstClr val="white"/>
                </a:solidFill>
                <a:latin typeface="Arial" panose="020B0604020202020204" pitchFamily="34" charset="0"/>
                <a:cs typeface="Arial" panose="020B0604020202020204" pitchFamily="34" charset="0"/>
              </a:rPr>
              <a:t>~</a:t>
            </a:r>
            <a:r>
              <a:rPr lang="en-GB" sz="1400" b="1" dirty="0" smtClean="0">
                <a:solidFill>
                  <a:prstClr val="white"/>
                </a:solidFill>
                <a:latin typeface="Arial" panose="020B0604020202020204" pitchFamily="34" charset="0"/>
                <a:cs typeface="Arial" panose="020B0604020202020204" pitchFamily="34" charset="0"/>
              </a:rPr>
              <a:t>124 </a:t>
            </a:r>
            <a:r>
              <a:rPr lang="en-GB" sz="1400" b="1" dirty="0" err="1">
                <a:solidFill>
                  <a:prstClr val="white"/>
                </a:solidFill>
                <a:latin typeface="Arial" panose="020B0604020202020204" pitchFamily="34" charset="0"/>
                <a:cs typeface="Arial" panose="020B0604020202020204" pitchFamily="34" charset="0"/>
              </a:rPr>
              <a:t>TWh</a:t>
            </a:r>
            <a:r>
              <a:rPr lang="en-GB" sz="1400" b="1" dirty="0">
                <a:solidFill>
                  <a:prstClr val="white"/>
                </a:solidFill>
                <a:latin typeface="Arial" panose="020B0604020202020204" pitchFamily="34" charset="0"/>
                <a:cs typeface="Arial" panose="020B0604020202020204" pitchFamily="34" charset="0"/>
              </a:rPr>
              <a:t> HH consumption</a:t>
            </a:r>
          </a:p>
        </p:txBody>
      </p:sp>
    </p:spTree>
    <p:extLst>
      <p:ext uri="{BB962C8B-B14F-4D97-AF65-F5344CB8AC3E}">
        <p14:creationId xmlns:p14="http://schemas.microsoft.com/office/powerpoint/2010/main" val="106837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80F30-1FEA-4982-9276-58235831C5E5}"/>
              </a:ext>
            </a:extLst>
          </p:cNvPr>
          <p:cNvSpPr>
            <a:spLocks noGrp="1"/>
          </p:cNvSpPr>
          <p:nvPr>
            <p:ph type="ctrTitle"/>
          </p:nvPr>
        </p:nvSpPr>
        <p:spPr>
          <a:xfrm>
            <a:off x="361952" y="2671860"/>
            <a:ext cx="11468098" cy="687607"/>
          </a:xfrm>
        </p:spPr>
        <p:txBody>
          <a:bodyPr/>
          <a:lstStyle/>
          <a:p>
            <a:r>
              <a:rPr lang="en-GB" dirty="0" smtClean="0">
                <a:solidFill>
                  <a:schemeClr val="bg1"/>
                </a:solidFill>
              </a:rPr>
              <a:t>Suppliers and the </a:t>
            </a:r>
            <a:br>
              <a:rPr lang="en-GB" dirty="0" smtClean="0">
                <a:solidFill>
                  <a:schemeClr val="bg1"/>
                </a:solidFill>
              </a:rPr>
            </a:br>
            <a:r>
              <a:rPr lang="en-GB" dirty="0" smtClean="0">
                <a:solidFill>
                  <a:schemeClr val="bg1"/>
                </a:solidFill>
              </a:rPr>
              <a:t>supplier HUB</a:t>
            </a:r>
            <a:endParaRPr lang="en-US" dirty="0">
              <a:solidFill>
                <a:schemeClr val="bg1"/>
              </a:solidFill>
            </a:endParaRPr>
          </a:p>
        </p:txBody>
      </p:sp>
    </p:spTree>
    <p:extLst>
      <p:ext uri="{BB962C8B-B14F-4D97-AF65-F5344CB8AC3E}">
        <p14:creationId xmlns:p14="http://schemas.microsoft.com/office/powerpoint/2010/main" val="999419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What is a Supplier?</a:t>
            </a:r>
          </a:p>
        </p:txBody>
      </p:sp>
      <p:sp>
        <p:nvSpPr>
          <p:cNvPr id="7" name="Left Arrow 6"/>
          <p:cNvSpPr/>
          <p:nvPr/>
        </p:nvSpPr>
        <p:spPr>
          <a:xfrm rot="10800000">
            <a:off x="7243551" y="3455841"/>
            <a:ext cx="1784929" cy="425508"/>
          </a:xfrm>
          <a:prstGeom prst="leftArrow">
            <a:avLst>
              <a:gd name="adj1" fmla="val 60000"/>
              <a:gd name="adj2" fmla="val 50000"/>
            </a:avLst>
          </a:prstGeom>
          <a:solidFill>
            <a:schemeClr val="tx1"/>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hueOff val="0"/>
              <a:satOff val="0"/>
              <a:lumOff val="0"/>
              <a:alphaOff val="0"/>
            </a:schemeClr>
          </a:fontRef>
        </p:style>
      </p:sp>
      <p:sp>
        <p:nvSpPr>
          <p:cNvPr id="8" name="Freeform 7"/>
          <p:cNvSpPr/>
          <p:nvPr/>
        </p:nvSpPr>
        <p:spPr>
          <a:xfrm>
            <a:off x="5260704" y="2650039"/>
            <a:ext cx="1886386" cy="1859251"/>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165" tIns="230165" rIns="230165" bIns="230165" numCol="1" spcCol="1270" anchor="ctr" anchorCtr="0">
            <a:noAutofit/>
          </a:bodyPr>
          <a:lstStyle/>
          <a:p>
            <a:pPr algn="ctr" defTabSz="806323">
              <a:lnSpc>
                <a:spcPct val="90000"/>
              </a:lnSpc>
              <a:spcBef>
                <a:spcPct val="0"/>
              </a:spcBef>
              <a:spcAft>
                <a:spcPct val="35000"/>
              </a:spcAft>
            </a:pPr>
            <a:r>
              <a:rPr lang="en-GB" sz="1814" dirty="0">
                <a:solidFill>
                  <a:schemeClr val="tx1"/>
                </a:solidFill>
                <a:latin typeface="Arial" panose="020B0604020202020204" pitchFamily="34" charset="0"/>
                <a:cs typeface="Arial" panose="020B0604020202020204" pitchFamily="34" charset="0"/>
              </a:rPr>
              <a:t>SUPPLIER</a:t>
            </a:r>
          </a:p>
        </p:txBody>
      </p:sp>
      <p:sp>
        <p:nvSpPr>
          <p:cNvPr id="9" name="Left Arrow 8"/>
          <p:cNvSpPr/>
          <p:nvPr/>
        </p:nvSpPr>
        <p:spPr>
          <a:xfrm rot="12641771">
            <a:off x="3747428" y="2185315"/>
            <a:ext cx="1874575" cy="425508"/>
          </a:xfrm>
          <a:prstGeom prst="leftArrow">
            <a:avLst>
              <a:gd name="adj1" fmla="val 60000"/>
              <a:gd name="adj2" fmla="val 50000"/>
            </a:avLst>
          </a:prstGeom>
          <a:solidFill>
            <a:schemeClr val="accent6"/>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sp>
      <p:sp>
        <p:nvSpPr>
          <p:cNvPr id="10" name="Rectangle 9"/>
          <p:cNvSpPr/>
          <p:nvPr/>
        </p:nvSpPr>
        <p:spPr>
          <a:xfrm>
            <a:off x="1704289" y="1292799"/>
            <a:ext cx="2286499" cy="1507880"/>
          </a:xfrm>
          <a:prstGeom prst="rect">
            <a:avLst/>
          </a:pr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6063" tIns="66063" rIns="66063" bIns="66063" numCol="1" spcCol="1270" anchor="ctr" anchorCtr="0">
            <a:noAutofit/>
          </a:bodyPr>
          <a:lstStyle/>
          <a:p>
            <a:pPr algn="ctr" defTabSz="766007">
              <a:lnSpc>
                <a:spcPct val="90000"/>
              </a:lnSpc>
              <a:spcBef>
                <a:spcPct val="0"/>
              </a:spcBef>
              <a:spcAft>
                <a:spcPct val="35000"/>
              </a:spcAft>
            </a:pPr>
            <a:r>
              <a:rPr lang="en-GB" dirty="0">
                <a:solidFill>
                  <a:prstClr val="white"/>
                </a:solidFill>
                <a:latin typeface="Arial" panose="020B0604020202020204" pitchFamily="34" charset="0"/>
                <a:cs typeface="Arial" panose="020B0604020202020204" pitchFamily="34" charset="0"/>
              </a:rPr>
              <a:t>Owned Generation</a:t>
            </a:r>
          </a:p>
        </p:txBody>
      </p:sp>
      <p:sp>
        <p:nvSpPr>
          <p:cNvPr id="11" name="Left Arrow 10"/>
          <p:cNvSpPr/>
          <p:nvPr/>
        </p:nvSpPr>
        <p:spPr>
          <a:xfrm rot="10800000">
            <a:off x="4079092" y="3455841"/>
            <a:ext cx="1181612" cy="425508"/>
          </a:xfrm>
          <a:prstGeom prst="leftArrow">
            <a:avLst>
              <a:gd name="adj1" fmla="val 60000"/>
              <a:gd name="adj2" fmla="val 50000"/>
            </a:avLst>
          </a:prstGeom>
          <a:solidFill>
            <a:schemeClr val="accent5"/>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1704288" y="2907982"/>
            <a:ext cx="2286499" cy="1521229"/>
          </a:xfrm>
          <a:prstGeom prst="rect">
            <a:avLst/>
          </a:prstGeom>
          <a:solidFill>
            <a:schemeClr val="accent5"/>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6063" tIns="66063" rIns="66063" bIns="66063" numCol="1" spcCol="1270" anchor="ctr" anchorCtr="0">
            <a:noAutofit/>
          </a:bodyPr>
          <a:lstStyle/>
          <a:p>
            <a:pPr algn="ctr" defTabSz="766007">
              <a:lnSpc>
                <a:spcPct val="90000"/>
              </a:lnSpc>
              <a:spcBef>
                <a:spcPct val="0"/>
              </a:spcBef>
              <a:spcAft>
                <a:spcPct val="35000"/>
              </a:spcAft>
            </a:pPr>
            <a:r>
              <a:rPr lang="en-GB" dirty="0">
                <a:solidFill>
                  <a:prstClr val="white"/>
                </a:solidFill>
                <a:latin typeface="Arial" panose="020B0604020202020204" pitchFamily="34" charset="0"/>
                <a:cs typeface="Arial" panose="020B0604020202020204" pitchFamily="34" charset="0"/>
              </a:rPr>
              <a:t>Power Purchase Agreements (PPA)</a:t>
            </a:r>
          </a:p>
        </p:txBody>
      </p:sp>
      <p:sp>
        <p:nvSpPr>
          <p:cNvPr id="13" name="Left Arrow 12"/>
          <p:cNvSpPr/>
          <p:nvPr/>
        </p:nvSpPr>
        <p:spPr>
          <a:xfrm rot="8647922">
            <a:off x="3639557" y="4817030"/>
            <a:ext cx="2090319" cy="425508"/>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4" name="Rectangle 13"/>
          <p:cNvSpPr/>
          <p:nvPr/>
        </p:nvSpPr>
        <p:spPr>
          <a:xfrm>
            <a:off x="1704290" y="4612776"/>
            <a:ext cx="2286499" cy="1521229"/>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063" tIns="66063" rIns="66063" bIns="66063" numCol="1" spcCol="1270" anchor="ctr" anchorCtr="0">
            <a:noAutofit/>
          </a:bodyPr>
          <a:lstStyle/>
          <a:p>
            <a:pPr algn="ctr" defTabSz="766007">
              <a:lnSpc>
                <a:spcPct val="90000"/>
              </a:lnSpc>
              <a:spcBef>
                <a:spcPct val="0"/>
              </a:spcBef>
              <a:spcAft>
                <a:spcPct val="35000"/>
              </a:spcAft>
            </a:pPr>
            <a:r>
              <a:rPr lang="en-GB" dirty="0">
                <a:solidFill>
                  <a:schemeClr val="tx1"/>
                </a:solidFill>
                <a:latin typeface="Arial" panose="020B0604020202020204" pitchFamily="34" charset="0"/>
                <a:cs typeface="Arial" panose="020B0604020202020204" pitchFamily="34" charset="0"/>
              </a:rPr>
              <a:t>Wholesale Energy Market</a:t>
            </a:r>
          </a:p>
        </p:txBody>
      </p:sp>
      <p:grpSp>
        <p:nvGrpSpPr>
          <p:cNvPr id="15" name="Group 14"/>
          <p:cNvGrpSpPr/>
          <p:nvPr/>
        </p:nvGrpSpPr>
        <p:grpSpPr>
          <a:xfrm>
            <a:off x="9179012" y="3057569"/>
            <a:ext cx="1418359" cy="1187426"/>
            <a:chOff x="1419883" y="917008"/>
            <a:chExt cx="1563806" cy="1251045"/>
          </a:xfrm>
          <a:solidFill>
            <a:schemeClr val="tx1"/>
          </a:solidFill>
        </p:grpSpPr>
        <p:sp>
          <p:nvSpPr>
            <p:cNvPr id="16" name="Rounded Rectangle 15"/>
            <p:cNvSpPr/>
            <p:nvPr/>
          </p:nvSpPr>
          <p:spPr>
            <a:xfrm>
              <a:off x="1419883" y="917008"/>
              <a:ext cx="1563806" cy="1251045"/>
            </a:xfrm>
            <a:prstGeom prst="rect">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Rounded Rectangle 4"/>
            <p:cNvSpPr/>
            <p:nvPr/>
          </p:nvSpPr>
          <p:spPr>
            <a:xfrm>
              <a:off x="1456525" y="990292"/>
              <a:ext cx="1490522" cy="11022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2829" tIns="32829" rIns="32829" bIns="32829" numCol="1" spcCol="1270" anchor="ctr" anchorCtr="0">
              <a:noAutofit/>
            </a:bodyPr>
            <a:lstStyle/>
            <a:p>
              <a:pPr algn="ctr" defTabSz="766007">
                <a:lnSpc>
                  <a:spcPct val="90000"/>
                </a:lnSpc>
                <a:spcBef>
                  <a:spcPct val="0"/>
                </a:spcBef>
                <a:spcAft>
                  <a:spcPct val="35000"/>
                </a:spcAft>
              </a:pPr>
              <a:r>
                <a:rPr lang="en-GB" sz="1723" dirty="0">
                  <a:solidFill>
                    <a:prstClr val="white"/>
                  </a:solidFill>
                  <a:latin typeface="Arial" panose="020B0604020202020204" pitchFamily="34" charset="0"/>
                  <a:cs typeface="Arial" panose="020B0604020202020204" pitchFamily="34" charset="0"/>
                </a:rPr>
                <a:t>Small scale supply</a:t>
              </a:r>
            </a:p>
          </p:txBody>
        </p:sp>
      </p:grpSp>
      <p:sp>
        <p:nvSpPr>
          <p:cNvPr id="18" name="Left Arrow 17"/>
          <p:cNvSpPr/>
          <p:nvPr/>
        </p:nvSpPr>
        <p:spPr>
          <a:xfrm>
            <a:off x="7176721" y="2923031"/>
            <a:ext cx="1608572" cy="289294"/>
          </a:xfrm>
          <a:prstGeom prst="leftArrow">
            <a:avLst>
              <a:gd name="adj1" fmla="val 60000"/>
              <a:gd name="adj2" fmla="val 50000"/>
            </a:avLst>
          </a:prstGeom>
          <a:solidFill>
            <a:schemeClr val="accent1"/>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txBody>
          <a:bodyPr/>
          <a:lstStyle/>
          <a:p>
            <a:pPr defTabSz="946052"/>
            <a:endParaRPr lang="en-GB" sz="1905" dirty="0">
              <a:solidFill>
                <a:prstClr val="white">
                  <a:hueOff val="0"/>
                  <a:satOff val="0"/>
                  <a:lumOff val="0"/>
                  <a:alphaOff val="0"/>
                </a:prstClr>
              </a:solidFill>
              <a:latin typeface="Tahoma"/>
            </a:endParaRPr>
          </a:p>
        </p:txBody>
      </p:sp>
      <p:sp>
        <p:nvSpPr>
          <p:cNvPr id="19" name="Left Arrow 18"/>
          <p:cNvSpPr/>
          <p:nvPr/>
        </p:nvSpPr>
        <p:spPr>
          <a:xfrm rot="10800000">
            <a:off x="7243552" y="4153765"/>
            <a:ext cx="1553862" cy="289294"/>
          </a:xfrm>
          <a:prstGeom prst="leftArrow">
            <a:avLst>
              <a:gd name="adj1" fmla="val 60000"/>
              <a:gd name="adj2" fmla="val 50000"/>
            </a:avLst>
          </a:prstGeom>
          <a:solidFill>
            <a:schemeClr val="accent1"/>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txBody>
          <a:bodyPr/>
          <a:lstStyle/>
          <a:p>
            <a:pPr defTabSz="946052"/>
            <a:endParaRPr lang="en-GB" sz="1905" dirty="0">
              <a:solidFill>
                <a:prstClr val="white">
                  <a:hueOff val="0"/>
                  <a:satOff val="0"/>
                  <a:lumOff val="0"/>
                  <a:alphaOff val="0"/>
                </a:prstClr>
              </a:solidFill>
              <a:latin typeface="Tahoma"/>
            </a:endParaRPr>
          </a:p>
        </p:txBody>
      </p:sp>
      <p:sp>
        <p:nvSpPr>
          <p:cNvPr id="20" name="Rounded Rectangle 4"/>
          <p:cNvSpPr/>
          <p:nvPr/>
        </p:nvSpPr>
        <p:spPr>
          <a:xfrm>
            <a:off x="7243551" y="3219718"/>
            <a:ext cx="1553864" cy="289441"/>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32829" tIns="32829" rIns="32829" bIns="32829" numCol="1" spcCol="1270" anchor="ctr" anchorCtr="0">
            <a:noAutofit/>
          </a:bodyPr>
          <a:lstStyle/>
          <a:p>
            <a:pPr algn="ctr" defTabSz="766007">
              <a:lnSpc>
                <a:spcPct val="90000"/>
              </a:lnSpc>
              <a:spcBef>
                <a:spcPct val="0"/>
              </a:spcBef>
              <a:spcAft>
                <a:spcPct val="35000"/>
              </a:spcAft>
            </a:pPr>
            <a:r>
              <a:rPr lang="en-GB" sz="1723" dirty="0">
                <a:solidFill>
                  <a:prstClr val="white"/>
                </a:solidFill>
                <a:latin typeface="Arial" panose="020B0604020202020204" pitchFamily="34" charset="0"/>
                <a:cs typeface="Arial" panose="020B0604020202020204" pitchFamily="34" charset="0"/>
              </a:rPr>
              <a:t>Payment</a:t>
            </a:r>
          </a:p>
        </p:txBody>
      </p:sp>
      <p:sp>
        <p:nvSpPr>
          <p:cNvPr id="21" name="Rounded Rectangle 4"/>
          <p:cNvSpPr/>
          <p:nvPr/>
        </p:nvSpPr>
        <p:spPr>
          <a:xfrm>
            <a:off x="7243551" y="3828031"/>
            <a:ext cx="1570733" cy="289441"/>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32829" tIns="32829" rIns="32829" bIns="32829" numCol="1" spcCol="1270" anchor="ctr" anchorCtr="0">
            <a:noAutofit/>
          </a:bodyPr>
          <a:lstStyle/>
          <a:p>
            <a:pPr algn="ctr" defTabSz="766007">
              <a:lnSpc>
                <a:spcPct val="90000"/>
              </a:lnSpc>
              <a:spcBef>
                <a:spcPct val="0"/>
              </a:spcBef>
              <a:spcAft>
                <a:spcPct val="35000"/>
              </a:spcAft>
            </a:pPr>
            <a:r>
              <a:rPr lang="en-GB" sz="1723" dirty="0">
                <a:solidFill>
                  <a:prstClr val="white"/>
                </a:solidFill>
                <a:latin typeface="Arial" panose="020B0604020202020204" pitchFamily="34" charset="0"/>
                <a:cs typeface="Arial" panose="020B0604020202020204" pitchFamily="34" charset="0"/>
              </a:rPr>
              <a:t>Billing</a:t>
            </a:r>
          </a:p>
        </p:txBody>
      </p:sp>
    </p:spTree>
    <p:extLst>
      <p:ext uri="{BB962C8B-B14F-4D97-AF65-F5344CB8AC3E}">
        <p14:creationId xmlns:p14="http://schemas.microsoft.com/office/powerpoint/2010/main" val="251215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What is a Supplier?</a:t>
            </a:r>
            <a:endParaRPr lang="en-GB" sz="2000" dirty="0"/>
          </a:p>
        </p:txBody>
      </p:sp>
      <p:sp>
        <p:nvSpPr>
          <p:cNvPr id="7" name="Freeform 6"/>
          <p:cNvSpPr/>
          <p:nvPr/>
        </p:nvSpPr>
        <p:spPr>
          <a:xfrm>
            <a:off x="5186819" y="3030333"/>
            <a:ext cx="1604197" cy="1499282"/>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165" tIns="230165" rIns="230165" bIns="230165" numCol="1" spcCol="1270" anchor="ctr" anchorCtr="0">
            <a:noAutofit/>
          </a:bodyPr>
          <a:lstStyle/>
          <a:p>
            <a:pPr algn="ctr" defTabSz="806323">
              <a:lnSpc>
                <a:spcPct val="90000"/>
              </a:lnSpc>
              <a:spcBef>
                <a:spcPct val="0"/>
              </a:spcBef>
              <a:spcAft>
                <a:spcPct val="35000"/>
              </a:spcAft>
            </a:pPr>
            <a:r>
              <a:rPr lang="en-GB" dirty="0">
                <a:solidFill>
                  <a:schemeClr val="tx1"/>
                </a:solidFill>
                <a:latin typeface="Arial" panose="020B0604020202020204" pitchFamily="34" charset="0"/>
                <a:cs typeface="Arial" panose="020B0604020202020204" pitchFamily="34" charset="0"/>
              </a:rPr>
              <a:t>SUPPLIER</a:t>
            </a:r>
          </a:p>
        </p:txBody>
      </p:sp>
      <p:sp>
        <p:nvSpPr>
          <p:cNvPr id="8" name="Freeform 7"/>
          <p:cNvSpPr/>
          <p:nvPr/>
        </p:nvSpPr>
        <p:spPr>
          <a:xfrm>
            <a:off x="2488619" y="1823902"/>
            <a:ext cx="1493009" cy="1493009"/>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165" tIns="230165" rIns="230165" bIns="230165" numCol="1" spcCol="1270" anchor="ctr" anchorCtr="0">
            <a:noAutofit/>
          </a:bodyPr>
          <a:lstStyle/>
          <a:p>
            <a:pPr algn="ctr" defTabSz="806323">
              <a:lnSpc>
                <a:spcPct val="90000"/>
              </a:lnSpc>
              <a:spcBef>
                <a:spcPct val="0"/>
              </a:spcBef>
              <a:spcAft>
                <a:spcPct val="35000"/>
              </a:spcAft>
            </a:pPr>
            <a:r>
              <a:rPr lang="en-GB" dirty="0">
                <a:solidFill>
                  <a:prstClr val="white"/>
                </a:solidFill>
                <a:latin typeface="Arial" panose="020B0604020202020204" pitchFamily="34" charset="0"/>
                <a:cs typeface="Arial" panose="020B0604020202020204" pitchFamily="34" charset="0"/>
              </a:rPr>
              <a:t>Meter Operator</a:t>
            </a:r>
          </a:p>
        </p:txBody>
      </p:sp>
      <p:sp>
        <p:nvSpPr>
          <p:cNvPr id="9" name="Freeform 8"/>
          <p:cNvSpPr/>
          <p:nvPr/>
        </p:nvSpPr>
        <p:spPr>
          <a:xfrm>
            <a:off x="5242412" y="988215"/>
            <a:ext cx="1493009" cy="1493009"/>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165" tIns="230165" rIns="230165" bIns="230165" numCol="1" spcCol="1270" anchor="ctr" anchorCtr="0">
            <a:noAutofit/>
          </a:bodyPr>
          <a:lstStyle/>
          <a:p>
            <a:pPr algn="ctr" defTabSz="806323">
              <a:lnSpc>
                <a:spcPct val="90000"/>
              </a:lnSpc>
              <a:spcBef>
                <a:spcPct val="0"/>
              </a:spcBef>
              <a:spcAft>
                <a:spcPct val="35000"/>
              </a:spcAft>
            </a:pPr>
            <a:r>
              <a:rPr lang="en-GB" dirty="0">
                <a:solidFill>
                  <a:prstClr val="white"/>
                </a:solidFill>
                <a:latin typeface="Arial" panose="020B0604020202020204" pitchFamily="34" charset="0"/>
                <a:cs typeface="Arial" panose="020B0604020202020204" pitchFamily="34" charset="0"/>
              </a:rPr>
              <a:t>Data Collector</a:t>
            </a:r>
          </a:p>
        </p:txBody>
      </p:sp>
      <p:sp>
        <p:nvSpPr>
          <p:cNvPr id="10" name="Freeform 9"/>
          <p:cNvSpPr/>
          <p:nvPr/>
        </p:nvSpPr>
        <p:spPr>
          <a:xfrm>
            <a:off x="8051800" y="1823901"/>
            <a:ext cx="1493009" cy="1493009"/>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165" tIns="230165" rIns="230165" bIns="230165" numCol="1" spcCol="1270" anchor="ctr" anchorCtr="0">
            <a:noAutofit/>
          </a:bodyPr>
          <a:lstStyle/>
          <a:p>
            <a:pPr algn="ctr" defTabSz="806323">
              <a:lnSpc>
                <a:spcPct val="90000"/>
              </a:lnSpc>
              <a:spcBef>
                <a:spcPct val="0"/>
              </a:spcBef>
              <a:spcAft>
                <a:spcPct val="35000"/>
              </a:spcAft>
            </a:pPr>
            <a:r>
              <a:rPr lang="en-GB" sz="1633" dirty="0">
                <a:solidFill>
                  <a:schemeClr val="tx1"/>
                </a:solidFill>
                <a:latin typeface="Tahoma"/>
              </a:rPr>
              <a:t>Data Aggregator</a:t>
            </a:r>
          </a:p>
        </p:txBody>
      </p:sp>
      <p:cxnSp>
        <p:nvCxnSpPr>
          <p:cNvPr id="11" name="Straight Connector 10"/>
          <p:cNvCxnSpPr>
            <a:endCxn id="7" idx="0"/>
          </p:cNvCxnSpPr>
          <p:nvPr/>
        </p:nvCxnSpPr>
        <p:spPr>
          <a:xfrm>
            <a:off x="3821229" y="3030333"/>
            <a:ext cx="1365590" cy="74964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777693" y="2954956"/>
            <a:ext cx="1509659" cy="816035"/>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1"/>
          </p:cNvCxnSpPr>
          <p:nvPr/>
        </p:nvCxnSpPr>
        <p:spPr>
          <a:xfrm flipH="1" flipV="1">
            <a:off x="5988917" y="2475376"/>
            <a:ext cx="1" cy="55495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7449937" y="5041688"/>
            <a:ext cx="2652130" cy="6047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5" name="Right Arrow 14"/>
          <p:cNvSpPr/>
          <p:nvPr/>
        </p:nvSpPr>
        <p:spPr>
          <a:xfrm rot="10800000">
            <a:off x="1993510" y="5027952"/>
            <a:ext cx="2652130" cy="6047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6" name="TextBox 15"/>
          <p:cNvSpPr txBox="1"/>
          <p:nvPr/>
        </p:nvSpPr>
        <p:spPr>
          <a:xfrm>
            <a:off x="4909565" y="5221928"/>
            <a:ext cx="2419425" cy="243656"/>
          </a:xfrm>
          <a:prstGeom prst="rect">
            <a:avLst/>
          </a:prstGeom>
          <a:noFill/>
        </p:spPr>
        <p:txBody>
          <a:bodyPr wrap="square" lIns="0" tIns="0" rIns="0" bIns="0" rtlCol="0">
            <a:spAutoFit/>
          </a:bodyPr>
          <a:lstStyle/>
          <a:p>
            <a:pPr defTabSz="946052">
              <a:lnSpc>
                <a:spcPts val="1905"/>
              </a:lnSpc>
              <a:spcAft>
                <a:spcPts val="508"/>
              </a:spcAft>
            </a:pPr>
            <a:r>
              <a:rPr lang="en-GB" sz="1814" b="1" dirty="0">
                <a:solidFill>
                  <a:schemeClr val="tx2"/>
                </a:solidFill>
                <a:latin typeface="Tahoma"/>
              </a:rPr>
              <a:t>THE SUPPLIER HUB</a:t>
            </a:r>
          </a:p>
        </p:txBody>
      </p:sp>
    </p:spTree>
    <p:extLst>
      <p:ext uri="{BB962C8B-B14F-4D97-AF65-F5344CB8AC3E}">
        <p14:creationId xmlns:p14="http://schemas.microsoft.com/office/powerpoint/2010/main" val="277822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Supplier </a:t>
            </a:r>
            <a:r>
              <a:rPr lang="en-GB" sz="2400" dirty="0"/>
              <a:t>Agent Roles</a:t>
            </a:r>
          </a:p>
        </p:txBody>
      </p:sp>
      <p:grpSp>
        <p:nvGrpSpPr>
          <p:cNvPr id="7" name="Group 6"/>
          <p:cNvGrpSpPr/>
          <p:nvPr/>
        </p:nvGrpSpPr>
        <p:grpSpPr>
          <a:xfrm>
            <a:off x="1492696" y="1245590"/>
            <a:ext cx="8978487" cy="1058604"/>
            <a:chOff x="271344" y="1235298"/>
            <a:chExt cx="9899198" cy="1167160"/>
          </a:xfrm>
        </p:grpSpPr>
        <p:sp>
          <p:nvSpPr>
            <p:cNvPr id="8" name="Rectangle 7"/>
            <p:cNvSpPr/>
            <p:nvPr/>
          </p:nvSpPr>
          <p:spPr>
            <a:xfrm>
              <a:off x="396876" y="1235298"/>
              <a:ext cx="9773666" cy="116716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9" name="Rectangle 8"/>
            <p:cNvSpPr/>
            <p:nvPr/>
          </p:nvSpPr>
          <p:spPr>
            <a:xfrm>
              <a:off x="271344" y="1235298"/>
              <a:ext cx="2213064" cy="116716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grpSp>
      <p:grpSp>
        <p:nvGrpSpPr>
          <p:cNvPr id="10" name="Group 9"/>
          <p:cNvGrpSpPr/>
          <p:nvPr/>
        </p:nvGrpSpPr>
        <p:grpSpPr>
          <a:xfrm>
            <a:off x="1492696" y="2739318"/>
            <a:ext cx="8978487" cy="1058604"/>
            <a:chOff x="271344" y="1235298"/>
            <a:chExt cx="9899198" cy="1167160"/>
          </a:xfrm>
        </p:grpSpPr>
        <p:sp>
          <p:nvSpPr>
            <p:cNvPr id="11" name="Rectangle 10"/>
            <p:cNvSpPr/>
            <p:nvPr/>
          </p:nvSpPr>
          <p:spPr>
            <a:xfrm>
              <a:off x="396876" y="1235298"/>
              <a:ext cx="9773666" cy="116716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2" name="Rectangle 11"/>
            <p:cNvSpPr/>
            <p:nvPr/>
          </p:nvSpPr>
          <p:spPr>
            <a:xfrm>
              <a:off x="271344" y="1235298"/>
              <a:ext cx="2213064" cy="1167160"/>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grpSp>
      <p:grpSp>
        <p:nvGrpSpPr>
          <p:cNvPr id="13" name="Group 12"/>
          <p:cNvGrpSpPr/>
          <p:nvPr/>
        </p:nvGrpSpPr>
        <p:grpSpPr>
          <a:xfrm>
            <a:off x="1492696" y="4234870"/>
            <a:ext cx="8978487" cy="1044792"/>
            <a:chOff x="271344" y="1250526"/>
            <a:chExt cx="9899198" cy="1167160"/>
          </a:xfrm>
        </p:grpSpPr>
        <p:sp>
          <p:nvSpPr>
            <p:cNvPr id="14" name="Rectangle 13"/>
            <p:cNvSpPr/>
            <p:nvPr/>
          </p:nvSpPr>
          <p:spPr>
            <a:xfrm>
              <a:off x="396876" y="1250526"/>
              <a:ext cx="9773666" cy="116716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5" name="Rectangle 14"/>
            <p:cNvSpPr/>
            <p:nvPr/>
          </p:nvSpPr>
          <p:spPr>
            <a:xfrm>
              <a:off x="271344" y="1250526"/>
              <a:ext cx="2213064" cy="1167160"/>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grpSp>
      <p:sp>
        <p:nvSpPr>
          <p:cNvPr id="16" name="TextBox 15"/>
          <p:cNvSpPr txBox="1"/>
          <p:nvPr/>
        </p:nvSpPr>
        <p:spPr>
          <a:xfrm>
            <a:off x="1692562" y="1509553"/>
            <a:ext cx="1580465" cy="487313"/>
          </a:xfrm>
          <a:prstGeom prst="rect">
            <a:avLst/>
          </a:prstGeom>
          <a:noFill/>
        </p:spPr>
        <p:txBody>
          <a:bodyPr wrap="square" lIns="0" tIns="0" rIns="0" bIns="0" rtlCol="0">
            <a:spAutoFit/>
          </a:bodyPr>
          <a:lstStyle/>
          <a:p>
            <a:pPr algn="ctr" defTabSz="946052">
              <a:lnSpc>
                <a:spcPts val="1905"/>
              </a:lnSpc>
              <a:spcAft>
                <a:spcPts val="508"/>
              </a:spcAft>
            </a:pPr>
            <a:r>
              <a:rPr lang="en-GB" dirty="0">
                <a:solidFill>
                  <a:schemeClr val="bg1"/>
                </a:solidFill>
                <a:latin typeface="Arial" panose="020B0604020202020204" pitchFamily="34" charset="0"/>
                <a:cs typeface="Arial" panose="020B0604020202020204" pitchFamily="34" charset="0"/>
              </a:rPr>
              <a:t>Meter Operator</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(MOP)</a:t>
            </a:r>
          </a:p>
        </p:txBody>
      </p:sp>
      <p:sp>
        <p:nvSpPr>
          <p:cNvPr id="17" name="TextBox 16"/>
          <p:cNvSpPr txBox="1"/>
          <p:nvPr/>
        </p:nvSpPr>
        <p:spPr>
          <a:xfrm>
            <a:off x="1692562" y="3059257"/>
            <a:ext cx="1580465" cy="487313"/>
          </a:xfrm>
          <a:prstGeom prst="rect">
            <a:avLst/>
          </a:prstGeom>
          <a:noFill/>
        </p:spPr>
        <p:txBody>
          <a:bodyPr wrap="square" lIns="0" tIns="0" rIns="0" bIns="0" rtlCol="0">
            <a:spAutoFit/>
          </a:bodyPr>
          <a:lstStyle/>
          <a:p>
            <a:pPr algn="ctr" defTabSz="946052">
              <a:lnSpc>
                <a:spcPts val="1905"/>
              </a:lnSpc>
              <a:spcAft>
                <a:spcPts val="508"/>
              </a:spcAft>
            </a:pPr>
            <a:r>
              <a:rPr lang="en-GB" dirty="0">
                <a:solidFill>
                  <a:schemeClr val="bg1"/>
                </a:solidFill>
                <a:latin typeface="Arial" panose="020B0604020202020204" pitchFamily="34" charset="0"/>
                <a:cs typeface="Arial" panose="020B0604020202020204" pitchFamily="34" charset="0"/>
              </a:rPr>
              <a:t>Data Collector</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(DC)</a:t>
            </a:r>
          </a:p>
        </p:txBody>
      </p:sp>
      <p:sp>
        <p:nvSpPr>
          <p:cNvPr id="18" name="TextBox 17"/>
          <p:cNvSpPr txBox="1"/>
          <p:nvPr/>
        </p:nvSpPr>
        <p:spPr>
          <a:xfrm>
            <a:off x="1639411" y="4513009"/>
            <a:ext cx="1713800" cy="487313"/>
          </a:xfrm>
          <a:prstGeom prst="rect">
            <a:avLst/>
          </a:prstGeom>
          <a:noFill/>
        </p:spPr>
        <p:txBody>
          <a:bodyPr wrap="square" lIns="0" tIns="0" rIns="0" bIns="0" rtlCol="0">
            <a:spAutoFit/>
          </a:bodyPr>
          <a:lstStyle/>
          <a:p>
            <a:pPr algn="ctr" defTabSz="946052">
              <a:lnSpc>
                <a:spcPts val="1905"/>
              </a:lnSpc>
              <a:spcAft>
                <a:spcPts val="508"/>
              </a:spcAft>
            </a:pPr>
            <a:r>
              <a:rPr lang="en-GB" dirty="0">
                <a:latin typeface="Arial" panose="020B0604020202020204" pitchFamily="34" charset="0"/>
                <a:cs typeface="Arial" panose="020B0604020202020204" pitchFamily="34" charset="0"/>
              </a:rPr>
              <a:t>Data Aggregator</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(DA)</a:t>
            </a:r>
          </a:p>
        </p:txBody>
      </p:sp>
      <p:sp>
        <p:nvSpPr>
          <p:cNvPr id="19" name="TextBox 18"/>
          <p:cNvSpPr txBox="1"/>
          <p:nvPr/>
        </p:nvSpPr>
        <p:spPr>
          <a:xfrm>
            <a:off x="3812888" y="1520550"/>
            <a:ext cx="6055841" cy="551433"/>
          </a:xfrm>
          <a:prstGeom prst="rect">
            <a:avLst/>
          </a:prstGeom>
          <a:noFill/>
        </p:spPr>
        <p:txBody>
          <a:bodyPr wrap="square" lIns="0" tIns="0" rIns="0" bIns="0" rtlCol="0">
            <a:spAutoFit/>
          </a:bodyPr>
          <a:lstStyle/>
          <a:p>
            <a:pPr marL="259175" indent="-259175" defTabSz="946052">
              <a:lnSpc>
                <a:spcPts val="1905"/>
              </a:lnSpc>
              <a:spcAft>
                <a:spcPts val="508"/>
              </a:spcAft>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Install and maintain meters</a:t>
            </a:r>
          </a:p>
          <a:p>
            <a:pPr marL="259175" indent="-259175" defTabSz="946052">
              <a:lnSpc>
                <a:spcPts val="1905"/>
              </a:lnSpc>
              <a:spcAft>
                <a:spcPts val="508"/>
              </a:spcAft>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Provide Meter Technical Details to DC</a:t>
            </a:r>
          </a:p>
        </p:txBody>
      </p:sp>
      <p:sp>
        <p:nvSpPr>
          <p:cNvPr id="20" name="TextBox 19"/>
          <p:cNvSpPr txBox="1"/>
          <p:nvPr/>
        </p:nvSpPr>
        <p:spPr>
          <a:xfrm>
            <a:off x="3812887" y="2989470"/>
            <a:ext cx="6055841" cy="551433"/>
          </a:xfrm>
          <a:prstGeom prst="rect">
            <a:avLst/>
          </a:prstGeom>
          <a:noFill/>
        </p:spPr>
        <p:txBody>
          <a:bodyPr wrap="square" lIns="0" tIns="0" rIns="0" bIns="0" rtlCol="0">
            <a:spAutoFit/>
          </a:bodyPr>
          <a:lstStyle/>
          <a:p>
            <a:pPr marL="259175" indent="-259175" defTabSz="946052">
              <a:lnSpc>
                <a:spcPts val="1905"/>
              </a:lnSpc>
              <a:spcAft>
                <a:spcPts val="508"/>
              </a:spcAft>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Collect and validate meter reads </a:t>
            </a:r>
          </a:p>
          <a:p>
            <a:pPr marL="259175" indent="-259175" defTabSz="946052">
              <a:lnSpc>
                <a:spcPts val="1905"/>
              </a:lnSpc>
              <a:spcAft>
                <a:spcPts val="508"/>
              </a:spcAft>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Convert reads to annual values</a:t>
            </a:r>
          </a:p>
        </p:txBody>
      </p:sp>
      <p:sp>
        <p:nvSpPr>
          <p:cNvPr id="21" name="TextBox 20"/>
          <p:cNvSpPr txBox="1"/>
          <p:nvPr/>
        </p:nvSpPr>
        <p:spPr>
          <a:xfrm>
            <a:off x="3812888" y="4477731"/>
            <a:ext cx="6522026" cy="487313"/>
          </a:xfrm>
          <a:prstGeom prst="rect">
            <a:avLst/>
          </a:prstGeom>
          <a:noFill/>
        </p:spPr>
        <p:txBody>
          <a:bodyPr wrap="square" lIns="0" tIns="0" rIns="0" bIns="0" rtlCol="0">
            <a:spAutoFit/>
          </a:bodyPr>
          <a:lstStyle/>
          <a:p>
            <a:pPr marL="259175" indent="-259175" defTabSz="946052">
              <a:lnSpc>
                <a:spcPts val="1905"/>
              </a:lnSpc>
              <a:spcAft>
                <a:spcPts val="508"/>
              </a:spcAft>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For each Supplier, group consumption together by a number of criteria</a:t>
            </a:r>
          </a:p>
        </p:txBody>
      </p:sp>
    </p:spTree>
    <p:extLst>
      <p:ext uri="{BB962C8B-B14F-4D97-AF65-F5344CB8AC3E}">
        <p14:creationId xmlns:p14="http://schemas.microsoft.com/office/powerpoint/2010/main" val="18491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08D2-B421-40BD-81BD-1C69A1060871}"/>
              </a:ext>
            </a:extLst>
          </p:cNvPr>
          <p:cNvSpPr>
            <a:spLocks noGrp="1"/>
          </p:cNvSpPr>
          <p:nvPr>
            <p:ph type="ctrTitle"/>
          </p:nvPr>
        </p:nvSpPr>
        <p:spPr/>
        <p:txBody>
          <a:bodyPr/>
          <a:lstStyle/>
          <a:p>
            <a:r>
              <a:rPr lang="en-GB" dirty="0" smtClean="0">
                <a:solidFill>
                  <a:schemeClr val="bg1"/>
                </a:solidFill>
              </a:rPr>
              <a:t>NHH Settlement: Part 1</a:t>
            </a:r>
            <a:endParaRPr lang="en-US" dirty="0">
              <a:solidFill>
                <a:schemeClr val="bg1"/>
              </a:solidFill>
            </a:endParaRPr>
          </a:p>
        </p:txBody>
      </p:sp>
    </p:spTree>
    <p:extLst>
      <p:ext uri="{BB962C8B-B14F-4D97-AF65-F5344CB8AC3E}">
        <p14:creationId xmlns:p14="http://schemas.microsoft.com/office/powerpoint/2010/main" val="2812249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NHH Settlement</a:t>
            </a:r>
          </a:p>
        </p:txBody>
      </p:sp>
      <p:sp>
        <p:nvSpPr>
          <p:cNvPr id="7" name="Rectangle 6"/>
          <p:cNvSpPr/>
          <p:nvPr/>
        </p:nvSpPr>
        <p:spPr>
          <a:xfrm>
            <a:off x="1831169" y="1211033"/>
            <a:ext cx="8693806" cy="2814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1905" dirty="0">
                <a:solidFill>
                  <a:schemeClr val="tx1"/>
                </a:solidFill>
                <a:latin typeface="Tahoma"/>
              </a:rPr>
              <a:t>What about the 30 million customers who only have NHH meters (which are read only a few times a year at most)?</a:t>
            </a:r>
          </a:p>
          <a:p>
            <a:pPr algn="ctr" defTabSz="946052"/>
            <a:r>
              <a:rPr lang="en-GB" sz="1905" dirty="0">
                <a:solidFill>
                  <a:schemeClr val="tx1"/>
                </a:solidFill>
                <a:latin typeface="Tahoma"/>
              </a:rPr>
              <a:t>How do we work out what they consumed in a given half hour (Settlement Period)?</a:t>
            </a:r>
          </a:p>
        </p:txBody>
      </p:sp>
    </p:spTree>
    <p:extLst>
      <p:ext uri="{BB962C8B-B14F-4D97-AF65-F5344CB8AC3E}">
        <p14:creationId xmlns:p14="http://schemas.microsoft.com/office/powerpoint/2010/main" val="1628707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is a Load Profile?</a:t>
            </a:r>
            <a:endParaRPr lang="en-GB" sz="2400" dirty="0"/>
          </a:p>
        </p:txBody>
      </p:sp>
      <p:sp>
        <p:nvSpPr>
          <p:cNvPr id="7" name="Rectangle 6"/>
          <p:cNvSpPr/>
          <p:nvPr/>
        </p:nvSpPr>
        <p:spPr>
          <a:xfrm>
            <a:off x="1606553" y="1082435"/>
            <a:ext cx="8978896" cy="965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ts val="1905"/>
              </a:lnSpc>
              <a:spcAft>
                <a:spcPts val="508"/>
              </a:spcAft>
            </a:pPr>
            <a:r>
              <a:rPr lang="en-US" sz="2000" dirty="0">
                <a:solidFill>
                  <a:schemeClr val="tx1"/>
                </a:solidFill>
                <a:latin typeface="Arial" panose="020B0604020202020204" pitchFamily="34" charset="0"/>
                <a:cs typeface="Arial" panose="020B0604020202020204" pitchFamily="34" charset="0"/>
              </a:rPr>
              <a:t>A Load Profile represents the pattern of daily and annual electricity usage for the average customer in each one of the Profile Classes.</a:t>
            </a:r>
            <a:endParaRPr lang="en-GB" sz="2000" dirty="0">
              <a:solidFill>
                <a:schemeClr val="tx1"/>
              </a:solidFill>
              <a:latin typeface="Arial" panose="020B0604020202020204" pitchFamily="34" charset="0"/>
              <a:cs typeface="Arial" panose="020B0604020202020204" pitchFamily="34" charset="0"/>
            </a:endParaRPr>
          </a:p>
        </p:txBody>
      </p:sp>
      <p:sp>
        <p:nvSpPr>
          <p:cNvPr id="8" name="Content Placeholder 5"/>
          <p:cNvSpPr txBox="1">
            <a:spLocks/>
          </p:cNvSpPr>
          <p:nvPr/>
        </p:nvSpPr>
        <p:spPr>
          <a:xfrm>
            <a:off x="1701464" y="2047466"/>
            <a:ext cx="8789072" cy="421306"/>
          </a:xfrm>
          <a:prstGeom prst="rect">
            <a:avLst/>
          </a:prstGeom>
        </p:spPr>
        <p:txBody>
          <a:bodyPr/>
          <a:lst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0" algn="ctr"/>
            <a:r>
              <a:rPr lang="en-GB" sz="2000" dirty="0">
                <a:solidFill>
                  <a:schemeClr val="tx1"/>
                </a:solidFill>
                <a:latin typeface="Arial" panose="020B0604020202020204" pitchFamily="34" charset="0"/>
                <a:cs typeface="Arial" panose="020B0604020202020204" pitchFamily="34" charset="0"/>
              </a:rPr>
              <a:t>There are a number of variables that affect a demand profile such as:</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606553" y="5341159"/>
            <a:ext cx="9243947" cy="1001043"/>
          </a:xfrm>
          <a:prstGeom prst="rect">
            <a:avLst/>
          </a:prstGeom>
        </p:spPr>
        <p:txBody>
          <a:bodyPr wrap="square">
            <a:spAutoFit/>
          </a:bodyPr>
          <a:lstStyle/>
          <a:p>
            <a:pPr algn="ctr" defTabSz="946052"/>
            <a:endParaRPr lang="en-GB" sz="1905" dirty="0">
              <a:solidFill>
                <a:prstClr val="black"/>
              </a:solidFill>
              <a:latin typeface="Tahoma"/>
            </a:endParaRPr>
          </a:p>
          <a:p>
            <a:pPr algn="ctr" defTabSz="946052"/>
            <a:r>
              <a:rPr lang="en-GB" sz="2000" dirty="0">
                <a:latin typeface="Arial" panose="020B0604020202020204" pitchFamily="34" charset="0"/>
                <a:cs typeface="Arial" panose="020B0604020202020204" pitchFamily="34" charset="0"/>
              </a:rPr>
              <a:t>These are all considered when creating the Load Profiles from the sample consumption data.</a:t>
            </a:r>
          </a:p>
        </p:txBody>
      </p:sp>
      <p:sp>
        <p:nvSpPr>
          <p:cNvPr id="10" name="TextBox 9"/>
          <p:cNvSpPr txBox="1"/>
          <p:nvPr/>
        </p:nvSpPr>
        <p:spPr>
          <a:xfrm>
            <a:off x="7666573" y="2564693"/>
            <a:ext cx="1950694" cy="859210"/>
          </a:xfrm>
          <a:prstGeom prst="rect">
            <a:avLst/>
          </a:prstGeom>
          <a:solidFill>
            <a:schemeClr val="accent1"/>
          </a:solidFill>
          <a:ln>
            <a:solidFill>
              <a:schemeClr val="accent1"/>
            </a:solidFill>
          </a:ln>
        </p:spPr>
        <p:txBody>
          <a:bodyPr wrap="square" lIns="0" tIns="0" rIns="0" bIns="0" rtlCol="0">
            <a:spAutoFit/>
          </a:bodyPr>
          <a:lstStyle/>
          <a:p>
            <a:pPr defTabSz="946052">
              <a:lnSpc>
                <a:spcPts val="1905"/>
              </a:lnSpc>
              <a:spcAft>
                <a:spcPts val="508"/>
              </a:spcAft>
            </a:pPr>
            <a:endParaRPr lang="en-GB" sz="1905" dirty="0">
              <a:solidFill>
                <a:prstClr val="white"/>
              </a:solidFill>
              <a:latin typeface="Tahoma"/>
            </a:endParaRPr>
          </a:p>
          <a:p>
            <a:pPr algn="ctr" defTabSz="946052">
              <a:lnSpc>
                <a:spcPts val="1905"/>
              </a:lnSpc>
              <a:spcAft>
                <a:spcPts val="508"/>
              </a:spcAft>
            </a:pPr>
            <a:r>
              <a:rPr lang="en-GB" sz="1905" dirty="0">
                <a:solidFill>
                  <a:prstClr val="white"/>
                </a:solidFill>
                <a:latin typeface="Tahoma"/>
              </a:rPr>
              <a:t>Sunset time</a:t>
            </a:r>
          </a:p>
          <a:p>
            <a:pPr defTabSz="946052">
              <a:lnSpc>
                <a:spcPts val="1905"/>
              </a:lnSpc>
              <a:spcAft>
                <a:spcPts val="508"/>
              </a:spcAft>
            </a:pPr>
            <a:endParaRPr lang="en-GB" sz="1270" dirty="0">
              <a:solidFill>
                <a:prstClr val="black"/>
              </a:solidFill>
              <a:latin typeface="Tahoma"/>
            </a:endParaRPr>
          </a:p>
        </p:txBody>
      </p:sp>
      <p:sp>
        <p:nvSpPr>
          <p:cNvPr id="11" name="TextBox 10"/>
          <p:cNvSpPr txBox="1"/>
          <p:nvPr/>
        </p:nvSpPr>
        <p:spPr>
          <a:xfrm>
            <a:off x="3838048" y="4386028"/>
            <a:ext cx="1950694" cy="859210"/>
          </a:xfrm>
          <a:prstGeom prst="rect">
            <a:avLst/>
          </a:prstGeom>
          <a:solidFill>
            <a:schemeClr val="accent2"/>
          </a:solidFill>
          <a:ln>
            <a:solidFill>
              <a:schemeClr val="accent2"/>
            </a:solidFill>
          </a:ln>
        </p:spPr>
        <p:txBody>
          <a:bodyPr wrap="square" lIns="0" tIns="0" rIns="0" bIns="0" rtlCol="0">
            <a:spAutoFit/>
          </a:bodyPr>
          <a:lstStyle/>
          <a:p>
            <a:pPr algn="ctr" defTabSz="946052">
              <a:lnSpc>
                <a:spcPts val="1905"/>
              </a:lnSpc>
              <a:spcAft>
                <a:spcPts val="508"/>
              </a:spcAft>
            </a:pPr>
            <a:endParaRPr lang="en-GB" sz="1905" dirty="0">
              <a:solidFill>
                <a:prstClr val="white"/>
              </a:solidFill>
              <a:latin typeface="Tahoma"/>
            </a:endParaRPr>
          </a:p>
          <a:p>
            <a:pPr algn="ctr" defTabSz="946052">
              <a:lnSpc>
                <a:spcPts val="1905"/>
              </a:lnSpc>
              <a:spcAft>
                <a:spcPts val="508"/>
              </a:spcAft>
            </a:pPr>
            <a:r>
              <a:rPr lang="en-GB" sz="1905" dirty="0">
                <a:latin typeface="Tahoma"/>
              </a:rPr>
              <a:t>Seasons</a:t>
            </a:r>
          </a:p>
          <a:p>
            <a:pPr defTabSz="946052">
              <a:lnSpc>
                <a:spcPts val="1905"/>
              </a:lnSpc>
              <a:spcAft>
                <a:spcPts val="508"/>
              </a:spcAft>
            </a:pPr>
            <a:endParaRPr lang="en-GB" sz="1270" dirty="0">
              <a:solidFill>
                <a:prstClr val="black"/>
              </a:solidFill>
              <a:latin typeface="Tahoma"/>
            </a:endParaRPr>
          </a:p>
        </p:txBody>
      </p:sp>
      <p:sp>
        <p:nvSpPr>
          <p:cNvPr id="12" name="TextBox 11"/>
          <p:cNvSpPr txBox="1"/>
          <p:nvPr/>
        </p:nvSpPr>
        <p:spPr>
          <a:xfrm>
            <a:off x="5109469" y="3128387"/>
            <a:ext cx="1973063" cy="859210"/>
          </a:xfrm>
          <a:prstGeom prst="rect">
            <a:avLst/>
          </a:prstGeom>
          <a:solidFill>
            <a:schemeClr val="accent3"/>
          </a:solidFill>
          <a:ln>
            <a:solidFill>
              <a:schemeClr val="accent3"/>
            </a:solidFill>
          </a:ln>
        </p:spPr>
        <p:txBody>
          <a:bodyPr wrap="square" lIns="0" tIns="0" rIns="0" bIns="0" rtlCol="0" anchor="ctr">
            <a:spAutoFit/>
          </a:bodyPr>
          <a:lstStyle/>
          <a:p>
            <a:pPr defTabSz="946052">
              <a:lnSpc>
                <a:spcPts val="1905"/>
              </a:lnSpc>
              <a:spcAft>
                <a:spcPts val="508"/>
              </a:spcAft>
            </a:pPr>
            <a:endParaRPr lang="en-GB" sz="1905" dirty="0">
              <a:solidFill>
                <a:prstClr val="white"/>
              </a:solidFill>
              <a:latin typeface="Tahoma"/>
            </a:endParaRPr>
          </a:p>
          <a:p>
            <a:pPr algn="ctr" defTabSz="946052">
              <a:lnSpc>
                <a:spcPts val="1905"/>
              </a:lnSpc>
              <a:spcAft>
                <a:spcPts val="508"/>
              </a:spcAft>
            </a:pPr>
            <a:r>
              <a:rPr lang="en-GB" sz="1905" dirty="0">
                <a:solidFill>
                  <a:prstClr val="white"/>
                </a:solidFill>
                <a:latin typeface="Tahoma"/>
              </a:rPr>
              <a:t>Day of week</a:t>
            </a:r>
          </a:p>
          <a:p>
            <a:pPr defTabSz="946052">
              <a:lnSpc>
                <a:spcPts val="1905"/>
              </a:lnSpc>
              <a:spcAft>
                <a:spcPts val="508"/>
              </a:spcAft>
            </a:pPr>
            <a:endParaRPr lang="en-GB" sz="1270" dirty="0">
              <a:solidFill>
                <a:prstClr val="black"/>
              </a:solidFill>
              <a:latin typeface="Tahoma"/>
            </a:endParaRPr>
          </a:p>
        </p:txBody>
      </p:sp>
      <p:sp>
        <p:nvSpPr>
          <p:cNvPr id="13" name="TextBox 12"/>
          <p:cNvSpPr txBox="1"/>
          <p:nvPr/>
        </p:nvSpPr>
        <p:spPr>
          <a:xfrm>
            <a:off x="7382488" y="4192587"/>
            <a:ext cx="1973063" cy="859210"/>
          </a:xfrm>
          <a:prstGeom prst="rect">
            <a:avLst/>
          </a:prstGeom>
          <a:solidFill>
            <a:schemeClr val="accent4"/>
          </a:solidFill>
          <a:ln>
            <a:solidFill>
              <a:schemeClr val="accent4"/>
            </a:solidFill>
          </a:ln>
        </p:spPr>
        <p:txBody>
          <a:bodyPr wrap="square" lIns="0" tIns="0" rIns="0" bIns="0" rtlCol="0">
            <a:spAutoFit/>
          </a:bodyPr>
          <a:lstStyle/>
          <a:p>
            <a:pPr defTabSz="946052">
              <a:lnSpc>
                <a:spcPts val="1905"/>
              </a:lnSpc>
              <a:spcAft>
                <a:spcPts val="508"/>
              </a:spcAft>
            </a:pPr>
            <a:endParaRPr lang="en-GB" sz="1905" dirty="0">
              <a:solidFill>
                <a:prstClr val="white"/>
              </a:solidFill>
              <a:latin typeface="Tahoma"/>
            </a:endParaRPr>
          </a:p>
          <a:p>
            <a:pPr algn="ctr" defTabSz="946052">
              <a:lnSpc>
                <a:spcPts val="1905"/>
              </a:lnSpc>
              <a:spcAft>
                <a:spcPts val="508"/>
              </a:spcAft>
            </a:pPr>
            <a:r>
              <a:rPr lang="en-GB" sz="1905" dirty="0">
                <a:latin typeface="Tahoma"/>
              </a:rPr>
              <a:t>Public Holidays</a:t>
            </a:r>
          </a:p>
          <a:p>
            <a:pPr defTabSz="946052">
              <a:lnSpc>
                <a:spcPts val="1905"/>
              </a:lnSpc>
              <a:spcAft>
                <a:spcPts val="508"/>
              </a:spcAft>
            </a:pPr>
            <a:endParaRPr lang="en-GB" sz="1270" dirty="0">
              <a:solidFill>
                <a:prstClr val="black"/>
              </a:solidFill>
              <a:latin typeface="Tahoma"/>
            </a:endParaRPr>
          </a:p>
        </p:txBody>
      </p:sp>
      <p:sp>
        <p:nvSpPr>
          <p:cNvPr id="14" name="TextBox 13"/>
          <p:cNvSpPr txBox="1"/>
          <p:nvPr/>
        </p:nvSpPr>
        <p:spPr>
          <a:xfrm>
            <a:off x="2230241" y="2686821"/>
            <a:ext cx="2160175" cy="1474763"/>
          </a:xfrm>
          <a:prstGeom prst="rect">
            <a:avLst/>
          </a:prstGeom>
          <a:solidFill>
            <a:schemeClr val="tx1"/>
          </a:solidFill>
          <a:ln>
            <a:solidFill>
              <a:schemeClr val="tx1"/>
            </a:solidFill>
          </a:ln>
        </p:spPr>
        <p:txBody>
          <a:bodyPr wrap="square" lIns="0" tIns="0" rIns="0" bIns="0" rtlCol="0">
            <a:spAutoFit/>
          </a:bodyPr>
          <a:lstStyle/>
          <a:p>
            <a:pPr defTabSz="946052">
              <a:lnSpc>
                <a:spcPts val="1905"/>
              </a:lnSpc>
              <a:spcAft>
                <a:spcPts val="508"/>
              </a:spcAft>
            </a:pPr>
            <a:endParaRPr lang="en-GB" sz="1905" dirty="0">
              <a:solidFill>
                <a:prstClr val="white"/>
              </a:solidFill>
              <a:latin typeface="Tahoma"/>
            </a:endParaRPr>
          </a:p>
          <a:p>
            <a:pPr algn="ctr" defTabSz="946052">
              <a:lnSpc>
                <a:spcPts val="1905"/>
              </a:lnSpc>
              <a:spcAft>
                <a:spcPts val="508"/>
              </a:spcAft>
            </a:pPr>
            <a:r>
              <a:rPr lang="en-GB" sz="1905" dirty="0">
                <a:solidFill>
                  <a:prstClr val="white"/>
                </a:solidFill>
                <a:latin typeface="Tahoma"/>
              </a:rPr>
              <a:t>Temperature </a:t>
            </a:r>
          </a:p>
          <a:p>
            <a:pPr algn="ctr" defTabSz="946052">
              <a:lnSpc>
                <a:spcPts val="1905"/>
              </a:lnSpc>
              <a:spcAft>
                <a:spcPts val="508"/>
              </a:spcAft>
            </a:pPr>
            <a:r>
              <a:rPr lang="en-GB" sz="1905" dirty="0">
                <a:solidFill>
                  <a:prstClr val="white"/>
                </a:solidFill>
                <a:latin typeface="Tahoma"/>
              </a:rPr>
              <a:t>(different for </a:t>
            </a:r>
          </a:p>
          <a:p>
            <a:pPr algn="ctr" defTabSz="946052">
              <a:lnSpc>
                <a:spcPts val="1905"/>
              </a:lnSpc>
              <a:spcAft>
                <a:spcPts val="508"/>
              </a:spcAft>
            </a:pPr>
            <a:r>
              <a:rPr lang="en-GB" sz="1905" dirty="0">
                <a:solidFill>
                  <a:prstClr val="white"/>
                </a:solidFill>
                <a:latin typeface="Tahoma"/>
              </a:rPr>
              <a:t>each GSP group)</a:t>
            </a:r>
          </a:p>
          <a:p>
            <a:pPr defTabSz="946052">
              <a:lnSpc>
                <a:spcPts val="1905"/>
              </a:lnSpc>
              <a:spcAft>
                <a:spcPts val="508"/>
              </a:spcAft>
            </a:pPr>
            <a:endParaRPr lang="en-GB" sz="1270" dirty="0">
              <a:solidFill>
                <a:prstClr val="black"/>
              </a:solidFill>
              <a:latin typeface="Tahoma"/>
            </a:endParaRPr>
          </a:p>
        </p:txBody>
      </p:sp>
    </p:spTree>
    <p:extLst>
      <p:ext uri="{BB962C8B-B14F-4D97-AF65-F5344CB8AC3E}">
        <p14:creationId xmlns:p14="http://schemas.microsoft.com/office/powerpoint/2010/main" val="181335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Sample Profiling</a:t>
            </a:r>
          </a:p>
        </p:txBody>
      </p:sp>
      <p:grpSp>
        <p:nvGrpSpPr>
          <p:cNvPr id="19" name="Group 18"/>
          <p:cNvGrpSpPr/>
          <p:nvPr/>
        </p:nvGrpSpPr>
        <p:grpSpPr>
          <a:xfrm>
            <a:off x="1669903" y="1131721"/>
            <a:ext cx="2644787" cy="4941561"/>
            <a:chOff x="466723" y="1247774"/>
            <a:chExt cx="2916000" cy="5448300"/>
          </a:xfrm>
        </p:grpSpPr>
        <p:sp>
          <p:nvSpPr>
            <p:cNvPr id="20" name="Rectangle 19"/>
            <p:cNvSpPr/>
            <p:nvPr/>
          </p:nvSpPr>
          <p:spPr>
            <a:xfrm>
              <a:off x="466723" y="1247774"/>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1" name="Rectangle 20"/>
            <p:cNvSpPr/>
            <p:nvPr/>
          </p:nvSpPr>
          <p:spPr>
            <a:xfrm>
              <a:off x="466723" y="1247776"/>
              <a:ext cx="2916000" cy="9906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2" name="TextBox 21"/>
            <p:cNvSpPr txBox="1"/>
            <p:nvPr/>
          </p:nvSpPr>
          <p:spPr>
            <a:xfrm>
              <a:off x="1651417" y="1785935"/>
              <a:ext cx="546612" cy="268642"/>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Tahoma"/>
                </a:rPr>
                <a:t>1</a:t>
              </a:r>
            </a:p>
          </p:txBody>
        </p:sp>
      </p:grpSp>
      <p:grpSp>
        <p:nvGrpSpPr>
          <p:cNvPr id="23" name="Group 22"/>
          <p:cNvGrpSpPr/>
          <p:nvPr/>
        </p:nvGrpSpPr>
        <p:grpSpPr>
          <a:xfrm>
            <a:off x="4762699" y="1131722"/>
            <a:ext cx="2644787" cy="4941561"/>
            <a:chOff x="3876674" y="1247775"/>
            <a:chExt cx="2916000" cy="5448300"/>
          </a:xfrm>
        </p:grpSpPr>
        <p:sp>
          <p:nvSpPr>
            <p:cNvPr id="24" name="Rectangle 23"/>
            <p:cNvSpPr/>
            <p:nvPr/>
          </p:nvSpPr>
          <p:spPr>
            <a:xfrm>
              <a:off x="3876674" y="1247775"/>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5" name="Rectangle 24"/>
            <p:cNvSpPr/>
            <p:nvPr/>
          </p:nvSpPr>
          <p:spPr>
            <a:xfrm>
              <a:off x="3876674" y="1247775"/>
              <a:ext cx="2916000" cy="990602"/>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6" name="TextBox 25"/>
            <p:cNvSpPr txBox="1"/>
            <p:nvPr/>
          </p:nvSpPr>
          <p:spPr>
            <a:xfrm>
              <a:off x="5061368" y="1785934"/>
              <a:ext cx="546612" cy="359486"/>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schemeClr val="bg1"/>
                  </a:solidFill>
                  <a:latin typeface="Tahoma"/>
                </a:rPr>
                <a:t>2</a:t>
              </a:r>
            </a:p>
          </p:txBody>
        </p:sp>
      </p:grpSp>
      <p:grpSp>
        <p:nvGrpSpPr>
          <p:cNvPr id="27" name="Group 26"/>
          <p:cNvGrpSpPr/>
          <p:nvPr/>
        </p:nvGrpSpPr>
        <p:grpSpPr>
          <a:xfrm>
            <a:off x="7881412" y="1131721"/>
            <a:ext cx="2644787" cy="4941562"/>
            <a:chOff x="7315199" y="1247774"/>
            <a:chExt cx="2916000" cy="5448301"/>
          </a:xfrm>
        </p:grpSpPr>
        <p:sp>
          <p:nvSpPr>
            <p:cNvPr id="28" name="Rectangle 27"/>
            <p:cNvSpPr/>
            <p:nvPr/>
          </p:nvSpPr>
          <p:spPr>
            <a:xfrm>
              <a:off x="7315199" y="1247775"/>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9" name="Rectangle 28"/>
            <p:cNvSpPr/>
            <p:nvPr/>
          </p:nvSpPr>
          <p:spPr>
            <a:xfrm>
              <a:off x="7315199" y="1247774"/>
              <a:ext cx="2916000" cy="9906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30" name="TextBox 29"/>
            <p:cNvSpPr txBox="1"/>
            <p:nvPr/>
          </p:nvSpPr>
          <p:spPr>
            <a:xfrm>
              <a:off x="8499893" y="1740602"/>
              <a:ext cx="546612" cy="268642"/>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Tahoma"/>
                </a:rPr>
                <a:t>3</a:t>
              </a:r>
            </a:p>
          </p:txBody>
        </p:sp>
      </p:grpSp>
      <p:grpSp>
        <p:nvGrpSpPr>
          <p:cNvPr id="31" name="Group 30"/>
          <p:cNvGrpSpPr/>
          <p:nvPr/>
        </p:nvGrpSpPr>
        <p:grpSpPr>
          <a:xfrm>
            <a:off x="8056721" y="3806764"/>
            <a:ext cx="2294169" cy="2142179"/>
            <a:chOff x="7508485" y="4197133"/>
            <a:chExt cx="2529427" cy="2361852"/>
          </a:xfrm>
        </p:grpSpPr>
        <p:pic>
          <p:nvPicPr>
            <p:cNvPr id="32"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703"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9"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8"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485"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4" descr="Image result for group of people clipar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073705" y="3896329"/>
            <a:ext cx="1837183" cy="171547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4863381" y="4517930"/>
            <a:ext cx="2309626" cy="1370309"/>
            <a:chOff x="3987680" y="4981227"/>
            <a:chExt cx="2546470" cy="1510829"/>
          </a:xfrm>
        </p:grpSpPr>
        <p:grpSp>
          <p:nvGrpSpPr>
            <p:cNvPr id="38" name="Group 37"/>
            <p:cNvGrpSpPr/>
            <p:nvPr/>
          </p:nvGrpSpPr>
          <p:grpSpPr>
            <a:xfrm>
              <a:off x="3987680" y="4981227"/>
              <a:ext cx="2546470" cy="1510829"/>
              <a:chOff x="1118156" y="2745075"/>
              <a:chExt cx="2693987" cy="1510829"/>
            </a:xfrm>
            <a:solidFill>
              <a:schemeClr val="bg1"/>
            </a:solidFill>
          </p:grpSpPr>
          <p:graphicFrame>
            <p:nvGraphicFramePr>
              <p:cNvPr id="41" name="Chart 40"/>
              <p:cNvGraphicFramePr/>
              <p:nvPr/>
            </p:nvGraphicFramePr>
            <p:xfrm>
              <a:off x="1234338" y="2902583"/>
              <a:ext cx="2540445" cy="1353321"/>
            </p:xfrm>
            <a:graphic>
              <a:graphicData uri="http://schemas.openxmlformats.org/drawingml/2006/chart">
                <c:chart xmlns:c="http://schemas.openxmlformats.org/drawingml/2006/chart" xmlns:r="http://schemas.openxmlformats.org/officeDocument/2006/relationships" r:id="rId5"/>
              </a:graphicData>
            </a:graphic>
          </p:graphicFrame>
          <p:grpSp>
            <p:nvGrpSpPr>
              <p:cNvPr id="42" name="Group 45"/>
              <p:cNvGrpSpPr>
                <a:grpSpLocks/>
              </p:cNvGrpSpPr>
              <p:nvPr/>
            </p:nvGrpSpPr>
            <p:grpSpPr bwMode="auto">
              <a:xfrm>
                <a:off x="1235631" y="3005424"/>
                <a:ext cx="2517775" cy="1039813"/>
                <a:chOff x="5951579" y="2542203"/>
                <a:chExt cx="2518047" cy="1040756"/>
              </a:xfrm>
              <a:grpFill/>
            </p:grpSpPr>
            <p:cxnSp>
              <p:nvCxnSpPr>
                <p:cNvPr id="44" name="Straight Connector 43"/>
                <p:cNvCxnSpPr/>
                <p:nvPr/>
              </p:nvCxnSpPr>
              <p:spPr>
                <a:xfrm rot="5400000">
                  <a:off x="5431995" y="3061787"/>
                  <a:ext cx="1040756" cy="1587"/>
                </a:xfrm>
                <a:prstGeom prst="line">
                  <a:avLst/>
                </a:prstGeom>
                <a:grpFill/>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5951579" y="3581370"/>
                  <a:ext cx="2518047" cy="1589"/>
                </a:xfrm>
                <a:prstGeom prst="line">
                  <a:avLst/>
                </a:prstGeom>
                <a:grpFill/>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pic>
            <p:nvPicPr>
              <p:cNvPr id="43" name="Picture 4"/>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18156" y="2745075"/>
                <a:ext cx="2693987" cy="1468439"/>
              </a:xfrm>
              <a:prstGeom prst="rect">
                <a:avLst/>
              </a:prstGeom>
              <a:grpFill/>
              <a:ln w="9525">
                <a:noFill/>
                <a:miter lim="800000"/>
                <a:headEnd/>
                <a:tailEnd/>
              </a:ln>
            </p:spPr>
          </p:pic>
        </p:grpSp>
        <p:cxnSp>
          <p:nvCxnSpPr>
            <p:cNvPr id="39" name="Straight Connector 38"/>
            <p:cNvCxnSpPr/>
            <p:nvPr/>
          </p:nvCxnSpPr>
          <p:spPr>
            <a:xfrm>
              <a:off x="4097500" y="5138735"/>
              <a:ext cx="0" cy="11426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097500" y="6279801"/>
              <a:ext cx="2381129" cy="15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938326" y="2133303"/>
            <a:ext cx="2107939" cy="1480405"/>
          </a:xfrm>
          <a:prstGeom prst="rect">
            <a:avLst/>
          </a:prstGeom>
          <a:noFill/>
        </p:spPr>
        <p:txBody>
          <a:bodyPr wrap="square" lIns="0" tIns="0" rIns="0" bIns="0" rtlCol="0">
            <a:spAutoFit/>
          </a:bodyPr>
          <a:lstStyle/>
          <a:p>
            <a:pPr algn="ctr" defTabSz="946052">
              <a:spcAft>
                <a:spcPts val="508"/>
              </a:spcAft>
            </a:pPr>
            <a:r>
              <a:rPr lang="en-GB" altLang="zh-CN" sz="2540" dirty="0">
                <a:solidFill>
                  <a:prstClr val="black"/>
                </a:solidFill>
                <a:latin typeface="Tahoma"/>
                <a:cs typeface="Tahoma" pitchFamily="34" charset="0"/>
              </a:rPr>
              <a:t>Sample customers’ consumption…</a:t>
            </a:r>
          </a:p>
          <a:p>
            <a:pPr defTabSz="946052">
              <a:lnSpc>
                <a:spcPts val="1905"/>
              </a:lnSpc>
              <a:spcAft>
                <a:spcPts val="508"/>
              </a:spcAft>
            </a:pPr>
            <a:endParaRPr lang="en-GB" sz="1270" dirty="0">
              <a:solidFill>
                <a:prstClr val="black"/>
              </a:solidFill>
              <a:latin typeface="Tahoma"/>
            </a:endParaRPr>
          </a:p>
        </p:txBody>
      </p:sp>
      <p:sp>
        <p:nvSpPr>
          <p:cNvPr id="47" name="TextBox 46"/>
          <p:cNvSpPr txBox="1"/>
          <p:nvPr/>
        </p:nvSpPr>
        <p:spPr>
          <a:xfrm>
            <a:off x="4921819" y="2095153"/>
            <a:ext cx="2404656" cy="2653034"/>
          </a:xfrm>
          <a:prstGeom prst="rect">
            <a:avLst/>
          </a:prstGeom>
          <a:noFill/>
        </p:spPr>
        <p:txBody>
          <a:bodyPr wrap="square" lIns="0" tIns="0" rIns="0" bIns="0" rtlCol="0">
            <a:spAutoFit/>
          </a:bodyPr>
          <a:lstStyle/>
          <a:p>
            <a:pPr algn="ctr" defTabSz="946052">
              <a:spcAft>
                <a:spcPts val="508"/>
              </a:spcAft>
            </a:pPr>
            <a:r>
              <a:rPr lang="en-GB" altLang="zh-CN" sz="2540" dirty="0">
                <a:solidFill>
                  <a:prstClr val="black"/>
                </a:solidFill>
                <a:latin typeface="Tahoma"/>
                <a:cs typeface="Tahoma" pitchFamily="34" charset="0"/>
              </a:rPr>
              <a:t>Produce </a:t>
            </a:r>
            <a:br>
              <a:rPr lang="en-GB" altLang="zh-CN" sz="2540" dirty="0">
                <a:solidFill>
                  <a:prstClr val="black"/>
                </a:solidFill>
                <a:latin typeface="Tahoma"/>
                <a:cs typeface="Tahoma" pitchFamily="34" charset="0"/>
              </a:rPr>
            </a:br>
            <a:r>
              <a:rPr lang="en-GB" altLang="zh-CN" sz="2540" b="1" dirty="0">
                <a:solidFill>
                  <a:prstClr val="black"/>
                </a:solidFill>
                <a:latin typeface="Tahoma"/>
                <a:cs typeface="Tahoma" pitchFamily="34" charset="0"/>
              </a:rPr>
              <a:t>profile</a:t>
            </a:r>
            <a:r>
              <a:rPr lang="en-GB" altLang="zh-CN" sz="2540" dirty="0">
                <a:solidFill>
                  <a:prstClr val="black"/>
                </a:solidFill>
                <a:latin typeface="Tahoma"/>
                <a:cs typeface="Tahoma" pitchFamily="34" charset="0"/>
              </a:rPr>
              <a:t> </a:t>
            </a:r>
            <a:r>
              <a:rPr lang="en-GB" altLang="zh-CN" sz="2540" b="1" dirty="0">
                <a:solidFill>
                  <a:prstClr val="black"/>
                </a:solidFill>
                <a:latin typeface="Tahoma"/>
                <a:cs typeface="Tahoma" pitchFamily="34" charset="0"/>
              </a:rPr>
              <a:t>data:</a:t>
            </a:r>
            <a:br>
              <a:rPr lang="en-GB" altLang="zh-CN" sz="2540" b="1" dirty="0">
                <a:solidFill>
                  <a:prstClr val="black"/>
                </a:solidFill>
                <a:latin typeface="Tahoma"/>
                <a:cs typeface="Tahoma" pitchFamily="34" charset="0"/>
              </a:rPr>
            </a:br>
            <a:r>
              <a:rPr lang="en-GB" altLang="zh-CN" sz="2540" dirty="0">
                <a:solidFill>
                  <a:prstClr val="black"/>
                </a:solidFill>
                <a:latin typeface="Tahoma"/>
                <a:cs typeface="Tahoma" pitchFamily="34" charset="0"/>
              </a:rPr>
              <a:t>a typical half hourly usage pattern across a year</a:t>
            </a:r>
          </a:p>
          <a:p>
            <a:pPr defTabSz="946052">
              <a:lnSpc>
                <a:spcPts val="1905"/>
              </a:lnSpc>
              <a:spcAft>
                <a:spcPts val="508"/>
              </a:spcAft>
            </a:pPr>
            <a:endParaRPr lang="en-GB" sz="1270" dirty="0">
              <a:solidFill>
                <a:prstClr val="black"/>
              </a:solidFill>
              <a:latin typeface="Tahoma"/>
            </a:endParaRPr>
          </a:p>
        </p:txBody>
      </p:sp>
      <p:sp>
        <p:nvSpPr>
          <p:cNvPr id="48" name="TextBox 47"/>
          <p:cNvSpPr txBox="1"/>
          <p:nvPr/>
        </p:nvSpPr>
        <p:spPr>
          <a:xfrm>
            <a:off x="8103175" y="2132750"/>
            <a:ext cx="2294169" cy="1480405"/>
          </a:xfrm>
          <a:prstGeom prst="rect">
            <a:avLst/>
          </a:prstGeom>
          <a:noFill/>
        </p:spPr>
        <p:txBody>
          <a:bodyPr wrap="square" lIns="0" tIns="0" rIns="0" bIns="0" rtlCol="0">
            <a:spAutoFit/>
          </a:bodyPr>
          <a:lstStyle/>
          <a:p>
            <a:pPr algn="ctr" defTabSz="946052">
              <a:spcAft>
                <a:spcPts val="508"/>
              </a:spcAft>
            </a:pPr>
            <a:r>
              <a:rPr lang="en-GB" altLang="zh-CN" sz="2540" dirty="0">
                <a:solidFill>
                  <a:prstClr val="black"/>
                </a:solidFill>
                <a:latin typeface="Tahoma"/>
                <a:cs typeface="Tahoma" pitchFamily="34" charset="0"/>
              </a:rPr>
              <a:t>Apply to all similar customers</a:t>
            </a:r>
          </a:p>
          <a:p>
            <a:pPr defTabSz="946052">
              <a:lnSpc>
                <a:spcPts val="1905"/>
              </a:lnSpc>
              <a:spcAft>
                <a:spcPts val="508"/>
              </a:spcAft>
            </a:pPr>
            <a:endParaRPr lang="en-GB" sz="1270" dirty="0">
              <a:solidFill>
                <a:prstClr val="black"/>
              </a:solidFill>
              <a:latin typeface="Tahoma"/>
            </a:endParaRPr>
          </a:p>
        </p:txBody>
      </p:sp>
    </p:spTree>
    <p:extLst>
      <p:ext uri="{BB962C8B-B14F-4D97-AF65-F5344CB8AC3E}">
        <p14:creationId xmlns:p14="http://schemas.microsoft.com/office/powerpoint/2010/main" val="4113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par>
                                <p:cTn id="12" presetID="10"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Profile Classes</a:t>
            </a:r>
            <a:endParaRPr lang="en-GB" sz="2400" dirty="0"/>
          </a:p>
        </p:txBody>
      </p:sp>
      <p:graphicFrame>
        <p:nvGraphicFramePr>
          <p:cNvPr id="7" name="Table 6"/>
          <p:cNvGraphicFramePr>
            <a:graphicFrameLocks noGrp="1"/>
          </p:cNvGraphicFramePr>
          <p:nvPr>
            <p:extLst>
              <p:ext uri="{D42A27DB-BD31-4B8C-83A1-F6EECF244321}">
                <p14:modId xmlns:p14="http://schemas.microsoft.com/office/powerpoint/2010/main" val="906980851"/>
              </p:ext>
            </p:extLst>
          </p:nvPr>
        </p:nvGraphicFramePr>
        <p:xfrm>
          <a:off x="1318661" y="1216203"/>
          <a:ext cx="9430418" cy="3904439"/>
        </p:xfrm>
        <a:graphic>
          <a:graphicData uri="http://schemas.openxmlformats.org/drawingml/2006/table">
            <a:tbl>
              <a:tblPr firstRow="1" bandRow="1">
                <a:tableStyleId>{073A0DAA-6AF3-43AB-8588-CEC1D06C72B9}</a:tableStyleId>
              </a:tblPr>
              <a:tblGrid>
                <a:gridCol w="761036">
                  <a:extLst>
                    <a:ext uri="{9D8B030D-6E8A-4147-A177-3AD203B41FA5}">
                      <a16:colId xmlns:a16="http://schemas.microsoft.com/office/drawing/2014/main" val="20000"/>
                    </a:ext>
                  </a:extLst>
                </a:gridCol>
                <a:gridCol w="1316900">
                  <a:extLst>
                    <a:ext uri="{9D8B030D-6E8A-4147-A177-3AD203B41FA5}">
                      <a16:colId xmlns:a16="http://schemas.microsoft.com/office/drawing/2014/main" val="20001"/>
                    </a:ext>
                  </a:extLst>
                </a:gridCol>
                <a:gridCol w="4563914">
                  <a:extLst>
                    <a:ext uri="{9D8B030D-6E8A-4147-A177-3AD203B41FA5}">
                      <a16:colId xmlns:a16="http://schemas.microsoft.com/office/drawing/2014/main" val="20002"/>
                    </a:ext>
                  </a:extLst>
                </a:gridCol>
                <a:gridCol w="2788568">
                  <a:extLst>
                    <a:ext uri="{9D8B030D-6E8A-4147-A177-3AD203B41FA5}">
                      <a16:colId xmlns:a16="http://schemas.microsoft.com/office/drawing/2014/main" val="20003"/>
                    </a:ext>
                  </a:extLst>
                </a:gridCol>
              </a:tblGrid>
              <a:tr h="947246">
                <a:tc>
                  <a:txBody>
                    <a:bodyPr/>
                    <a:lstStyle/>
                    <a:p>
                      <a:pPr algn="ctr"/>
                      <a:r>
                        <a:rPr lang="en-GB" sz="1400" dirty="0" smtClean="0"/>
                        <a:t>Profile Class</a:t>
                      </a:r>
                      <a:endParaRPr lang="en-GB" sz="1400" dirty="0">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a:t>Type of customer</a:t>
                      </a:r>
                      <a:endParaRPr lang="en-GB" sz="1400" dirty="0">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a:t>Description</a:t>
                      </a:r>
                      <a:endParaRPr lang="en-GB" sz="1400" dirty="0">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a:t>Example</a:t>
                      </a:r>
                      <a:endParaRPr lang="en-GB" sz="1400" dirty="0">
                        <a:latin typeface="Arial" panose="020B0604020202020204" pitchFamily="34" charset="0"/>
                        <a:cs typeface="Arial" panose="020B0604020202020204" pitchFamily="34" charset="0"/>
                      </a:endParaRPr>
                    </a:p>
                  </a:txBody>
                  <a:tcPr marL="82935" marR="82935" marT="41468" marB="41468" anchor="ctr"/>
                </a:tc>
                <a:extLst>
                  <a:ext uri="{0D108BD9-81ED-4DB2-BD59-A6C34878D82A}">
                    <a16:rowId xmlns:a16="http://schemas.microsoft.com/office/drawing/2014/main" val="10000"/>
                  </a:ext>
                </a:extLst>
              </a:tr>
              <a:tr h="737087">
                <a:tc>
                  <a:txBody>
                    <a:bodyPr/>
                    <a:lstStyle/>
                    <a:p>
                      <a:pPr algn="ctr"/>
                      <a:r>
                        <a:rPr lang="en-GB" sz="1400" dirty="0"/>
                        <a:t>1</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a:t>Domestic</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r>
                        <a:rPr lang="en-GB" sz="1400" dirty="0" smtClean="0"/>
                        <a:t>Single/flat electricity rate 24x7</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r>
                        <a:rPr lang="en-GB" sz="1400" dirty="0"/>
                        <a:t>Domestic premises</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extLst>
                  <a:ext uri="{0D108BD9-81ED-4DB2-BD59-A6C34878D82A}">
                    <a16:rowId xmlns:a16="http://schemas.microsoft.com/office/drawing/2014/main" val="10001"/>
                  </a:ext>
                </a:extLst>
              </a:tr>
              <a:tr h="732000">
                <a:tc>
                  <a:txBody>
                    <a:bodyPr/>
                    <a:lstStyle/>
                    <a:p>
                      <a:pPr algn="ctr"/>
                      <a:r>
                        <a:rPr lang="en-GB" sz="1400" dirty="0"/>
                        <a:t>2</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GB" sz="1400" dirty="0"/>
                        <a:t>Domestic</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r>
                        <a:rPr lang="en-US" sz="1400" dirty="0"/>
                        <a:t>Multi–rate customers  </a:t>
                      </a:r>
                    </a:p>
                    <a:p>
                      <a:r>
                        <a:rPr lang="en-US" sz="1400" dirty="0"/>
                        <a:t>(typically Economy 7 – dual tariff:</a:t>
                      </a:r>
                      <a:r>
                        <a:rPr lang="en-US" sz="1400" baseline="0" dirty="0"/>
                        <a:t> normal &amp; night</a:t>
                      </a:r>
                      <a:r>
                        <a:rPr lang="en-US" sz="1400" dirty="0"/>
                        <a:t>)</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400" dirty="0"/>
                        <a:t>Domestic premises with switched</a:t>
                      </a:r>
                      <a:r>
                        <a:rPr lang="en-GB" sz="1400" baseline="0" dirty="0"/>
                        <a:t> load capability</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extLst>
                  <a:ext uri="{0D108BD9-81ED-4DB2-BD59-A6C34878D82A}">
                    <a16:rowId xmlns:a16="http://schemas.microsoft.com/office/drawing/2014/main" val="10002"/>
                  </a:ext>
                </a:extLst>
              </a:tr>
              <a:tr h="744053">
                <a:tc>
                  <a:txBody>
                    <a:bodyPr/>
                    <a:lstStyle/>
                    <a:p>
                      <a:pPr algn="ctr"/>
                      <a:r>
                        <a:rPr lang="en-GB" sz="1400" dirty="0"/>
                        <a:t>3</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smtClean="0"/>
                        <a:t>Non-Domestic (Commercial)</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400" dirty="0"/>
                        <a:t>Single/flat electricity rate 24x7</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r>
                        <a:rPr lang="en-GB" sz="1400" dirty="0"/>
                        <a:t>Small</a:t>
                      </a:r>
                      <a:r>
                        <a:rPr lang="en-GB" sz="1400" baseline="0" dirty="0"/>
                        <a:t> businesses</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extLst>
                  <a:ext uri="{0D108BD9-81ED-4DB2-BD59-A6C34878D82A}">
                    <a16:rowId xmlns:a16="http://schemas.microsoft.com/office/drawing/2014/main" val="10003"/>
                  </a:ext>
                </a:extLst>
              </a:tr>
              <a:tr h="744053">
                <a:tc>
                  <a:txBody>
                    <a:bodyPr/>
                    <a:lstStyle/>
                    <a:p>
                      <a:pPr algn="ctr"/>
                      <a:r>
                        <a:rPr lang="en-GB" sz="1400" dirty="0"/>
                        <a:t>4</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smtClean="0"/>
                        <a:t>Non-Domestic (Commercial)</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r>
                        <a:rPr lang="en-US" sz="1400" dirty="0"/>
                        <a:t>Multi–rate customers</a:t>
                      </a:r>
                    </a:p>
                    <a:p>
                      <a:r>
                        <a:rPr lang="en-US" sz="1400" dirty="0"/>
                        <a:t>(typically Economy 7 – dual tariff:</a:t>
                      </a:r>
                      <a:r>
                        <a:rPr lang="en-US" sz="1400" baseline="0" dirty="0"/>
                        <a:t> normal &amp; night</a:t>
                      </a:r>
                      <a:r>
                        <a:rPr lang="en-US" sz="1400" dirty="0"/>
                        <a:t>)</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400" dirty="0"/>
                        <a:t>Small</a:t>
                      </a:r>
                      <a:r>
                        <a:rPr lang="en-GB" sz="1400" baseline="0" dirty="0"/>
                        <a:t> businesses </a:t>
                      </a:r>
                      <a:r>
                        <a:rPr lang="en-GB" sz="1400" dirty="0"/>
                        <a:t>with switched</a:t>
                      </a:r>
                      <a:r>
                        <a:rPr lang="en-GB" sz="1400" baseline="0" dirty="0"/>
                        <a:t> load capability</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4955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are we going to cover in this presentation?</a:t>
            </a:r>
            <a:endParaRPr lang="en-GB" sz="2400" dirty="0"/>
          </a:p>
        </p:txBody>
      </p:sp>
      <p:sp>
        <p:nvSpPr>
          <p:cNvPr id="3" name="Text Placeholder 2"/>
          <p:cNvSpPr>
            <a:spLocks noGrp="1"/>
          </p:cNvSpPr>
          <p:nvPr>
            <p:ph type="body" sz="quarter" idx="10"/>
          </p:nvPr>
        </p:nvSpPr>
        <p:spPr/>
        <p:txBody>
          <a:bodyPr/>
          <a:lstStyle/>
          <a:p>
            <a:pPr marL="293451" indent="-285750">
              <a:buClr>
                <a:schemeClr val="tx1"/>
              </a:buClr>
              <a:buFont typeface="Arial" panose="020B0604020202020204" pitchFamily="34" charset="0"/>
              <a:buChar char="•"/>
            </a:pPr>
            <a:r>
              <a:rPr lang="en-US" sz="2000" dirty="0">
                <a:solidFill>
                  <a:schemeClr val="tx1"/>
                </a:solidFill>
              </a:rPr>
              <a:t>What is Supplier Volume Allocation (SVA)?</a:t>
            </a:r>
          </a:p>
          <a:p>
            <a:pPr marL="293451" indent="-285750">
              <a:buClr>
                <a:schemeClr val="tx1"/>
              </a:buClr>
              <a:buFont typeface="Arial" panose="020B0604020202020204" pitchFamily="34" charset="0"/>
              <a:buChar char="•"/>
            </a:pPr>
            <a:endParaRPr lang="en-US" sz="2000" dirty="0">
              <a:solidFill>
                <a:schemeClr val="tx1"/>
              </a:solidFill>
            </a:endParaRPr>
          </a:p>
          <a:p>
            <a:pPr marL="293451" indent="-285750">
              <a:buClr>
                <a:schemeClr val="tx1"/>
              </a:buClr>
              <a:buFont typeface="Arial" panose="020B0604020202020204" pitchFamily="34" charset="0"/>
              <a:buChar char="•"/>
            </a:pPr>
            <a:r>
              <a:rPr lang="en-US" sz="2000" dirty="0">
                <a:solidFill>
                  <a:schemeClr val="tx1"/>
                </a:solidFill>
              </a:rPr>
              <a:t>Types of meters and challenges with Settlement</a:t>
            </a:r>
          </a:p>
          <a:p>
            <a:pPr marL="293451" indent="-285750">
              <a:buClr>
                <a:schemeClr val="tx1"/>
              </a:buClr>
              <a:buFont typeface="Arial" panose="020B0604020202020204" pitchFamily="34" charset="0"/>
              <a:buChar char="•"/>
            </a:pPr>
            <a:endParaRPr lang="en-US" sz="2000" dirty="0">
              <a:solidFill>
                <a:schemeClr val="tx1"/>
              </a:solidFill>
            </a:endParaRPr>
          </a:p>
          <a:p>
            <a:pPr marL="293451" indent="-285750">
              <a:buClr>
                <a:schemeClr val="tx1"/>
              </a:buClr>
              <a:buFont typeface="Arial" panose="020B0604020202020204" pitchFamily="34" charset="0"/>
              <a:buChar char="•"/>
            </a:pPr>
            <a:r>
              <a:rPr lang="en-US" sz="2000" dirty="0">
                <a:solidFill>
                  <a:schemeClr val="tx1"/>
                </a:solidFill>
              </a:rPr>
              <a:t>Suppliers and the Supplier Hub</a:t>
            </a:r>
          </a:p>
          <a:p>
            <a:pPr marL="293451" indent="-285750">
              <a:buClr>
                <a:schemeClr val="tx1"/>
              </a:buClr>
              <a:buFont typeface="Arial" panose="020B0604020202020204" pitchFamily="34" charset="0"/>
              <a:buChar char="•"/>
            </a:pPr>
            <a:endParaRPr lang="en-US" sz="2000" dirty="0">
              <a:solidFill>
                <a:schemeClr val="tx1"/>
              </a:solidFill>
            </a:endParaRPr>
          </a:p>
          <a:p>
            <a:pPr marL="293451" indent="-285750">
              <a:buClr>
                <a:schemeClr val="tx1"/>
              </a:buClr>
              <a:buFont typeface="Arial" panose="020B0604020202020204" pitchFamily="34" charset="0"/>
              <a:buChar char="•"/>
            </a:pPr>
            <a:r>
              <a:rPr lang="en-US" sz="2000" dirty="0">
                <a:solidFill>
                  <a:schemeClr val="tx1"/>
                </a:solidFill>
              </a:rPr>
              <a:t>Non-Half Hourly Settlement</a:t>
            </a:r>
          </a:p>
          <a:p>
            <a:pPr marL="7701" lvl="4" indent="0" algn="l" rtl="0">
              <a:spcBef>
                <a:spcPts val="73"/>
              </a:spcBef>
              <a:buClr>
                <a:schemeClr val="tx1"/>
              </a:buClr>
              <a:buNone/>
            </a:pPr>
            <a:r>
              <a:rPr lang="en-US" sz="2000" kern="1200" spc="15" dirty="0" smtClean="0">
                <a:solidFill>
                  <a:schemeClr val="tx1"/>
                </a:solidFill>
                <a:latin typeface="Arial"/>
                <a:cs typeface="Arial"/>
              </a:rPr>
              <a:t>	- Introduction </a:t>
            </a:r>
            <a:r>
              <a:rPr lang="en-US" sz="2000" kern="1200" spc="15" dirty="0">
                <a:solidFill>
                  <a:schemeClr val="tx1"/>
                </a:solidFill>
                <a:latin typeface="Arial"/>
                <a:cs typeface="Arial"/>
              </a:rPr>
              <a:t>to Profiling</a:t>
            </a:r>
          </a:p>
          <a:p>
            <a:pPr marL="7701" lvl="4" indent="0" algn="l" rtl="0">
              <a:spcBef>
                <a:spcPts val="73"/>
              </a:spcBef>
              <a:buClr>
                <a:schemeClr val="tx1"/>
              </a:buClr>
              <a:buNone/>
            </a:pPr>
            <a:r>
              <a:rPr lang="en-US" sz="2000" kern="1200" spc="15" dirty="0" smtClean="0">
                <a:solidFill>
                  <a:schemeClr val="tx1"/>
                </a:solidFill>
                <a:latin typeface="Arial"/>
                <a:cs typeface="Arial"/>
              </a:rPr>
              <a:t>	- What </a:t>
            </a:r>
            <a:r>
              <a:rPr lang="en-US" sz="2000" kern="1200" spc="15" dirty="0">
                <a:solidFill>
                  <a:schemeClr val="tx1"/>
                </a:solidFill>
                <a:latin typeface="Arial"/>
                <a:cs typeface="Arial"/>
              </a:rPr>
              <a:t>EAC &amp; AAs are, how they are calculated and used</a:t>
            </a:r>
          </a:p>
          <a:p>
            <a:pPr marL="293451" indent="-285750">
              <a:buClr>
                <a:schemeClr val="tx1"/>
              </a:buClr>
              <a:buFont typeface="Arial" panose="020B0604020202020204" pitchFamily="34" charset="0"/>
              <a:buChar char="•"/>
            </a:pPr>
            <a:endParaRPr lang="en-US" sz="2000" dirty="0">
              <a:solidFill>
                <a:schemeClr val="tx1"/>
              </a:solidFill>
            </a:endParaRPr>
          </a:p>
          <a:p>
            <a:pPr marL="293451" indent="-285750">
              <a:buClr>
                <a:schemeClr val="tx1"/>
              </a:buClr>
              <a:buFont typeface="Arial" panose="020B0604020202020204" pitchFamily="34" charset="0"/>
              <a:buChar char="•"/>
            </a:pPr>
            <a:r>
              <a:rPr lang="en-US" sz="2000" dirty="0">
                <a:solidFill>
                  <a:schemeClr val="tx1"/>
                </a:solidFill>
              </a:rPr>
              <a:t>GSP Group Correction Factor (GCF)</a:t>
            </a:r>
          </a:p>
          <a:p>
            <a:pPr marL="293451" indent="-285750">
              <a:buClr>
                <a:schemeClr val="tx1"/>
              </a:buClr>
              <a:buFont typeface="Arial" panose="020B0604020202020204" pitchFamily="34" charset="0"/>
              <a:buChar char="•"/>
            </a:pPr>
            <a:endParaRPr lang="en-US" sz="2000" dirty="0">
              <a:solidFill>
                <a:schemeClr val="tx1"/>
              </a:solidFill>
            </a:endParaRPr>
          </a:p>
          <a:p>
            <a:pPr marL="293451" indent="-285750">
              <a:buClr>
                <a:schemeClr val="tx1"/>
              </a:buClr>
              <a:buFont typeface="Arial" panose="020B0604020202020204" pitchFamily="34" charset="0"/>
              <a:buChar char="•"/>
            </a:pPr>
            <a:r>
              <a:rPr lang="en-US" sz="2000" dirty="0">
                <a:solidFill>
                  <a:schemeClr val="tx1"/>
                </a:solidFill>
              </a:rPr>
              <a:t>Settlement Process</a:t>
            </a:r>
          </a:p>
          <a:p>
            <a:endParaRPr lang="en-GB" dirty="0"/>
          </a:p>
        </p:txBody>
      </p:sp>
    </p:spTree>
    <p:extLst>
      <p:ext uri="{BB962C8B-B14F-4D97-AF65-F5344CB8AC3E}">
        <p14:creationId xmlns:p14="http://schemas.microsoft.com/office/powerpoint/2010/main" val="36770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is a Load Profile?</a:t>
            </a:r>
            <a:endParaRPr lang="en-GB" sz="2400" dirty="0"/>
          </a:p>
        </p:txBody>
      </p:sp>
      <p:sp>
        <p:nvSpPr>
          <p:cNvPr id="7" name="Rectangle 6"/>
          <p:cNvSpPr/>
          <p:nvPr/>
        </p:nvSpPr>
        <p:spPr>
          <a:xfrm>
            <a:off x="1606553" y="1082435"/>
            <a:ext cx="8978896" cy="965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ts val="1905"/>
              </a:lnSpc>
              <a:spcAft>
                <a:spcPts val="508"/>
              </a:spcAft>
            </a:pPr>
            <a:r>
              <a:rPr lang="en-US" sz="1905" dirty="0">
                <a:solidFill>
                  <a:schemeClr val="tx2"/>
                </a:solidFill>
                <a:latin typeface="Tahoma"/>
              </a:rPr>
              <a:t>A Load Profile represents the pattern of electricity usage by day and by year for the average customer in each one of the four Profile Classes.</a:t>
            </a:r>
            <a:endParaRPr lang="en-GB" sz="1905" dirty="0">
              <a:solidFill>
                <a:schemeClr val="tx2"/>
              </a:solidFill>
              <a:latin typeface="Tahoma"/>
            </a:endParaRPr>
          </a:p>
        </p:txBody>
      </p:sp>
      <p:sp>
        <p:nvSpPr>
          <p:cNvPr id="8" name="Rectangle 7"/>
          <p:cNvSpPr/>
          <p:nvPr/>
        </p:nvSpPr>
        <p:spPr>
          <a:xfrm>
            <a:off x="3652189" y="2201692"/>
            <a:ext cx="2644787" cy="3947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pic>
        <p:nvPicPr>
          <p:cNvPr id="9" name="Picture 2"/>
          <p:cNvPicPr>
            <a:picLocks noChangeAspect="1" noChangeArrowheads="1"/>
          </p:cNvPicPr>
          <p:nvPr/>
        </p:nvPicPr>
        <p:blipFill>
          <a:blip r:embed="rId3"/>
          <a:srcRect/>
          <a:stretch>
            <a:fillRect/>
          </a:stretch>
        </p:blipFill>
        <p:spPr bwMode="auto">
          <a:xfrm>
            <a:off x="3744232" y="2762025"/>
            <a:ext cx="2460701" cy="1340499"/>
          </a:xfrm>
          <a:prstGeom prst="rect">
            <a:avLst/>
          </a:prstGeom>
          <a:noFill/>
          <a:ln w="9525">
            <a:noFill/>
            <a:miter lim="800000"/>
            <a:headEnd/>
            <a:tailEnd/>
          </a:ln>
        </p:spPr>
      </p:pic>
      <p:pic>
        <p:nvPicPr>
          <p:cNvPr id="10" name="Picture 4"/>
          <p:cNvPicPr>
            <a:picLocks noChangeAspect="1" noChangeArrowheads="1"/>
          </p:cNvPicPr>
          <p:nvPr/>
        </p:nvPicPr>
        <p:blipFill>
          <a:blip r:embed="rId4"/>
          <a:srcRect/>
          <a:stretch>
            <a:fillRect/>
          </a:stretch>
        </p:blipFill>
        <p:spPr bwMode="auto">
          <a:xfrm>
            <a:off x="3727506" y="3530401"/>
            <a:ext cx="2443423" cy="1331861"/>
          </a:xfrm>
          <a:prstGeom prst="rect">
            <a:avLst/>
          </a:prstGeom>
          <a:noFill/>
          <a:ln w="9525">
            <a:noFill/>
            <a:miter lim="800000"/>
            <a:headEnd/>
            <a:tailEnd/>
          </a:ln>
        </p:spPr>
      </p:pic>
      <p:pic>
        <p:nvPicPr>
          <p:cNvPr id="11" name="Picture 6"/>
          <p:cNvPicPr>
            <a:picLocks noChangeAspect="1" noChangeArrowheads="1"/>
          </p:cNvPicPr>
          <p:nvPr/>
        </p:nvPicPr>
        <p:blipFill>
          <a:blip r:embed="rId5"/>
          <a:srcRect/>
          <a:stretch>
            <a:fillRect/>
          </a:stretch>
        </p:blipFill>
        <p:spPr bwMode="auto">
          <a:xfrm>
            <a:off x="3719775" y="4855604"/>
            <a:ext cx="2431904" cy="1324661"/>
          </a:xfrm>
          <a:prstGeom prst="rect">
            <a:avLst/>
          </a:prstGeom>
          <a:noFill/>
          <a:ln w="9525">
            <a:noFill/>
            <a:miter lim="800000"/>
            <a:headEnd/>
            <a:tailEnd/>
          </a:ln>
        </p:spPr>
      </p:pic>
      <p:sp>
        <p:nvSpPr>
          <p:cNvPr id="12" name="Rectangle 11"/>
          <p:cNvSpPr/>
          <p:nvPr/>
        </p:nvSpPr>
        <p:spPr>
          <a:xfrm>
            <a:off x="6931111" y="2186627"/>
            <a:ext cx="2644787" cy="3947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3" name="Rectangle 12"/>
          <p:cNvSpPr/>
          <p:nvPr/>
        </p:nvSpPr>
        <p:spPr>
          <a:xfrm>
            <a:off x="1693942" y="2776118"/>
            <a:ext cx="1416812" cy="5545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1905" dirty="0">
                <a:solidFill>
                  <a:prstClr val="white"/>
                </a:solidFill>
                <a:latin typeface="Tahoma"/>
              </a:rPr>
              <a:t>Annual</a:t>
            </a:r>
          </a:p>
        </p:txBody>
      </p:sp>
      <p:sp>
        <p:nvSpPr>
          <p:cNvPr id="14" name="Rectangle 13"/>
          <p:cNvSpPr/>
          <p:nvPr/>
        </p:nvSpPr>
        <p:spPr>
          <a:xfrm>
            <a:off x="1669941" y="4102236"/>
            <a:ext cx="1416812" cy="5545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1905" dirty="0">
                <a:solidFill>
                  <a:prstClr val="white"/>
                </a:solidFill>
                <a:latin typeface="Tahoma"/>
              </a:rPr>
              <a:t>Tuesday</a:t>
            </a:r>
          </a:p>
        </p:txBody>
      </p:sp>
      <p:sp>
        <p:nvSpPr>
          <p:cNvPr id="15" name="Rectangle 14"/>
          <p:cNvSpPr/>
          <p:nvPr/>
        </p:nvSpPr>
        <p:spPr>
          <a:xfrm>
            <a:off x="1669940" y="5378879"/>
            <a:ext cx="1416812" cy="5545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1905" dirty="0">
                <a:solidFill>
                  <a:prstClr val="white"/>
                </a:solidFill>
                <a:latin typeface="Tahoma"/>
              </a:rPr>
              <a:t>Sunday</a:t>
            </a:r>
          </a:p>
        </p:txBody>
      </p:sp>
      <p:sp>
        <p:nvSpPr>
          <p:cNvPr id="16" name="Rectangle 11"/>
          <p:cNvSpPr>
            <a:spLocks noChangeArrowheads="1"/>
          </p:cNvSpPr>
          <p:nvPr/>
        </p:nvSpPr>
        <p:spPr bwMode="auto">
          <a:xfrm>
            <a:off x="3942930" y="2356510"/>
            <a:ext cx="2063304" cy="315599"/>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sz="1400" b="1" dirty="0">
                <a:solidFill>
                  <a:schemeClr val="tx2"/>
                </a:solidFill>
                <a:latin typeface="Arial" panose="020B0604020202020204" pitchFamily="34" charset="0"/>
                <a:cs typeface="Arial" panose="020B0604020202020204" pitchFamily="34" charset="0"/>
              </a:rPr>
              <a:t>Domestic (PC1)</a:t>
            </a:r>
          </a:p>
        </p:txBody>
      </p:sp>
      <p:sp>
        <p:nvSpPr>
          <p:cNvPr id="17" name="Rectangle 11"/>
          <p:cNvSpPr>
            <a:spLocks noChangeArrowheads="1"/>
          </p:cNvSpPr>
          <p:nvPr/>
        </p:nvSpPr>
        <p:spPr bwMode="auto">
          <a:xfrm>
            <a:off x="7143673" y="2263703"/>
            <a:ext cx="2255953" cy="307777"/>
          </a:xfrm>
          <a:prstGeom prst="rect">
            <a:avLst/>
          </a:prstGeom>
          <a:noFill/>
          <a:ln w="9525">
            <a:noFill/>
            <a:miter lim="800000"/>
            <a:headEnd/>
            <a:tailEnd/>
          </a:ln>
        </p:spPr>
        <p:txBody>
          <a:bodyPr wrap="square">
            <a:spAutoFit/>
          </a:bodyPr>
          <a:lstStyle/>
          <a:p>
            <a:pPr algn="ctr" defTabSz="946052" eaLnBrk="0" hangingPunct="0">
              <a:buClr>
                <a:srgbClr val="008DA8"/>
              </a:buClr>
            </a:pPr>
            <a:r>
              <a:rPr lang="en-GB" altLang="zh-CN" sz="1400" b="1" dirty="0">
                <a:solidFill>
                  <a:schemeClr val="tx2"/>
                </a:solidFill>
                <a:latin typeface="Arial" panose="020B0604020202020204" pitchFamily="34" charset="0"/>
                <a:cs typeface="Arial" panose="020B0604020202020204" pitchFamily="34" charset="0"/>
              </a:rPr>
              <a:t>Non - Domestic (PC3)</a:t>
            </a:r>
          </a:p>
        </p:txBody>
      </p:sp>
      <p:pic>
        <p:nvPicPr>
          <p:cNvPr id="18" name="Picture 3"/>
          <p:cNvPicPr>
            <a:picLocks noChangeAspect="1" noChangeArrowheads="1"/>
          </p:cNvPicPr>
          <p:nvPr/>
        </p:nvPicPr>
        <p:blipFill>
          <a:blip r:embed="rId6"/>
          <a:srcRect/>
          <a:stretch>
            <a:fillRect/>
          </a:stretch>
        </p:blipFill>
        <p:spPr bwMode="auto">
          <a:xfrm>
            <a:off x="7049070" y="2384281"/>
            <a:ext cx="2408868" cy="1349139"/>
          </a:xfrm>
          <a:prstGeom prst="rect">
            <a:avLst/>
          </a:prstGeom>
          <a:noFill/>
          <a:ln w="9525">
            <a:noFill/>
            <a:miter lim="800000"/>
            <a:headEnd/>
            <a:tailEnd/>
          </a:ln>
        </p:spPr>
      </p:pic>
      <p:pic>
        <p:nvPicPr>
          <p:cNvPr id="19" name="Picture 5"/>
          <p:cNvPicPr>
            <a:picLocks noChangeAspect="1" noChangeArrowheads="1"/>
          </p:cNvPicPr>
          <p:nvPr/>
        </p:nvPicPr>
        <p:blipFill>
          <a:blip r:embed="rId7"/>
          <a:srcRect/>
          <a:stretch>
            <a:fillRect/>
          </a:stretch>
        </p:blipFill>
        <p:spPr bwMode="auto">
          <a:xfrm>
            <a:off x="7013075" y="3489167"/>
            <a:ext cx="2444863" cy="1372176"/>
          </a:xfrm>
          <a:prstGeom prst="rect">
            <a:avLst/>
          </a:prstGeom>
          <a:noFill/>
          <a:ln w="9525">
            <a:noFill/>
            <a:miter lim="800000"/>
            <a:headEnd/>
            <a:tailEnd/>
          </a:ln>
        </p:spPr>
      </p:pic>
      <p:pic>
        <p:nvPicPr>
          <p:cNvPr id="20" name="Picture 7"/>
          <p:cNvPicPr>
            <a:picLocks noChangeAspect="1" noChangeArrowheads="1"/>
          </p:cNvPicPr>
          <p:nvPr/>
        </p:nvPicPr>
        <p:blipFill>
          <a:blip r:embed="rId8"/>
          <a:srcRect/>
          <a:stretch>
            <a:fillRect/>
          </a:stretch>
        </p:blipFill>
        <p:spPr bwMode="auto">
          <a:xfrm>
            <a:off x="7029059" y="5067045"/>
            <a:ext cx="2485179" cy="1393774"/>
          </a:xfrm>
          <a:prstGeom prst="rect">
            <a:avLst/>
          </a:prstGeom>
          <a:noFill/>
          <a:ln w="9525">
            <a:noFill/>
            <a:miter lim="800000"/>
            <a:headEnd/>
            <a:tailEnd/>
          </a:ln>
        </p:spPr>
      </p:pic>
      <p:sp>
        <p:nvSpPr>
          <p:cNvPr id="24" name="Straight Connector 3"/>
          <p:cNvSpPr/>
          <p:nvPr/>
        </p:nvSpPr>
        <p:spPr>
          <a:xfrm>
            <a:off x="3063737" y="4327123"/>
            <a:ext cx="642173" cy="164072"/>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Straight Connector 3"/>
          <p:cNvSpPr/>
          <p:nvPr/>
        </p:nvSpPr>
        <p:spPr>
          <a:xfrm>
            <a:off x="3010015" y="5594927"/>
            <a:ext cx="642173" cy="164072"/>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6" name="Group 51"/>
          <p:cNvGrpSpPr>
            <a:grpSpLocks/>
          </p:cNvGrpSpPr>
          <p:nvPr/>
        </p:nvGrpSpPr>
        <p:grpSpPr bwMode="auto">
          <a:xfrm>
            <a:off x="3832782" y="2632852"/>
            <a:ext cx="2283600" cy="943101"/>
            <a:chOff x="5951579" y="2542203"/>
            <a:chExt cx="2518047" cy="1040756"/>
          </a:xfrm>
        </p:grpSpPr>
        <p:cxnSp>
          <p:nvCxnSpPr>
            <p:cNvPr id="27" name="Straight Connector 26"/>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51"/>
          <p:cNvGrpSpPr>
            <a:grpSpLocks/>
          </p:cNvGrpSpPr>
          <p:nvPr/>
        </p:nvGrpSpPr>
        <p:grpSpPr bwMode="auto">
          <a:xfrm>
            <a:off x="3832782" y="5067338"/>
            <a:ext cx="2283600" cy="943101"/>
            <a:chOff x="5951579" y="2542203"/>
            <a:chExt cx="2518047" cy="1040756"/>
          </a:xfrm>
        </p:grpSpPr>
        <p:cxnSp>
          <p:nvCxnSpPr>
            <p:cNvPr id="30" name="Straight Connector 29"/>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51"/>
          <p:cNvGrpSpPr>
            <a:grpSpLocks/>
          </p:cNvGrpSpPr>
          <p:nvPr/>
        </p:nvGrpSpPr>
        <p:grpSpPr bwMode="auto">
          <a:xfrm>
            <a:off x="3841999" y="3865025"/>
            <a:ext cx="2283600" cy="943101"/>
            <a:chOff x="5951579" y="2542203"/>
            <a:chExt cx="2518047" cy="1040756"/>
          </a:xfrm>
        </p:grpSpPr>
        <p:cxnSp>
          <p:nvCxnSpPr>
            <p:cNvPr id="33" name="Straight Connector 32"/>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51"/>
          <p:cNvGrpSpPr>
            <a:grpSpLocks/>
          </p:cNvGrpSpPr>
          <p:nvPr/>
        </p:nvGrpSpPr>
        <p:grpSpPr bwMode="auto">
          <a:xfrm>
            <a:off x="7125651" y="2588927"/>
            <a:ext cx="2283600" cy="943101"/>
            <a:chOff x="5951579" y="2542203"/>
            <a:chExt cx="2518047" cy="1040756"/>
          </a:xfrm>
        </p:grpSpPr>
        <p:cxnSp>
          <p:nvCxnSpPr>
            <p:cNvPr id="36" name="Straight Connector 35"/>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51"/>
          <p:cNvGrpSpPr>
            <a:grpSpLocks/>
          </p:cNvGrpSpPr>
          <p:nvPr/>
        </p:nvGrpSpPr>
        <p:grpSpPr bwMode="auto">
          <a:xfrm>
            <a:off x="7129848" y="3770690"/>
            <a:ext cx="2283600" cy="943101"/>
            <a:chOff x="5951579" y="2542203"/>
            <a:chExt cx="2518047" cy="1040756"/>
          </a:xfrm>
        </p:grpSpPr>
        <p:cxnSp>
          <p:nvCxnSpPr>
            <p:cNvPr id="39" name="Straight Connector 38"/>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51"/>
          <p:cNvGrpSpPr>
            <a:grpSpLocks/>
          </p:cNvGrpSpPr>
          <p:nvPr/>
        </p:nvGrpSpPr>
        <p:grpSpPr bwMode="auto">
          <a:xfrm>
            <a:off x="7129848" y="5023128"/>
            <a:ext cx="2283600" cy="943101"/>
            <a:chOff x="5951579" y="2542203"/>
            <a:chExt cx="2518047" cy="1040756"/>
          </a:xfrm>
        </p:grpSpPr>
        <p:cxnSp>
          <p:nvCxnSpPr>
            <p:cNvPr id="42" name="Straight Connector 41"/>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44" name="Straight Connector 3"/>
          <p:cNvSpPr/>
          <p:nvPr/>
        </p:nvSpPr>
        <p:spPr>
          <a:xfrm>
            <a:off x="3043079" y="2971362"/>
            <a:ext cx="642173" cy="164072"/>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4119030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NHH Settlement: part 2</a:t>
            </a:r>
            <a:endParaRPr lang="en-GB" dirty="0"/>
          </a:p>
        </p:txBody>
      </p:sp>
    </p:spTree>
    <p:extLst>
      <p:ext uri="{BB962C8B-B14F-4D97-AF65-F5344CB8AC3E}">
        <p14:creationId xmlns:p14="http://schemas.microsoft.com/office/powerpoint/2010/main" val="3647558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NHH Settlement</a:t>
            </a:r>
          </a:p>
        </p:txBody>
      </p:sp>
      <p:sp>
        <p:nvSpPr>
          <p:cNvPr id="7" name="Rectangle 6"/>
          <p:cNvSpPr/>
          <p:nvPr/>
        </p:nvSpPr>
        <p:spPr>
          <a:xfrm>
            <a:off x="1744778" y="1392455"/>
            <a:ext cx="8840671" cy="22359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ct val="90000"/>
              </a:lnSpc>
            </a:pPr>
            <a:r>
              <a:rPr lang="en-GB" sz="2400" dirty="0">
                <a:solidFill>
                  <a:schemeClr val="tx1"/>
                </a:solidFill>
                <a:latin typeface="Arial" panose="020B0604020202020204" pitchFamily="34" charset="0"/>
                <a:cs typeface="Arial" panose="020B0604020202020204" pitchFamily="34" charset="0"/>
              </a:rPr>
              <a:t>How can we aggregate all those consumers’ consumption when their meters are read at different times and cover different periods?</a:t>
            </a:r>
          </a:p>
        </p:txBody>
      </p:sp>
      <p:sp>
        <p:nvSpPr>
          <p:cNvPr id="8" name="Rectangle 7"/>
          <p:cNvSpPr/>
          <p:nvPr/>
        </p:nvSpPr>
        <p:spPr>
          <a:xfrm>
            <a:off x="1787972" y="3915070"/>
            <a:ext cx="8754281" cy="132886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eaLnBrk="0" hangingPunct="0">
              <a:buClr>
                <a:srgbClr val="008DA8"/>
              </a:buClr>
            </a:pPr>
            <a:r>
              <a:rPr lang="en-GB" sz="2400" dirty="0">
                <a:solidFill>
                  <a:schemeClr val="tx1"/>
                </a:solidFill>
                <a:latin typeface="Arial" panose="020B0604020202020204" pitchFamily="34" charset="0"/>
                <a:cs typeface="Arial" panose="020B0604020202020204" pitchFamily="34" charset="0"/>
              </a:rPr>
              <a:t>EACs and </a:t>
            </a:r>
            <a:r>
              <a:rPr lang="en-GB" sz="2400" dirty="0" smtClean="0">
                <a:solidFill>
                  <a:schemeClr val="tx1"/>
                </a:solidFill>
                <a:latin typeface="Arial" panose="020B0604020202020204" pitchFamily="34" charset="0"/>
                <a:cs typeface="Arial" panose="020B0604020202020204" pitchFamily="34" charset="0"/>
              </a:rPr>
              <a:t>AAs</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50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Settlement Consumption</a:t>
            </a:r>
          </a:p>
        </p:txBody>
      </p:sp>
      <p:grpSp>
        <p:nvGrpSpPr>
          <p:cNvPr id="7" name="Group 6"/>
          <p:cNvGrpSpPr/>
          <p:nvPr/>
        </p:nvGrpSpPr>
        <p:grpSpPr>
          <a:xfrm>
            <a:off x="1840768" y="1039840"/>
            <a:ext cx="3898265" cy="1042679"/>
            <a:chOff x="4083667" y="651800"/>
            <a:chExt cx="3039784" cy="1011479"/>
          </a:xfrm>
          <a:solidFill>
            <a:schemeClr val="accent2"/>
          </a:solidFill>
        </p:grpSpPr>
        <p:sp>
          <p:nvSpPr>
            <p:cNvPr id="8" name="Rectangle 7"/>
            <p:cNvSpPr/>
            <p:nvPr/>
          </p:nvSpPr>
          <p:spPr>
            <a:xfrm>
              <a:off x="4083667" y="651800"/>
              <a:ext cx="3039784" cy="1000403"/>
            </a:xfrm>
            <a:prstGeom prst="rect">
              <a:avLst/>
            </a:pr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4090901" y="662877"/>
              <a:ext cx="3024220" cy="1000402"/>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0943" tIns="10943" rIns="10943" bIns="10943" numCol="1" spcCol="1270" anchor="ctr" anchorCtr="0">
              <a:noAutofit/>
            </a:bodyPr>
            <a:lstStyle/>
            <a:p>
              <a:pPr algn="ctr" defTabSz="766007">
                <a:lnSpc>
                  <a:spcPct val="90000"/>
                </a:lnSpc>
                <a:spcBef>
                  <a:spcPct val="0"/>
                </a:spcBef>
                <a:spcAft>
                  <a:spcPct val="35000"/>
                </a:spcAft>
              </a:pPr>
              <a:r>
                <a:rPr lang="en-GB" dirty="0">
                  <a:solidFill>
                    <a:schemeClr val="tx1"/>
                  </a:solidFill>
                  <a:latin typeface="Arial" panose="020B0604020202020204" pitchFamily="34" charset="0"/>
                  <a:cs typeface="Arial" panose="020B0604020202020204" pitchFamily="34" charset="0"/>
                </a:rPr>
                <a:t>Annualised Advance (AA)</a:t>
              </a:r>
            </a:p>
          </p:txBody>
        </p:sp>
      </p:grpSp>
      <p:grpSp>
        <p:nvGrpSpPr>
          <p:cNvPr id="10" name="Group 9"/>
          <p:cNvGrpSpPr/>
          <p:nvPr/>
        </p:nvGrpSpPr>
        <p:grpSpPr>
          <a:xfrm>
            <a:off x="6497469" y="1037850"/>
            <a:ext cx="3898612" cy="1052813"/>
            <a:chOff x="4083667" y="1877071"/>
            <a:chExt cx="2988006" cy="999440"/>
          </a:xfrm>
          <a:solidFill>
            <a:schemeClr val="accent4"/>
          </a:solidFill>
        </p:grpSpPr>
        <p:sp>
          <p:nvSpPr>
            <p:cNvPr id="11" name="Rectangle 10"/>
            <p:cNvSpPr/>
            <p:nvPr/>
          </p:nvSpPr>
          <p:spPr>
            <a:xfrm>
              <a:off x="4083667" y="1877071"/>
              <a:ext cx="2988006" cy="999440"/>
            </a:xfrm>
            <a:prstGeom prst="rect">
              <a:avLst/>
            </a:pr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4083667" y="1877071"/>
              <a:ext cx="2988006" cy="99944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0943" tIns="10943" rIns="10943" bIns="10943" numCol="1" spcCol="1270" anchor="ctr" anchorCtr="0">
              <a:noAutofit/>
            </a:bodyPr>
            <a:lstStyle/>
            <a:p>
              <a:pPr algn="ctr" defTabSz="766007">
                <a:lnSpc>
                  <a:spcPct val="90000"/>
                </a:lnSpc>
                <a:spcBef>
                  <a:spcPct val="0"/>
                </a:spcBef>
                <a:spcAft>
                  <a:spcPct val="35000"/>
                </a:spcAft>
              </a:pPr>
              <a:r>
                <a:rPr lang="en-GB" dirty="0">
                  <a:solidFill>
                    <a:schemeClr val="tx1"/>
                  </a:solidFill>
                  <a:latin typeface="Arial" panose="020B0604020202020204" pitchFamily="34" charset="0"/>
                  <a:cs typeface="Arial" panose="020B0604020202020204" pitchFamily="34" charset="0"/>
                </a:rPr>
                <a:t>Estimated Annual Consumption (EAC)</a:t>
              </a:r>
            </a:p>
          </p:txBody>
        </p:sp>
      </p:grpSp>
      <p:sp>
        <p:nvSpPr>
          <p:cNvPr id="13" name="Rectangle 12"/>
          <p:cNvSpPr/>
          <p:nvPr/>
        </p:nvSpPr>
        <p:spPr>
          <a:xfrm>
            <a:off x="1840770" y="2090661"/>
            <a:ext cx="3898265" cy="13952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US" dirty="0">
                <a:solidFill>
                  <a:schemeClr val="tx1"/>
                </a:solidFill>
                <a:latin typeface="Arial" panose="020B0604020202020204" pitchFamily="34" charset="0"/>
                <a:cs typeface="Arial" panose="020B0604020202020204" pitchFamily="34" charset="0"/>
              </a:rPr>
              <a:t>Annual rate of consumption derived by extrapolating a meter advance over a year using a profile</a:t>
            </a:r>
          </a:p>
        </p:txBody>
      </p:sp>
      <p:sp>
        <p:nvSpPr>
          <p:cNvPr id="14" name="Rectangle 13"/>
          <p:cNvSpPr/>
          <p:nvPr/>
        </p:nvSpPr>
        <p:spPr>
          <a:xfrm>
            <a:off x="6497469" y="2090663"/>
            <a:ext cx="3898265" cy="13952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ct val="95000"/>
              </a:lnSpc>
              <a:spcBef>
                <a:spcPct val="50000"/>
              </a:spcBef>
              <a:spcAft>
                <a:spcPct val="10000"/>
              </a:spcAft>
            </a:pPr>
            <a:r>
              <a:rPr lang="en-GB" dirty="0">
                <a:solidFill>
                  <a:schemeClr val="tx1"/>
                </a:solidFill>
                <a:latin typeface="Arial" panose="020B0604020202020204" pitchFamily="34" charset="0"/>
                <a:cs typeface="Arial" panose="020B0604020202020204" pitchFamily="34" charset="0"/>
              </a:rPr>
              <a:t>Forward looking estimate (weighted average of previous EAC and the new AA)</a:t>
            </a:r>
          </a:p>
        </p:txBody>
      </p:sp>
      <p:sp>
        <p:nvSpPr>
          <p:cNvPr id="15" name="Line 4"/>
          <p:cNvSpPr>
            <a:spLocks noChangeShapeType="1"/>
          </p:cNvSpPr>
          <p:nvPr/>
        </p:nvSpPr>
        <p:spPr bwMode="auto">
          <a:xfrm>
            <a:off x="2383977" y="5968084"/>
            <a:ext cx="7053820" cy="0"/>
          </a:xfrm>
          <a:prstGeom prst="line">
            <a:avLst/>
          </a:prstGeom>
          <a:noFill/>
          <a:ln w="25400">
            <a:solidFill>
              <a:srgbClr val="000000"/>
            </a:solidFill>
            <a:round/>
            <a:headEnd/>
            <a:tailEnd type="triangle" w="med" len="med"/>
          </a:ln>
        </p:spPr>
        <p:txBody>
          <a:bodyPr lIns="81629" tIns="42447" rIns="81629" bIns="42447">
            <a:spAutoFit/>
          </a:bodyPr>
          <a:lstStyle/>
          <a:p>
            <a:pPr defTabSz="946052"/>
            <a:endParaRPr lang="en-GB" sz="1905">
              <a:solidFill>
                <a:prstClr val="black"/>
              </a:solidFill>
              <a:latin typeface="Tahoma"/>
            </a:endParaRPr>
          </a:p>
        </p:txBody>
      </p:sp>
      <p:sp>
        <p:nvSpPr>
          <p:cNvPr id="16" name="Line 7"/>
          <p:cNvSpPr>
            <a:spLocks noChangeShapeType="1"/>
          </p:cNvSpPr>
          <p:nvPr/>
        </p:nvSpPr>
        <p:spPr bwMode="auto">
          <a:xfrm>
            <a:off x="2834886" y="4250691"/>
            <a:ext cx="6670676" cy="0"/>
          </a:xfrm>
          <a:prstGeom prst="line">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wrap="square" lIns="81629" tIns="42447" rIns="81629" bIns="42447">
            <a:spAutoFit/>
          </a:bodyPr>
          <a:lstStyle/>
          <a:p>
            <a:pPr defTabSz="946052"/>
            <a:endParaRPr lang="en-GB" sz="1905">
              <a:solidFill>
                <a:prstClr val="black"/>
              </a:solidFill>
              <a:latin typeface="Tahoma"/>
            </a:endParaRPr>
          </a:p>
        </p:txBody>
      </p:sp>
      <p:sp>
        <p:nvSpPr>
          <p:cNvPr id="17" name="Line 8"/>
          <p:cNvSpPr>
            <a:spLocks noChangeShapeType="1"/>
          </p:cNvSpPr>
          <p:nvPr/>
        </p:nvSpPr>
        <p:spPr bwMode="auto">
          <a:xfrm>
            <a:off x="6309098" y="3927347"/>
            <a:ext cx="3128699"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square" lIns="81629" tIns="42447" rIns="81629" bIns="42447">
            <a:spAutoFit/>
          </a:bodyPr>
          <a:lstStyle/>
          <a:p>
            <a:pPr defTabSz="946052"/>
            <a:endParaRPr lang="en-GB" sz="1905">
              <a:solidFill>
                <a:prstClr val="black"/>
              </a:solidFill>
              <a:latin typeface="Tahoma"/>
            </a:endParaRPr>
          </a:p>
        </p:txBody>
      </p:sp>
      <p:sp>
        <p:nvSpPr>
          <p:cNvPr id="18" name="Text Box 9"/>
          <p:cNvSpPr txBox="1">
            <a:spLocks noChangeArrowheads="1"/>
          </p:cNvSpPr>
          <p:nvPr/>
        </p:nvSpPr>
        <p:spPr bwMode="auto">
          <a:xfrm>
            <a:off x="2253670" y="4399631"/>
            <a:ext cx="1567995" cy="509942"/>
          </a:xfrm>
          <a:prstGeom prst="rect">
            <a:avLst/>
          </a:prstGeom>
          <a:noFill/>
          <a:ln w="25400" algn="ctr">
            <a:noFill/>
            <a:miter lim="800000"/>
            <a:headEnd/>
            <a:tailEnd/>
          </a:ln>
        </p:spPr>
        <p:txBody>
          <a:bodyPr lIns="81629" tIns="42447" rIns="81629" bIns="42447">
            <a:spAutoFit/>
          </a:bodyPr>
          <a:lstStyle/>
          <a:p>
            <a:pPr algn="ctr" defTabSz="946052">
              <a:lnSpc>
                <a:spcPct val="95000"/>
              </a:lnSpc>
              <a:spcBef>
                <a:spcPct val="50000"/>
              </a:spcBef>
              <a:spcAft>
                <a:spcPct val="10000"/>
              </a:spcAft>
            </a:pPr>
            <a:r>
              <a:rPr lang="en-GB" sz="1451" b="1" dirty="0">
                <a:latin typeface="Arial" panose="020B0604020202020204" pitchFamily="34" charset="0"/>
                <a:cs typeface="Arial" panose="020B0604020202020204" pitchFamily="34" charset="0"/>
              </a:rPr>
              <a:t>1st Meter Reading</a:t>
            </a:r>
            <a:endParaRPr lang="en-US" sz="1451" b="1" dirty="0">
              <a:latin typeface="Arial" panose="020B0604020202020204" pitchFamily="34" charset="0"/>
              <a:cs typeface="Arial" panose="020B0604020202020204" pitchFamily="34" charset="0"/>
            </a:endParaRPr>
          </a:p>
        </p:txBody>
      </p:sp>
      <p:sp>
        <p:nvSpPr>
          <p:cNvPr id="19" name="Text Box 10"/>
          <p:cNvSpPr txBox="1">
            <a:spLocks noChangeArrowheads="1"/>
          </p:cNvSpPr>
          <p:nvPr/>
        </p:nvSpPr>
        <p:spPr bwMode="auto">
          <a:xfrm>
            <a:off x="5386226" y="4378259"/>
            <a:ext cx="1567996" cy="509942"/>
          </a:xfrm>
          <a:prstGeom prst="rect">
            <a:avLst/>
          </a:prstGeom>
          <a:noFill/>
          <a:ln w="25400" algn="ctr">
            <a:noFill/>
            <a:miter lim="800000"/>
            <a:headEnd/>
            <a:tailEnd/>
          </a:ln>
        </p:spPr>
        <p:txBody>
          <a:bodyPr lIns="81629" tIns="42447" rIns="81629" bIns="42447">
            <a:spAutoFit/>
          </a:bodyPr>
          <a:lstStyle/>
          <a:p>
            <a:pPr algn="ctr" defTabSz="946052">
              <a:lnSpc>
                <a:spcPct val="95000"/>
              </a:lnSpc>
              <a:spcBef>
                <a:spcPct val="50000"/>
              </a:spcBef>
              <a:spcAft>
                <a:spcPct val="10000"/>
              </a:spcAft>
            </a:pPr>
            <a:r>
              <a:rPr lang="en-GB" sz="1451" b="1" dirty="0">
                <a:latin typeface="Arial" panose="020B0604020202020204" pitchFamily="34" charset="0"/>
                <a:cs typeface="Arial" panose="020B0604020202020204" pitchFamily="34" charset="0"/>
              </a:rPr>
              <a:t>2nd Meter Reading</a:t>
            </a:r>
            <a:endParaRPr lang="en-US" sz="1451" b="1" dirty="0">
              <a:latin typeface="Arial" panose="020B0604020202020204" pitchFamily="34" charset="0"/>
              <a:cs typeface="Arial" panose="020B0604020202020204" pitchFamily="34" charset="0"/>
            </a:endParaRPr>
          </a:p>
        </p:txBody>
      </p:sp>
      <p:sp>
        <p:nvSpPr>
          <p:cNvPr id="20" name="Text Box 11"/>
          <p:cNvSpPr txBox="1">
            <a:spLocks noChangeArrowheads="1"/>
          </p:cNvSpPr>
          <p:nvPr/>
        </p:nvSpPr>
        <p:spPr bwMode="auto">
          <a:xfrm>
            <a:off x="9572159" y="4101753"/>
            <a:ext cx="484602" cy="297832"/>
          </a:xfrm>
          <a:prstGeom prst="rect">
            <a:avLst/>
          </a:prstGeom>
          <a:noFill/>
          <a:ln w="25400" algn="ctr">
            <a:noFill/>
            <a:miter lim="800000"/>
            <a:headEnd/>
            <a:tailEnd/>
          </a:ln>
        </p:spPr>
        <p:txBody>
          <a:bodyPr wrap="square" lIns="81629" tIns="42447" rIns="81629" bIns="42447">
            <a:spAutoFit/>
          </a:bodyPr>
          <a:lstStyle/>
          <a:p>
            <a:pPr algn="ctr" defTabSz="946052">
              <a:lnSpc>
                <a:spcPct val="95000"/>
              </a:lnSpc>
              <a:spcBef>
                <a:spcPct val="50000"/>
              </a:spcBef>
              <a:spcAft>
                <a:spcPct val="10000"/>
              </a:spcAft>
            </a:pPr>
            <a:r>
              <a:rPr lang="en-GB" sz="1451" b="1" dirty="0">
                <a:latin typeface="Arial" panose="020B0604020202020204" pitchFamily="34" charset="0"/>
                <a:cs typeface="Arial" panose="020B0604020202020204" pitchFamily="34" charset="0"/>
              </a:rPr>
              <a:t>AA</a:t>
            </a:r>
            <a:endParaRPr lang="en-US" sz="1451" b="1" dirty="0">
              <a:latin typeface="Arial" panose="020B0604020202020204" pitchFamily="34" charset="0"/>
              <a:cs typeface="Arial" panose="020B0604020202020204" pitchFamily="34" charset="0"/>
            </a:endParaRPr>
          </a:p>
        </p:txBody>
      </p:sp>
      <p:sp>
        <p:nvSpPr>
          <p:cNvPr id="21" name="Text Box 12"/>
          <p:cNvSpPr txBox="1">
            <a:spLocks noChangeArrowheads="1"/>
          </p:cNvSpPr>
          <p:nvPr/>
        </p:nvSpPr>
        <p:spPr bwMode="auto">
          <a:xfrm>
            <a:off x="9227001" y="3807212"/>
            <a:ext cx="1174917" cy="297832"/>
          </a:xfrm>
          <a:prstGeom prst="rect">
            <a:avLst/>
          </a:prstGeom>
          <a:noFill/>
          <a:ln w="25400" algn="ctr">
            <a:noFill/>
            <a:miter lim="800000"/>
            <a:headEnd/>
            <a:tailEnd/>
          </a:ln>
        </p:spPr>
        <p:txBody>
          <a:bodyPr lIns="81629" tIns="42447" rIns="81629" bIns="42447">
            <a:spAutoFit/>
          </a:bodyPr>
          <a:lstStyle/>
          <a:p>
            <a:pPr algn="ctr" defTabSz="946052">
              <a:lnSpc>
                <a:spcPct val="95000"/>
              </a:lnSpc>
              <a:spcBef>
                <a:spcPct val="50000"/>
              </a:spcBef>
              <a:spcAft>
                <a:spcPct val="10000"/>
              </a:spcAft>
            </a:pPr>
            <a:r>
              <a:rPr lang="en-GB" sz="1451" b="1" dirty="0">
                <a:latin typeface="Arial" panose="020B0604020202020204" pitchFamily="34" charset="0"/>
                <a:cs typeface="Arial" panose="020B0604020202020204" pitchFamily="34" charset="0"/>
              </a:rPr>
              <a:t>EAC</a:t>
            </a:r>
            <a:endParaRPr lang="en-US" sz="1451" b="1" dirty="0">
              <a:latin typeface="Arial" panose="020B0604020202020204" pitchFamily="34" charset="0"/>
              <a:cs typeface="Arial" panose="020B0604020202020204" pitchFamily="34" charset="0"/>
            </a:endParaRPr>
          </a:p>
        </p:txBody>
      </p:sp>
      <p:sp>
        <p:nvSpPr>
          <p:cNvPr id="22" name="Rectangle 21"/>
          <p:cNvSpPr/>
          <p:nvPr/>
        </p:nvSpPr>
        <p:spPr>
          <a:xfrm>
            <a:off x="2834886" y="5616045"/>
            <a:ext cx="405513" cy="33130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3" name="Rectangle 22"/>
          <p:cNvSpPr/>
          <p:nvPr/>
        </p:nvSpPr>
        <p:spPr>
          <a:xfrm>
            <a:off x="5969463" y="5256660"/>
            <a:ext cx="405513" cy="6906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cxnSp>
        <p:nvCxnSpPr>
          <p:cNvPr id="24" name="Straight Connector 23"/>
          <p:cNvCxnSpPr/>
          <p:nvPr/>
        </p:nvCxnSpPr>
        <p:spPr>
          <a:xfrm flipV="1">
            <a:off x="3346320" y="5368244"/>
            <a:ext cx="2564566" cy="28214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6457211" y="5015769"/>
            <a:ext cx="2564566" cy="28214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1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1"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NHH Data Aggregation (NHHDA)</a:t>
            </a:r>
          </a:p>
        </p:txBody>
      </p:sp>
      <p:sp>
        <p:nvSpPr>
          <p:cNvPr id="7" name="Straight Connector 3"/>
          <p:cNvSpPr/>
          <p:nvPr/>
        </p:nvSpPr>
        <p:spPr>
          <a:xfrm>
            <a:off x="6096001" y="3638863"/>
            <a:ext cx="4033009" cy="657027"/>
          </a:xfrm>
          <a:custGeom>
            <a:avLst/>
            <a:gdLst/>
            <a:ahLst/>
            <a:cxnLst/>
            <a:rect l="0" t="0" r="0" b="0"/>
            <a:pathLst>
              <a:path>
                <a:moveTo>
                  <a:pt x="0" y="0"/>
                </a:moveTo>
                <a:lnTo>
                  <a:pt x="0" y="517038"/>
                </a:lnTo>
                <a:lnTo>
                  <a:pt x="4033009" y="517038"/>
                </a:lnTo>
                <a:lnTo>
                  <a:pt x="4033009" y="6570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4"/>
          <p:cNvSpPr/>
          <p:nvPr/>
        </p:nvSpPr>
        <p:spPr>
          <a:xfrm>
            <a:off x="6096001" y="3638863"/>
            <a:ext cx="2384168" cy="657027"/>
          </a:xfrm>
          <a:custGeom>
            <a:avLst/>
            <a:gdLst/>
            <a:ahLst/>
            <a:cxnLst/>
            <a:rect l="0" t="0" r="0" b="0"/>
            <a:pathLst>
              <a:path>
                <a:moveTo>
                  <a:pt x="0" y="0"/>
                </a:moveTo>
                <a:lnTo>
                  <a:pt x="0" y="517038"/>
                </a:lnTo>
                <a:lnTo>
                  <a:pt x="2384168" y="517038"/>
                </a:lnTo>
                <a:lnTo>
                  <a:pt x="2384168" y="6570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5"/>
          <p:cNvSpPr/>
          <p:nvPr/>
        </p:nvSpPr>
        <p:spPr>
          <a:xfrm>
            <a:off x="6096001" y="3638863"/>
            <a:ext cx="770964" cy="657027"/>
          </a:xfrm>
          <a:custGeom>
            <a:avLst/>
            <a:gdLst/>
            <a:ahLst/>
            <a:cxnLst/>
            <a:rect l="0" t="0" r="0" b="0"/>
            <a:pathLst>
              <a:path>
                <a:moveTo>
                  <a:pt x="0" y="0"/>
                </a:moveTo>
                <a:lnTo>
                  <a:pt x="0" y="517038"/>
                </a:lnTo>
                <a:lnTo>
                  <a:pt x="770964" y="517038"/>
                </a:lnTo>
                <a:lnTo>
                  <a:pt x="770964" y="6570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6"/>
          <p:cNvSpPr/>
          <p:nvPr/>
        </p:nvSpPr>
        <p:spPr>
          <a:xfrm>
            <a:off x="2027354" y="3638863"/>
            <a:ext cx="4068646" cy="657027"/>
          </a:xfrm>
          <a:custGeom>
            <a:avLst/>
            <a:gdLst/>
            <a:ahLst/>
            <a:cxnLst/>
            <a:rect l="0" t="0" r="0" b="0"/>
            <a:pathLst>
              <a:path>
                <a:moveTo>
                  <a:pt x="4068646" y="0"/>
                </a:moveTo>
                <a:lnTo>
                  <a:pt x="4068646" y="517038"/>
                </a:lnTo>
                <a:lnTo>
                  <a:pt x="0" y="517038"/>
                </a:lnTo>
                <a:lnTo>
                  <a:pt x="0" y="6570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oup 10"/>
          <p:cNvGrpSpPr/>
          <p:nvPr/>
        </p:nvGrpSpPr>
        <p:grpSpPr>
          <a:xfrm>
            <a:off x="4468111" y="1895497"/>
            <a:ext cx="3255778" cy="1743366"/>
            <a:chOff x="3110413" y="1001158"/>
            <a:chExt cx="3255778" cy="1743366"/>
          </a:xfrm>
          <a:solidFill>
            <a:schemeClr val="tx1"/>
          </a:solidFill>
        </p:grpSpPr>
        <p:sp>
          <p:nvSpPr>
            <p:cNvPr id="30" name="Rectangle 29"/>
            <p:cNvSpPr/>
            <p:nvPr/>
          </p:nvSpPr>
          <p:spPr>
            <a:xfrm>
              <a:off x="3110413" y="1001158"/>
              <a:ext cx="3255778" cy="174336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p:cNvSpPr txBox="1"/>
            <p:nvPr/>
          </p:nvSpPr>
          <p:spPr>
            <a:xfrm>
              <a:off x="3110413" y="1001158"/>
              <a:ext cx="3255778" cy="17433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2"/>
                  </a:solidFill>
                  <a:latin typeface="Tahoma" pitchFamily="34" charset="0"/>
                </a:rPr>
                <a:t>Each Data Aggregator adds up EAC/AAs for customers with same…</a:t>
              </a:r>
              <a:endParaRPr lang="en-GB" sz="1800" b="1" kern="1200" dirty="0">
                <a:solidFill>
                  <a:schemeClr val="bg2"/>
                </a:solidFill>
              </a:endParaRPr>
            </a:p>
          </p:txBody>
        </p:sp>
      </p:grpSp>
      <p:grpSp>
        <p:nvGrpSpPr>
          <p:cNvPr id="12" name="Group 11"/>
          <p:cNvGrpSpPr/>
          <p:nvPr/>
        </p:nvGrpSpPr>
        <p:grpSpPr>
          <a:xfrm>
            <a:off x="1360741" y="4295890"/>
            <a:ext cx="1333226" cy="666613"/>
            <a:chOff x="3043" y="3401551"/>
            <a:chExt cx="1333226" cy="666613"/>
          </a:xfrm>
          <a:solidFill>
            <a:schemeClr val="accent1"/>
          </a:solidFill>
        </p:grpSpPr>
        <p:sp>
          <p:nvSpPr>
            <p:cNvPr id="28" name="Rectangle 27"/>
            <p:cNvSpPr/>
            <p:nvPr/>
          </p:nvSpPr>
          <p:spPr>
            <a:xfrm>
              <a:off x="3043" y="3401551"/>
              <a:ext cx="1333226" cy="6666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TextBox 28"/>
            <p:cNvSpPr txBox="1"/>
            <p:nvPr/>
          </p:nvSpPr>
          <p:spPr>
            <a:xfrm>
              <a:off x="3043" y="3401551"/>
              <a:ext cx="1333226" cy="66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dirty="0" smtClean="0"/>
                <a:t>Supplier</a:t>
              </a:r>
              <a:endParaRPr lang="en-GB" sz="1400" b="0" kern="1200" dirty="0"/>
            </a:p>
          </p:txBody>
        </p:sp>
      </p:grpSp>
      <p:grpSp>
        <p:nvGrpSpPr>
          <p:cNvPr id="13" name="Group 12"/>
          <p:cNvGrpSpPr/>
          <p:nvPr/>
        </p:nvGrpSpPr>
        <p:grpSpPr>
          <a:xfrm>
            <a:off x="2973945" y="4295890"/>
            <a:ext cx="1333226" cy="666613"/>
            <a:chOff x="1616247" y="3401551"/>
            <a:chExt cx="1333226" cy="666613"/>
          </a:xfrm>
          <a:solidFill>
            <a:schemeClr val="accent2"/>
          </a:solidFill>
        </p:grpSpPr>
        <p:sp>
          <p:nvSpPr>
            <p:cNvPr id="26" name="Rectangle 25"/>
            <p:cNvSpPr/>
            <p:nvPr/>
          </p:nvSpPr>
          <p:spPr>
            <a:xfrm>
              <a:off x="1616247" y="3401551"/>
              <a:ext cx="1333226" cy="6666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TextBox 26"/>
            <p:cNvSpPr txBox="1"/>
            <p:nvPr/>
          </p:nvSpPr>
          <p:spPr>
            <a:xfrm>
              <a:off x="1616247" y="3401551"/>
              <a:ext cx="1333226" cy="66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dirty="0" smtClean="0">
                  <a:solidFill>
                    <a:schemeClr val="tx1"/>
                  </a:solidFill>
                </a:rPr>
                <a:t>Profile Class (PC)</a:t>
              </a:r>
              <a:endParaRPr lang="en-GB" sz="1200" b="0" kern="1200" dirty="0">
                <a:solidFill>
                  <a:schemeClr val="tx1"/>
                </a:solidFill>
              </a:endParaRPr>
            </a:p>
          </p:txBody>
        </p:sp>
      </p:grpSp>
      <p:grpSp>
        <p:nvGrpSpPr>
          <p:cNvPr id="14" name="Group 13"/>
          <p:cNvGrpSpPr/>
          <p:nvPr/>
        </p:nvGrpSpPr>
        <p:grpSpPr>
          <a:xfrm>
            <a:off x="4587148" y="4295890"/>
            <a:ext cx="1333226" cy="666613"/>
            <a:chOff x="3229450" y="3401551"/>
            <a:chExt cx="1333226" cy="666613"/>
          </a:xfrm>
          <a:solidFill>
            <a:schemeClr val="accent3"/>
          </a:solidFill>
        </p:grpSpPr>
        <p:sp>
          <p:nvSpPr>
            <p:cNvPr id="24" name="Rectangle 23"/>
            <p:cNvSpPr/>
            <p:nvPr/>
          </p:nvSpPr>
          <p:spPr>
            <a:xfrm>
              <a:off x="3229450" y="3401551"/>
              <a:ext cx="1333226" cy="6666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TextBox 24"/>
            <p:cNvSpPr txBox="1"/>
            <p:nvPr/>
          </p:nvSpPr>
          <p:spPr>
            <a:xfrm>
              <a:off x="3229450" y="3401551"/>
              <a:ext cx="1333226" cy="66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dirty="0" smtClean="0"/>
                <a:t>GSP Group</a:t>
              </a:r>
              <a:endParaRPr lang="en-GB" sz="1200" b="0" kern="1200" dirty="0"/>
            </a:p>
          </p:txBody>
        </p:sp>
      </p:grpSp>
      <p:grpSp>
        <p:nvGrpSpPr>
          <p:cNvPr id="15" name="Group 14"/>
          <p:cNvGrpSpPr/>
          <p:nvPr/>
        </p:nvGrpSpPr>
        <p:grpSpPr>
          <a:xfrm>
            <a:off x="6200352" y="4295890"/>
            <a:ext cx="1333226" cy="666613"/>
            <a:chOff x="4842654" y="3401551"/>
            <a:chExt cx="1333226" cy="666613"/>
          </a:xfrm>
          <a:solidFill>
            <a:schemeClr val="accent4"/>
          </a:solidFill>
        </p:grpSpPr>
        <p:sp>
          <p:nvSpPr>
            <p:cNvPr id="22" name="Rectangle 21"/>
            <p:cNvSpPr/>
            <p:nvPr/>
          </p:nvSpPr>
          <p:spPr>
            <a:xfrm>
              <a:off x="4842654" y="3401551"/>
              <a:ext cx="1333226" cy="6666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TextBox 22"/>
            <p:cNvSpPr txBox="1"/>
            <p:nvPr/>
          </p:nvSpPr>
          <p:spPr>
            <a:xfrm>
              <a:off x="4842654" y="3401551"/>
              <a:ext cx="1333226" cy="66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dirty="0" smtClean="0">
                  <a:solidFill>
                    <a:schemeClr val="tx1"/>
                  </a:solidFill>
                </a:rPr>
                <a:t>Line Loss Factor Class (LLFC)</a:t>
              </a:r>
              <a:endParaRPr lang="en-GB" sz="1200" b="0" kern="1200" dirty="0">
                <a:solidFill>
                  <a:schemeClr val="tx1"/>
                </a:solidFill>
              </a:endParaRPr>
            </a:p>
          </p:txBody>
        </p:sp>
      </p:grpSp>
      <p:grpSp>
        <p:nvGrpSpPr>
          <p:cNvPr id="16" name="Group 15"/>
          <p:cNvGrpSpPr/>
          <p:nvPr/>
        </p:nvGrpSpPr>
        <p:grpSpPr>
          <a:xfrm>
            <a:off x="7813556" y="4295890"/>
            <a:ext cx="1333226" cy="666613"/>
            <a:chOff x="6455858" y="3401551"/>
            <a:chExt cx="1333226" cy="666613"/>
          </a:xfrm>
          <a:solidFill>
            <a:schemeClr val="accent5"/>
          </a:solidFill>
        </p:grpSpPr>
        <p:sp>
          <p:nvSpPr>
            <p:cNvPr id="20" name="Rectangle 19"/>
            <p:cNvSpPr/>
            <p:nvPr/>
          </p:nvSpPr>
          <p:spPr>
            <a:xfrm>
              <a:off x="6455858" y="3401551"/>
              <a:ext cx="1333226" cy="6666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TextBox 20"/>
            <p:cNvSpPr txBox="1"/>
            <p:nvPr/>
          </p:nvSpPr>
          <p:spPr>
            <a:xfrm>
              <a:off x="6455858" y="3401551"/>
              <a:ext cx="1333226" cy="66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dirty="0" smtClean="0"/>
                <a:t>Standard Settlement Configuration (SSC</a:t>
              </a:r>
              <a:r>
                <a:rPr lang="en-GB" sz="1200" kern="1200" dirty="0" smtClean="0"/>
                <a:t>)</a:t>
              </a:r>
              <a:endParaRPr lang="en-GB" sz="1200" kern="1200" dirty="0"/>
            </a:p>
          </p:txBody>
        </p:sp>
      </p:grpSp>
      <p:grpSp>
        <p:nvGrpSpPr>
          <p:cNvPr id="17" name="Group 16"/>
          <p:cNvGrpSpPr/>
          <p:nvPr/>
        </p:nvGrpSpPr>
        <p:grpSpPr>
          <a:xfrm>
            <a:off x="9426759" y="4295890"/>
            <a:ext cx="1404500" cy="655460"/>
            <a:chOff x="8069061" y="3401551"/>
            <a:chExt cx="1404500" cy="655460"/>
          </a:xfrm>
          <a:solidFill>
            <a:schemeClr val="accent6"/>
          </a:solidFill>
        </p:grpSpPr>
        <p:sp>
          <p:nvSpPr>
            <p:cNvPr id="18" name="Rectangle 17"/>
            <p:cNvSpPr/>
            <p:nvPr/>
          </p:nvSpPr>
          <p:spPr>
            <a:xfrm>
              <a:off x="8069061" y="3401551"/>
              <a:ext cx="1404500" cy="655460"/>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extBox 18"/>
            <p:cNvSpPr txBox="1"/>
            <p:nvPr/>
          </p:nvSpPr>
          <p:spPr>
            <a:xfrm>
              <a:off x="8069061" y="3401551"/>
              <a:ext cx="1404500" cy="6554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Time Pattern Regime (TPR)</a:t>
              </a:r>
              <a:endParaRPr lang="en-GB" sz="1200" kern="1200" dirty="0"/>
            </a:p>
          </p:txBody>
        </p:sp>
      </p:grpSp>
      <p:grpSp>
        <p:nvGrpSpPr>
          <p:cNvPr id="34" name="Group 33"/>
          <p:cNvGrpSpPr/>
          <p:nvPr/>
        </p:nvGrpSpPr>
        <p:grpSpPr>
          <a:xfrm>
            <a:off x="3597560" y="5317871"/>
            <a:ext cx="5238477" cy="878529"/>
            <a:chOff x="3111478" y="4003573"/>
            <a:chExt cx="5135639" cy="782031"/>
          </a:xfrm>
        </p:grpSpPr>
        <p:sp>
          <p:nvSpPr>
            <p:cNvPr id="35" name="Rectangle 34"/>
            <p:cNvSpPr/>
            <p:nvPr/>
          </p:nvSpPr>
          <p:spPr>
            <a:xfrm>
              <a:off x="3143726" y="4003573"/>
              <a:ext cx="5103391" cy="782031"/>
            </a:xfrm>
            <a:prstGeom prst="rect">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angle 35"/>
            <p:cNvSpPr/>
            <p:nvPr/>
          </p:nvSpPr>
          <p:spPr>
            <a:xfrm>
              <a:off x="3111478" y="4003573"/>
              <a:ext cx="5103391" cy="782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83" tIns="5183" rIns="5183" bIns="5183" numCol="1" spcCol="1270" anchor="ctr" anchorCtr="0">
              <a:noAutofit/>
            </a:bodyPr>
            <a:lstStyle/>
            <a:p>
              <a:pPr algn="ctr" defTabSz="362845">
                <a:lnSpc>
                  <a:spcPct val="90000"/>
                </a:lnSpc>
                <a:spcBef>
                  <a:spcPct val="0"/>
                </a:spcBef>
                <a:spcAft>
                  <a:spcPct val="35000"/>
                </a:spcAft>
              </a:pPr>
              <a:r>
                <a:rPr lang="en-GB" sz="1633" dirty="0">
                  <a:solidFill>
                    <a:prstClr val="white"/>
                  </a:solidFill>
                  <a:latin typeface="Tahoma"/>
                </a:rPr>
                <a:t>This gives the Data Aggregator the estimated yearly demand for a ‘Super Customer’</a:t>
              </a:r>
            </a:p>
          </p:txBody>
        </p:sp>
      </p:grpSp>
    </p:spTree>
    <p:extLst>
      <p:ext uri="{BB962C8B-B14F-4D97-AF65-F5344CB8AC3E}">
        <p14:creationId xmlns:p14="http://schemas.microsoft.com/office/powerpoint/2010/main" val="241265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NHH Settlement</a:t>
            </a:r>
          </a:p>
        </p:txBody>
      </p:sp>
      <p:sp>
        <p:nvSpPr>
          <p:cNvPr id="7" name="Rectangle 6"/>
          <p:cNvSpPr/>
          <p:nvPr/>
        </p:nvSpPr>
        <p:spPr>
          <a:xfrm>
            <a:off x="1744775" y="2040387"/>
            <a:ext cx="8840671" cy="22359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ct val="90000"/>
              </a:lnSpc>
            </a:pPr>
            <a:r>
              <a:rPr lang="en-US" sz="2400" dirty="0">
                <a:solidFill>
                  <a:schemeClr val="tx1"/>
                </a:solidFill>
                <a:latin typeface="Arial" panose="020B0604020202020204" pitchFamily="34" charset="0"/>
                <a:cs typeface="Arial" panose="020B0604020202020204" pitchFamily="34" charset="0"/>
              </a:rPr>
              <a:t>The role of a Profile is to turn annual values into HH values. To do this we use a </a:t>
            </a:r>
            <a:r>
              <a:rPr lang="en-US" sz="2400" b="1" dirty="0">
                <a:solidFill>
                  <a:schemeClr val="tx1"/>
                </a:solidFill>
                <a:latin typeface="Arial" panose="020B0604020202020204" pitchFamily="34" charset="0"/>
                <a:cs typeface="Arial" panose="020B0604020202020204" pitchFamily="34" charset="0"/>
              </a:rPr>
              <a:t>profile coefficient.</a:t>
            </a:r>
          </a:p>
        </p:txBody>
      </p:sp>
    </p:spTree>
    <p:extLst>
      <p:ext uri="{BB962C8B-B14F-4D97-AF65-F5344CB8AC3E}">
        <p14:creationId xmlns:p14="http://schemas.microsoft.com/office/powerpoint/2010/main" val="3234233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NHH Settlement</a:t>
            </a:r>
          </a:p>
        </p:txBody>
      </p:sp>
      <p:sp>
        <p:nvSpPr>
          <p:cNvPr id="8" name="Text Box 6"/>
          <p:cNvSpPr txBox="1">
            <a:spLocks noChangeArrowheads="1"/>
          </p:cNvSpPr>
          <p:nvPr/>
        </p:nvSpPr>
        <p:spPr bwMode="auto">
          <a:xfrm>
            <a:off x="1606552" y="1129894"/>
            <a:ext cx="2011503" cy="385490"/>
          </a:xfrm>
          <a:prstGeom prst="rect">
            <a:avLst/>
          </a:prstGeom>
          <a:solidFill>
            <a:schemeClr val="accent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946052"/>
            <a:r>
              <a:rPr lang="en-GB" sz="1905" b="1" dirty="0">
                <a:solidFill>
                  <a:prstClr val="white"/>
                </a:solidFill>
                <a:latin typeface="Arial" panose="020B0604020202020204" pitchFamily="34" charset="0"/>
                <a:cs typeface="Arial" panose="020B0604020202020204" pitchFamily="34" charset="0"/>
              </a:rPr>
              <a:t>Meter Advance</a:t>
            </a:r>
            <a:endParaRPr lang="en-GB" sz="1905" dirty="0">
              <a:solidFill>
                <a:prstClr val="white"/>
              </a:solidFill>
              <a:latin typeface="Arial" panose="020B0604020202020204" pitchFamily="34" charset="0"/>
              <a:cs typeface="Arial" panose="020B0604020202020204" pitchFamily="34" charset="0"/>
            </a:endParaRPr>
          </a:p>
        </p:txBody>
      </p:sp>
      <p:sp>
        <p:nvSpPr>
          <p:cNvPr id="9" name="AutoShape 8"/>
          <p:cNvSpPr>
            <a:spLocks noChangeArrowheads="1"/>
          </p:cNvSpPr>
          <p:nvPr/>
        </p:nvSpPr>
        <p:spPr bwMode="auto">
          <a:xfrm>
            <a:off x="3843175" y="1138341"/>
            <a:ext cx="902420" cy="385300"/>
          </a:xfrm>
          <a:prstGeom prst="rightArrow">
            <a:avLst>
              <a:gd name="adj1" fmla="val 50000"/>
              <a:gd name="adj2" fmla="val 64978"/>
            </a:avLst>
          </a:prstGeom>
          <a:solidFill>
            <a:schemeClr val="tx2"/>
          </a:solidFill>
          <a:ln w="9525">
            <a:solidFill>
              <a:schemeClr val="tx2"/>
            </a:solidFill>
            <a:miter lim="800000"/>
            <a:headEnd/>
            <a:tailEnd/>
          </a:ln>
        </p:spPr>
        <p:txBody>
          <a:bodyPr wrap="none" anchor="ctr"/>
          <a:lstStyle/>
          <a:p>
            <a:pPr defTabSz="946052"/>
            <a:endParaRPr lang="en-US" sz="1905">
              <a:solidFill>
                <a:prstClr val="black"/>
              </a:solidFill>
              <a:latin typeface="Tahoma"/>
            </a:endParaRPr>
          </a:p>
        </p:txBody>
      </p:sp>
      <p:sp>
        <p:nvSpPr>
          <p:cNvPr id="10" name="Text Box 9"/>
          <p:cNvSpPr txBox="1">
            <a:spLocks noChangeArrowheads="1"/>
          </p:cNvSpPr>
          <p:nvPr/>
        </p:nvSpPr>
        <p:spPr bwMode="auto">
          <a:xfrm>
            <a:off x="5142619" y="1138341"/>
            <a:ext cx="1706924" cy="385490"/>
          </a:xfrm>
          <a:prstGeom prst="rect">
            <a:avLst/>
          </a:prstGeom>
          <a:solidFill>
            <a:schemeClr val="accent2"/>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46052"/>
            <a:r>
              <a:rPr lang="en-GB" sz="1905" b="1" dirty="0">
                <a:latin typeface="Arial" panose="020B0604020202020204" pitchFamily="34" charset="0"/>
                <a:cs typeface="Arial" panose="020B0604020202020204" pitchFamily="34" charset="0"/>
              </a:rPr>
              <a:t>AA</a:t>
            </a:r>
            <a:r>
              <a:rPr lang="en-GB" sz="1905" dirty="0">
                <a:latin typeface="Arial" panose="020B0604020202020204" pitchFamily="34" charset="0"/>
                <a:cs typeface="Arial" panose="020B0604020202020204" pitchFamily="34" charset="0"/>
              </a:rPr>
              <a:t>/</a:t>
            </a:r>
            <a:r>
              <a:rPr lang="en-GB" sz="1905" b="1" dirty="0">
                <a:latin typeface="Arial" panose="020B0604020202020204" pitchFamily="34" charset="0"/>
                <a:cs typeface="Arial" panose="020B0604020202020204" pitchFamily="34" charset="0"/>
              </a:rPr>
              <a:t>EAC</a:t>
            </a:r>
          </a:p>
        </p:txBody>
      </p:sp>
      <p:sp>
        <p:nvSpPr>
          <p:cNvPr id="11" name="AutoShape 10"/>
          <p:cNvSpPr>
            <a:spLocks noChangeArrowheads="1"/>
          </p:cNvSpPr>
          <p:nvPr/>
        </p:nvSpPr>
        <p:spPr bwMode="auto">
          <a:xfrm rot="5400000">
            <a:off x="5659175" y="1722525"/>
            <a:ext cx="692434" cy="385300"/>
          </a:xfrm>
          <a:prstGeom prst="rightArrow">
            <a:avLst>
              <a:gd name="adj1" fmla="val 50000"/>
              <a:gd name="adj2" fmla="val 50000"/>
            </a:avLst>
          </a:prstGeom>
          <a:solidFill>
            <a:schemeClr val="tx2"/>
          </a:solidFill>
          <a:ln w="9525">
            <a:solidFill>
              <a:schemeClr val="tx2"/>
            </a:solidFill>
            <a:miter lim="800000"/>
            <a:headEnd/>
            <a:tailEnd/>
          </a:ln>
        </p:spPr>
        <p:txBody>
          <a:bodyPr wrap="none" anchor="ctr"/>
          <a:lstStyle/>
          <a:p>
            <a:pPr defTabSz="946052"/>
            <a:endParaRPr lang="en-US" sz="1905">
              <a:solidFill>
                <a:prstClr val="black"/>
              </a:solidFill>
              <a:latin typeface="Tahoma"/>
            </a:endParaRPr>
          </a:p>
        </p:txBody>
      </p:sp>
      <p:sp>
        <p:nvSpPr>
          <p:cNvPr id="12" name="Text Box 23"/>
          <p:cNvSpPr txBox="1">
            <a:spLocks noChangeArrowheads="1"/>
          </p:cNvSpPr>
          <p:nvPr/>
        </p:nvSpPr>
        <p:spPr bwMode="auto">
          <a:xfrm>
            <a:off x="4906984" y="6099411"/>
            <a:ext cx="2484064" cy="385490"/>
          </a:xfrm>
          <a:prstGeom prst="rect">
            <a:avLst/>
          </a:prstGeom>
          <a:solidFill>
            <a:schemeClr val="tx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46052"/>
            <a:r>
              <a:rPr lang="en-GB" sz="1905" b="1" dirty="0">
                <a:solidFill>
                  <a:prstClr val="white"/>
                </a:solidFill>
                <a:latin typeface="Arial" panose="020B0604020202020204" pitchFamily="34" charset="0"/>
                <a:cs typeface="Arial" panose="020B0604020202020204" pitchFamily="34" charset="0"/>
              </a:rPr>
              <a:t>HH estimate</a:t>
            </a:r>
          </a:p>
        </p:txBody>
      </p:sp>
      <p:sp>
        <p:nvSpPr>
          <p:cNvPr id="13" name="TextBox 12"/>
          <p:cNvSpPr txBox="1"/>
          <p:nvPr/>
        </p:nvSpPr>
        <p:spPr>
          <a:xfrm>
            <a:off x="1952461" y="2388848"/>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14" name="TextBox 13"/>
          <p:cNvSpPr txBox="1"/>
          <p:nvPr/>
        </p:nvSpPr>
        <p:spPr>
          <a:xfrm>
            <a:off x="3832136" y="2319797"/>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15" name="TextBox 14"/>
          <p:cNvSpPr txBox="1"/>
          <p:nvPr/>
        </p:nvSpPr>
        <p:spPr>
          <a:xfrm>
            <a:off x="9237376" y="2131586"/>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16" name="TextBox 15"/>
          <p:cNvSpPr txBox="1"/>
          <p:nvPr/>
        </p:nvSpPr>
        <p:spPr>
          <a:xfrm>
            <a:off x="9520414" y="3377910"/>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17" name="TextBox 16"/>
          <p:cNvSpPr txBox="1"/>
          <p:nvPr/>
        </p:nvSpPr>
        <p:spPr>
          <a:xfrm>
            <a:off x="7966368" y="2628685"/>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18" name="TextBox 17"/>
          <p:cNvSpPr txBox="1"/>
          <p:nvPr/>
        </p:nvSpPr>
        <p:spPr>
          <a:xfrm>
            <a:off x="1791543" y="3671816"/>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19" name="TextBox 18"/>
          <p:cNvSpPr txBox="1"/>
          <p:nvPr/>
        </p:nvSpPr>
        <p:spPr>
          <a:xfrm>
            <a:off x="7053112" y="2306743"/>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20" name="TextBox 19"/>
          <p:cNvSpPr txBox="1"/>
          <p:nvPr/>
        </p:nvSpPr>
        <p:spPr>
          <a:xfrm>
            <a:off x="4605163" y="2922291"/>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21" name="TextBox 20"/>
          <p:cNvSpPr txBox="1"/>
          <p:nvPr/>
        </p:nvSpPr>
        <p:spPr>
          <a:xfrm>
            <a:off x="3691907" y="3658064"/>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22" name="TextBox 21"/>
          <p:cNvSpPr txBox="1"/>
          <p:nvPr/>
        </p:nvSpPr>
        <p:spPr>
          <a:xfrm>
            <a:off x="6832137" y="3407935"/>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23" name="TextBox 22"/>
          <p:cNvSpPr txBox="1"/>
          <p:nvPr/>
        </p:nvSpPr>
        <p:spPr>
          <a:xfrm>
            <a:off x="2865717" y="3285412"/>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24" name="TextBox 23"/>
          <p:cNvSpPr txBox="1"/>
          <p:nvPr/>
        </p:nvSpPr>
        <p:spPr>
          <a:xfrm>
            <a:off x="8110789" y="3777506"/>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25" name="TextBox 24"/>
          <p:cNvSpPr txBox="1"/>
          <p:nvPr/>
        </p:nvSpPr>
        <p:spPr>
          <a:xfrm>
            <a:off x="5771812" y="3256436"/>
            <a:ext cx="951111"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pic>
        <p:nvPicPr>
          <p:cNvPr id="26"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260" y="2353195"/>
            <a:ext cx="980752" cy="8552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447123" y="4357248"/>
            <a:ext cx="4240587" cy="1166986"/>
          </a:xfrm>
          <a:prstGeom prst="rect">
            <a:avLst/>
          </a:prstGeom>
          <a:solidFill>
            <a:schemeClr val="accent4"/>
          </a:solidFill>
        </p:spPr>
        <p:txBody>
          <a:bodyPr wrap="square" lIns="0" tIns="0" rIns="0" bIns="0" rtlCol="0" anchor="ctr">
            <a:spAutoFit/>
          </a:bodyPr>
          <a:lstStyle/>
          <a:p>
            <a:pPr algn="ctr" defTabSz="946052">
              <a:lnSpc>
                <a:spcPts val="1905"/>
              </a:lnSpc>
              <a:spcAft>
                <a:spcPts val="508"/>
              </a:spcAft>
            </a:pPr>
            <a:endParaRPr lang="en-GB" sz="1905" b="1" dirty="0">
              <a:solidFill>
                <a:prstClr val="white"/>
              </a:solidFill>
              <a:latin typeface="Tahoma"/>
            </a:endParaRPr>
          </a:p>
          <a:p>
            <a:pPr algn="ctr" defTabSz="946052">
              <a:lnSpc>
                <a:spcPts val="1905"/>
              </a:lnSpc>
              <a:spcAft>
                <a:spcPts val="508"/>
              </a:spcAft>
            </a:pPr>
            <a:r>
              <a:rPr lang="en-GB" sz="1905" b="1" dirty="0">
                <a:latin typeface="Arial" panose="020B0604020202020204" pitchFamily="34" charset="0"/>
                <a:cs typeface="Arial" panose="020B0604020202020204" pitchFamily="34" charset="0"/>
              </a:rPr>
              <a:t>Period Profile Class Coefficient</a:t>
            </a:r>
          </a:p>
          <a:p>
            <a:pPr defTabSz="946052">
              <a:lnSpc>
                <a:spcPts val="1905"/>
              </a:lnSpc>
              <a:spcAft>
                <a:spcPts val="508"/>
              </a:spcAft>
            </a:pPr>
            <a:endParaRPr lang="en-GB" sz="1270" dirty="0">
              <a:latin typeface="Tahoma"/>
            </a:endParaRPr>
          </a:p>
          <a:p>
            <a:pPr defTabSz="946052">
              <a:lnSpc>
                <a:spcPts val="1905"/>
              </a:lnSpc>
              <a:spcAft>
                <a:spcPts val="508"/>
              </a:spcAft>
            </a:pPr>
            <a:endParaRPr lang="en-GB" sz="1270" dirty="0">
              <a:solidFill>
                <a:prstClr val="black"/>
              </a:solidFill>
              <a:latin typeface="Tahoma"/>
            </a:endParaRPr>
          </a:p>
        </p:txBody>
      </p:sp>
      <p:sp>
        <p:nvSpPr>
          <p:cNvPr id="28" name="AutoShape 10"/>
          <p:cNvSpPr>
            <a:spLocks noChangeArrowheads="1"/>
          </p:cNvSpPr>
          <p:nvPr/>
        </p:nvSpPr>
        <p:spPr bwMode="auto">
          <a:xfrm rot="5400000">
            <a:off x="5966608" y="5624235"/>
            <a:ext cx="444244" cy="385300"/>
          </a:xfrm>
          <a:prstGeom prst="rightArrow">
            <a:avLst>
              <a:gd name="adj1" fmla="val 50000"/>
              <a:gd name="adj2" fmla="val 50000"/>
            </a:avLst>
          </a:prstGeom>
          <a:solidFill>
            <a:schemeClr val="tx2"/>
          </a:solidFill>
          <a:ln w="9525">
            <a:solidFill>
              <a:schemeClr val="tx2"/>
            </a:solidFill>
            <a:miter lim="800000"/>
            <a:headEnd/>
            <a:tailEnd/>
          </a:ln>
        </p:spPr>
        <p:txBody>
          <a:bodyPr wrap="none" anchor="ctr"/>
          <a:lstStyle/>
          <a:p>
            <a:pPr defTabSz="946052"/>
            <a:endParaRPr lang="en-US" sz="1905">
              <a:solidFill>
                <a:prstClr val="black"/>
              </a:solidFill>
              <a:latin typeface="Tahoma"/>
            </a:endParaRPr>
          </a:p>
        </p:txBody>
      </p:sp>
      <p:pic>
        <p:nvPicPr>
          <p:cNvPr id="29"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607" y="2922291"/>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926" y="1408143"/>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562" y="2445334"/>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037" y="1245171"/>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393" y="1741570"/>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104" y="2548399"/>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812" y="2780802"/>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608" y="2063813"/>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207" y="2395325"/>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1" y="2796899"/>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812" y="1476472"/>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965" y="1530272"/>
            <a:ext cx="980752" cy="85521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020637" y="4940741"/>
            <a:ext cx="1179628" cy="243656"/>
          </a:xfrm>
          <a:prstGeom prst="rect">
            <a:avLst/>
          </a:prstGeom>
          <a:noFill/>
        </p:spPr>
        <p:txBody>
          <a:bodyPr wrap="square" lIns="0" tIns="0" rIns="0" bIns="0" rtlCol="0">
            <a:spAutoFit/>
          </a:bodyPr>
          <a:lstStyle/>
          <a:p>
            <a:pPr defTabSz="946052">
              <a:lnSpc>
                <a:spcPts val="1905"/>
              </a:lnSpc>
              <a:spcAft>
                <a:spcPts val="508"/>
              </a:spcAft>
            </a:pPr>
            <a:r>
              <a:rPr lang="en-GB" sz="4898" b="1" dirty="0">
                <a:solidFill>
                  <a:prstClr val="black"/>
                </a:solidFill>
                <a:latin typeface="Tahoma"/>
              </a:rPr>
              <a:t>X</a:t>
            </a:r>
          </a:p>
        </p:txBody>
      </p:sp>
      <p:sp>
        <p:nvSpPr>
          <p:cNvPr id="42" name="Text Box 11"/>
          <p:cNvSpPr txBox="1">
            <a:spLocks noChangeArrowheads="1"/>
          </p:cNvSpPr>
          <p:nvPr/>
        </p:nvSpPr>
        <p:spPr bwMode="auto">
          <a:xfrm>
            <a:off x="1377188" y="4338584"/>
            <a:ext cx="4667164" cy="1264962"/>
          </a:xfrm>
          <a:prstGeom prst="rect">
            <a:avLst/>
          </a:prstGeom>
          <a:solidFill>
            <a:schemeClr val="accent3"/>
          </a:solidFill>
          <a:ln>
            <a:noFill/>
          </a:ln>
          <a:extLst/>
        </p:spPr>
        <p:txBody>
          <a:bodyPr wrap="square" anchor="t">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46052"/>
            <a:endParaRPr lang="en-GB" sz="1905" b="1" dirty="0">
              <a:solidFill>
                <a:prstClr val="white"/>
              </a:solidFill>
              <a:latin typeface="Arial" panose="020B0604020202020204" pitchFamily="34" charset="0"/>
              <a:cs typeface="Arial" panose="020B0604020202020204" pitchFamily="34" charset="0"/>
            </a:endParaRPr>
          </a:p>
          <a:p>
            <a:pPr algn="ctr" defTabSz="946052"/>
            <a:r>
              <a:rPr lang="en-GB" sz="1905" b="1" dirty="0">
                <a:solidFill>
                  <a:prstClr val="white"/>
                </a:solidFill>
                <a:latin typeface="Arial" panose="020B0604020202020204" pitchFamily="34" charset="0"/>
                <a:cs typeface="Arial" panose="020B0604020202020204" pitchFamily="34" charset="0"/>
              </a:rPr>
              <a:t>Aggregated EACs/AAs for Supplier</a:t>
            </a:r>
          </a:p>
          <a:p>
            <a:pPr algn="ctr" defTabSz="946052"/>
            <a:r>
              <a:rPr lang="en-GB" sz="1905" b="1" dirty="0">
                <a:solidFill>
                  <a:prstClr val="white"/>
                </a:solidFill>
                <a:latin typeface="Arial" panose="020B0604020202020204" pitchFamily="34" charset="0"/>
                <a:cs typeface="Arial" panose="020B0604020202020204" pitchFamily="34" charset="0"/>
              </a:rPr>
              <a:t>‘Super Customer’</a:t>
            </a:r>
          </a:p>
          <a:p>
            <a:pPr algn="ctr" defTabSz="946052"/>
            <a:endParaRPr lang="en-GB" sz="1905" b="1" dirty="0">
              <a:solidFill>
                <a:prstClr val="white"/>
              </a:solidFill>
              <a:latin typeface="Tahoma"/>
            </a:endParaRPr>
          </a:p>
        </p:txBody>
      </p:sp>
    </p:spTree>
    <p:extLst>
      <p:ext uri="{BB962C8B-B14F-4D97-AF65-F5344CB8AC3E}">
        <p14:creationId xmlns:p14="http://schemas.microsoft.com/office/powerpoint/2010/main" val="110669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grpId="0" nodeType="clickEffect">
                                  <p:stCondLst>
                                    <p:cond delay="0"/>
                                  </p:stCondLst>
                                  <p:childTnLst>
                                    <p:animMotion origin="layout" path="M 8.31107E-8 -3.77992E-8 C 0.00965 0.00882 0.01573 0.02247 0.02375 0.03381 C 0.03458 0.04914 0.04675 0.06195 0.05759 0.07728 C 0.06308 0.08505 0.06694 0.09513 0.07347 0.10122 C 0.07896 0.11508 0.07614 0.11025 0.08044 0.11676 C 0.08252 0.12495 0.08593 0.13209 0.0895 0.13923 C 0.09128 0.14784 0.09484 0.1554 0.09929 0.1617 C 0.10241 0.17661 0.10879 0.18942 0.11235 0.20391 C 0.11309 0.21252 0.11428 0.21966 0.11621 0.22785 C 0.11695 0.23079 0.11918 0.23625 0.11918 0.23625 " pathEditMode="relative" ptsTypes="fffffffffA">
                                      <p:cBhvr>
                                        <p:cTn id="86" dur="2000" fill="hold"/>
                                        <p:tgtEl>
                                          <p:spTgt spid="18"/>
                                        </p:tgtEl>
                                        <p:attrNameLst>
                                          <p:attrName>ppt_x</p:attrName>
                                          <p:attrName>ppt_y</p:attrName>
                                        </p:attrNameLst>
                                      </p:cBhvr>
                                    </p:animMotion>
                                  </p:childTnLst>
                                </p:cTn>
                              </p:par>
                              <p:par>
                                <p:cTn id="87" presetID="0" presetClass="path" presetSubtype="0" accel="50000" decel="50000" fill="hold" grpId="0" nodeType="withEffect">
                                  <p:stCondLst>
                                    <p:cond delay="0"/>
                                  </p:stCondLst>
                                  <p:childTnLst>
                                    <p:animMotion origin="layout" path="M 2.18759E-6 1.13398E-7 C 0.01662 0.00357 0.01884 0.01449 0.03072 0.02961 C 0.03962 0.04095 0.03176 0.03024 0.04066 0.03801 C 0.04585 0.04263 0.04853 0.04893 0.05268 0.05481 C 0.05387 0.05649 0.0555 0.05754 0.05669 0.05901 C 0.05802 0.06069 0.05921 0.06279 0.06055 0.06468 C 0.06218 0.07371 0.0693 0.07938 0.07346 0.08715 C 0.08162 0.10248 0.08696 0.12033 0.09542 0.13503 C 0.09661 0.14427 0.0975 0.14784 0.10136 0.15603 C 0.10344 0.17073 0.10077 0.15519 0.10626 0.17304 C 0.11071 0.18753 0.11279 0.20475 0.11932 0.21798 C 0.12303 0.24738 0.12674 0.27678 0.12911 0.3066 C 0.12971 0.32613 0.13134 0.36015 0.12911 0.37968 C 0.12882 0.38178 0.12585 0.37695 0.12229 0.37695 " pathEditMode="relative" ptsTypes="fffffffffffffA">
                                      <p:cBhvr>
                                        <p:cTn id="88" dur="2000" fill="hold"/>
                                        <p:tgtEl>
                                          <p:spTgt spid="13"/>
                                        </p:tgtEl>
                                        <p:attrNameLst>
                                          <p:attrName>ppt_x</p:attrName>
                                          <p:attrName>ppt_y</p:attrName>
                                        </p:attrNameLst>
                                      </p:cBhvr>
                                    </p:animMotion>
                                  </p:childTnLst>
                                </p:cTn>
                              </p:par>
                              <p:par>
                                <p:cTn id="89" presetID="0" presetClass="path" presetSubtype="0" accel="50000" decel="50000" fill="hold" grpId="0" nodeType="withEffect">
                                  <p:stCondLst>
                                    <p:cond delay="0"/>
                                  </p:stCondLst>
                                  <p:childTnLst>
                                    <p:animMotion origin="layout" path="M 9.48353E-6 -3.35993E-8 C 0.00075 0.0063 0.00164 0.01218 0.00297 0.01827 C 0.0049 0.04746 0.00461 0.07308 0.00297 0.10269 C 0.00223 0.11697 0.00416 0.11256 -0.00103 0.11949 C -0.00549 0.13251 -0.0092 0.14553 -0.01484 0.1575 C -0.01588 0.15981 -0.01766 0.16107 -0.01884 0.16317 C -0.02241 0.16968 -0.02493 0.17598 -0.02775 0.18291 C -0.02923 0.19047 -0.03205 0.19656 -0.03383 0.20391 C -0.03621 0.23352 -0.04244 0.26208 -0.04674 0.29106 C -0.04764 0.32361 -0.04823 0.32046 -0.04674 0.35301 C -0.0466 0.35721 -0.04571 0.36561 -0.04571 0.36561 " pathEditMode="relative" ptsTypes="ffffffffffA">
                                      <p:cBhvr>
                                        <p:cTn id="90" dur="2000" fill="hold"/>
                                        <p:tgtEl>
                                          <p:spTgt spid="14"/>
                                        </p:tgtEl>
                                        <p:attrNameLst>
                                          <p:attrName>ppt_x</p:attrName>
                                          <p:attrName>ppt_y</p:attrName>
                                        </p:attrNameLst>
                                      </p:cBhvr>
                                    </p:animMotion>
                                  </p:childTnLst>
                                </p:cTn>
                              </p:par>
                              <p:par>
                                <p:cTn id="91" presetID="0" presetClass="path" presetSubtype="0" accel="50000" decel="50000" fill="hold" grpId="0" nodeType="withEffect">
                                  <p:stCondLst>
                                    <p:cond delay="0"/>
                                  </p:stCondLst>
                                  <p:childTnLst>
                                    <p:animMotion origin="layout" path="M -3.44316E-7 -4.61991E-8 C -0.00089 0.01554 -0.00253 0.02688 -0.00698 0.04074 C -0.00995 0.0504 -0.01484 0.0588 -0.01692 0.06888 C -0.02152 0.09093 -0.0285 0.11298 -0.03577 0.13356 C -0.038 0.15414 -0.03993 0.17598 -0.04482 0.19551 C -0.04705 0.21609 -0.04408 0.19047 -0.04779 0.21378 C -0.05121 0.23457 -0.0518 0.2478 -0.06456 0.26166 C -0.06709 0.27174 -0.0754 0.27951 -0.08059 0.28686 C -0.08089 0.28833 -0.08148 0.29106 -0.08148 0.29106 " pathEditMode="relative" ptsTypes="ffffffffA">
                                      <p:cBhvr>
                                        <p:cTn id="92" dur="2000" fill="hold"/>
                                        <p:tgtEl>
                                          <p:spTgt spid="20"/>
                                        </p:tgtEl>
                                        <p:attrNameLst>
                                          <p:attrName>ppt_x</p:attrName>
                                          <p:attrName>ppt_y</p:attrName>
                                        </p:attrNameLst>
                                      </p:cBhvr>
                                    </p:animMotion>
                                  </p:childTnLst>
                                </p:cTn>
                              </p:par>
                              <p:par>
                                <p:cTn id="93" presetID="0" presetClass="path" presetSubtype="0" accel="50000" decel="50000" fill="hold" grpId="0" nodeType="withEffect">
                                  <p:stCondLst>
                                    <p:cond delay="0"/>
                                  </p:stCondLst>
                                  <p:childTnLst>
                                    <p:animMotion origin="layout" path="M 7.72336E-6 -4.61991E-8 C 0.00387 0.02058 0.00149 0.0399 -0.00697 0.05607 C -0.00816 0.06993 -0.01112 0.08358 -0.01394 0.09702 C -0.01528 0.11151 -0.01617 0.12873 -0.02092 0.14196 C -0.0227 0.1533 -0.02315 0.16485 -0.02582 0.17577 C -0.02745 0.19278 -0.02938 0.20979 -0.03279 0.22638 C -0.03368 0.23037 -0.03442 0.2352 -0.03576 0.23898 C -0.03665 0.24171 -0.03977 0.24612 -0.03977 0.24612 " pathEditMode="relative" ptsTypes="fffffffA">
                                      <p:cBhvr>
                                        <p:cTn id="94" dur="2000" fill="hold"/>
                                        <p:tgtEl>
                                          <p:spTgt spid="21"/>
                                        </p:tgtEl>
                                        <p:attrNameLst>
                                          <p:attrName>ppt_x</p:attrName>
                                          <p:attrName>ppt_y</p:attrName>
                                        </p:attrNameLst>
                                      </p:cBhvr>
                                    </p:animMotion>
                                  </p:childTnLst>
                                </p:cTn>
                              </p:par>
                              <p:par>
                                <p:cTn id="95" presetID="0" presetClass="path" presetSubtype="0" accel="50000" decel="50000" fill="hold" grpId="0" nodeType="withEffect">
                                  <p:stCondLst>
                                    <p:cond delay="0"/>
                                  </p:stCondLst>
                                  <p:childTnLst>
                                    <p:animMotion origin="layout" path="M 2.08333E-7 -2.59259E-6 C -0.0013 0.00139 -0.00247 0.00301 -0.00404 0.00417 C -0.00495 0.0051 -0.00612 0.00486 -0.00703 0.00556 C -0.01068 0.0088 -0.01367 0.01343 -0.01797 0.01551 C -0.02161 0.02361 -0.01758 0.01644 -0.025 0.02246 C -0.03242 0.02847 -0.02057 0.02292 -0.02982 0.02662 C -0.03411 0.03125 -0.04141 0.03542 -0.04674 0.03797 C -0.05026 0.0419 -0.0526 0.04329 -0.05664 0.04491 C -0.06602 0.05417 -0.05052 0.03935 -0.06563 0.0507 C -0.06888 0.05301 -0.07174 0.05625 -0.07461 0.05903 C -0.07852 0.0625 -0.08424 0.06412 -0.08841 0.0676 C -0.09401 0.07222 -0.09766 0.07824 -0.10339 0.08172 C -0.10716 0.08704 -0.11029 0.08959 -0.11536 0.09144 C -0.12318 0.1 -0.13438 0.10347 -0.14414 0.10533 C -0.14948 0.10949 -0.15521 0.11273 -0.16107 0.11528 C -0.1638 0.11806 -0.16888 0.12246 -0.17201 0.12361 C -0.17409 0.1257 -0.17552 0.12917 -0.17799 0.13079 C -0.18073 0.13264 -0.18685 0.13496 -0.18685 0.13519 C -0.19505 0.14375 -0.20352 0.15185 -0.21185 0.16042 C -0.22279 0.17176 -0.21341 0.1669 -0.2207 0.17014 C -0.22669 0.17847 -0.22773 0.18935 -0.23268 0.19815 C -0.23464 0.20162 -0.23529 0.20116 -0.23659 0.20533 C -0.2375 0.2081 -0.23867 0.21389 -0.23867 0.21412 " pathEditMode="relative" rAng="0" ptsTypes="AAAAAAAAAAAAAAAAAAAAAAA">
                                      <p:cBhvr>
                                        <p:cTn id="96" dur="2000" fill="hold"/>
                                        <p:tgtEl>
                                          <p:spTgt spid="25"/>
                                        </p:tgtEl>
                                        <p:attrNameLst>
                                          <p:attrName>ppt_x</p:attrName>
                                          <p:attrName>ppt_y</p:attrName>
                                        </p:attrNameLst>
                                      </p:cBhvr>
                                      <p:rCtr x="-11940" y="10694"/>
                                    </p:animMotion>
                                  </p:childTnLst>
                                </p:cTn>
                              </p:par>
                              <p:par>
                                <p:cTn id="97" presetID="0" presetClass="path" presetSubtype="0" accel="50000" decel="50000" fill="hold" grpId="0" nodeType="withEffect">
                                  <p:stCondLst>
                                    <p:cond delay="0"/>
                                  </p:stCondLst>
                                  <p:childTnLst>
                                    <p:animMotion origin="layout" path="M 1.27634E-7 -1.04998E-7 C -0.00846 0.01575 -0.01885 0.02436 -0.03087 0.03381 C -0.05521 0.05292 -0.04022 0.04746 -0.0607 0.05208 C -0.06872 0.05775 -0.07658 0.06321 -0.0846 0.06888 C -0.09484 0.07602 -0.1076 0.07917 -0.11829 0.08442 C -0.13179 0.09114 -0.12779 0.09051 -0.13921 0.09849 C -0.14738 0.10416 -0.15732 0.1092 -0.164 0.11823 C -0.1689 0.12474 -0.17186 0.13314 -0.17706 0.13923 C -0.19576 0.16128 -0.21847 0.18144 -0.24162 0.19131 C -0.24459 0.20349 -0.25869 0.2142 -0.26744 0.21798 C -0.27145 0.22407 -0.27679 0.22974 -0.28243 0.23205 C -0.29148 0.23982 -0.28288 0.23352 -0.29327 0.23772 C -0.30766 0.2436 -0.31983 0.25074 -0.33497 0.25326 C -0.33601 0.25368 -0.33705 0.25431 -0.33809 0.25473 C -0.33972 0.25536 -0.34135 0.25536 -0.34298 0.25599 C -0.34758 0.25767 -0.35144 0.26103 -0.3559 0.26313 C -0.35886 0.2646 -0.3648 0.26733 -0.3648 0.26733 C -0.36569 0.2709 -0.36688 0.27846 -0.36688 0.27846 " pathEditMode="relative" ptsTypes="fffffffffffffffffA">
                                      <p:cBhvr>
                                        <p:cTn id="98" dur="2000" fill="hold"/>
                                        <p:tgtEl>
                                          <p:spTgt spid="22"/>
                                        </p:tgtEl>
                                        <p:attrNameLst>
                                          <p:attrName>ppt_x</p:attrName>
                                          <p:attrName>ppt_y</p:attrName>
                                        </p:attrNameLst>
                                      </p:cBhvr>
                                    </p:animMotion>
                                  </p:childTnLst>
                                </p:cTn>
                              </p:par>
                              <p:par>
                                <p:cTn id="99" presetID="0" presetClass="path" presetSubtype="0" accel="50000" decel="50000" fill="hold" grpId="0" nodeType="withEffect">
                                  <p:stCondLst>
                                    <p:cond delay="0"/>
                                  </p:stCondLst>
                                  <p:childTnLst>
                                    <p:animMotion origin="layout" path="M -2.27664E-6 -1.09198E-7 C 0.00179 0.01008 -0.00148 0.01869 -0.004 0.02814 C -0.00534 0.04053 -0.00964 0.05166 -0.01291 0.06321 C -0.01647 0.0756 -0.0187 0.09177 -0.02478 0.10269 C -0.03279 0.11718 -0.02715 0.10269 -0.03279 0.11529 C -0.03636 0.12327 -0.03873 0.13167 -0.04274 0.13923 C -0.05164 0.15582 -0.06084 0.17178 -0.0696 0.18858 C -0.07123 0.19173 -0.07435 0.19299 -0.07658 0.19551 C -0.08548 0.20496 -0.09483 0.21525 -0.10433 0.22365 C -0.11086 0.22932 -0.11739 0.2331 -0.12318 0.24045 C -0.13134 0.25095 -0.12778 0.24906 -0.13609 0.25599 C -0.1398 0.25914 -0.14158 0.25872 -0.14514 0.26292 C -0.15271 0.27174 -0.15894 0.28182 -0.16696 0.2898 C -0.17438 0.29715 -0.17987 0.30093 -0.18789 0.3066 C -0.18981 0.30786 -0.19382 0.30954 -0.19382 0.30954 C -0.2002 0.31857 -0.21 0.32025 -0.21861 0.32214 C -0.22484 0.32592 -0.22796 0.3276 -0.23463 0.32907 C -0.25022 0.3423 -0.2707 0.3444 -0.28821 0.34881 C -0.29252 0.34986 -0.29608 0.3528 -0.30023 0.35448 C -0.30914 0.35805 -0.31878 0.3591 -0.32799 0.36015 C -0.34416 0.36708 -0.36197 0.36855 -0.37874 0.36855 " pathEditMode="relative" ptsTypes="ffffffffffffffffffffA">
                                      <p:cBhvr>
                                        <p:cTn id="100" dur="2000" fill="hold"/>
                                        <p:tgtEl>
                                          <p:spTgt spid="19"/>
                                        </p:tgtEl>
                                        <p:attrNameLst>
                                          <p:attrName>ppt_x</p:attrName>
                                          <p:attrName>ppt_y</p:attrName>
                                        </p:attrNameLst>
                                      </p:cBhvr>
                                    </p:animMotion>
                                  </p:childTnLst>
                                </p:cTn>
                              </p:par>
                              <p:par>
                                <p:cTn id="101" presetID="0" presetClass="path" presetSubtype="0" accel="50000" decel="50000" fill="hold" grpId="1" nodeType="withEffect">
                                  <p:stCondLst>
                                    <p:cond delay="0"/>
                                  </p:stCondLst>
                                  <p:childTnLst>
                                    <p:animMotion origin="layout" path="M 0 0 C 0.01262 0.03444 0.01573 0.06636 0.02197 0.10416 C 0.02286 0.11508 0.02404 0.12558 0.02493 0.1365 C 0.02523 0.1449 0.02538 0.15351 0.02582 0.16191 C 0.02597 0.16464 0.02671 0.16737 0.02686 0.17031 C 0.0282 0.19572 0.02449 0.20013 0.03488 0.21378 C 0.03725 0.22533 0.03384 0.21126 0.03785 0.22092 C 0.04022 0.22659 0.04067 0.231 0.04571 0.23352 C 0.0472 0.23982 0.04942 0.24612 0.05476 0.24612 " pathEditMode="relative" ptsTypes="ffffffffA">
                                      <p:cBhvr>
                                        <p:cTn id="102" dur="2000" fill="hold"/>
                                        <p:tgtEl>
                                          <p:spTgt spid="23"/>
                                        </p:tgtEl>
                                        <p:attrNameLst>
                                          <p:attrName>ppt_x</p:attrName>
                                          <p:attrName>ppt_y</p:attrName>
                                        </p:attrNameLst>
                                      </p:cBhvr>
                                    </p:animMotion>
                                  </p:childTnLst>
                                </p:cTn>
                              </p:par>
                              <p:par>
                                <p:cTn id="103" presetID="0" presetClass="path" presetSubtype="0" accel="50000" decel="50000" fill="hold" grpId="0" nodeType="withEffect">
                                  <p:stCondLst>
                                    <p:cond delay="0"/>
                                  </p:stCondLst>
                                  <p:childTnLst>
                                    <p:animMotion origin="layout" path="M 6.17988E-6 -5.87988E-8 C -0.00059 0.00714 -0.00044 0.01428 -0.00192 0.02121 C -0.00786 0.04956 -0.00504 0.03129 -0.00994 0.04095 C -0.01454 0.0504 -0.01795 0.0609 -0.02389 0.06909 C -0.02997 0.07749 -0.0371 0.08547 -0.04378 0.09282 C -0.05045 0.10017 -0.05609 0.10983 -0.06455 0.11256 C -0.07405 0.126 -0.08756 0.13293 -0.09943 0.1407 C -0.11279 0.14931 -0.10477 0.14658 -0.11427 0.1491 C -0.1208 0.15834 -0.11264 0.14847 -0.12332 0.15477 C -0.13965 0.16443 -0.12065 0.15792 -0.13416 0.16191 C -0.14291 0.168 -0.16043 0.17178 -0.168 0.17871 C -0.17467 0.1848 -0.18299 0.18963 -0.19085 0.19131 C -0.22261 0.2079 -0.25526 0.21903 -0.28821 0.23079 C -0.29622 0.23373 -0.30394 0.23814 -0.3121 0.24066 C -0.31908 0.24696 -0.31255 0.24192 -0.32798 0.24486 C -0.33808 0.24675 -0.34772 0.25389 -0.35782 0.25599 C -0.36464 0.25935 -0.37058 0.26397 -0.3777 0.26586 C -0.38423 0.27237 -0.37637 0.26544 -0.38572 0.27006 C -0.39195 0.27321 -0.39596 0.27552 -0.40264 0.2772 C -0.40887 0.28161 -0.41481 0.28623 -0.42148 0.28833 C -0.42683 0.29358 -0.43766 0.29652 -0.44434 0.2982 C -0.45206 0.30387 -0.46334 0.30618 -0.47209 0.30954 C -0.47714 0.31395 -0.48293 0.31416 -0.48812 0.31794 C -0.49243 0.32109 -0.48961 0.32088 -0.49198 0.32088 " pathEditMode="relative" ptsTypes="fffffffffffffffffffffffA">
                                      <p:cBhvr>
                                        <p:cTn id="104" dur="2000" fill="hold"/>
                                        <p:tgtEl>
                                          <p:spTgt spid="17"/>
                                        </p:tgtEl>
                                        <p:attrNameLst>
                                          <p:attrName>ppt_x</p:attrName>
                                          <p:attrName>ppt_y</p:attrName>
                                        </p:attrNameLst>
                                      </p:cBhvr>
                                    </p:animMotion>
                                  </p:childTnLst>
                                </p:cTn>
                              </p:par>
                              <p:par>
                                <p:cTn id="105" presetID="0" presetClass="path" presetSubtype="0" accel="50000" decel="50000" fill="hold" grpId="0" nodeType="withEffect">
                                  <p:stCondLst>
                                    <p:cond delay="0"/>
                                  </p:stCondLst>
                                  <p:childTnLst>
                                    <p:animMotion origin="layout" path="M -9.439E-7 -2.09996E-8 C -0.00817 0.0021 -0.01069 0.0042 -0.01885 0.00987 C -0.02019 0.01071 -0.02286 0.0126 -0.02286 0.0126 C -0.02657 0.02121 -0.03325 0.02226 -0.03963 0.02541 C -0.04557 0.03339 -0.03933 0.02667 -0.04868 0.03108 C -0.05714 0.03507 -0.06456 0.04158 -0.07347 0.04368 C -0.07837 0.04704 -0.08311 0.04935 -0.08846 0.05061 C -0.10048 0.05922 -0.11458 0.06216 -0.12719 0.06888 C -0.13595 0.0735 -0.13298 0.07623 -0.145 0.08022 C -0.15435 0.08337 -0.16355 0.08673 -0.1729 0.09009 C -0.1781 0.09198 -0.17988 0.0945 -0.18582 0.09576 C -0.1962 0.10521 -0.20778 0.10857 -0.21965 0.11256 C -0.22411 0.11403 -0.22158 0.11445 -0.22663 0.11676 C -0.23138 0.11907 -0.23657 0.11949 -0.24147 0.12096 C -0.25067 0.12768 -0.2391 0.12012 -0.25245 0.12516 C -0.2569 0.12684 -0.26062 0.12957 -0.26536 0.13083 C -0.27219 0.13545 -0.27605 0.13545 -0.28421 0.1365 C -0.29505 0.14217 -0.28941 0.14028 -0.30113 0.14217 C -0.30796 0.14679 -0.31568 0.14784 -0.32295 0.15057 C -0.33987 0.15708 -0.35664 0.16527 -0.37371 0.17031 C -0.38216 0.17598 -0.37252 0.17031 -0.38469 0.17451 C -0.39537 0.17829 -0.40576 0.18438 -0.41645 0.18858 C -0.42001 0.19005 -0.42298 0.19236 -0.42639 0.19404 C -0.42832 0.19488 -0.4304 0.19593 -0.43233 0.19698 C -0.43337 0.1974 -0.4353 0.19845 -0.4353 0.19845 C -0.43856 0.20286 -0.44242 0.20265 -0.44628 0.20538 C -0.45029 0.20811 -0.45192 0.21315 -0.45622 0.21525 C -0.46023 0.22092 -0.46557 0.22239 -0.47017 0.22785 " pathEditMode="relative" ptsTypes="fffffffffffffffffffffffffffA">
                                      <p:cBhvr>
                                        <p:cTn id="106" dur="2000" fill="hold"/>
                                        <p:tgtEl>
                                          <p:spTgt spid="24"/>
                                        </p:tgtEl>
                                        <p:attrNameLst>
                                          <p:attrName>ppt_x</p:attrName>
                                          <p:attrName>ppt_y</p:attrName>
                                        </p:attrNameLst>
                                      </p:cBhvr>
                                    </p:animMotion>
                                  </p:childTnLst>
                                </p:cTn>
                              </p:par>
                              <p:par>
                                <p:cTn id="107" presetID="0" presetClass="path" presetSubtype="0" accel="50000" decel="50000" fill="hold" grpId="0" nodeType="withEffect">
                                  <p:stCondLst>
                                    <p:cond delay="0"/>
                                  </p:stCondLst>
                                  <p:childTnLst>
                                    <p:animMotion origin="layout" path="M -8.41199E-6 -1.00798E-7 C -0.0003 0.01218 0.0037 0.04095 -0.00505 0.05334 C -0.00817 0.06384 -0.01218 0.07392 -0.01693 0.08295 C -0.01826 0.09051 -0.02182 0.09471 -0.02494 0.10122 C -0.03043 0.11277 -0.03488 0.11634 -0.04186 0.12516 C -0.04305 0.12663 -0.04364 0.12915 -0.04483 0.13062 C -0.04943 0.1365 -0.05685 0.14154 -0.06264 0.14469 C -0.06546 0.14868 -0.06857 0.15015 -0.07169 0.1533 C -0.07941 0.16128 -0.08801 0.16716 -0.09647 0.1743 C -0.09959 0.17682 -0.10419 0.17766 -0.10746 0.17997 C -0.11399 0.18459 -0.11903 0.18921 -0.1263 0.1911 C -0.13684 0.1974 -0.14812 0.20097 -0.1591 0.20517 C -0.17276 0.21042 -0.18626 0.21567 -0.19992 0.22071 C -0.20734 0.22638 -0.20096 0.22239 -0.21372 0.22491 C -0.2201 0.22617 -0.22619 0.23079 -0.23272 0.23205 C -0.24147 0.23373 -0.24132 0.23247 -0.2486 0.23478 C -0.27353 0.24297 -0.29728 0.25221 -0.3231 0.25452 C -0.33423 0.26229 -0.34595 0.26292 -0.35798 0.26565 C -0.37029 0.26838 -0.38232 0.27321 -0.39463 0.27552 C -0.40265 0.27951 -0.41957 0.28119 -0.41957 0.28119 C -0.43752 0.28896 -0.45563 0.29841 -0.47418 0.3024 C -0.47745 0.30303 -0.48086 0.30303 -0.48413 0.30366 C -0.4865 0.30408 -0.48873 0.3045 -0.4911 0.30513 C -0.49481 0.30597 -0.50208 0.30786 -0.50208 0.30786 C -0.50609 0.31038 -0.50995 0.31143 -0.51396 0.31353 C -0.52049 0.31689 -0.52613 0.32235 -0.53281 0.32487 C -0.54023 0.33264 -0.55061 0.33474 -0.55967 0.336 C -0.56679 0.33852 -0.57362 0.34293 -0.58059 0.34587 C -0.58297 0.34944 -0.58163 0.34881 -0.5846 0.34881 " pathEditMode="relative" ptsTypes="ffffffffffffffffffffffffffffA">
                                      <p:cBhvr>
                                        <p:cTn id="108" dur="2000" fill="hold"/>
                                        <p:tgtEl>
                                          <p:spTgt spid="15"/>
                                        </p:tgtEl>
                                        <p:attrNameLst>
                                          <p:attrName>ppt_x</p:attrName>
                                          <p:attrName>ppt_y</p:attrName>
                                        </p:attrNameLst>
                                      </p:cBhvr>
                                    </p:animMotion>
                                  </p:childTnLst>
                                </p:cTn>
                              </p:par>
                              <p:par>
                                <p:cTn id="109" presetID="0" presetClass="path" presetSubtype="0" accel="50000" decel="50000" fill="hold" grpId="0" nodeType="withEffect">
                                  <p:stCondLst>
                                    <p:cond delay="0"/>
                                  </p:stCondLst>
                                  <p:childTnLst>
                                    <p:animMotion origin="layout" path="M -1.76017E-6 -4.61991E-8 C -0.02419 0.00315 -0.04675 0.01533 -0.07049 0.02121 C -0.08444 0.02856 -0.09914 0.03255 -0.11324 0.03948 C -0.11873 0.04221 -0.12466 0.04263 -0.13015 0.04515 C -0.13921 0.04935 -0.14871 0.0546 -0.15806 0.05628 C -0.17527 0.06888 -0.19649 0.07203 -0.21564 0.07455 C -0.22291 0.0756 -0.22944 0.07833 -0.23657 0.08022 C -0.24874 0.08358 -0.26135 0.08337 -0.27337 0.08736 C -0.28599 0.09156 -0.2983 0.09555 -0.31107 0.09849 C -0.3173 0.09996 -0.32992 0.10269 -0.32992 0.10269 C -0.33793 0.10647 -0.34654 0.10857 -0.35485 0.11109 C -0.36272 0.11697 -0.38498 0.12012 -0.39359 0.12096 C -0.4013 0.12264 -0.40783 0.12768 -0.4154 0.12957 C -0.42446 0.13188 -0.43099 0.13335 -0.4393 0.13503 C -0.45102 0.14091 -0.46245 0.14784 -0.47417 0.1533 C -0.47699 0.15456 -0.47922 0.1575 -0.48204 0.15897 C -0.48545 0.16086 -0.48946 0.16338 -0.49302 0.16464 C -0.49584 0.16548 -0.49911 0.16569 -0.50193 0.16737 C -0.51083 0.17262 -0.51944 0.17787 -0.52879 0.18144 C -0.53354 0.18333 -0.53591 0.18816 -0.54066 0.19005 C -0.54808 0.19677 -0.53873 0.18879 -0.54764 0.19425 C -0.55105 0.19635 -0.55432 0.19992 -0.55758 0.20265 C -0.56159 0.20601 -0.56604 0.20769 -0.57049 0.20958 C -0.57331 0.21357 -0.57955 0.21672 -0.5834 0.21798 C -0.58637 0.22218 -0.58934 0.22239 -0.59335 0.22365 C -0.59572 0.22701 -0.59795 0.22659 -0.59943 0.23079 " pathEditMode="relative" ptsTypes="fffffffffffffffffffffffffA">
                                      <p:cBhvr>
                                        <p:cTn id="110" dur="2000" fill="hold"/>
                                        <p:tgtEl>
                                          <p:spTgt spid="16"/>
                                        </p:tgtEl>
                                        <p:attrNameLst>
                                          <p:attrName>ppt_x</p:attrName>
                                          <p:attrName>ppt_y</p:attrName>
                                        </p:attrNameLst>
                                      </p:cBhvr>
                                    </p:animMotion>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7" grpId="0" animBg="1"/>
      <p:bldP spid="28" grpId="0" animBg="1"/>
      <p:bldP spid="41" grpId="0"/>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3987555" y="5549887"/>
            <a:ext cx="158600" cy="256040"/>
            <a:chOff x="3493611" y="2330591"/>
            <a:chExt cx="538795" cy="91440"/>
          </a:xfrm>
        </p:grpSpPr>
        <p:sp>
          <p:nvSpPr>
            <p:cNvPr id="54" name="Straight Connector 3"/>
            <p:cNvSpPr/>
            <p:nvPr/>
          </p:nvSpPr>
          <p:spPr>
            <a:xfrm>
              <a:off x="3493611" y="2330591"/>
              <a:ext cx="538795" cy="91440"/>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Straight Connector 4"/>
            <p:cNvSpPr/>
            <p:nvPr/>
          </p:nvSpPr>
          <p:spPr>
            <a:xfrm>
              <a:off x="3773888" y="2361559"/>
              <a:ext cx="29502" cy="29502"/>
            </a:xfrm>
            <a:prstGeom prst="rect">
              <a:avLst/>
            </a:prstGeom>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519" tIns="0" rIns="11519" bIns="0" numCol="1" spcCol="1270" anchor="ctr" anchorCtr="0">
              <a:noAutofit/>
            </a:bodyPr>
            <a:lstStyle/>
            <a:p>
              <a:pPr algn="ctr" defTabSz="201581">
                <a:lnSpc>
                  <a:spcPct val="90000"/>
                </a:lnSpc>
                <a:spcBef>
                  <a:spcPct val="0"/>
                </a:spcBef>
                <a:spcAft>
                  <a:spcPct val="35000"/>
                </a:spcAft>
              </a:pPr>
              <a:endParaRPr lang="en-GB" sz="454">
                <a:solidFill>
                  <a:prstClr val="black">
                    <a:hueOff val="0"/>
                    <a:satOff val="0"/>
                    <a:lumOff val="0"/>
                    <a:alphaOff val="0"/>
                  </a:prstClr>
                </a:solidFill>
                <a:latin typeface="Tahoma"/>
              </a:endParaRPr>
            </a:p>
          </p:txBody>
        </p:sp>
      </p:grpSp>
      <p:grpSp>
        <p:nvGrpSpPr>
          <p:cNvPr id="50" name="Group 49"/>
          <p:cNvGrpSpPr/>
          <p:nvPr/>
        </p:nvGrpSpPr>
        <p:grpSpPr>
          <a:xfrm>
            <a:off x="3987555" y="4146036"/>
            <a:ext cx="158600" cy="256040"/>
            <a:chOff x="3493611" y="2330591"/>
            <a:chExt cx="538795" cy="91440"/>
          </a:xfrm>
        </p:grpSpPr>
        <p:sp>
          <p:nvSpPr>
            <p:cNvPr id="51" name="Straight Connector 3"/>
            <p:cNvSpPr/>
            <p:nvPr/>
          </p:nvSpPr>
          <p:spPr>
            <a:xfrm>
              <a:off x="3493611" y="2330591"/>
              <a:ext cx="538795" cy="91440"/>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2" name="Straight Connector 4"/>
            <p:cNvSpPr/>
            <p:nvPr/>
          </p:nvSpPr>
          <p:spPr>
            <a:xfrm>
              <a:off x="3773888" y="2361559"/>
              <a:ext cx="29502" cy="29502"/>
            </a:xfrm>
            <a:prstGeom prst="rect">
              <a:avLst/>
            </a:prstGeom>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519" tIns="0" rIns="11519" bIns="0" numCol="1" spcCol="1270" anchor="ctr" anchorCtr="0">
              <a:noAutofit/>
            </a:bodyPr>
            <a:lstStyle/>
            <a:p>
              <a:pPr algn="ctr" defTabSz="201581">
                <a:lnSpc>
                  <a:spcPct val="90000"/>
                </a:lnSpc>
                <a:spcBef>
                  <a:spcPct val="0"/>
                </a:spcBef>
                <a:spcAft>
                  <a:spcPct val="35000"/>
                </a:spcAft>
              </a:pPr>
              <a:endParaRPr lang="en-GB" sz="454">
                <a:solidFill>
                  <a:prstClr val="black">
                    <a:hueOff val="0"/>
                    <a:satOff val="0"/>
                    <a:lumOff val="0"/>
                    <a:alphaOff val="0"/>
                  </a:prstClr>
                </a:solidFill>
                <a:latin typeface="Tahoma"/>
              </a:endParaRPr>
            </a:p>
          </p:txBody>
        </p:sp>
      </p:grpSp>
      <p:grpSp>
        <p:nvGrpSpPr>
          <p:cNvPr id="47" name="Group 46"/>
          <p:cNvGrpSpPr/>
          <p:nvPr/>
        </p:nvGrpSpPr>
        <p:grpSpPr>
          <a:xfrm>
            <a:off x="3987555" y="1567665"/>
            <a:ext cx="158600" cy="256040"/>
            <a:chOff x="3493611" y="2330591"/>
            <a:chExt cx="538795" cy="91440"/>
          </a:xfrm>
          <a:noFill/>
        </p:grpSpPr>
        <p:sp>
          <p:nvSpPr>
            <p:cNvPr id="48" name="Straight Connector 3"/>
            <p:cNvSpPr/>
            <p:nvPr/>
          </p:nvSpPr>
          <p:spPr>
            <a:xfrm>
              <a:off x="3493611" y="2330591"/>
              <a:ext cx="538795" cy="91440"/>
            </a:xfrm>
            <a:custGeom>
              <a:avLst/>
              <a:gdLst/>
              <a:ahLst/>
              <a:cxnLst/>
              <a:rect l="0" t="0" r="0" b="0"/>
              <a:pathLst>
                <a:path>
                  <a:moveTo>
                    <a:pt x="0" y="45720"/>
                  </a:moveTo>
                  <a:lnTo>
                    <a:pt x="295027" y="45720"/>
                  </a:lnTo>
                  <a:lnTo>
                    <a:pt x="295027" y="46201"/>
                  </a:lnTo>
                  <a:lnTo>
                    <a:pt x="590054" y="46201"/>
                  </a:lnTo>
                </a:path>
              </a:pathLst>
            </a:custGeom>
            <a:grp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Straight Connector 4"/>
            <p:cNvSpPr/>
            <p:nvPr/>
          </p:nvSpPr>
          <p:spPr>
            <a:xfrm>
              <a:off x="3773888" y="2361559"/>
              <a:ext cx="29502" cy="29502"/>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519" tIns="0" rIns="11519" bIns="0" numCol="1" spcCol="1270" anchor="ctr" anchorCtr="0">
              <a:noAutofit/>
            </a:bodyPr>
            <a:lstStyle/>
            <a:p>
              <a:pPr algn="ctr" defTabSz="201581">
                <a:lnSpc>
                  <a:spcPct val="90000"/>
                </a:lnSpc>
                <a:spcBef>
                  <a:spcPct val="0"/>
                </a:spcBef>
                <a:spcAft>
                  <a:spcPct val="35000"/>
                </a:spcAft>
              </a:pPr>
              <a:endParaRPr lang="en-GB" sz="454">
                <a:solidFill>
                  <a:prstClr val="black">
                    <a:hueOff val="0"/>
                    <a:satOff val="0"/>
                    <a:lumOff val="0"/>
                    <a:alphaOff val="0"/>
                  </a:prstClr>
                </a:solidFill>
                <a:latin typeface="Tahoma"/>
              </a:endParaRPr>
            </a:p>
          </p:txBody>
        </p:sp>
      </p:grpSp>
      <p:grpSp>
        <p:nvGrpSpPr>
          <p:cNvPr id="44" name="Group 43"/>
          <p:cNvGrpSpPr/>
          <p:nvPr/>
        </p:nvGrpSpPr>
        <p:grpSpPr>
          <a:xfrm>
            <a:off x="4020378" y="2880094"/>
            <a:ext cx="158600" cy="256040"/>
            <a:chOff x="3493611" y="2330591"/>
            <a:chExt cx="538795" cy="91440"/>
          </a:xfrm>
        </p:grpSpPr>
        <p:sp>
          <p:nvSpPr>
            <p:cNvPr id="45" name="Straight Connector 3"/>
            <p:cNvSpPr/>
            <p:nvPr/>
          </p:nvSpPr>
          <p:spPr>
            <a:xfrm>
              <a:off x="3493611" y="2330591"/>
              <a:ext cx="538795" cy="91440"/>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Straight Connector 4"/>
            <p:cNvSpPr/>
            <p:nvPr/>
          </p:nvSpPr>
          <p:spPr>
            <a:xfrm>
              <a:off x="3773888" y="2361559"/>
              <a:ext cx="29502" cy="29502"/>
            </a:xfrm>
            <a:prstGeom prst="rect">
              <a:avLst/>
            </a:prstGeom>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519" tIns="0" rIns="11519" bIns="0" numCol="1" spcCol="1270" anchor="ctr" anchorCtr="0">
              <a:noAutofit/>
            </a:bodyPr>
            <a:lstStyle/>
            <a:p>
              <a:pPr algn="ctr" defTabSz="201581">
                <a:lnSpc>
                  <a:spcPct val="90000"/>
                </a:lnSpc>
                <a:spcBef>
                  <a:spcPct val="0"/>
                </a:spcBef>
                <a:spcAft>
                  <a:spcPct val="35000"/>
                </a:spcAft>
              </a:pPr>
              <a:endParaRPr lang="en-GB" sz="454">
                <a:solidFill>
                  <a:prstClr val="black">
                    <a:hueOff val="0"/>
                    <a:satOff val="0"/>
                    <a:lumOff val="0"/>
                    <a:alphaOff val="0"/>
                  </a:prstClr>
                </a:solidFill>
                <a:latin typeface="Tahoma"/>
              </a:endParaRPr>
            </a:p>
          </p:txBody>
        </p:sp>
      </p:grpSp>
      <p:sp>
        <p:nvSpPr>
          <p:cNvPr id="2" name="Title 1"/>
          <p:cNvSpPr>
            <a:spLocks noGrp="1"/>
          </p:cNvSpPr>
          <p:nvPr>
            <p:ph type="title"/>
          </p:nvPr>
        </p:nvSpPr>
        <p:spPr/>
        <p:txBody>
          <a:bodyPr/>
          <a:lstStyle/>
          <a:p>
            <a:r>
              <a:rPr lang="en-US" sz="2400" dirty="0"/>
              <a:t>Applying the Period Profile Class Coefficient</a:t>
            </a:r>
            <a:endParaRPr lang="en-GB" sz="2400" dirty="0"/>
          </a:p>
        </p:txBody>
      </p:sp>
      <p:grpSp>
        <p:nvGrpSpPr>
          <p:cNvPr id="19" name="Group 18"/>
          <p:cNvGrpSpPr/>
          <p:nvPr/>
        </p:nvGrpSpPr>
        <p:grpSpPr>
          <a:xfrm>
            <a:off x="1669903" y="1131721"/>
            <a:ext cx="2644787" cy="4941561"/>
            <a:chOff x="466723" y="1247774"/>
            <a:chExt cx="2916000" cy="5448300"/>
          </a:xfrm>
        </p:grpSpPr>
        <p:sp>
          <p:nvSpPr>
            <p:cNvPr id="20" name="Rectangle 19"/>
            <p:cNvSpPr/>
            <p:nvPr/>
          </p:nvSpPr>
          <p:spPr>
            <a:xfrm>
              <a:off x="466723" y="1247774"/>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1" name="Rectangle 20"/>
            <p:cNvSpPr/>
            <p:nvPr/>
          </p:nvSpPr>
          <p:spPr>
            <a:xfrm>
              <a:off x="466723" y="1247776"/>
              <a:ext cx="2916000" cy="9906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2" name="TextBox 21"/>
            <p:cNvSpPr txBox="1"/>
            <p:nvPr/>
          </p:nvSpPr>
          <p:spPr>
            <a:xfrm>
              <a:off x="1651417" y="1785935"/>
              <a:ext cx="546612" cy="376595"/>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Arial" panose="020B0604020202020204" pitchFamily="34" charset="0"/>
                  <a:cs typeface="Arial" panose="020B0604020202020204" pitchFamily="34" charset="0"/>
                </a:rPr>
                <a:t>1</a:t>
              </a:r>
            </a:p>
          </p:txBody>
        </p:sp>
      </p:grpSp>
      <p:sp>
        <p:nvSpPr>
          <p:cNvPr id="23" name="Rectangle 22"/>
          <p:cNvSpPr/>
          <p:nvPr/>
        </p:nvSpPr>
        <p:spPr>
          <a:xfrm>
            <a:off x="4585496" y="1141252"/>
            <a:ext cx="2514180" cy="9571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4" name="TextBox 23"/>
          <p:cNvSpPr txBox="1"/>
          <p:nvPr/>
        </p:nvSpPr>
        <p:spPr>
          <a:xfrm>
            <a:off x="5837207" y="1619828"/>
            <a:ext cx="495772" cy="243656"/>
          </a:xfrm>
          <a:prstGeom prst="rect">
            <a:avLst/>
          </a:prstGeom>
          <a:noFill/>
        </p:spPr>
        <p:txBody>
          <a:bodyPr wrap="square" lIns="0" tIns="0" rIns="0" bIns="0" rtlCol="0">
            <a:spAutoFit/>
          </a:bodyPr>
          <a:lstStyle/>
          <a:p>
            <a:pPr defTabSz="946052">
              <a:lnSpc>
                <a:spcPts val="1905"/>
              </a:lnSpc>
              <a:spcAft>
                <a:spcPts val="508"/>
              </a:spcAft>
            </a:pPr>
            <a:r>
              <a:rPr lang="en-GB" sz="5442" b="1" dirty="0">
                <a:solidFill>
                  <a:prstClr val="white"/>
                </a:solidFill>
                <a:latin typeface="Tahoma"/>
              </a:rPr>
              <a:t>2</a:t>
            </a:r>
          </a:p>
        </p:txBody>
      </p:sp>
      <p:grpSp>
        <p:nvGrpSpPr>
          <p:cNvPr id="25" name="Group 24"/>
          <p:cNvGrpSpPr/>
          <p:nvPr/>
        </p:nvGrpSpPr>
        <p:grpSpPr>
          <a:xfrm>
            <a:off x="7360617" y="1142144"/>
            <a:ext cx="3224834" cy="4941562"/>
            <a:chOff x="7315199" y="1247774"/>
            <a:chExt cx="2916000" cy="5448301"/>
          </a:xfrm>
        </p:grpSpPr>
        <p:sp>
          <p:nvSpPr>
            <p:cNvPr id="26" name="Rectangle 25"/>
            <p:cNvSpPr/>
            <p:nvPr/>
          </p:nvSpPr>
          <p:spPr>
            <a:xfrm>
              <a:off x="7315199" y="1247775"/>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7" name="Rectangle 26"/>
            <p:cNvSpPr/>
            <p:nvPr/>
          </p:nvSpPr>
          <p:spPr>
            <a:xfrm>
              <a:off x="7315199" y="1247774"/>
              <a:ext cx="2916000" cy="99060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8" name="TextBox 27"/>
            <p:cNvSpPr txBox="1"/>
            <p:nvPr/>
          </p:nvSpPr>
          <p:spPr>
            <a:xfrm>
              <a:off x="8499893" y="1740602"/>
              <a:ext cx="546612" cy="376595"/>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Arial" panose="020B0604020202020204" pitchFamily="34" charset="0"/>
                  <a:cs typeface="Arial" panose="020B0604020202020204" pitchFamily="34" charset="0"/>
                </a:rPr>
                <a:t>2</a:t>
              </a:r>
            </a:p>
          </p:txBody>
        </p:sp>
      </p:grpSp>
      <p:grpSp>
        <p:nvGrpSpPr>
          <p:cNvPr id="29" name="Group 28"/>
          <p:cNvGrpSpPr/>
          <p:nvPr/>
        </p:nvGrpSpPr>
        <p:grpSpPr>
          <a:xfrm>
            <a:off x="7918856" y="3592328"/>
            <a:ext cx="2294169" cy="2142179"/>
            <a:chOff x="7508485" y="4197133"/>
            <a:chExt cx="2529427" cy="2361852"/>
          </a:xfrm>
        </p:grpSpPr>
        <p:pic>
          <p:nvPicPr>
            <p:cNvPr id="30"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703"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9"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8"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485"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4" descr="Image result for group of people clipar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073705" y="3896329"/>
            <a:ext cx="1837183" cy="17154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938326" y="2522615"/>
            <a:ext cx="2107939" cy="1038746"/>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schemeClr val="tx2"/>
                </a:solidFill>
                <a:latin typeface="Arial" panose="020B0604020202020204" pitchFamily="34" charset="0"/>
                <a:cs typeface="Arial" panose="020B0604020202020204" pitchFamily="34" charset="0"/>
              </a:rPr>
              <a:t>Customers of Supplier X Limited…</a:t>
            </a:r>
          </a:p>
          <a:p>
            <a:pPr defTabSz="946052">
              <a:lnSpc>
                <a:spcPts val="1905"/>
              </a:lnSpc>
              <a:spcAft>
                <a:spcPts val="508"/>
              </a:spcAft>
            </a:pPr>
            <a:endParaRPr lang="en-GB" sz="1270" dirty="0">
              <a:solidFill>
                <a:prstClr val="black"/>
              </a:solidFill>
              <a:latin typeface="Tahoma"/>
            </a:endParaRPr>
          </a:p>
        </p:txBody>
      </p:sp>
      <p:sp>
        <p:nvSpPr>
          <p:cNvPr id="36" name="TextBox 35"/>
          <p:cNvSpPr txBox="1"/>
          <p:nvPr/>
        </p:nvSpPr>
        <p:spPr>
          <a:xfrm>
            <a:off x="4762699" y="1537316"/>
            <a:ext cx="2159773" cy="252762"/>
          </a:xfrm>
          <a:prstGeom prst="rect">
            <a:avLst/>
          </a:prstGeom>
          <a:noFill/>
        </p:spPr>
        <p:txBody>
          <a:bodyPr wrap="square" lIns="0" tIns="0" rIns="0" bIns="0" rtlCol="0">
            <a:spAutoFit/>
          </a:bodyPr>
          <a:lstStyle/>
          <a:p>
            <a:pPr algn="ctr" defTabSz="946052">
              <a:lnSpc>
                <a:spcPts val="1905"/>
              </a:lnSpc>
              <a:spcAft>
                <a:spcPts val="508"/>
              </a:spcAft>
            </a:pPr>
            <a:r>
              <a:rPr lang="en-GB" altLang="zh-CN" sz="2400" dirty="0">
                <a:solidFill>
                  <a:schemeClr val="tx2"/>
                </a:solidFill>
                <a:latin typeface="Arial" panose="020B0604020202020204" pitchFamily="34" charset="0"/>
                <a:cs typeface="Arial" panose="020B0604020202020204" pitchFamily="34" charset="0"/>
              </a:rPr>
              <a:t>GSP Group _C</a:t>
            </a:r>
            <a:endParaRPr lang="en-GB" sz="2400" dirty="0">
              <a:solidFill>
                <a:schemeClr val="tx2"/>
              </a:solidFill>
              <a:latin typeface="Arial" panose="020B0604020202020204" pitchFamily="34" charset="0"/>
              <a:cs typeface="Arial" panose="020B0604020202020204" pitchFamily="34" charset="0"/>
            </a:endParaRPr>
          </a:p>
        </p:txBody>
      </p:sp>
      <p:sp>
        <p:nvSpPr>
          <p:cNvPr id="37" name="TextBox 36"/>
          <p:cNvSpPr txBox="1"/>
          <p:nvPr/>
        </p:nvSpPr>
        <p:spPr>
          <a:xfrm>
            <a:off x="7465510" y="2420840"/>
            <a:ext cx="3015045" cy="1166986"/>
          </a:xfrm>
          <a:prstGeom prst="rect">
            <a:avLst/>
          </a:prstGeom>
          <a:noFill/>
        </p:spPr>
        <p:txBody>
          <a:bodyPr wrap="square" lIns="0" tIns="0" rIns="0" bIns="0" rtlCol="0">
            <a:spAutoFit/>
          </a:bodyPr>
          <a:lstStyle/>
          <a:p>
            <a:pPr algn="ctr" defTabSz="946052">
              <a:lnSpc>
                <a:spcPts val="1905"/>
              </a:lnSpc>
              <a:spcAft>
                <a:spcPts val="508"/>
              </a:spcAft>
            </a:pPr>
            <a:r>
              <a:rPr lang="en-GB" altLang="zh-CN" sz="2400" dirty="0">
                <a:solidFill>
                  <a:schemeClr val="tx2"/>
                </a:solidFill>
                <a:latin typeface="Arial" panose="020B0604020202020204" pitchFamily="34" charset="0"/>
                <a:cs typeface="Arial" panose="020B0604020202020204" pitchFamily="34" charset="0"/>
              </a:rPr>
              <a:t>Aggregated annual </a:t>
            </a:r>
          </a:p>
          <a:p>
            <a:pPr algn="ctr" defTabSz="946052">
              <a:lnSpc>
                <a:spcPts val="1905"/>
              </a:lnSpc>
              <a:spcAft>
                <a:spcPts val="508"/>
              </a:spcAft>
            </a:pPr>
            <a:r>
              <a:rPr lang="en-GB" altLang="zh-CN" sz="2400" dirty="0">
                <a:solidFill>
                  <a:schemeClr val="tx2"/>
                </a:solidFill>
                <a:latin typeface="Arial" panose="020B0604020202020204" pitchFamily="34" charset="0"/>
                <a:cs typeface="Arial" panose="020B0604020202020204" pitchFamily="34" charset="0"/>
              </a:rPr>
              <a:t>consumption of </a:t>
            </a:r>
          </a:p>
          <a:p>
            <a:pPr algn="ctr" defTabSz="946052">
              <a:lnSpc>
                <a:spcPts val="1905"/>
              </a:lnSpc>
              <a:spcAft>
                <a:spcPts val="508"/>
              </a:spcAft>
            </a:pPr>
            <a:r>
              <a:rPr lang="en-GB" altLang="zh-CN" sz="2400" dirty="0">
                <a:solidFill>
                  <a:schemeClr val="tx2"/>
                </a:solidFill>
                <a:latin typeface="Arial" panose="020B0604020202020204" pitchFamily="34" charset="0"/>
                <a:cs typeface="Arial" panose="020B0604020202020204" pitchFamily="34" charset="0"/>
              </a:rPr>
              <a:t>2,000,000 MWh </a:t>
            </a:r>
          </a:p>
          <a:p>
            <a:pPr defTabSz="946052">
              <a:lnSpc>
                <a:spcPts val="1905"/>
              </a:lnSpc>
              <a:spcAft>
                <a:spcPts val="508"/>
              </a:spcAft>
            </a:pPr>
            <a:endParaRPr lang="en-GB" sz="1270" dirty="0">
              <a:solidFill>
                <a:prstClr val="black"/>
              </a:solidFill>
              <a:latin typeface="Tahoma"/>
            </a:endParaRPr>
          </a:p>
        </p:txBody>
      </p:sp>
      <p:sp>
        <p:nvSpPr>
          <p:cNvPr id="38" name="Rectangle 37"/>
          <p:cNvSpPr/>
          <p:nvPr/>
        </p:nvSpPr>
        <p:spPr>
          <a:xfrm>
            <a:off x="4578012" y="2473840"/>
            <a:ext cx="2514180" cy="956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39" name="TextBox 38"/>
          <p:cNvSpPr txBox="1"/>
          <p:nvPr/>
        </p:nvSpPr>
        <p:spPr>
          <a:xfrm>
            <a:off x="4762699" y="2866967"/>
            <a:ext cx="2159773" cy="252762"/>
          </a:xfrm>
          <a:prstGeom prst="rect">
            <a:avLst/>
          </a:prstGeom>
          <a:noFill/>
        </p:spPr>
        <p:txBody>
          <a:bodyPr wrap="square" lIns="0" tIns="0" rIns="0" bIns="0" rtlCol="0">
            <a:spAutoFit/>
          </a:bodyPr>
          <a:lstStyle/>
          <a:p>
            <a:pPr algn="ctr" defTabSz="946052">
              <a:lnSpc>
                <a:spcPts val="1905"/>
              </a:lnSpc>
              <a:spcAft>
                <a:spcPts val="508"/>
              </a:spcAft>
            </a:pPr>
            <a:r>
              <a:rPr lang="en-GB" altLang="zh-CN" sz="2400" dirty="0">
                <a:solidFill>
                  <a:schemeClr val="tx2"/>
                </a:solidFill>
                <a:latin typeface="Arial" panose="020B0604020202020204" pitchFamily="34" charset="0"/>
                <a:cs typeface="Arial" panose="020B0604020202020204" pitchFamily="34" charset="0"/>
              </a:rPr>
              <a:t>Profile Class 1</a:t>
            </a:r>
            <a:endParaRPr lang="en-GB" sz="2400" dirty="0">
              <a:solidFill>
                <a:schemeClr val="tx2"/>
              </a:solidFill>
              <a:latin typeface="Arial" panose="020B0604020202020204" pitchFamily="34" charset="0"/>
              <a:cs typeface="Arial" panose="020B0604020202020204" pitchFamily="34" charset="0"/>
            </a:endParaRPr>
          </a:p>
        </p:txBody>
      </p:sp>
      <p:sp>
        <p:nvSpPr>
          <p:cNvPr id="40" name="Rectangle 39"/>
          <p:cNvSpPr/>
          <p:nvPr/>
        </p:nvSpPr>
        <p:spPr>
          <a:xfrm>
            <a:off x="4580116" y="3720373"/>
            <a:ext cx="2514180" cy="9571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41" name="Rectangle 40"/>
          <p:cNvSpPr/>
          <p:nvPr/>
        </p:nvSpPr>
        <p:spPr>
          <a:xfrm>
            <a:off x="4585496" y="5116131"/>
            <a:ext cx="2514180" cy="9571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42" name="TextBox 41"/>
          <p:cNvSpPr txBox="1"/>
          <p:nvPr/>
        </p:nvSpPr>
        <p:spPr>
          <a:xfrm>
            <a:off x="4757320" y="4158420"/>
            <a:ext cx="2159773" cy="243656"/>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prstClr val="black"/>
                </a:solidFill>
                <a:latin typeface="Tahoma"/>
                <a:cs typeface="Tahoma" pitchFamily="34" charset="0"/>
              </a:rPr>
              <a:t>LLF Class 100</a:t>
            </a:r>
            <a:endParaRPr lang="en-GB" sz="1270" dirty="0">
              <a:solidFill>
                <a:prstClr val="black"/>
              </a:solidFill>
              <a:latin typeface="Tahoma"/>
            </a:endParaRPr>
          </a:p>
        </p:txBody>
      </p:sp>
      <p:sp>
        <p:nvSpPr>
          <p:cNvPr id="43" name="TextBox 42"/>
          <p:cNvSpPr txBox="1"/>
          <p:nvPr/>
        </p:nvSpPr>
        <p:spPr>
          <a:xfrm>
            <a:off x="4757320" y="5562720"/>
            <a:ext cx="2159773" cy="243656"/>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prstClr val="black"/>
                </a:solidFill>
                <a:latin typeface="Tahoma"/>
                <a:cs typeface="Tahoma" pitchFamily="34" charset="0"/>
              </a:rPr>
              <a:t>SSC 0393</a:t>
            </a:r>
          </a:p>
        </p:txBody>
      </p:sp>
    </p:spTree>
    <p:extLst>
      <p:ext uri="{BB962C8B-B14F-4D97-AF65-F5344CB8AC3E}">
        <p14:creationId xmlns:p14="http://schemas.microsoft.com/office/powerpoint/2010/main" val="328025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5" grpId="0"/>
      <p:bldP spid="36" grpId="0"/>
      <p:bldP spid="37" grpId="0"/>
      <p:bldP spid="38" grpId="0" animBg="1"/>
      <p:bldP spid="39" grpId="0"/>
      <p:bldP spid="40" grpId="0" animBg="1"/>
      <p:bldP spid="41" grpId="0" animBg="1"/>
      <p:bldP spid="42"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Period Profile Class Coefficient</a:t>
            </a:r>
            <a:endParaRPr lang="en-GB" dirty="0"/>
          </a:p>
        </p:txBody>
      </p:sp>
      <p:grpSp>
        <p:nvGrpSpPr>
          <p:cNvPr id="7" name="Group 6"/>
          <p:cNvGrpSpPr/>
          <p:nvPr/>
        </p:nvGrpSpPr>
        <p:grpSpPr>
          <a:xfrm>
            <a:off x="1669903" y="1131721"/>
            <a:ext cx="2644787" cy="4941561"/>
            <a:chOff x="466723" y="1247774"/>
            <a:chExt cx="2916000" cy="5448300"/>
          </a:xfrm>
        </p:grpSpPr>
        <p:sp>
          <p:nvSpPr>
            <p:cNvPr id="8" name="Rectangle 7"/>
            <p:cNvSpPr/>
            <p:nvPr/>
          </p:nvSpPr>
          <p:spPr>
            <a:xfrm>
              <a:off x="466723" y="1247774"/>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9" name="Rectangle 8"/>
            <p:cNvSpPr/>
            <p:nvPr/>
          </p:nvSpPr>
          <p:spPr>
            <a:xfrm>
              <a:off x="466723" y="1247776"/>
              <a:ext cx="2916000" cy="9906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0" name="TextBox 9"/>
            <p:cNvSpPr txBox="1"/>
            <p:nvPr/>
          </p:nvSpPr>
          <p:spPr>
            <a:xfrm>
              <a:off x="1651417" y="1785935"/>
              <a:ext cx="546612" cy="376595"/>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Arial" panose="020B0604020202020204" pitchFamily="34" charset="0"/>
                  <a:cs typeface="Arial" panose="020B0604020202020204" pitchFamily="34" charset="0"/>
                </a:rPr>
                <a:t>3</a:t>
              </a:r>
            </a:p>
          </p:txBody>
        </p:sp>
      </p:grpSp>
      <p:sp>
        <p:nvSpPr>
          <p:cNvPr id="11" name="Rectangle 10"/>
          <p:cNvSpPr/>
          <p:nvPr/>
        </p:nvSpPr>
        <p:spPr>
          <a:xfrm>
            <a:off x="1836709" y="2293130"/>
            <a:ext cx="2311175" cy="3107582"/>
          </a:xfrm>
          <a:prstGeom prst="rect">
            <a:avLst/>
          </a:prstGeom>
        </p:spPr>
        <p:txBody>
          <a:bodyPr wrap="square">
            <a:spAutoFit/>
          </a:bodyPr>
          <a:lstStyle/>
          <a:p>
            <a:pPr algn="ctr" defTabSz="946052"/>
            <a:r>
              <a:rPr lang="en-US" sz="2177" dirty="0">
                <a:solidFill>
                  <a:schemeClr val="tx2"/>
                </a:solidFill>
                <a:latin typeface="Arial" panose="020B0604020202020204" pitchFamily="34" charset="0"/>
                <a:cs typeface="Arial" panose="020B0604020202020204" pitchFamily="34" charset="0"/>
              </a:rPr>
              <a:t>Settlement Period 14:30 to 15:00 on 17 </a:t>
            </a:r>
            <a:r>
              <a:rPr lang="en-US" sz="2177" dirty="0" smtClean="0">
                <a:solidFill>
                  <a:schemeClr val="tx2"/>
                </a:solidFill>
                <a:latin typeface="Arial" panose="020B0604020202020204" pitchFamily="34" charset="0"/>
                <a:cs typeface="Arial" panose="020B0604020202020204" pitchFamily="34" charset="0"/>
              </a:rPr>
              <a:t>July 2020</a:t>
            </a:r>
            <a:endParaRPr lang="en-US" sz="2177" dirty="0">
              <a:solidFill>
                <a:schemeClr val="tx2"/>
              </a:solidFill>
              <a:latin typeface="Arial" panose="020B0604020202020204" pitchFamily="34" charset="0"/>
              <a:cs typeface="Arial" panose="020B0604020202020204" pitchFamily="34" charset="0"/>
            </a:endParaRPr>
          </a:p>
          <a:p>
            <a:pPr algn="ctr" defTabSz="946052"/>
            <a:r>
              <a:rPr lang="en-US" sz="2177" dirty="0">
                <a:solidFill>
                  <a:schemeClr val="tx2"/>
                </a:solidFill>
                <a:latin typeface="Arial" panose="020B0604020202020204" pitchFamily="34" charset="0"/>
                <a:cs typeface="Arial" panose="020B0604020202020204" pitchFamily="34" charset="0"/>
              </a:rPr>
              <a:t>                         Period Profile Class Coefficient (PPCC) = 0.00006</a:t>
            </a:r>
          </a:p>
        </p:txBody>
      </p:sp>
      <p:grpSp>
        <p:nvGrpSpPr>
          <p:cNvPr id="12" name="Group 11"/>
          <p:cNvGrpSpPr/>
          <p:nvPr/>
        </p:nvGrpSpPr>
        <p:grpSpPr>
          <a:xfrm>
            <a:off x="4656581" y="1142144"/>
            <a:ext cx="5928871" cy="4941562"/>
            <a:chOff x="7315199" y="1247774"/>
            <a:chExt cx="2916000" cy="5448301"/>
          </a:xfrm>
        </p:grpSpPr>
        <p:sp>
          <p:nvSpPr>
            <p:cNvPr id="13" name="Rectangle 12"/>
            <p:cNvSpPr/>
            <p:nvPr/>
          </p:nvSpPr>
          <p:spPr>
            <a:xfrm>
              <a:off x="7315199" y="1247775"/>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4" name="Rectangle 13"/>
            <p:cNvSpPr/>
            <p:nvPr/>
          </p:nvSpPr>
          <p:spPr>
            <a:xfrm>
              <a:off x="7315199" y="1247774"/>
              <a:ext cx="2916000" cy="9906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5" name="TextBox 14"/>
            <p:cNvSpPr txBox="1"/>
            <p:nvPr/>
          </p:nvSpPr>
          <p:spPr>
            <a:xfrm>
              <a:off x="8699748" y="1740602"/>
              <a:ext cx="546612" cy="376595"/>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Arial" panose="020B0604020202020204" pitchFamily="34" charset="0"/>
                  <a:cs typeface="Arial" panose="020B0604020202020204" pitchFamily="34" charset="0"/>
                </a:rPr>
                <a:t>4</a:t>
              </a:r>
            </a:p>
          </p:txBody>
        </p:sp>
      </p:grpSp>
      <p:grpSp>
        <p:nvGrpSpPr>
          <p:cNvPr id="16" name="Group 15"/>
          <p:cNvGrpSpPr/>
          <p:nvPr/>
        </p:nvGrpSpPr>
        <p:grpSpPr>
          <a:xfrm>
            <a:off x="5067955" y="3612925"/>
            <a:ext cx="2294169" cy="2142179"/>
            <a:chOff x="7508485" y="4197133"/>
            <a:chExt cx="2529427" cy="2361852"/>
          </a:xfrm>
        </p:grpSpPr>
        <p:pic>
          <p:nvPicPr>
            <p:cNvPr id="17"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703"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9"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8"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485"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4656580" y="2254174"/>
            <a:ext cx="2507788" cy="1410643"/>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schemeClr val="tx2"/>
                </a:solidFill>
                <a:latin typeface="Arial" panose="020B0604020202020204" pitchFamily="34" charset="0"/>
                <a:cs typeface="Arial" panose="020B0604020202020204" pitchFamily="34" charset="0"/>
              </a:rPr>
              <a:t>Aggregated annual </a:t>
            </a:r>
          </a:p>
          <a:p>
            <a:pPr algn="ctr" defTabSz="946052">
              <a:lnSpc>
                <a:spcPts val="1905"/>
              </a:lnSpc>
              <a:spcAft>
                <a:spcPts val="508"/>
              </a:spcAft>
            </a:pPr>
            <a:r>
              <a:rPr lang="en-GB" altLang="zh-CN" sz="2540" dirty="0">
                <a:solidFill>
                  <a:schemeClr val="tx2"/>
                </a:solidFill>
                <a:latin typeface="Arial" panose="020B0604020202020204" pitchFamily="34" charset="0"/>
                <a:cs typeface="Arial" panose="020B0604020202020204" pitchFamily="34" charset="0"/>
              </a:rPr>
              <a:t>consumption of </a:t>
            </a:r>
          </a:p>
          <a:p>
            <a:pPr algn="ctr" defTabSz="946052">
              <a:lnSpc>
                <a:spcPts val="1905"/>
              </a:lnSpc>
              <a:spcAft>
                <a:spcPts val="508"/>
              </a:spcAft>
            </a:pPr>
            <a:r>
              <a:rPr lang="en-GB" altLang="zh-CN" sz="2540" dirty="0">
                <a:solidFill>
                  <a:schemeClr val="tx2"/>
                </a:solidFill>
                <a:latin typeface="Arial" panose="020B0604020202020204" pitchFamily="34" charset="0"/>
                <a:cs typeface="Arial" panose="020B0604020202020204" pitchFamily="34" charset="0"/>
              </a:rPr>
              <a:t>2,000,000 MWh </a:t>
            </a:r>
          </a:p>
          <a:p>
            <a:pPr defTabSz="946052">
              <a:lnSpc>
                <a:spcPts val="1905"/>
              </a:lnSpc>
              <a:spcAft>
                <a:spcPts val="508"/>
              </a:spcAft>
            </a:pPr>
            <a:endParaRPr lang="en-GB" sz="1270" dirty="0">
              <a:solidFill>
                <a:prstClr val="black"/>
              </a:solidFill>
              <a:latin typeface="Tahoma"/>
            </a:endParaRPr>
          </a:p>
        </p:txBody>
      </p:sp>
      <p:sp>
        <p:nvSpPr>
          <p:cNvPr id="22" name="TextBox 21"/>
          <p:cNvSpPr txBox="1"/>
          <p:nvPr/>
        </p:nvSpPr>
        <p:spPr>
          <a:xfrm>
            <a:off x="6242991" y="2704160"/>
            <a:ext cx="2493809" cy="523990"/>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schemeClr val="tx2"/>
                </a:solidFill>
                <a:latin typeface="Arial" panose="020B0604020202020204" pitchFamily="34" charset="0"/>
                <a:cs typeface="Arial" panose="020B0604020202020204" pitchFamily="34" charset="0"/>
              </a:rPr>
              <a:t>X</a:t>
            </a:r>
          </a:p>
          <a:p>
            <a:pPr defTabSz="946052">
              <a:lnSpc>
                <a:spcPts val="1905"/>
              </a:lnSpc>
              <a:spcAft>
                <a:spcPts val="508"/>
              </a:spcAft>
            </a:pPr>
            <a:endParaRPr lang="en-GB" sz="1270" dirty="0">
              <a:solidFill>
                <a:prstClr val="black"/>
              </a:solidFill>
              <a:latin typeface="Tahoma"/>
            </a:endParaRPr>
          </a:p>
        </p:txBody>
      </p:sp>
      <p:sp>
        <p:nvSpPr>
          <p:cNvPr id="23" name="TextBox 22"/>
          <p:cNvSpPr txBox="1"/>
          <p:nvPr/>
        </p:nvSpPr>
        <p:spPr>
          <a:xfrm>
            <a:off x="7864044" y="2182278"/>
            <a:ext cx="2531345" cy="1807161"/>
          </a:xfrm>
          <a:prstGeom prst="rect">
            <a:avLst/>
          </a:prstGeom>
          <a:noFill/>
        </p:spPr>
        <p:txBody>
          <a:bodyPr wrap="square" lIns="0" tIns="0" rIns="0" bIns="0" rtlCol="0">
            <a:spAutoFit/>
          </a:bodyPr>
          <a:lstStyle/>
          <a:p>
            <a:pPr algn="ctr" defTabSz="946052"/>
            <a:r>
              <a:rPr lang="en-US" sz="2540" dirty="0">
                <a:solidFill>
                  <a:schemeClr val="tx2"/>
                </a:solidFill>
                <a:latin typeface="Arial" panose="020B0604020202020204" pitchFamily="34" charset="0"/>
                <a:cs typeface="Arial" panose="020B0604020202020204" pitchFamily="34" charset="0"/>
              </a:rPr>
              <a:t>Period Profile Class Coefficient (PPCC</a:t>
            </a:r>
            <a:r>
              <a:rPr lang="en-US" sz="2540" dirty="0" smtClean="0">
                <a:solidFill>
                  <a:schemeClr val="tx2"/>
                </a:solidFill>
                <a:latin typeface="Arial" panose="020B0604020202020204" pitchFamily="34" charset="0"/>
                <a:cs typeface="Arial" panose="020B0604020202020204" pitchFamily="34" charset="0"/>
              </a:rPr>
              <a:t>) of </a:t>
            </a:r>
            <a:r>
              <a:rPr lang="en-US" sz="2540" dirty="0">
                <a:solidFill>
                  <a:schemeClr val="tx2"/>
                </a:solidFill>
                <a:latin typeface="Arial" panose="020B0604020202020204" pitchFamily="34" charset="0"/>
                <a:cs typeface="Arial" panose="020B0604020202020204" pitchFamily="34" charset="0"/>
              </a:rPr>
              <a:t>0.00006</a:t>
            </a:r>
          </a:p>
          <a:p>
            <a:pPr defTabSz="946052">
              <a:lnSpc>
                <a:spcPts val="1905"/>
              </a:lnSpc>
              <a:spcAft>
                <a:spcPts val="508"/>
              </a:spcAft>
            </a:pPr>
            <a:endParaRPr lang="en-GB" sz="1270" dirty="0">
              <a:solidFill>
                <a:schemeClr val="tx2"/>
              </a:solidFill>
              <a:latin typeface="Tahoma"/>
            </a:endParaRPr>
          </a:p>
        </p:txBody>
      </p:sp>
      <p:sp>
        <p:nvSpPr>
          <p:cNvPr id="24" name="TextBox 23"/>
          <p:cNvSpPr txBox="1"/>
          <p:nvPr/>
        </p:nvSpPr>
        <p:spPr>
          <a:xfrm>
            <a:off x="7862658" y="3835562"/>
            <a:ext cx="2493809" cy="551433"/>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prstClr val="black"/>
                </a:solidFill>
                <a:latin typeface="Tahoma"/>
                <a:cs typeface="Tahoma" pitchFamily="34" charset="0"/>
              </a:rPr>
              <a:t>=</a:t>
            </a:r>
          </a:p>
          <a:p>
            <a:pPr defTabSz="946052">
              <a:lnSpc>
                <a:spcPts val="1905"/>
              </a:lnSpc>
              <a:spcAft>
                <a:spcPts val="508"/>
              </a:spcAft>
            </a:pPr>
            <a:endParaRPr lang="en-GB" sz="1270" dirty="0">
              <a:solidFill>
                <a:prstClr val="black"/>
              </a:solidFill>
              <a:latin typeface="Tahoma"/>
            </a:endParaRPr>
          </a:p>
        </p:txBody>
      </p:sp>
      <p:sp>
        <p:nvSpPr>
          <p:cNvPr id="25" name="Rectangle 24"/>
          <p:cNvSpPr/>
          <p:nvPr/>
        </p:nvSpPr>
        <p:spPr>
          <a:xfrm>
            <a:off x="7621016" y="4034063"/>
            <a:ext cx="2817452" cy="1767472"/>
          </a:xfrm>
          <a:prstGeom prst="rect">
            <a:avLst/>
          </a:prstGeom>
        </p:spPr>
        <p:txBody>
          <a:bodyPr wrap="square">
            <a:spAutoFit/>
          </a:bodyPr>
          <a:lstStyle/>
          <a:p>
            <a:pPr algn="ctr" defTabSz="946052"/>
            <a:r>
              <a:rPr lang="en-US" sz="2177" dirty="0">
                <a:solidFill>
                  <a:schemeClr val="tx2"/>
                </a:solidFill>
                <a:latin typeface="Arial" panose="020B0604020202020204" pitchFamily="34" charset="0"/>
                <a:cs typeface="Arial" panose="020B0604020202020204" pitchFamily="34" charset="0"/>
              </a:rPr>
              <a:t>customers are estimated to have used</a:t>
            </a:r>
            <a:r>
              <a:rPr lang="en-US" sz="2177" b="1" dirty="0">
                <a:solidFill>
                  <a:schemeClr val="tx2"/>
                </a:solidFill>
                <a:latin typeface="Arial" panose="020B0604020202020204" pitchFamily="34" charset="0"/>
                <a:cs typeface="Arial" panose="020B0604020202020204" pitchFamily="34" charset="0"/>
              </a:rPr>
              <a:t> 120MWh </a:t>
            </a:r>
            <a:r>
              <a:rPr lang="en-US" sz="2177" dirty="0">
                <a:solidFill>
                  <a:schemeClr val="tx2"/>
                </a:solidFill>
                <a:latin typeface="Arial" panose="020B0604020202020204" pitchFamily="34" charset="0"/>
                <a:cs typeface="Arial" panose="020B0604020202020204" pitchFamily="34" charset="0"/>
              </a:rPr>
              <a:t>during this Settlement Period </a:t>
            </a:r>
            <a:endParaRPr lang="en-GB" sz="2177"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63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GSP Group Correction</a:t>
            </a:r>
            <a:endParaRPr lang="en-GB" dirty="0"/>
          </a:p>
        </p:txBody>
      </p:sp>
    </p:spTree>
    <p:extLst>
      <p:ext uri="{BB962C8B-B14F-4D97-AF65-F5344CB8AC3E}">
        <p14:creationId xmlns:p14="http://schemas.microsoft.com/office/powerpoint/2010/main" val="4124337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B1E35B-9E19-4528-891E-8D403E0024C9}"/>
              </a:ext>
            </a:extLst>
          </p:cNvPr>
          <p:cNvSpPr>
            <a:spLocks noGrp="1"/>
          </p:cNvSpPr>
          <p:nvPr>
            <p:ph type="ctrTitle"/>
          </p:nvPr>
        </p:nvSpPr>
        <p:spPr>
          <a:xfrm>
            <a:off x="459924" y="2628317"/>
            <a:ext cx="11468098" cy="687607"/>
          </a:xfrm>
        </p:spPr>
        <p:txBody>
          <a:bodyPr/>
          <a:lstStyle/>
          <a:p>
            <a:r>
              <a:rPr lang="en-GB" dirty="0" smtClean="0"/>
              <a:t>Imbalance Settlement</a:t>
            </a:r>
            <a:br>
              <a:rPr lang="en-GB" dirty="0" smtClean="0"/>
            </a:br>
            <a:r>
              <a:rPr lang="en-GB" dirty="0" smtClean="0"/>
              <a:t>Recap</a:t>
            </a:r>
            <a:endParaRPr lang="en-US" dirty="0"/>
          </a:p>
        </p:txBody>
      </p:sp>
    </p:spTree>
    <p:extLst>
      <p:ext uri="{BB962C8B-B14F-4D97-AF65-F5344CB8AC3E}">
        <p14:creationId xmlns:p14="http://schemas.microsoft.com/office/powerpoint/2010/main" val="1935986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Grid Supply Point (GSP) Groups</a:t>
            </a:r>
            <a:endParaRPr lang="en-GB" sz="2400" dirty="0"/>
          </a:p>
        </p:txBody>
      </p:sp>
      <p:sp>
        <p:nvSpPr>
          <p:cNvPr id="7" name="Rectangle 6"/>
          <p:cNvSpPr/>
          <p:nvPr/>
        </p:nvSpPr>
        <p:spPr>
          <a:xfrm>
            <a:off x="6853361" y="1799450"/>
            <a:ext cx="3628419" cy="3263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ct val="90000"/>
              </a:lnSpc>
            </a:pPr>
            <a:r>
              <a:rPr lang="en-GB" sz="2177" dirty="0">
                <a:solidFill>
                  <a:schemeClr val="tx1"/>
                </a:solidFill>
                <a:latin typeface="Tahoma"/>
              </a:rPr>
              <a:t>14 host Distribution Networks take energy from the Transmission Network at defined Grid Supply Points. </a:t>
            </a:r>
          </a:p>
          <a:p>
            <a:pPr algn="ctr" defTabSz="946052">
              <a:lnSpc>
                <a:spcPct val="90000"/>
              </a:lnSpc>
            </a:pPr>
            <a:endParaRPr lang="en-GB" sz="2177" dirty="0">
              <a:solidFill>
                <a:schemeClr val="tx1"/>
              </a:solidFill>
              <a:latin typeface="Tahoma"/>
            </a:endParaRPr>
          </a:p>
          <a:p>
            <a:pPr algn="ctr" defTabSz="946052">
              <a:lnSpc>
                <a:spcPct val="90000"/>
              </a:lnSpc>
            </a:pPr>
            <a:r>
              <a:rPr lang="en-GB" sz="2177" dirty="0">
                <a:solidFill>
                  <a:schemeClr val="tx1"/>
                </a:solidFill>
                <a:latin typeface="Tahoma"/>
              </a:rPr>
              <a:t>These networks are also known as GSP Groups.</a:t>
            </a:r>
          </a:p>
        </p:txBody>
      </p:sp>
      <p:sp>
        <p:nvSpPr>
          <p:cNvPr id="8" name="TextBox 7"/>
          <p:cNvSpPr txBox="1"/>
          <p:nvPr/>
        </p:nvSpPr>
        <p:spPr>
          <a:xfrm>
            <a:off x="1992344" y="1865592"/>
            <a:ext cx="1250983" cy="287771"/>
          </a:xfrm>
          <a:prstGeom prst="rect">
            <a:avLst/>
          </a:prstGeom>
          <a:solidFill>
            <a:schemeClr val="bg1"/>
          </a:solidFill>
          <a:ln w="38100">
            <a:solidFill>
              <a:schemeClr val="accent4"/>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North Scotland</a:t>
            </a:r>
          </a:p>
        </p:txBody>
      </p:sp>
      <p:sp>
        <p:nvSpPr>
          <p:cNvPr id="9" name="TextBox 8"/>
          <p:cNvSpPr txBox="1"/>
          <p:nvPr/>
        </p:nvSpPr>
        <p:spPr>
          <a:xfrm>
            <a:off x="4513242" y="2182750"/>
            <a:ext cx="1265731" cy="287771"/>
          </a:xfrm>
          <a:prstGeom prst="rect">
            <a:avLst/>
          </a:prstGeom>
          <a:solidFill>
            <a:schemeClr val="bg1"/>
          </a:solidFill>
          <a:ln w="38100">
            <a:solidFill>
              <a:schemeClr val="tx1"/>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South Scotland</a:t>
            </a:r>
          </a:p>
        </p:txBody>
      </p:sp>
      <p:sp>
        <p:nvSpPr>
          <p:cNvPr id="10" name="TextBox 9"/>
          <p:cNvSpPr txBox="1"/>
          <p:nvPr/>
        </p:nvSpPr>
        <p:spPr>
          <a:xfrm>
            <a:off x="4788209" y="2772766"/>
            <a:ext cx="822661" cy="287771"/>
          </a:xfrm>
          <a:prstGeom prst="rect">
            <a:avLst/>
          </a:prstGeom>
          <a:noFill/>
          <a:ln w="38100">
            <a:solidFill>
              <a:schemeClr val="accent6"/>
            </a:solidFill>
          </a:ln>
        </p:spPr>
        <p:txBody>
          <a:bodyPr wrap="none" rtlCol="0">
            <a:spAutoFit/>
          </a:bodyPr>
          <a:lstStyle>
            <a:defPPr>
              <a:defRPr lang="en-US"/>
            </a:defPPr>
            <a:lvl1pPr>
              <a:buClr>
                <a:srgbClr val="008DA8"/>
              </a:buClr>
              <a:defRPr sz="1400">
                <a:cs typeface="Tahoma" pitchFamily="34" charset="0"/>
              </a:defRPr>
            </a:lvl1pPr>
          </a:lstStyle>
          <a:p>
            <a:pPr defTabSz="946052"/>
            <a:r>
              <a:rPr lang="en-GB" sz="1270" dirty="0">
                <a:solidFill>
                  <a:prstClr val="black"/>
                </a:solidFill>
                <a:latin typeface="Tahoma"/>
              </a:rPr>
              <a:t>Northern</a:t>
            </a:r>
          </a:p>
        </p:txBody>
      </p:sp>
      <p:sp>
        <p:nvSpPr>
          <p:cNvPr id="11" name="TextBox 10"/>
          <p:cNvSpPr txBox="1"/>
          <p:nvPr/>
        </p:nvSpPr>
        <p:spPr>
          <a:xfrm>
            <a:off x="2079333" y="2800536"/>
            <a:ext cx="1227003" cy="287771"/>
          </a:xfrm>
          <a:prstGeom prst="rect">
            <a:avLst/>
          </a:prstGeom>
          <a:solidFill>
            <a:schemeClr val="bg2"/>
          </a:solidFill>
          <a:ln w="38100">
            <a:solidFill>
              <a:schemeClr val="accent4"/>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North Western</a:t>
            </a:r>
          </a:p>
        </p:txBody>
      </p:sp>
      <p:sp>
        <p:nvSpPr>
          <p:cNvPr id="12" name="TextBox 11"/>
          <p:cNvSpPr txBox="1"/>
          <p:nvPr/>
        </p:nvSpPr>
        <p:spPr>
          <a:xfrm>
            <a:off x="5134197" y="3188772"/>
            <a:ext cx="842538" cy="287771"/>
          </a:xfrm>
          <a:prstGeom prst="rect">
            <a:avLst/>
          </a:prstGeom>
          <a:noFill/>
          <a:ln w="38100">
            <a:solidFill>
              <a:schemeClr val="accent5"/>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Yorkshire</a:t>
            </a:r>
          </a:p>
        </p:txBody>
      </p:sp>
      <p:sp>
        <p:nvSpPr>
          <p:cNvPr id="13" name="TextBox 12"/>
          <p:cNvSpPr txBox="1"/>
          <p:nvPr/>
        </p:nvSpPr>
        <p:spPr>
          <a:xfrm>
            <a:off x="1556408" y="3298253"/>
            <a:ext cx="2062168" cy="287771"/>
          </a:xfrm>
          <a:prstGeom prst="rect">
            <a:avLst/>
          </a:prstGeom>
          <a:solidFill>
            <a:schemeClr val="bg1"/>
          </a:solidFill>
          <a:ln w="38100">
            <a:solidFill>
              <a:schemeClr val="accent6"/>
            </a:solidFill>
          </a:ln>
        </p:spPr>
        <p:txBody>
          <a:bodyPr wrap="none" rtlCol="0">
            <a:spAutoFit/>
          </a:bodyPr>
          <a:lstStyle>
            <a:defPPr>
              <a:defRPr lang="en-US"/>
            </a:defPPr>
            <a:lvl1pPr>
              <a:buClr>
                <a:srgbClr val="008DA8"/>
              </a:buClr>
              <a:defRPr sz="1400">
                <a:cs typeface="Tahoma" pitchFamily="34" charset="0"/>
              </a:defRPr>
            </a:lvl1pPr>
          </a:lstStyle>
          <a:p>
            <a:pPr defTabSz="946052"/>
            <a:r>
              <a:rPr lang="en-GB" sz="1270" dirty="0">
                <a:solidFill>
                  <a:prstClr val="black"/>
                </a:solidFill>
                <a:latin typeface="Tahoma"/>
              </a:rPr>
              <a:t>Merseyside &amp; North Wales</a:t>
            </a:r>
          </a:p>
        </p:txBody>
      </p:sp>
      <p:sp>
        <p:nvSpPr>
          <p:cNvPr id="14" name="TextBox 13"/>
          <p:cNvSpPr txBox="1"/>
          <p:nvPr/>
        </p:nvSpPr>
        <p:spPr>
          <a:xfrm>
            <a:off x="5381764" y="3594583"/>
            <a:ext cx="1165704" cy="287771"/>
          </a:xfrm>
          <a:prstGeom prst="rect">
            <a:avLst/>
          </a:prstGeom>
          <a:solidFill>
            <a:schemeClr val="bg1"/>
          </a:solidFill>
          <a:ln w="38100">
            <a:solidFill>
              <a:schemeClr val="accent6"/>
            </a:solidFill>
          </a:ln>
        </p:spPr>
        <p:txBody>
          <a:bodyPr wrap="none" rtlCol="0">
            <a:spAutoFit/>
          </a:bodyPr>
          <a:lstStyle>
            <a:defPPr>
              <a:defRPr lang="en-US"/>
            </a:defPPr>
            <a:lvl1pPr>
              <a:buClr>
                <a:srgbClr val="008DA8"/>
              </a:buClr>
              <a:defRPr sz="1400">
                <a:cs typeface="Tahoma" pitchFamily="34" charset="0"/>
              </a:defRPr>
            </a:lvl1pPr>
          </a:lstStyle>
          <a:p>
            <a:pPr defTabSz="946052"/>
            <a:r>
              <a:rPr lang="en-GB" sz="1270" dirty="0">
                <a:solidFill>
                  <a:prstClr val="black"/>
                </a:solidFill>
                <a:latin typeface="Tahoma"/>
              </a:rPr>
              <a:t>East Midlands</a:t>
            </a:r>
          </a:p>
        </p:txBody>
      </p:sp>
      <p:sp>
        <p:nvSpPr>
          <p:cNvPr id="15" name="TextBox 14"/>
          <p:cNvSpPr txBox="1"/>
          <p:nvPr/>
        </p:nvSpPr>
        <p:spPr>
          <a:xfrm>
            <a:off x="2205347" y="4198626"/>
            <a:ext cx="1073435" cy="287771"/>
          </a:xfrm>
          <a:prstGeom prst="rect">
            <a:avLst/>
          </a:prstGeom>
          <a:solidFill>
            <a:schemeClr val="bg2"/>
          </a:solidFill>
          <a:ln w="38100">
            <a:solidFill>
              <a:schemeClr val="accent4"/>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defTabSz="946052"/>
            <a:r>
              <a:rPr lang="en-GB" sz="1270" dirty="0">
                <a:latin typeface="Tahoma"/>
              </a:rPr>
              <a:t>South Wales</a:t>
            </a:r>
          </a:p>
        </p:txBody>
      </p:sp>
      <p:sp>
        <p:nvSpPr>
          <p:cNvPr id="16" name="TextBox 15"/>
          <p:cNvSpPr txBox="1"/>
          <p:nvPr/>
        </p:nvSpPr>
        <p:spPr>
          <a:xfrm>
            <a:off x="2529916" y="3740666"/>
            <a:ext cx="811441" cy="287771"/>
          </a:xfrm>
          <a:prstGeom prst="rect">
            <a:avLst/>
          </a:prstGeom>
          <a:noFill/>
          <a:ln w="38100">
            <a:solidFill>
              <a:schemeClr val="tx1"/>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Midlands</a:t>
            </a:r>
          </a:p>
        </p:txBody>
      </p:sp>
      <p:sp>
        <p:nvSpPr>
          <p:cNvPr id="17" name="TextBox 16"/>
          <p:cNvSpPr txBox="1"/>
          <p:nvPr/>
        </p:nvSpPr>
        <p:spPr>
          <a:xfrm>
            <a:off x="1918820" y="4719157"/>
            <a:ext cx="1241750" cy="287771"/>
          </a:xfrm>
          <a:prstGeom prst="rect">
            <a:avLst/>
          </a:prstGeom>
          <a:solidFill>
            <a:schemeClr val="bg1"/>
          </a:solidFill>
          <a:ln w="38100">
            <a:solidFill>
              <a:schemeClr val="accent6"/>
            </a:solidFill>
          </a:ln>
        </p:spPr>
        <p:txBody>
          <a:bodyPr wrap="none" rtlCol="0">
            <a:spAutoFit/>
          </a:bodyPr>
          <a:lstStyle>
            <a:defPPr>
              <a:defRPr lang="en-US"/>
            </a:defPPr>
            <a:lvl1pPr>
              <a:buClr>
                <a:srgbClr val="008DA8"/>
              </a:buClr>
              <a:defRPr sz="1400">
                <a:cs typeface="Tahoma" pitchFamily="34" charset="0"/>
              </a:defRPr>
            </a:lvl1pPr>
          </a:lstStyle>
          <a:p>
            <a:pPr defTabSz="946052"/>
            <a:r>
              <a:rPr lang="en-GB" sz="1270" dirty="0">
                <a:solidFill>
                  <a:prstClr val="black"/>
                </a:solidFill>
                <a:latin typeface="Tahoma"/>
              </a:rPr>
              <a:t>South Western</a:t>
            </a:r>
          </a:p>
        </p:txBody>
      </p:sp>
      <p:sp>
        <p:nvSpPr>
          <p:cNvPr id="18" name="TextBox 17"/>
          <p:cNvSpPr txBox="1"/>
          <p:nvPr/>
        </p:nvSpPr>
        <p:spPr>
          <a:xfrm>
            <a:off x="3890312" y="5128497"/>
            <a:ext cx="837409" cy="287771"/>
          </a:xfrm>
          <a:prstGeom prst="rect">
            <a:avLst/>
          </a:prstGeom>
          <a:solidFill>
            <a:schemeClr val="bg2"/>
          </a:solidFill>
          <a:ln w="38100">
            <a:solidFill>
              <a:schemeClr val="accent4"/>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defTabSz="946052"/>
            <a:r>
              <a:rPr lang="en-GB" sz="1270" dirty="0">
                <a:latin typeface="Tahoma"/>
              </a:rPr>
              <a:t>Southern</a:t>
            </a:r>
          </a:p>
        </p:txBody>
      </p:sp>
      <p:sp>
        <p:nvSpPr>
          <p:cNvPr id="19" name="TextBox 18"/>
          <p:cNvSpPr txBox="1"/>
          <p:nvPr/>
        </p:nvSpPr>
        <p:spPr>
          <a:xfrm>
            <a:off x="5510775" y="4062247"/>
            <a:ext cx="723275" cy="287771"/>
          </a:xfrm>
          <a:prstGeom prst="rect">
            <a:avLst/>
          </a:prstGeom>
          <a:noFill/>
          <a:ln w="38100">
            <a:solidFill>
              <a:schemeClr val="tx1"/>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Eastern</a:t>
            </a:r>
          </a:p>
        </p:txBody>
      </p:sp>
      <p:sp>
        <p:nvSpPr>
          <p:cNvPr id="20" name="TextBox 19"/>
          <p:cNvSpPr txBox="1"/>
          <p:nvPr/>
        </p:nvSpPr>
        <p:spPr>
          <a:xfrm>
            <a:off x="4967746" y="4928684"/>
            <a:ext cx="1191673" cy="287771"/>
          </a:xfrm>
          <a:prstGeom prst="rect">
            <a:avLst/>
          </a:prstGeom>
          <a:solidFill>
            <a:schemeClr val="bg1"/>
          </a:solidFill>
          <a:ln w="38100">
            <a:solidFill>
              <a:schemeClr val="accent6"/>
            </a:solidFill>
          </a:ln>
        </p:spPr>
        <p:txBody>
          <a:bodyPr wrap="none" rtlCol="0">
            <a:spAutoFit/>
          </a:bodyPr>
          <a:lstStyle>
            <a:defPPr>
              <a:defRPr lang="en-US"/>
            </a:defPPr>
            <a:lvl1pPr>
              <a:buClr>
                <a:srgbClr val="008DA8"/>
              </a:buClr>
              <a:defRPr sz="1400">
                <a:cs typeface="Tahoma" pitchFamily="34" charset="0"/>
              </a:defRPr>
            </a:lvl1pPr>
          </a:lstStyle>
          <a:p>
            <a:pPr defTabSz="946052"/>
            <a:r>
              <a:rPr lang="en-GB" sz="1270" dirty="0">
                <a:solidFill>
                  <a:prstClr val="black"/>
                </a:solidFill>
                <a:latin typeface="Tahoma"/>
              </a:rPr>
              <a:t>South Eastern</a:t>
            </a:r>
          </a:p>
        </p:txBody>
      </p:sp>
      <p:sp>
        <p:nvSpPr>
          <p:cNvPr id="21" name="GSPG_D_R1"/>
          <p:cNvSpPr>
            <a:spLocks noChangeAspect="1" noChangeArrowheads="1"/>
          </p:cNvSpPr>
          <p:nvPr/>
        </p:nvSpPr>
        <p:spPr bwMode="auto">
          <a:xfrm rot="236775">
            <a:off x="3671165" y="3557850"/>
            <a:ext cx="664201" cy="611363"/>
          </a:xfrm>
          <a:custGeom>
            <a:avLst/>
            <a:gdLst>
              <a:gd name="T0" fmla="*/ 107915267 w 2135"/>
              <a:gd name="T1" fmla="*/ 0 h 2002"/>
              <a:gd name="T2" fmla="*/ 110613065 w 2135"/>
              <a:gd name="T3" fmla="*/ 0 h 2002"/>
              <a:gd name="T4" fmla="*/ 132119095 w 2135"/>
              <a:gd name="T5" fmla="*/ 17648950 h 2002"/>
              <a:gd name="T6" fmla="*/ 151004267 w 2135"/>
              <a:gd name="T7" fmla="*/ 29499280 h 2002"/>
              <a:gd name="T8" fmla="*/ 159097937 w 2135"/>
              <a:gd name="T9" fmla="*/ 38323617 h 2002"/>
              <a:gd name="T10" fmla="*/ 164493532 w 2135"/>
              <a:gd name="T11" fmla="*/ 53115288 h 2002"/>
              <a:gd name="T12" fmla="*/ 164493532 w 2135"/>
              <a:gd name="T13" fmla="*/ 61939905 h 2002"/>
              <a:gd name="T14" fmla="*/ 153702065 w 2135"/>
              <a:gd name="T15" fmla="*/ 76647523 h 2002"/>
              <a:gd name="T16" fmla="*/ 148306192 w 2135"/>
              <a:gd name="T17" fmla="*/ 82614577 h 2002"/>
              <a:gd name="T18" fmla="*/ 145608395 w 2135"/>
              <a:gd name="T19" fmla="*/ 82614577 h 2002"/>
              <a:gd name="T20" fmla="*/ 140212765 w 2135"/>
              <a:gd name="T21" fmla="*/ 88497558 h 2002"/>
              <a:gd name="T22" fmla="*/ 140212765 w 2135"/>
              <a:gd name="T23" fmla="*/ 94380540 h 2002"/>
              <a:gd name="T24" fmla="*/ 142910562 w 2135"/>
              <a:gd name="T25" fmla="*/ 97322176 h 2002"/>
              <a:gd name="T26" fmla="*/ 142910562 w 2135"/>
              <a:gd name="T27" fmla="*/ 103205158 h 2002"/>
              <a:gd name="T28" fmla="*/ 137514690 w 2135"/>
              <a:gd name="T29" fmla="*/ 109172211 h 2002"/>
              <a:gd name="T30" fmla="*/ 132119095 w 2135"/>
              <a:gd name="T31" fmla="*/ 109172211 h 2002"/>
              <a:gd name="T32" fmla="*/ 129421019 w 2135"/>
              <a:gd name="T33" fmla="*/ 106146504 h 2002"/>
              <a:gd name="T34" fmla="*/ 121404532 w 2135"/>
              <a:gd name="T35" fmla="*/ 106146504 h 2002"/>
              <a:gd name="T36" fmla="*/ 110613065 w 2135"/>
              <a:gd name="T37" fmla="*/ 117996829 h 2002"/>
              <a:gd name="T38" fmla="*/ 107915267 w 2135"/>
              <a:gd name="T39" fmla="*/ 123879811 h 2002"/>
              <a:gd name="T40" fmla="*/ 105217192 w 2135"/>
              <a:gd name="T41" fmla="*/ 132704139 h 2002"/>
              <a:gd name="T42" fmla="*/ 105217192 w 2135"/>
              <a:gd name="T43" fmla="*/ 144554464 h 2002"/>
              <a:gd name="T44" fmla="*/ 99821597 w 2135"/>
              <a:gd name="T45" fmla="*/ 150437446 h 2002"/>
              <a:gd name="T46" fmla="*/ 86332054 w 2135"/>
              <a:gd name="T47" fmla="*/ 156320464 h 2002"/>
              <a:gd name="T48" fmla="*/ 56655431 w 2135"/>
              <a:gd name="T49" fmla="*/ 162203446 h 2002"/>
              <a:gd name="T50" fmla="*/ 48561761 w 2135"/>
              <a:gd name="T51" fmla="*/ 165145081 h 2002"/>
              <a:gd name="T52" fmla="*/ 45863963 w 2135"/>
              <a:gd name="T53" fmla="*/ 168170499 h 2002"/>
              <a:gd name="T54" fmla="*/ 40468091 w 2135"/>
              <a:gd name="T55" fmla="*/ 168170499 h 2002"/>
              <a:gd name="T56" fmla="*/ 37770293 w 2135"/>
              <a:gd name="T57" fmla="*/ 165145081 h 2002"/>
              <a:gd name="T58" fmla="*/ 37770293 w 2135"/>
              <a:gd name="T59" fmla="*/ 150437446 h 2002"/>
              <a:gd name="T60" fmla="*/ 40468091 w 2135"/>
              <a:gd name="T61" fmla="*/ 144554464 h 2002"/>
              <a:gd name="T62" fmla="*/ 43166166 w 2135"/>
              <a:gd name="T63" fmla="*/ 141612828 h 2002"/>
              <a:gd name="T64" fmla="*/ 43166166 w 2135"/>
              <a:gd name="T65" fmla="*/ 132704139 h 2002"/>
              <a:gd name="T66" fmla="*/ 40468091 w 2135"/>
              <a:gd name="T67" fmla="*/ 112113557 h 2002"/>
              <a:gd name="T68" fmla="*/ 35072487 w 2135"/>
              <a:gd name="T69" fmla="*/ 100263522 h 2002"/>
              <a:gd name="T70" fmla="*/ 32374689 w 2135"/>
              <a:gd name="T71" fmla="*/ 97322176 h 2002"/>
              <a:gd name="T72" fmla="*/ 24281019 w 2135"/>
              <a:gd name="T73" fmla="*/ 97322176 h 2002"/>
              <a:gd name="T74" fmla="*/ 13489270 w 2135"/>
              <a:gd name="T75" fmla="*/ 109172211 h 2002"/>
              <a:gd name="T76" fmla="*/ 5395875 w 2135"/>
              <a:gd name="T77" fmla="*/ 109172211 h 2002"/>
              <a:gd name="T78" fmla="*/ 0 w 2135"/>
              <a:gd name="T79" fmla="*/ 103205158 h 2002"/>
              <a:gd name="T80" fmla="*/ 0 w 2135"/>
              <a:gd name="T81" fmla="*/ 100263522 h 2002"/>
              <a:gd name="T82" fmla="*/ 21582944 w 2135"/>
              <a:gd name="T83" fmla="*/ 76647523 h 2002"/>
              <a:gd name="T84" fmla="*/ 21582944 w 2135"/>
              <a:gd name="T85" fmla="*/ 70764523 h 2002"/>
              <a:gd name="T86" fmla="*/ 16187345 w 2135"/>
              <a:gd name="T87" fmla="*/ 64881251 h 2002"/>
              <a:gd name="T88" fmla="*/ 13489270 w 2135"/>
              <a:gd name="T89" fmla="*/ 64881251 h 2002"/>
              <a:gd name="T90" fmla="*/ 0 w 2135"/>
              <a:gd name="T91" fmla="*/ 50089870 h 2002"/>
              <a:gd name="T92" fmla="*/ 0 w 2135"/>
              <a:gd name="T93" fmla="*/ 44206888 h 2002"/>
              <a:gd name="T94" fmla="*/ 5395875 w 2135"/>
              <a:gd name="T95" fmla="*/ 35382262 h 2002"/>
              <a:gd name="T96" fmla="*/ 13489270 w 2135"/>
              <a:gd name="T97" fmla="*/ 26557644 h 2002"/>
              <a:gd name="T98" fmla="*/ 16187345 w 2135"/>
              <a:gd name="T99" fmla="*/ 26557644 h 2002"/>
              <a:gd name="T100" fmla="*/ 24281019 w 2135"/>
              <a:gd name="T101" fmla="*/ 29499280 h 2002"/>
              <a:gd name="T102" fmla="*/ 45863963 w 2135"/>
              <a:gd name="T103" fmla="*/ 47148234 h 2002"/>
              <a:gd name="T104" fmla="*/ 48561761 w 2135"/>
              <a:gd name="T105" fmla="*/ 47148234 h 2002"/>
              <a:gd name="T106" fmla="*/ 56655431 w 2135"/>
              <a:gd name="T107" fmla="*/ 38323617 h 2002"/>
              <a:gd name="T108" fmla="*/ 62051304 w 2135"/>
              <a:gd name="T109" fmla="*/ 38323617 h 2002"/>
              <a:gd name="T110" fmla="*/ 64749101 w 2135"/>
              <a:gd name="T111" fmla="*/ 41265252 h 2002"/>
              <a:gd name="T112" fmla="*/ 75540586 w 2135"/>
              <a:gd name="T113" fmla="*/ 41265252 h 2002"/>
              <a:gd name="T114" fmla="*/ 91727927 w 2135"/>
              <a:gd name="T115" fmla="*/ 35382262 h 2002"/>
              <a:gd name="T116" fmla="*/ 102519394 w 2135"/>
              <a:gd name="T117" fmla="*/ 23616298 h 2002"/>
              <a:gd name="T118" fmla="*/ 102519394 w 2135"/>
              <a:gd name="T119" fmla="*/ 20590590 h 2002"/>
              <a:gd name="T120" fmla="*/ 99821597 w 2135"/>
              <a:gd name="T121" fmla="*/ 17648950 h 2002"/>
              <a:gd name="T122" fmla="*/ 99821597 w 2135"/>
              <a:gd name="T123" fmla="*/ 8824620 h 2002"/>
              <a:gd name="T124" fmla="*/ 107915267 w 2135"/>
              <a:gd name="T125" fmla="*/ 0 h 20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5"/>
              <a:gd name="T190" fmla="*/ 0 h 2002"/>
              <a:gd name="T191" fmla="*/ 2135 w 2135"/>
              <a:gd name="T192" fmla="*/ 2002 h 20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5" h="2002">
                <a:moveTo>
                  <a:pt x="1400" y="0"/>
                </a:moveTo>
                <a:lnTo>
                  <a:pt x="1435" y="0"/>
                </a:lnTo>
                <a:lnTo>
                  <a:pt x="1714" y="210"/>
                </a:lnTo>
                <a:lnTo>
                  <a:pt x="1959" y="351"/>
                </a:lnTo>
                <a:lnTo>
                  <a:pt x="2064" y="456"/>
                </a:lnTo>
                <a:lnTo>
                  <a:pt x="2134" y="632"/>
                </a:lnTo>
                <a:lnTo>
                  <a:pt x="2134" y="737"/>
                </a:lnTo>
                <a:lnTo>
                  <a:pt x="1994" y="912"/>
                </a:lnTo>
                <a:lnTo>
                  <a:pt x="1924" y="983"/>
                </a:lnTo>
                <a:lnTo>
                  <a:pt x="1889" y="983"/>
                </a:lnTo>
                <a:lnTo>
                  <a:pt x="1819" y="1053"/>
                </a:lnTo>
                <a:lnTo>
                  <a:pt x="1819" y="1123"/>
                </a:lnTo>
                <a:lnTo>
                  <a:pt x="1854" y="1158"/>
                </a:lnTo>
                <a:lnTo>
                  <a:pt x="1854" y="1228"/>
                </a:lnTo>
                <a:lnTo>
                  <a:pt x="1784" y="1299"/>
                </a:lnTo>
                <a:lnTo>
                  <a:pt x="1714" y="1299"/>
                </a:lnTo>
                <a:lnTo>
                  <a:pt x="1679" y="1263"/>
                </a:lnTo>
                <a:lnTo>
                  <a:pt x="1575" y="1263"/>
                </a:lnTo>
                <a:lnTo>
                  <a:pt x="1435" y="1404"/>
                </a:lnTo>
                <a:lnTo>
                  <a:pt x="1400" y="1474"/>
                </a:lnTo>
                <a:lnTo>
                  <a:pt x="1365" y="1579"/>
                </a:lnTo>
                <a:lnTo>
                  <a:pt x="1365" y="1720"/>
                </a:lnTo>
                <a:lnTo>
                  <a:pt x="1295" y="1790"/>
                </a:lnTo>
                <a:lnTo>
                  <a:pt x="1120" y="1860"/>
                </a:lnTo>
                <a:lnTo>
                  <a:pt x="735" y="1930"/>
                </a:lnTo>
                <a:lnTo>
                  <a:pt x="630" y="1965"/>
                </a:lnTo>
                <a:lnTo>
                  <a:pt x="595" y="2001"/>
                </a:lnTo>
                <a:lnTo>
                  <a:pt x="525" y="2001"/>
                </a:lnTo>
                <a:lnTo>
                  <a:pt x="490" y="1965"/>
                </a:lnTo>
                <a:lnTo>
                  <a:pt x="490" y="1790"/>
                </a:lnTo>
                <a:lnTo>
                  <a:pt x="525" y="1720"/>
                </a:lnTo>
                <a:lnTo>
                  <a:pt x="560" y="1685"/>
                </a:lnTo>
                <a:lnTo>
                  <a:pt x="560" y="1579"/>
                </a:lnTo>
                <a:lnTo>
                  <a:pt x="525" y="1334"/>
                </a:lnTo>
                <a:lnTo>
                  <a:pt x="455" y="1193"/>
                </a:lnTo>
                <a:lnTo>
                  <a:pt x="420" y="1158"/>
                </a:lnTo>
                <a:lnTo>
                  <a:pt x="315" y="1158"/>
                </a:lnTo>
                <a:lnTo>
                  <a:pt x="175" y="1299"/>
                </a:lnTo>
                <a:lnTo>
                  <a:pt x="70" y="1299"/>
                </a:lnTo>
                <a:lnTo>
                  <a:pt x="0" y="1228"/>
                </a:lnTo>
                <a:lnTo>
                  <a:pt x="0" y="1193"/>
                </a:lnTo>
                <a:lnTo>
                  <a:pt x="280" y="912"/>
                </a:lnTo>
                <a:lnTo>
                  <a:pt x="280" y="842"/>
                </a:lnTo>
                <a:lnTo>
                  <a:pt x="210" y="772"/>
                </a:lnTo>
                <a:lnTo>
                  <a:pt x="175" y="772"/>
                </a:lnTo>
                <a:lnTo>
                  <a:pt x="0" y="596"/>
                </a:lnTo>
                <a:lnTo>
                  <a:pt x="0" y="526"/>
                </a:lnTo>
                <a:lnTo>
                  <a:pt x="70" y="421"/>
                </a:lnTo>
                <a:lnTo>
                  <a:pt x="175" y="316"/>
                </a:lnTo>
                <a:lnTo>
                  <a:pt x="210" y="316"/>
                </a:lnTo>
                <a:lnTo>
                  <a:pt x="315" y="351"/>
                </a:lnTo>
                <a:lnTo>
                  <a:pt x="595" y="561"/>
                </a:lnTo>
                <a:lnTo>
                  <a:pt x="630" y="561"/>
                </a:lnTo>
                <a:lnTo>
                  <a:pt x="735" y="456"/>
                </a:lnTo>
                <a:lnTo>
                  <a:pt x="805" y="456"/>
                </a:lnTo>
                <a:lnTo>
                  <a:pt x="840" y="491"/>
                </a:lnTo>
                <a:lnTo>
                  <a:pt x="980" y="491"/>
                </a:lnTo>
                <a:lnTo>
                  <a:pt x="1190" y="421"/>
                </a:lnTo>
                <a:lnTo>
                  <a:pt x="1330" y="281"/>
                </a:lnTo>
                <a:lnTo>
                  <a:pt x="1330" y="245"/>
                </a:lnTo>
                <a:lnTo>
                  <a:pt x="1295" y="210"/>
                </a:lnTo>
                <a:lnTo>
                  <a:pt x="1295" y="105"/>
                </a:lnTo>
                <a:lnTo>
                  <a:pt x="1400" y="0"/>
                </a:lnTo>
              </a:path>
            </a:pathLst>
          </a:custGeom>
          <a:solidFill>
            <a:schemeClr val="accent6"/>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2" name="GSPG_N_R1"/>
          <p:cNvSpPr>
            <a:spLocks noChangeAspect="1" noChangeArrowheads="1"/>
          </p:cNvSpPr>
          <p:nvPr/>
        </p:nvSpPr>
        <p:spPr bwMode="auto">
          <a:xfrm rot="236775">
            <a:off x="3608001" y="2364769"/>
            <a:ext cx="760617" cy="761698"/>
          </a:xfrm>
          <a:custGeom>
            <a:avLst/>
            <a:gdLst>
              <a:gd name="T0" fmla="*/ 135491833 w 2415"/>
              <a:gd name="T1" fmla="*/ 0 h 2529"/>
              <a:gd name="T2" fmla="*/ 154847920 w 2415"/>
              <a:gd name="T3" fmla="*/ 14388537 h 2529"/>
              <a:gd name="T4" fmla="*/ 149317740 w 2415"/>
              <a:gd name="T5" fmla="*/ 25833776 h 2529"/>
              <a:gd name="T6" fmla="*/ 141022294 w 2415"/>
              <a:gd name="T7" fmla="*/ 28695013 h 2529"/>
              <a:gd name="T8" fmla="*/ 135491833 w 2415"/>
              <a:gd name="T9" fmla="*/ 25833776 h 2529"/>
              <a:gd name="T10" fmla="*/ 116136063 w 2415"/>
              <a:gd name="T11" fmla="*/ 48806028 h 2529"/>
              <a:gd name="T12" fmla="*/ 118901012 w 2415"/>
              <a:gd name="T13" fmla="*/ 54528789 h 2529"/>
              <a:gd name="T14" fmla="*/ 143787244 w 2415"/>
              <a:gd name="T15" fmla="*/ 43083554 h 2529"/>
              <a:gd name="T16" fmla="*/ 185185630 w 2415"/>
              <a:gd name="T17" fmla="*/ 57390026 h 2529"/>
              <a:gd name="T18" fmla="*/ 190715810 w 2415"/>
              <a:gd name="T19" fmla="*/ 71778558 h 2529"/>
              <a:gd name="T20" fmla="*/ 176890219 w 2415"/>
              <a:gd name="T21" fmla="*/ 91889582 h 2529"/>
              <a:gd name="T22" fmla="*/ 179655169 w 2415"/>
              <a:gd name="T23" fmla="*/ 97612343 h 2529"/>
              <a:gd name="T24" fmla="*/ 182420399 w 2415"/>
              <a:gd name="T25" fmla="*/ 109057578 h 2529"/>
              <a:gd name="T26" fmla="*/ 168594809 w 2415"/>
              <a:gd name="T27" fmla="*/ 120584586 h 2529"/>
              <a:gd name="T28" fmla="*/ 163064348 w 2415"/>
              <a:gd name="T29" fmla="*/ 129168584 h 2529"/>
              <a:gd name="T30" fmla="*/ 129961653 w 2415"/>
              <a:gd name="T31" fmla="*/ 175031905 h 2529"/>
              <a:gd name="T32" fmla="*/ 113370832 w 2415"/>
              <a:gd name="T33" fmla="*/ 175031905 h 2529"/>
              <a:gd name="T34" fmla="*/ 105075422 w 2415"/>
              <a:gd name="T35" fmla="*/ 172170382 h 2529"/>
              <a:gd name="T36" fmla="*/ 102310191 w 2415"/>
              <a:gd name="T37" fmla="*/ 177974916 h 2529"/>
              <a:gd name="T38" fmla="*/ 77423960 w 2415"/>
              <a:gd name="T39" fmla="*/ 198004149 h 2529"/>
              <a:gd name="T40" fmla="*/ 71893762 w 2415"/>
              <a:gd name="T41" fmla="*/ 195142911 h 2529"/>
              <a:gd name="T42" fmla="*/ 58067891 w 2415"/>
              <a:gd name="T43" fmla="*/ 192281674 h 2529"/>
              <a:gd name="T44" fmla="*/ 55302941 w 2415"/>
              <a:gd name="T45" fmla="*/ 200865672 h 2529"/>
              <a:gd name="T46" fmla="*/ 47007531 w 2415"/>
              <a:gd name="T47" fmla="*/ 206669920 h 2529"/>
              <a:gd name="T48" fmla="*/ 27651471 w 2415"/>
              <a:gd name="T49" fmla="*/ 195142911 h 2529"/>
              <a:gd name="T50" fmla="*/ 16590825 w 2415"/>
              <a:gd name="T51" fmla="*/ 203726909 h 2529"/>
              <a:gd name="T52" fmla="*/ 2765232 w 2415"/>
              <a:gd name="T53" fmla="*/ 192281674 h 2529"/>
              <a:gd name="T54" fmla="*/ 0 w 2415"/>
              <a:gd name="T55" fmla="*/ 172170382 h 2529"/>
              <a:gd name="T56" fmla="*/ 22121010 w 2415"/>
              <a:gd name="T57" fmla="*/ 126307347 h 2529"/>
              <a:gd name="T58" fmla="*/ 33181651 w 2415"/>
              <a:gd name="T59" fmla="*/ 111919101 h 2529"/>
              <a:gd name="T60" fmla="*/ 30416420 w 2415"/>
              <a:gd name="T61" fmla="*/ 100473580 h 2529"/>
              <a:gd name="T62" fmla="*/ 16590825 w 2415"/>
              <a:gd name="T63" fmla="*/ 88946571 h 2529"/>
              <a:gd name="T64" fmla="*/ 27651471 w 2415"/>
              <a:gd name="T65" fmla="*/ 54528789 h 2529"/>
              <a:gd name="T66" fmla="*/ 24886240 w 2415"/>
              <a:gd name="T67" fmla="*/ 48806028 h 2529"/>
              <a:gd name="T68" fmla="*/ 30416420 w 2415"/>
              <a:gd name="T69" fmla="*/ 37360785 h 2529"/>
              <a:gd name="T70" fmla="*/ 38712121 w 2415"/>
              <a:gd name="T71" fmla="*/ 43083554 h 2529"/>
              <a:gd name="T72" fmla="*/ 55302941 w 2415"/>
              <a:gd name="T73" fmla="*/ 45944791 h 2529"/>
              <a:gd name="T74" fmla="*/ 63598352 w 2415"/>
              <a:gd name="T75" fmla="*/ 40222031 h 2529"/>
              <a:gd name="T76" fmla="*/ 66363301 w 2415"/>
              <a:gd name="T77" fmla="*/ 31556536 h 2529"/>
              <a:gd name="T78" fmla="*/ 80189190 w 2415"/>
              <a:gd name="T79" fmla="*/ 20111015 h 2529"/>
              <a:gd name="T80" fmla="*/ 110605602 w 2415"/>
              <a:gd name="T81" fmla="*/ 11527013 h 2529"/>
              <a:gd name="T82" fmla="*/ 132726884 w 2415"/>
              <a:gd name="T83" fmla="*/ 0 h 25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5"/>
              <a:gd name="T127" fmla="*/ 0 h 2529"/>
              <a:gd name="T128" fmla="*/ 2415 w 2415"/>
              <a:gd name="T129" fmla="*/ 2529 h 25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5" h="2529">
                <a:moveTo>
                  <a:pt x="1680" y="0"/>
                </a:moveTo>
                <a:lnTo>
                  <a:pt x="1715" y="0"/>
                </a:lnTo>
                <a:lnTo>
                  <a:pt x="1890" y="106"/>
                </a:lnTo>
                <a:lnTo>
                  <a:pt x="1960" y="176"/>
                </a:lnTo>
                <a:lnTo>
                  <a:pt x="1960" y="246"/>
                </a:lnTo>
                <a:lnTo>
                  <a:pt x="1890" y="316"/>
                </a:lnTo>
                <a:lnTo>
                  <a:pt x="1820" y="351"/>
                </a:lnTo>
                <a:lnTo>
                  <a:pt x="1785" y="351"/>
                </a:lnTo>
                <a:lnTo>
                  <a:pt x="1750" y="316"/>
                </a:lnTo>
                <a:lnTo>
                  <a:pt x="1715" y="316"/>
                </a:lnTo>
                <a:lnTo>
                  <a:pt x="1610" y="421"/>
                </a:lnTo>
                <a:lnTo>
                  <a:pt x="1470" y="597"/>
                </a:lnTo>
                <a:lnTo>
                  <a:pt x="1470" y="632"/>
                </a:lnTo>
                <a:lnTo>
                  <a:pt x="1505" y="667"/>
                </a:lnTo>
                <a:lnTo>
                  <a:pt x="1680" y="667"/>
                </a:lnTo>
                <a:lnTo>
                  <a:pt x="1820" y="527"/>
                </a:lnTo>
                <a:lnTo>
                  <a:pt x="1960" y="527"/>
                </a:lnTo>
                <a:lnTo>
                  <a:pt x="2344" y="702"/>
                </a:lnTo>
                <a:lnTo>
                  <a:pt x="2414" y="772"/>
                </a:lnTo>
                <a:lnTo>
                  <a:pt x="2414" y="878"/>
                </a:lnTo>
                <a:lnTo>
                  <a:pt x="2309" y="1053"/>
                </a:lnTo>
                <a:lnTo>
                  <a:pt x="2239" y="1124"/>
                </a:lnTo>
                <a:lnTo>
                  <a:pt x="2239" y="1159"/>
                </a:lnTo>
                <a:lnTo>
                  <a:pt x="2274" y="1194"/>
                </a:lnTo>
                <a:lnTo>
                  <a:pt x="2309" y="1264"/>
                </a:lnTo>
                <a:lnTo>
                  <a:pt x="2309" y="1334"/>
                </a:lnTo>
                <a:lnTo>
                  <a:pt x="2169" y="1475"/>
                </a:lnTo>
                <a:lnTo>
                  <a:pt x="2134" y="1475"/>
                </a:lnTo>
                <a:lnTo>
                  <a:pt x="2064" y="1545"/>
                </a:lnTo>
                <a:lnTo>
                  <a:pt x="2064" y="1580"/>
                </a:lnTo>
                <a:lnTo>
                  <a:pt x="1995" y="1720"/>
                </a:lnTo>
                <a:lnTo>
                  <a:pt x="1645" y="2141"/>
                </a:lnTo>
                <a:lnTo>
                  <a:pt x="1540" y="2177"/>
                </a:lnTo>
                <a:lnTo>
                  <a:pt x="1435" y="2141"/>
                </a:lnTo>
                <a:lnTo>
                  <a:pt x="1365" y="2106"/>
                </a:lnTo>
                <a:lnTo>
                  <a:pt x="1330" y="2106"/>
                </a:lnTo>
                <a:lnTo>
                  <a:pt x="1295" y="2141"/>
                </a:lnTo>
                <a:lnTo>
                  <a:pt x="1295" y="2177"/>
                </a:lnTo>
                <a:lnTo>
                  <a:pt x="1190" y="2282"/>
                </a:lnTo>
                <a:lnTo>
                  <a:pt x="980" y="2422"/>
                </a:lnTo>
                <a:lnTo>
                  <a:pt x="945" y="2422"/>
                </a:lnTo>
                <a:lnTo>
                  <a:pt x="910" y="2387"/>
                </a:lnTo>
                <a:lnTo>
                  <a:pt x="770" y="2352"/>
                </a:lnTo>
                <a:lnTo>
                  <a:pt x="735" y="2352"/>
                </a:lnTo>
                <a:lnTo>
                  <a:pt x="700" y="2387"/>
                </a:lnTo>
                <a:lnTo>
                  <a:pt x="700" y="2457"/>
                </a:lnTo>
                <a:lnTo>
                  <a:pt x="630" y="2528"/>
                </a:lnTo>
                <a:lnTo>
                  <a:pt x="595" y="2528"/>
                </a:lnTo>
                <a:lnTo>
                  <a:pt x="420" y="2457"/>
                </a:lnTo>
                <a:lnTo>
                  <a:pt x="350" y="2387"/>
                </a:lnTo>
                <a:lnTo>
                  <a:pt x="315" y="2387"/>
                </a:lnTo>
                <a:lnTo>
                  <a:pt x="210" y="2492"/>
                </a:lnTo>
                <a:lnTo>
                  <a:pt x="175" y="2492"/>
                </a:lnTo>
                <a:lnTo>
                  <a:pt x="35" y="2352"/>
                </a:lnTo>
                <a:lnTo>
                  <a:pt x="0" y="2247"/>
                </a:lnTo>
                <a:lnTo>
                  <a:pt x="0" y="2106"/>
                </a:lnTo>
                <a:lnTo>
                  <a:pt x="175" y="1826"/>
                </a:lnTo>
                <a:lnTo>
                  <a:pt x="280" y="1545"/>
                </a:lnTo>
                <a:lnTo>
                  <a:pt x="350" y="1439"/>
                </a:lnTo>
                <a:lnTo>
                  <a:pt x="420" y="1369"/>
                </a:lnTo>
                <a:lnTo>
                  <a:pt x="420" y="1264"/>
                </a:lnTo>
                <a:lnTo>
                  <a:pt x="385" y="1229"/>
                </a:lnTo>
                <a:lnTo>
                  <a:pt x="350" y="1229"/>
                </a:lnTo>
                <a:lnTo>
                  <a:pt x="210" y="1088"/>
                </a:lnTo>
                <a:lnTo>
                  <a:pt x="245" y="772"/>
                </a:lnTo>
                <a:lnTo>
                  <a:pt x="350" y="667"/>
                </a:lnTo>
                <a:lnTo>
                  <a:pt x="350" y="632"/>
                </a:lnTo>
                <a:lnTo>
                  <a:pt x="315" y="597"/>
                </a:lnTo>
                <a:lnTo>
                  <a:pt x="315" y="527"/>
                </a:lnTo>
                <a:lnTo>
                  <a:pt x="385" y="457"/>
                </a:lnTo>
                <a:lnTo>
                  <a:pt x="420" y="457"/>
                </a:lnTo>
                <a:lnTo>
                  <a:pt x="490" y="527"/>
                </a:lnTo>
                <a:lnTo>
                  <a:pt x="560" y="562"/>
                </a:lnTo>
                <a:lnTo>
                  <a:pt x="700" y="562"/>
                </a:lnTo>
                <a:lnTo>
                  <a:pt x="770" y="527"/>
                </a:lnTo>
                <a:lnTo>
                  <a:pt x="805" y="492"/>
                </a:lnTo>
                <a:lnTo>
                  <a:pt x="840" y="421"/>
                </a:lnTo>
                <a:lnTo>
                  <a:pt x="840" y="386"/>
                </a:lnTo>
                <a:lnTo>
                  <a:pt x="980" y="246"/>
                </a:lnTo>
                <a:lnTo>
                  <a:pt x="1015" y="246"/>
                </a:lnTo>
                <a:lnTo>
                  <a:pt x="1260" y="211"/>
                </a:lnTo>
                <a:lnTo>
                  <a:pt x="1400" y="141"/>
                </a:lnTo>
                <a:lnTo>
                  <a:pt x="1505" y="35"/>
                </a:lnTo>
                <a:lnTo>
                  <a:pt x="1680" y="0"/>
                </a:lnTo>
              </a:path>
            </a:pathLst>
          </a:custGeom>
          <a:solidFill>
            <a:schemeClr val="tx1"/>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3" name="GSPG_F_R1"/>
          <p:cNvSpPr>
            <a:spLocks noChangeAspect="1" noChangeArrowheads="1"/>
          </p:cNvSpPr>
          <p:nvPr/>
        </p:nvSpPr>
        <p:spPr bwMode="auto">
          <a:xfrm rot="236775">
            <a:off x="4197212" y="2645395"/>
            <a:ext cx="632062" cy="841877"/>
          </a:xfrm>
          <a:custGeom>
            <a:avLst/>
            <a:gdLst>
              <a:gd name="T0" fmla="*/ 40458491 w 2030"/>
              <a:gd name="T1" fmla="*/ 0 h 2774"/>
              <a:gd name="T2" fmla="*/ 48565580 w 2030"/>
              <a:gd name="T3" fmla="*/ 14526215 h 2774"/>
              <a:gd name="T4" fmla="*/ 56672668 w 2030"/>
              <a:gd name="T5" fmla="*/ 17431515 h 2774"/>
              <a:gd name="T6" fmla="*/ 72887141 w 2030"/>
              <a:gd name="T7" fmla="*/ 55365799 h 2774"/>
              <a:gd name="T8" fmla="*/ 70184575 w 2030"/>
              <a:gd name="T9" fmla="*/ 64081699 h 2774"/>
              <a:gd name="T10" fmla="*/ 78291959 w 2030"/>
              <a:gd name="T11" fmla="*/ 75702627 h 2774"/>
              <a:gd name="T12" fmla="*/ 94506136 w 2030"/>
              <a:gd name="T13" fmla="*/ 128163397 h 2774"/>
              <a:gd name="T14" fmla="*/ 137744127 w 2030"/>
              <a:gd name="T15" fmla="*/ 148583183 h 2774"/>
              <a:gd name="T16" fmla="*/ 148553799 w 2030"/>
              <a:gd name="T17" fmla="*/ 163109429 h 2774"/>
              <a:gd name="T18" fmla="*/ 151256069 w 2030"/>
              <a:gd name="T19" fmla="*/ 177718615 h 2774"/>
              <a:gd name="T20" fmla="*/ 153958617 w 2030"/>
              <a:gd name="T21" fmla="*/ 186434514 h 2774"/>
              <a:gd name="T22" fmla="*/ 137744127 w 2030"/>
              <a:gd name="T23" fmla="*/ 189339814 h 2774"/>
              <a:gd name="T24" fmla="*/ 132339587 w 2030"/>
              <a:gd name="T25" fmla="*/ 203949000 h 2774"/>
              <a:gd name="T26" fmla="*/ 121529950 w 2030"/>
              <a:gd name="T27" fmla="*/ 206854300 h 2774"/>
              <a:gd name="T28" fmla="*/ 116125132 w 2030"/>
              <a:gd name="T29" fmla="*/ 218475210 h 2774"/>
              <a:gd name="T30" fmla="*/ 118827680 w 2030"/>
              <a:gd name="T31" fmla="*/ 224368785 h 2774"/>
              <a:gd name="T32" fmla="*/ 110720313 w 2030"/>
              <a:gd name="T33" fmla="*/ 230179385 h 2774"/>
              <a:gd name="T34" fmla="*/ 102613225 w 2030"/>
              <a:gd name="T35" fmla="*/ 218475210 h 2774"/>
              <a:gd name="T36" fmla="*/ 80994229 w 2030"/>
              <a:gd name="T37" fmla="*/ 215570199 h 2774"/>
              <a:gd name="T38" fmla="*/ 75589411 w 2030"/>
              <a:gd name="T39" fmla="*/ 218475210 h 2774"/>
              <a:gd name="T40" fmla="*/ 44782401 w 2030"/>
              <a:gd name="T41" fmla="*/ 186683441 h 2774"/>
              <a:gd name="T42" fmla="*/ 37138519 w 2030"/>
              <a:gd name="T43" fmla="*/ 193822227 h 2774"/>
              <a:gd name="T44" fmla="*/ 26946575 w 2030"/>
              <a:gd name="T45" fmla="*/ 163109429 h 2774"/>
              <a:gd name="T46" fmla="*/ 35053664 w 2030"/>
              <a:gd name="T47" fmla="*/ 151488518 h 2774"/>
              <a:gd name="T48" fmla="*/ 24244305 w 2030"/>
              <a:gd name="T49" fmla="*/ 125258097 h 2774"/>
              <a:gd name="T50" fmla="*/ 16137212 w 2030"/>
              <a:gd name="T51" fmla="*/ 122352798 h 2774"/>
              <a:gd name="T52" fmla="*/ 8107091 w 2030"/>
              <a:gd name="T53" fmla="*/ 96122413 h 2774"/>
              <a:gd name="T54" fmla="*/ 10732394 w 2030"/>
              <a:gd name="T55" fmla="*/ 90312101 h 2774"/>
              <a:gd name="T56" fmla="*/ 0 w 2030"/>
              <a:gd name="T57" fmla="*/ 75702627 h 2774"/>
              <a:gd name="T58" fmla="*/ 8107091 w 2030"/>
              <a:gd name="T59" fmla="*/ 58271099 h 2774"/>
              <a:gd name="T60" fmla="*/ 18839487 w 2030"/>
              <a:gd name="T61" fmla="*/ 49472512 h 2774"/>
              <a:gd name="T62" fmla="*/ 26946575 w 2030"/>
              <a:gd name="T63" fmla="*/ 34946005 h 2774"/>
              <a:gd name="T64" fmla="*/ 21541757 w 2030"/>
              <a:gd name="T65" fmla="*/ 26230394 h 2774"/>
              <a:gd name="T66" fmla="*/ 29649123 w 2030"/>
              <a:gd name="T67" fmla="*/ 8715901 h 27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0"/>
              <a:gd name="T103" fmla="*/ 0 h 2774"/>
              <a:gd name="T104" fmla="*/ 2030 w 2030"/>
              <a:gd name="T105" fmla="*/ 2774 h 27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0" h="2774">
                <a:moveTo>
                  <a:pt x="489" y="0"/>
                </a:moveTo>
                <a:lnTo>
                  <a:pt x="524" y="0"/>
                </a:lnTo>
                <a:lnTo>
                  <a:pt x="629" y="105"/>
                </a:lnTo>
                <a:lnTo>
                  <a:pt x="629" y="175"/>
                </a:lnTo>
                <a:lnTo>
                  <a:pt x="664" y="210"/>
                </a:lnTo>
                <a:lnTo>
                  <a:pt x="734" y="210"/>
                </a:lnTo>
                <a:lnTo>
                  <a:pt x="839" y="316"/>
                </a:lnTo>
                <a:lnTo>
                  <a:pt x="944" y="667"/>
                </a:lnTo>
                <a:lnTo>
                  <a:pt x="944" y="737"/>
                </a:lnTo>
                <a:lnTo>
                  <a:pt x="909" y="772"/>
                </a:lnTo>
                <a:lnTo>
                  <a:pt x="909" y="807"/>
                </a:lnTo>
                <a:lnTo>
                  <a:pt x="1014" y="912"/>
                </a:lnTo>
                <a:lnTo>
                  <a:pt x="1189" y="1474"/>
                </a:lnTo>
                <a:lnTo>
                  <a:pt x="1224" y="1544"/>
                </a:lnTo>
                <a:lnTo>
                  <a:pt x="1329" y="1649"/>
                </a:lnTo>
                <a:lnTo>
                  <a:pt x="1784" y="1790"/>
                </a:lnTo>
                <a:lnTo>
                  <a:pt x="1854" y="1860"/>
                </a:lnTo>
                <a:lnTo>
                  <a:pt x="1924" y="1965"/>
                </a:lnTo>
                <a:lnTo>
                  <a:pt x="1924" y="2036"/>
                </a:lnTo>
                <a:lnTo>
                  <a:pt x="1959" y="2141"/>
                </a:lnTo>
                <a:lnTo>
                  <a:pt x="2029" y="2211"/>
                </a:lnTo>
                <a:lnTo>
                  <a:pt x="1994" y="2246"/>
                </a:lnTo>
                <a:lnTo>
                  <a:pt x="1819" y="2246"/>
                </a:lnTo>
                <a:lnTo>
                  <a:pt x="1784" y="2281"/>
                </a:lnTo>
                <a:lnTo>
                  <a:pt x="1784" y="2387"/>
                </a:lnTo>
                <a:lnTo>
                  <a:pt x="1714" y="2457"/>
                </a:lnTo>
                <a:lnTo>
                  <a:pt x="1644" y="2492"/>
                </a:lnTo>
                <a:lnTo>
                  <a:pt x="1574" y="2492"/>
                </a:lnTo>
                <a:lnTo>
                  <a:pt x="1504" y="2562"/>
                </a:lnTo>
                <a:lnTo>
                  <a:pt x="1504" y="2632"/>
                </a:lnTo>
                <a:lnTo>
                  <a:pt x="1539" y="2667"/>
                </a:lnTo>
                <a:lnTo>
                  <a:pt x="1539" y="2703"/>
                </a:lnTo>
                <a:lnTo>
                  <a:pt x="1469" y="2773"/>
                </a:lnTo>
                <a:lnTo>
                  <a:pt x="1434" y="2773"/>
                </a:lnTo>
                <a:lnTo>
                  <a:pt x="1329" y="2667"/>
                </a:lnTo>
                <a:lnTo>
                  <a:pt x="1329" y="2632"/>
                </a:lnTo>
                <a:lnTo>
                  <a:pt x="1294" y="2597"/>
                </a:lnTo>
                <a:lnTo>
                  <a:pt x="1049" y="2597"/>
                </a:lnTo>
                <a:lnTo>
                  <a:pt x="1014" y="2632"/>
                </a:lnTo>
                <a:lnTo>
                  <a:pt x="979" y="2632"/>
                </a:lnTo>
                <a:lnTo>
                  <a:pt x="909" y="2597"/>
                </a:lnTo>
                <a:lnTo>
                  <a:pt x="580" y="2249"/>
                </a:lnTo>
                <a:lnTo>
                  <a:pt x="494" y="2302"/>
                </a:lnTo>
                <a:lnTo>
                  <a:pt x="481" y="2335"/>
                </a:lnTo>
                <a:lnTo>
                  <a:pt x="349" y="2211"/>
                </a:lnTo>
                <a:lnTo>
                  <a:pt x="349" y="1965"/>
                </a:lnTo>
                <a:lnTo>
                  <a:pt x="454" y="1860"/>
                </a:lnTo>
                <a:lnTo>
                  <a:pt x="454" y="1825"/>
                </a:lnTo>
                <a:lnTo>
                  <a:pt x="349" y="1614"/>
                </a:lnTo>
                <a:lnTo>
                  <a:pt x="314" y="1509"/>
                </a:lnTo>
                <a:lnTo>
                  <a:pt x="279" y="1474"/>
                </a:lnTo>
                <a:lnTo>
                  <a:pt x="209" y="1474"/>
                </a:lnTo>
                <a:lnTo>
                  <a:pt x="105" y="1369"/>
                </a:lnTo>
                <a:lnTo>
                  <a:pt x="105" y="1158"/>
                </a:lnTo>
                <a:lnTo>
                  <a:pt x="139" y="1123"/>
                </a:lnTo>
                <a:lnTo>
                  <a:pt x="139" y="1088"/>
                </a:lnTo>
                <a:lnTo>
                  <a:pt x="0" y="947"/>
                </a:lnTo>
                <a:lnTo>
                  <a:pt x="0" y="912"/>
                </a:lnTo>
                <a:lnTo>
                  <a:pt x="35" y="807"/>
                </a:lnTo>
                <a:lnTo>
                  <a:pt x="105" y="702"/>
                </a:lnTo>
                <a:lnTo>
                  <a:pt x="209" y="596"/>
                </a:lnTo>
                <a:lnTo>
                  <a:pt x="244" y="596"/>
                </a:lnTo>
                <a:lnTo>
                  <a:pt x="349" y="491"/>
                </a:lnTo>
                <a:lnTo>
                  <a:pt x="349" y="421"/>
                </a:lnTo>
                <a:lnTo>
                  <a:pt x="314" y="351"/>
                </a:lnTo>
                <a:lnTo>
                  <a:pt x="279" y="316"/>
                </a:lnTo>
                <a:lnTo>
                  <a:pt x="279" y="281"/>
                </a:lnTo>
                <a:lnTo>
                  <a:pt x="384" y="105"/>
                </a:lnTo>
                <a:lnTo>
                  <a:pt x="489" y="0"/>
                </a:lnTo>
              </a:path>
            </a:pathLst>
          </a:custGeom>
          <a:solidFill>
            <a:schemeClr val="accent6"/>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4" name="GSPG_L_R1"/>
          <p:cNvSpPr>
            <a:spLocks noChangeAspect="1" noChangeArrowheads="1"/>
          </p:cNvSpPr>
          <p:nvPr/>
        </p:nvSpPr>
        <p:spPr bwMode="auto">
          <a:xfrm rot="236775">
            <a:off x="3333151" y="4404951"/>
            <a:ext cx="932023" cy="741653"/>
          </a:xfrm>
          <a:custGeom>
            <a:avLst/>
            <a:gdLst>
              <a:gd name="T0" fmla="*/ 213321232 w 2975"/>
              <a:gd name="T1" fmla="*/ 0 h 2423"/>
              <a:gd name="T2" fmla="*/ 232472300 w 2975"/>
              <a:gd name="T3" fmla="*/ 23726616 h 2423"/>
              <a:gd name="T4" fmla="*/ 224264779 w 2975"/>
              <a:gd name="T5" fmla="*/ 56318782 h 2423"/>
              <a:gd name="T6" fmla="*/ 210585206 w 2975"/>
              <a:gd name="T7" fmla="*/ 94821614 h 2423"/>
              <a:gd name="T8" fmla="*/ 213321232 w 2975"/>
              <a:gd name="T9" fmla="*/ 100731981 h 2423"/>
              <a:gd name="T10" fmla="*/ 218793006 w 2975"/>
              <a:gd name="T11" fmla="*/ 109682380 h 2423"/>
              <a:gd name="T12" fmla="*/ 213321232 w 2975"/>
              <a:gd name="T13" fmla="*/ 118547930 h 2423"/>
              <a:gd name="T14" fmla="*/ 199641659 w 2975"/>
              <a:gd name="T15" fmla="*/ 112637563 h 2423"/>
              <a:gd name="T16" fmla="*/ 166889302 w 2975"/>
              <a:gd name="T17" fmla="*/ 124458587 h 2423"/>
              <a:gd name="T18" fmla="*/ 155945755 w 2975"/>
              <a:gd name="T19" fmla="*/ 133408696 h 2423"/>
              <a:gd name="T20" fmla="*/ 136794373 w 2975"/>
              <a:gd name="T21" fmla="*/ 177822204 h 2423"/>
              <a:gd name="T22" fmla="*/ 120379052 w 2975"/>
              <a:gd name="T23" fmla="*/ 166000889 h 2423"/>
              <a:gd name="T24" fmla="*/ 90284438 w 2975"/>
              <a:gd name="T25" fmla="*/ 160090522 h 2423"/>
              <a:gd name="T26" fmla="*/ 82076638 w 2975"/>
              <a:gd name="T27" fmla="*/ 166000889 h 2423"/>
              <a:gd name="T28" fmla="*/ 65661300 w 2975"/>
              <a:gd name="T29" fmla="*/ 168956363 h 2423"/>
              <a:gd name="T30" fmla="*/ 60189526 w 2975"/>
              <a:gd name="T31" fmla="*/ 177822204 h 2423"/>
              <a:gd name="T32" fmla="*/ 51982006 w 2975"/>
              <a:gd name="T33" fmla="*/ 180777387 h 2423"/>
              <a:gd name="T34" fmla="*/ 43774206 w 2975"/>
              <a:gd name="T35" fmla="*/ 198593336 h 2423"/>
              <a:gd name="T36" fmla="*/ 35566676 w 2975"/>
              <a:gd name="T37" fmla="*/ 204503703 h 2423"/>
              <a:gd name="T38" fmla="*/ 16415325 w 2975"/>
              <a:gd name="T39" fmla="*/ 192682679 h 2423"/>
              <a:gd name="T40" fmla="*/ 5471776 w 2975"/>
              <a:gd name="T41" fmla="*/ 201548520 h 2423"/>
              <a:gd name="T42" fmla="*/ 0 w 2975"/>
              <a:gd name="T43" fmla="*/ 183732570 h 2423"/>
              <a:gd name="T44" fmla="*/ 21887103 w 2975"/>
              <a:gd name="T45" fmla="*/ 177822204 h 2423"/>
              <a:gd name="T46" fmla="*/ 46510232 w 2975"/>
              <a:gd name="T47" fmla="*/ 148184903 h 2423"/>
              <a:gd name="T48" fmla="*/ 51982006 w 2975"/>
              <a:gd name="T49" fmla="*/ 136363879 h 2423"/>
              <a:gd name="T50" fmla="*/ 62925553 w 2975"/>
              <a:gd name="T51" fmla="*/ 130453512 h 2423"/>
              <a:gd name="T52" fmla="*/ 79340891 w 2975"/>
              <a:gd name="T53" fmla="*/ 106726906 h 2423"/>
              <a:gd name="T54" fmla="*/ 84812664 w 2975"/>
              <a:gd name="T55" fmla="*/ 80045116 h 2423"/>
              <a:gd name="T56" fmla="*/ 98491958 w 2975"/>
              <a:gd name="T57" fmla="*/ 74134731 h 2423"/>
              <a:gd name="T58" fmla="*/ 103963732 w 2975"/>
              <a:gd name="T59" fmla="*/ 53363598 h 2423"/>
              <a:gd name="T60" fmla="*/ 131322599 w 2975"/>
              <a:gd name="T61" fmla="*/ 47452941 h 2423"/>
              <a:gd name="T62" fmla="*/ 136794373 w 2975"/>
              <a:gd name="T63" fmla="*/ 50408124 h 2423"/>
              <a:gd name="T64" fmla="*/ 158681502 w 2975"/>
              <a:gd name="T65" fmla="*/ 56318782 h 2423"/>
              <a:gd name="T66" fmla="*/ 177832849 w 2975"/>
              <a:gd name="T67" fmla="*/ 53363598 h 2423"/>
              <a:gd name="T68" fmla="*/ 183304622 w 2975"/>
              <a:gd name="T69" fmla="*/ 38502832 h 2423"/>
              <a:gd name="T70" fmla="*/ 210585206 w 2975"/>
              <a:gd name="T71" fmla="*/ 0 h 2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75"/>
              <a:gd name="T109" fmla="*/ 0 h 2423"/>
              <a:gd name="T110" fmla="*/ 2975 w 2975"/>
              <a:gd name="T111" fmla="*/ 2423 h 2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75" h="2423">
                <a:moveTo>
                  <a:pt x="2694" y="0"/>
                </a:moveTo>
                <a:lnTo>
                  <a:pt x="2729" y="0"/>
                </a:lnTo>
                <a:lnTo>
                  <a:pt x="2834" y="105"/>
                </a:lnTo>
                <a:lnTo>
                  <a:pt x="2974" y="281"/>
                </a:lnTo>
                <a:lnTo>
                  <a:pt x="2900" y="535"/>
                </a:lnTo>
                <a:lnTo>
                  <a:pt x="2869" y="667"/>
                </a:lnTo>
                <a:lnTo>
                  <a:pt x="2729" y="948"/>
                </a:lnTo>
                <a:lnTo>
                  <a:pt x="2694" y="1123"/>
                </a:lnTo>
                <a:lnTo>
                  <a:pt x="2694" y="1193"/>
                </a:lnTo>
                <a:lnTo>
                  <a:pt x="2729" y="1193"/>
                </a:lnTo>
                <a:lnTo>
                  <a:pt x="2799" y="1264"/>
                </a:lnTo>
                <a:lnTo>
                  <a:pt x="2799" y="1299"/>
                </a:lnTo>
                <a:lnTo>
                  <a:pt x="2764" y="1369"/>
                </a:lnTo>
                <a:lnTo>
                  <a:pt x="2729" y="1404"/>
                </a:lnTo>
                <a:lnTo>
                  <a:pt x="2589" y="1369"/>
                </a:lnTo>
                <a:lnTo>
                  <a:pt x="2554" y="1334"/>
                </a:lnTo>
                <a:lnTo>
                  <a:pt x="2450" y="1334"/>
                </a:lnTo>
                <a:lnTo>
                  <a:pt x="2135" y="1474"/>
                </a:lnTo>
                <a:lnTo>
                  <a:pt x="2030" y="1545"/>
                </a:lnTo>
                <a:lnTo>
                  <a:pt x="1995" y="1580"/>
                </a:lnTo>
                <a:lnTo>
                  <a:pt x="1820" y="2036"/>
                </a:lnTo>
                <a:lnTo>
                  <a:pt x="1750" y="2106"/>
                </a:lnTo>
                <a:lnTo>
                  <a:pt x="1680" y="2106"/>
                </a:lnTo>
                <a:lnTo>
                  <a:pt x="1540" y="1966"/>
                </a:lnTo>
                <a:lnTo>
                  <a:pt x="1365" y="1896"/>
                </a:lnTo>
                <a:lnTo>
                  <a:pt x="1155" y="1896"/>
                </a:lnTo>
                <a:lnTo>
                  <a:pt x="1120" y="1931"/>
                </a:lnTo>
                <a:lnTo>
                  <a:pt x="1050" y="1966"/>
                </a:lnTo>
                <a:lnTo>
                  <a:pt x="875" y="1966"/>
                </a:lnTo>
                <a:lnTo>
                  <a:pt x="840" y="2001"/>
                </a:lnTo>
                <a:lnTo>
                  <a:pt x="840" y="2036"/>
                </a:lnTo>
                <a:lnTo>
                  <a:pt x="770" y="2106"/>
                </a:lnTo>
                <a:lnTo>
                  <a:pt x="735" y="2106"/>
                </a:lnTo>
                <a:lnTo>
                  <a:pt x="665" y="2141"/>
                </a:lnTo>
                <a:lnTo>
                  <a:pt x="560" y="2247"/>
                </a:lnTo>
                <a:lnTo>
                  <a:pt x="560" y="2352"/>
                </a:lnTo>
                <a:lnTo>
                  <a:pt x="490" y="2422"/>
                </a:lnTo>
                <a:lnTo>
                  <a:pt x="455" y="2422"/>
                </a:lnTo>
                <a:lnTo>
                  <a:pt x="315" y="2282"/>
                </a:lnTo>
                <a:lnTo>
                  <a:pt x="210" y="2282"/>
                </a:lnTo>
                <a:lnTo>
                  <a:pt x="105" y="2387"/>
                </a:lnTo>
                <a:lnTo>
                  <a:pt x="70" y="2387"/>
                </a:lnTo>
                <a:lnTo>
                  <a:pt x="0" y="2317"/>
                </a:lnTo>
                <a:lnTo>
                  <a:pt x="0" y="2176"/>
                </a:lnTo>
                <a:lnTo>
                  <a:pt x="70" y="2106"/>
                </a:lnTo>
                <a:lnTo>
                  <a:pt x="280" y="2106"/>
                </a:lnTo>
                <a:lnTo>
                  <a:pt x="490" y="1896"/>
                </a:lnTo>
                <a:lnTo>
                  <a:pt x="595" y="1755"/>
                </a:lnTo>
                <a:lnTo>
                  <a:pt x="595" y="1685"/>
                </a:lnTo>
                <a:lnTo>
                  <a:pt x="665" y="1615"/>
                </a:lnTo>
                <a:lnTo>
                  <a:pt x="700" y="1615"/>
                </a:lnTo>
                <a:lnTo>
                  <a:pt x="805" y="1545"/>
                </a:lnTo>
                <a:lnTo>
                  <a:pt x="840" y="1509"/>
                </a:lnTo>
                <a:lnTo>
                  <a:pt x="1015" y="1264"/>
                </a:lnTo>
                <a:lnTo>
                  <a:pt x="1015" y="1018"/>
                </a:lnTo>
                <a:lnTo>
                  <a:pt x="1085" y="948"/>
                </a:lnTo>
                <a:lnTo>
                  <a:pt x="1190" y="948"/>
                </a:lnTo>
                <a:lnTo>
                  <a:pt x="1260" y="878"/>
                </a:lnTo>
                <a:lnTo>
                  <a:pt x="1260" y="702"/>
                </a:lnTo>
                <a:lnTo>
                  <a:pt x="1330" y="632"/>
                </a:lnTo>
                <a:lnTo>
                  <a:pt x="1610" y="597"/>
                </a:lnTo>
                <a:lnTo>
                  <a:pt x="1680" y="562"/>
                </a:lnTo>
                <a:lnTo>
                  <a:pt x="1715" y="562"/>
                </a:lnTo>
                <a:lnTo>
                  <a:pt x="1750" y="597"/>
                </a:lnTo>
                <a:lnTo>
                  <a:pt x="1820" y="632"/>
                </a:lnTo>
                <a:lnTo>
                  <a:pt x="2030" y="667"/>
                </a:lnTo>
                <a:lnTo>
                  <a:pt x="2135" y="667"/>
                </a:lnTo>
                <a:lnTo>
                  <a:pt x="2275" y="632"/>
                </a:lnTo>
                <a:lnTo>
                  <a:pt x="2310" y="597"/>
                </a:lnTo>
                <a:lnTo>
                  <a:pt x="2345" y="456"/>
                </a:lnTo>
                <a:lnTo>
                  <a:pt x="2345" y="386"/>
                </a:lnTo>
                <a:lnTo>
                  <a:pt x="2694" y="0"/>
                </a:lnTo>
              </a:path>
            </a:pathLst>
          </a:custGeom>
          <a:solidFill>
            <a:schemeClr val="accent6"/>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5" name="GSPG_G_R1"/>
          <p:cNvSpPr>
            <a:spLocks noChangeAspect="1" noChangeArrowheads="1"/>
          </p:cNvSpPr>
          <p:nvPr/>
        </p:nvSpPr>
        <p:spPr bwMode="auto">
          <a:xfrm rot="236775">
            <a:off x="3977039" y="2901177"/>
            <a:ext cx="471369" cy="861921"/>
          </a:xfrm>
          <a:custGeom>
            <a:avLst/>
            <a:gdLst>
              <a:gd name="T0" fmla="*/ 62602598 w 1540"/>
              <a:gd name="T1" fmla="*/ 14558451 h 2845"/>
              <a:gd name="T2" fmla="*/ 59991198 w 1540"/>
              <a:gd name="T3" fmla="*/ 20348874 h 2845"/>
              <a:gd name="T4" fmla="*/ 65214271 w 1540"/>
              <a:gd name="T5" fmla="*/ 43592814 h 2845"/>
              <a:gd name="T6" fmla="*/ 75660435 w 1540"/>
              <a:gd name="T7" fmla="*/ 49382945 h 2845"/>
              <a:gd name="T8" fmla="*/ 78272108 w 1540"/>
              <a:gd name="T9" fmla="*/ 66836744 h 2845"/>
              <a:gd name="T10" fmla="*/ 86106854 w 1540"/>
              <a:gd name="T11" fmla="*/ 78417312 h 2845"/>
              <a:gd name="T12" fmla="*/ 78272108 w 1540"/>
              <a:gd name="T13" fmla="*/ 107451374 h 2845"/>
              <a:gd name="T14" fmla="*/ 88718255 w 1540"/>
              <a:gd name="T15" fmla="*/ 122009820 h 2845"/>
              <a:gd name="T16" fmla="*/ 91329928 w 1540"/>
              <a:gd name="T17" fmla="*/ 136485723 h 2845"/>
              <a:gd name="T18" fmla="*/ 88718255 w 1540"/>
              <a:gd name="T19" fmla="*/ 148149104 h 2845"/>
              <a:gd name="T20" fmla="*/ 96553001 w 1540"/>
              <a:gd name="T21" fmla="*/ 159729689 h 2845"/>
              <a:gd name="T22" fmla="*/ 91329928 w 1540"/>
              <a:gd name="T23" fmla="*/ 177183201 h 2845"/>
              <a:gd name="T24" fmla="*/ 114833894 w 1540"/>
              <a:gd name="T25" fmla="*/ 217798100 h 2845"/>
              <a:gd name="T26" fmla="*/ 109610821 w 1540"/>
              <a:gd name="T27" fmla="*/ 229378650 h 2845"/>
              <a:gd name="T28" fmla="*/ 96553001 w 1540"/>
              <a:gd name="T29" fmla="*/ 235251612 h 2845"/>
              <a:gd name="T30" fmla="*/ 86106854 w 1540"/>
              <a:gd name="T31" fmla="*/ 229378650 h 2845"/>
              <a:gd name="T32" fmla="*/ 78272108 w 1540"/>
              <a:gd name="T33" fmla="*/ 212007682 h 2845"/>
              <a:gd name="T34" fmla="*/ 70437344 w 1540"/>
              <a:gd name="T35" fmla="*/ 209112616 h 2845"/>
              <a:gd name="T36" fmla="*/ 41784877 w 1540"/>
              <a:gd name="T37" fmla="*/ 182973620 h 2845"/>
              <a:gd name="T38" fmla="*/ 33950122 w 1540"/>
              <a:gd name="T39" fmla="*/ 162624755 h 2845"/>
              <a:gd name="T40" fmla="*/ 39173477 w 1540"/>
              <a:gd name="T41" fmla="*/ 148149104 h 2845"/>
              <a:gd name="T42" fmla="*/ 44396550 w 1540"/>
              <a:gd name="T43" fmla="*/ 145171207 h 2845"/>
              <a:gd name="T44" fmla="*/ 41784877 w 1540"/>
              <a:gd name="T45" fmla="*/ 136485723 h 2845"/>
              <a:gd name="T46" fmla="*/ 44396550 w 1540"/>
              <a:gd name="T47" fmla="*/ 130695304 h 2845"/>
              <a:gd name="T48" fmla="*/ 41784877 w 1540"/>
              <a:gd name="T49" fmla="*/ 124905173 h 2845"/>
              <a:gd name="T50" fmla="*/ 33950122 w 1540"/>
              <a:gd name="T51" fmla="*/ 127800239 h 2845"/>
              <a:gd name="T52" fmla="*/ 28727048 w 1540"/>
              <a:gd name="T53" fmla="*/ 136485723 h 2845"/>
              <a:gd name="T54" fmla="*/ 20892575 w 1540"/>
              <a:gd name="T55" fmla="*/ 130695304 h 2845"/>
              <a:gd name="T56" fmla="*/ 23503975 w 1540"/>
              <a:gd name="T57" fmla="*/ 124905173 h 2845"/>
              <a:gd name="T58" fmla="*/ 20892575 w 1540"/>
              <a:gd name="T59" fmla="*/ 116136858 h 2845"/>
              <a:gd name="T60" fmla="*/ 13057824 w 1540"/>
              <a:gd name="T61" fmla="*/ 110346727 h 2845"/>
              <a:gd name="T62" fmla="*/ 0 w 1540"/>
              <a:gd name="T63" fmla="*/ 69731810 h 2845"/>
              <a:gd name="T64" fmla="*/ 20892575 w 1540"/>
              <a:gd name="T65" fmla="*/ 31929424 h 2845"/>
              <a:gd name="T66" fmla="*/ 28727048 w 1540"/>
              <a:gd name="T67" fmla="*/ 29034358 h 2845"/>
              <a:gd name="T68" fmla="*/ 31338722 w 1540"/>
              <a:gd name="T69" fmla="*/ 20348874 h 2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0"/>
              <a:gd name="T106" fmla="*/ 0 h 2845"/>
              <a:gd name="T107" fmla="*/ 1540 w 1540"/>
              <a:gd name="T108" fmla="*/ 2845 h 2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0" h="2845">
                <a:moveTo>
                  <a:pt x="665" y="0"/>
                </a:moveTo>
                <a:lnTo>
                  <a:pt x="839" y="176"/>
                </a:lnTo>
                <a:lnTo>
                  <a:pt x="839" y="211"/>
                </a:lnTo>
                <a:lnTo>
                  <a:pt x="804" y="246"/>
                </a:lnTo>
                <a:lnTo>
                  <a:pt x="804" y="457"/>
                </a:lnTo>
                <a:lnTo>
                  <a:pt x="874" y="527"/>
                </a:lnTo>
                <a:lnTo>
                  <a:pt x="944" y="527"/>
                </a:lnTo>
                <a:lnTo>
                  <a:pt x="1014" y="597"/>
                </a:lnTo>
                <a:lnTo>
                  <a:pt x="1014" y="667"/>
                </a:lnTo>
                <a:lnTo>
                  <a:pt x="1049" y="808"/>
                </a:lnTo>
                <a:lnTo>
                  <a:pt x="1154" y="913"/>
                </a:lnTo>
                <a:lnTo>
                  <a:pt x="1154" y="948"/>
                </a:lnTo>
                <a:lnTo>
                  <a:pt x="1049" y="1053"/>
                </a:lnTo>
                <a:lnTo>
                  <a:pt x="1049" y="1299"/>
                </a:lnTo>
                <a:lnTo>
                  <a:pt x="1119" y="1404"/>
                </a:lnTo>
                <a:lnTo>
                  <a:pt x="1189" y="1475"/>
                </a:lnTo>
                <a:lnTo>
                  <a:pt x="1224" y="1580"/>
                </a:lnTo>
                <a:lnTo>
                  <a:pt x="1224" y="1650"/>
                </a:lnTo>
                <a:lnTo>
                  <a:pt x="1189" y="1685"/>
                </a:lnTo>
                <a:lnTo>
                  <a:pt x="1189" y="1791"/>
                </a:lnTo>
                <a:lnTo>
                  <a:pt x="1294" y="1896"/>
                </a:lnTo>
                <a:lnTo>
                  <a:pt x="1294" y="1931"/>
                </a:lnTo>
                <a:lnTo>
                  <a:pt x="1224" y="2001"/>
                </a:lnTo>
                <a:lnTo>
                  <a:pt x="1224" y="2142"/>
                </a:lnTo>
                <a:lnTo>
                  <a:pt x="1504" y="2422"/>
                </a:lnTo>
                <a:lnTo>
                  <a:pt x="1539" y="2633"/>
                </a:lnTo>
                <a:lnTo>
                  <a:pt x="1539" y="2703"/>
                </a:lnTo>
                <a:lnTo>
                  <a:pt x="1469" y="2773"/>
                </a:lnTo>
                <a:lnTo>
                  <a:pt x="1399" y="2808"/>
                </a:lnTo>
                <a:lnTo>
                  <a:pt x="1294" y="2844"/>
                </a:lnTo>
                <a:lnTo>
                  <a:pt x="1224" y="2844"/>
                </a:lnTo>
                <a:lnTo>
                  <a:pt x="1154" y="2773"/>
                </a:lnTo>
                <a:lnTo>
                  <a:pt x="1154" y="2668"/>
                </a:lnTo>
                <a:lnTo>
                  <a:pt x="1049" y="2563"/>
                </a:lnTo>
                <a:lnTo>
                  <a:pt x="1014" y="2563"/>
                </a:lnTo>
                <a:lnTo>
                  <a:pt x="944" y="2528"/>
                </a:lnTo>
                <a:lnTo>
                  <a:pt x="665" y="2317"/>
                </a:lnTo>
                <a:lnTo>
                  <a:pt x="560" y="2212"/>
                </a:lnTo>
                <a:lnTo>
                  <a:pt x="490" y="2071"/>
                </a:lnTo>
                <a:lnTo>
                  <a:pt x="455" y="1966"/>
                </a:lnTo>
                <a:lnTo>
                  <a:pt x="455" y="1861"/>
                </a:lnTo>
                <a:lnTo>
                  <a:pt x="525" y="1791"/>
                </a:lnTo>
                <a:lnTo>
                  <a:pt x="560" y="1791"/>
                </a:lnTo>
                <a:lnTo>
                  <a:pt x="595" y="1755"/>
                </a:lnTo>
                <a:lnTo>
                  <a:pt x="595" y="1685"/>
                </a:lnTo>
                <a:lnTo>
                  <a:pt x="560" y="1650"/>
                </a:lnTo>
                <a:lnTo>
                  <a:pt x="560" y="1615"/>
                </a:lnTo>
                <a:lnTo>
                  <a:pt x="595" y="1580"/>
                </a:lnTo>
                <a:lnTo>
                  <a:pt x="595" y="1545"/>
                </a:lnTo>
                <a:lnTo>
                  <a:pt x="560" y="1510"/>
                </a:lnTo>
                <a:lnTo>
                  <a:pt x="490" y="1510"/>
                </a:lnTo>
                <a:lnTo>
                  <a:pt x="455" y="1545"/>
                </a:lnTo>
                <a:lnTo>
                  <a:pt x="455" y="1580"/>
                </a:lnTo>
                <a:lnTo>
                  <a:pt x="385" y="1650"/>
                </a:lnTo>
                <a:lnTo>
                  <a:pt x="350" y="1650"/>
                </a:lnTo>
                <a:lnTo>
                  <a:pt x="280" y="1580"/>
                </a:lnTo>
                <a:lnTo>
                  <a:pt x="280" y="1545"/>
                </a:lnTo>
                <a:lnTo>
                  <a:pt x="315" y="1510"/>
                </a:lnTo>
                <a:lnTo>
                  <a:pt x="315" y="1440"/>
                </a:lnTo>
                <a:lnTo>
                  <a:pt x="280" y="1404"/>
                </a:lnTo>
                <a:lnTo>
                  <a:pt x="245" y="1404"/>
                </a:lnTo>
                <a:lnTo>
                  <a:pt x="175" y="1334"/>
                </a:lnTo>
                <a:lnTo>
                  <a:pt x="0" y="1089"/>
                </a:lnTo>
                <a:lnTo>
                  <a:pt x="0" y="843"/>
                </a:lnTo>
                <a:lnTo>
                  <a:pt x="105" y="562"/>
                </a:lnTo>
                <a:lnTo>
                  <a:pt x="280" y="386"/>
                </a:lnTo>
                <a:lnTo>
                  <a:pt x="315" y="386"/>
                </a:lnTo>
                <a:lnTo>
                  <a:pt x="385" y="351"/>
                </a:lnTo>
                <a:lnTo>
                  <a:pt x="420" y="316"/>
                </a:lnTo>
                <a:lnTo>
                  <a:pt x="420" y="246"/>
                </a:lnTo>
                <a:lnTo>
                  <a:pt x="665" y="0"/>
                </a:lnTo>
              </a:path>
            </a:pathLst>
          </a:custGeom>
          <a:solidFill>
            <a:schemeClr val="accent4"/>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6" name="GSPG_E_R1"/>
          <p:cNvSpPr>
            <a:spLocks noChangeAspect="1" noChangeArrowheads="1"/>
          </p:cNvSpPr>
          <p:nvPr/>
        </p:nvSpPr>
        <p:spPr bwMode="auto">
          <a:xfrm rot="236775">
            <a:off x="4042431" y="3748700"/>
            <a:ext cx="524932" cy="771720"/>
          </a:xfrm>
          <a:custGeom>
            <a:avLst/>
            <a:gdLst>
              <a:gd name="T0" fmla="*/ 81567087 w 1680"/>
              <a:gd name="T1" fmla="*/ 0 h 2564"/>
              <a:gd name="T2" fmla="*/ 92453086 w 1680"/>
              <a:gd name="T3" fmla="*/ 17226451 h 2564"/>
              <a:gd name="T4" fmla="*/ 84288656 w 1680"/>
              <a:gd name="T5" fmla="*/ 28656559 h 2564"/>
              <a:gd name="T6" fmla="*/ 100617515 w 1680"/>
              <a:gd name="T7" fmla="*/ 60252150 h 2564"/>
              <a:gd name="T8" fmla="*/ 97895946 w 1680"/>
              <a:gd name="T9" fmla="*/ 68824371 h 2564"/>
              <a:gd name="T10" fmla="*/ 95174655 w 1680"/>
              <a:gd name="T11" fmla="*/ 74539565 h 2564"/>
              <a:gd name="T12" fmla="*/ 100617515 w 1680"/>
              <a:gd name="T13" fmla="*/ 77396895 h 2564"/>
              <a:gd name="T14" fmla="*/ 106060654 w 1680"/>
              <a:gd name="T15" fmla="*/ 85969402 h 2564"/>
              <a:gd name="T16" fmla="*/ 103339085 w 1680"/>
              <a:gd name="T17" fmla="*/ 103195848 h 2564"/>
              <a:gd name="T18" fmla="*/ 97895946 w 1680"/>
              <a:gd name="T19" fmla="*/ 111768355 h 2564"/>
              <a:gd name="T20" fmla="*/ 116946653 w 1680"/>
              <a:gd name="T21" fmla="*/ 126137490 h 2564"/>
              <a:gd name="T22" fmla="*/ 127832373 w 1680"/>
              <a:gd name="T23" fmla="*/ 128994801 h 2564"/>
              <a:gd name="T24" fmla="*/ 122389513 w 1680"/>
              <a:gd name="T25" fmla="*/ 149078845 h 2564"/>
              <a:gd name="T26" fmla="*/ 84288656 w 1680"/>
              <a:gd name="T27" fmla="*/ 160508985 h 2564"/>
              <a:gd name="T28" fmla="*/ 81567087 w 1680"/>
              <a:gd name="T29" fmla="*/ 166223894 h 2564"/>
              <a:gd name="T30" fmla="*/ 87010226 w 1680"/>
              <a:gd name="T31" fmla="*/ 174877834 h 2564"/>
              <a:gd name="T32" fmla="*/ 73402658 w 1680"/>
              <a:gd name="T33" fmla="*/ 192022847 h 2564"/>
              <a:gd name="T34" fmla="*/ 67959502 w 1680"/>
              <a:gd name="T35" fmla="*/ 194880445 h 2564"/>
              <a:gd name="T36" fmla="*/ 51630643 w 1680"/>
              <a:gd name="T37" fmla="*/ 194880445 h 2564"/>
              <a:gd name="T38" fmla="*/ 43466213 w 1680"/>
              <a:gd name="T39" fmla="*/ 189165250 h 2564"/>
              <a:gd name="T40" fmla="*/ 38023075 w 1680"/>
              <a:gd name="T41" fmla="*/ 197737756 h 2564"/>
              <a:gd name="T42" fmla="*/ 27214866 w 1680"/>
              <a:gd name="T43" fmla="*/ 203534385 h 2564"/>
              <a:gd name="T44" fmla="*/ 38023075 w 1680"/>
              <a:gd name="T45" fmla="*/ 189165250 h 2564"/>
              <a:gd name="T46" fmla="*/ 35301775 w 1680"/>
              <a:gd name="T47" fmla="*/ 166223894 h 2564"/>
              <a:gd name="T48" fmla="*/ 24493576 w 1680"/>
              <a:gd name="T49" fmla="*/ 157651388 h 2564"/>
              <a:gd name="T50" fmla="*/ 5442862 w 1680"/>
              <a:gd name="T51" fmla="*/ 140424905 h 2564"/>
              <a:gd name="T52" fmla="*/ 8164432 w 1680"/>
              <a:gd name="T53" fmla="*/ 126137490 h 2564"/>
              <a:gd name="T54" fmla="*/ 16328863 w 1680"/>
              <a:gd name="T55" fmla="*/ 114625952 h 2564"/>
              <a:gd name="T56" fmla="*/ 2721570 w 1680"/>
              <a:gd name="T57" fmla="*/ 103195848 h 2564"/>
              <a:gd name="T58" fmla="*/ 0 w 1680"/>
              <a:gd name="T59" fmla="*/ 97480939 h 2564"/>
              <a:gd name="T60" fmla="*/ 21772006 w 1680"/>
              <a:gd name="T61" fmla="*/ 54455522 h 2564"/>
              <a:gd name="T62" fmla="*/ 32580206 w 1680"/>
              <a:gd name="T63" fmla="*/ 57312833 h 2564"/>
              <a:gd name="T64" fmla="*/ 40744644 w 1680"/>
              <a:gd name="T65" fmla="*/ 54455522 h 2564"/>
              <a:gd name="T66" fmla="*/ 38023075 w 1680"/>
              <a:gd name="T67" fmla="*/ 45883015 h 2564"/>
              <a:gd name="T68" fmla="*/ 46187783 w 1680"/>
              <a:gd name="T69" fmla="*/ 31595590 h 2564"/>
              <a:gd name="T70" fmla="*/ 62516642 w 1680"/>
              <a:gd name="T71" fmla="*/ 14369139 h 2564"/>
              <a:gd name="T72" fmla="*/ 65238211 w 1680"/>
              <a:gd name="T73" fmla="*/ 5796630 h 2564"/>
              <a:gd name="T74" fmla="*/ 73402658 w 1680"/>
              <a:gd name="T75" fmla="*/ 2857599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0"/>
              <a:gd name="T115" fmla="*/ 0 h 2564"/>
              <a:gd name="T116" fmla="*/ 1680 w 1680"/>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0" h="2564">
                <a:moveTo>
                  <a:pt x="979" y="0"/>
                </a:moveTo>
                <a:lnTo>
                  <a:pt x="1049" y="0"/>
                </a:lnTo>
                <a:lnTo>
                  <a:pt x="1154" y="106"/>
                </a:lnTo>
                <a:lnTo>
                  <a:pt x="1189" y="211"/>
                </a:lnTo>
                <a:lnTo>
                  <a:pt x="1189" y="246"/>
                </a:lnTo>
                <a:lnTo>
                  <a:pt x="1084" y="351"/>
                </a:lnTo>
                <a:lnTo>
                  <a:pt x="1084" y="457"/>
                </a:lnTo>
                <a:lnTo>
                  <a:pt x="1294" y="738"/>
                </a:lnTo>
                <a:lnTo>
                  <a:pt x="1294" y="773"/>
                </a:lnTo>
                <a:lnTo>
                  <a:pt x="1259" y="843"/>
                </a:lnTo>
                <a:lnTo>
                  <a:pt x="1224" y="878"/>
                </a:lnTo>
                <a:lnTo>
                  <a:pt x="1224" y="913"/>
                </a:lnTo>
                <a:lnTo>
                  <a:pt x="1259" y="948"/>
                </a:lnTo>
                <a:lnTo>
                  <a:pt x="1294" y="948"/>
                </a:lnTo>
                <a:lnTo>
                  <a:pt x="1329" y="983"/>
                </a:lnTo>
                <a:lnTo>
                  <a:pt x="1364" y="1053"/>
                </a:lnTo>
                <a:lnTo>
                  <a:pt x="1364" y="1124"/>
                </a:lnTo>
                <a:lnTo>
                  <a:pt x="1329" y="1264"/>
                </a:lnTo>
                <a:lnTo>
                  <a:pt x="1259" y="1334"/>
                </a:lnTo>
                <a:lnTo>
                  <a:pt x="1259" y="1369"/>
                </a:lnTo>
                <a:lnTo>
                  <a:pt x="1364" y="1475"/>
                </a:lnTo>
                <a:lnTo>
                  <a:pt x="1504" y="1545"/>
                </a:lnTo>
                <a:lnTo>
                  <a:pt x="1609" y="1545"/>
                </a:lnTo>
                <a:lnTo>
                  <a:pt x="1644" y="1580"/>
                </a:lnTo>
                <a:lnTo>
                  <a:pt x="1679" y="1720"/>
                </a:lnTo>
                <a:lnTo>
                  <a:pt x="1574" y="1826"/>
                </a:lnTo>
                <a:lnTo>
                  <a:pt x="1399" y="1826"/>
                </a:lnTo>
                <a:lnTo>
                  <a:pt x="1084" y="1966"/>
                </a:lnTo>
                <a:lnTo>
                  <a:pt x="1049" y="2001"/>
                </a:lnTo>
                <a:lnTo>
                  <a:pt x="1049" y="2036"/>
                </a:lnTo>
                <a:lnTo>
                  <a:pt x="1084" y="2107"/>
                </a:lnTo>
                <a:lnTo>
                  <a:pt x="1119" y="2142"/>
                </a:lnTo>
                <a:lnTo>
                  <a:pt x="1119" y="2177"/>
                </a:lnTo>
                <a:lnTo>
                  <a:pt x="944" y="2352"/>
                </a:lnTo>
                <a:lnTo>
                  <a:pt x="909" y="2352"/>
                </a:lnTo>
                <a:lnTo>
                  <a:pt x="874" y="2387"/>
                </a:lnTo>
                <a:lnTo>
                  <a:pt x="804" y="2563"/>
                </a:lnTo>
                <a:lnTo>
                  <a:pt x="664" y="2387"/>
                </a:lnTo>
                <a:lnTo>
                  <a:pt x="594" y="2317"/>
                </a:lnTo>
                <a:lnTo>
                  <a:pt x="559" y="2317"/>
                </a:lnTo>
                <a:lnTo>
                  <a:pt x="489" y="2387"/>
                </a:lnTo>
                <a:lnTo>
                  <a:pt x="489" y="2422"/>
                </a:lnTo>
                <a:lnTo>
                  <a:pt x="388" y="2499"/>
                </a:lnTo>
                <a:lnTo>
                  <a:pt x="350" y="2493"/>
                </a:lnTo>
                <a:lnTo>
                  <a:pt x="350" y="2458"/>
                </a:lnTo>
                <a:lnTo>
                  <a:pt x="489" y="2317"/>
                </a:lnTo>
                <a:lnTo>
                  <a:pt x="489" y="2247"/>
                </a:lnTo>
                <a:lnTo>
                  <a:pt x="454" y="2036"/>
                </a:lnTo>
                <a:lnTo>
                  <a:pt x="384" y="1966"/>
                </a:lnTo>
                <a:lnTo>
                  <a:pt x="315" y="1931"/>
                </a:lnTo>
                <a:lnTo>
                  <a:pt x="280" y="1931"/>
                </a:lnTo>
                <a:lnTo>
                  <a:pt x="70" y="1720"/>
                </a:lnTo>
                <a:lnTo>
                  <a:pt x="70" y="1615"/>
                </a:lnTo>
                <a:lnTo>
                  <a:pt x="105" y="1545"/>
                </a:lnTo>
                <a:lnTo>
                  <a:pt x="210" y="1440"/>
                </a:lnTo>
                <a:lnTo>
                  <a:pt x="210" y="1404"/>
                </a:lnTo>
                <a:lnTo>
                  <a:pt x="70" y="1264"/>
                </a:lnTo>
                <a:lnTo>
                  <a:pt x="35" y="1264"/>
                </a:lnTo>
                <a:lnTo>
                  <a:pt x="0" y="1229"/>
                </a:lnTo>
                <a:lnTo>
                  <a:pt x="0" y="1194"/>
                </a:lnTo>
                <a:lnTo>
                  <a:pt x="105" y="843"/>
                </a:lnTo>
                <a:lnTo>
                  <a:pt x="280" y="667"/>
                </a:lnTo>
                <a:lnTo>
                  <a:pt x="384" y="667"/>
                </a:lnTo>
                <a:lnTo>
                  <a:pt x="419" y="702"/>
                </a:lnTo>
                <a:lnTo>
                  <a:pt x="489" y="702"/>
                </a:lnTo>
                <a:lnTo>
                  <a:pt x="524" y="667"/>
                </a:lnTo>
                <a:lnTo>
                  <a:pt x="524" y="597"/>
                </a:lnTo>
                <a:lnTo>
                  <a:pt x="489" y="562"/>
                </a:lnTo>
                <a:lnTo>
                  <a:pt x="489" y="492"/>
                </a:lnTo>
                <a:lnTo>
                  <a:pt x="594" y="387"/>
                </a:lnTo>
                <a:lnTo>
                  <a:pt x="629" y="387"/>
                </a:lnTo>
                <a:lnTo>
                  <a:pt x="804" y="176"/>
                </a:lnTo>
                <a:lnTo>
                  <a:pt x="804" y="106"/>
                </a:lnTo>
                <a:lnTo>
                  <a:pt x="839" y="71"/>
                </a:lnTo>
                <a:lnTo>
                  <a:pt x="874" y="71"/>
                </a:lnTo>
                <a:lnTo>
                  <a:pt x="944" y="35"/>
                </a:lnTo>
                <a:lnTo>
                  <a:pt x="979" y="0"/>
                </a:lnTo>
              </a:path>
            </a:pathLst>
          </a:custGeom>
          <a:solidFill>
            <a:schemeClr val="tx1"/>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7" name="GSPG_J_R1"/>
          <p:cNvSpPr>
            <a:spLocks noChangeAspect="1" noChangeArrowheads="1"/>
          </p:cNvSpPr>
          <p:nvPr/>
        </p:nvSpPr>
        <p:spPr bwMode="auto">
          <a:xfrm rot="236775">
            <a:off x="4695918" y="4475531"/>
            <a:ext cx="567785" cy="370826"/>
          </a:xfrm>
          <a:custGeom>
            <a:avLst/>
            <a:gdLst>
              <a:gd name="T0" fmla="*/ 81311377 w 1820"/>
              <a:gd name="T1" fmla="*/ 0 h 1194"/>
              <a:gd name="T2" fmla="*/ 84024502 w 1820"/>
              <a:gd name="T3" fmla="*/ 0 h 1194"/>
              <a:gd name="T4" fmla="*/ 89450474 w 1820"/>
              <a:gd name="T5" fmla="*/ 6085151 h 1194"/>
              <a:gd name="T6" fmla="*/ 103015264 w 1820"/>
              <a:gd name="T7" fmla="*/ 6085151 h 1194"/>
              <a:gd name="T8" fmla="*/ 108441236 w 1820"/>
              <a:gd name="T9" fmla="*/ 12170008 h 1194"/>
              <a:gd name="T10" fmla="*/ 111154082 w 1820"/>
              <a:gd name="T11" fmla="*/ 12170008 h 1194"/>
              <a:gd name="T12" fmla="*/ 113866929 w 1820"/>
              <a:gd name="T13" fmla="*/ 9127579 h 1194"/>
              <a:gd name="T14" fmla="*/ 119292901 w 1820"/>
              <a:gd name="T15" fmla="*/ 9127579 h 1194"/>
              <a:gd name="T16" fmla="*/ 122006026 w 1820"/>
              <a:gd name="T17" fmla="*/ 12170008 h 1194"/>
              <a:gd name="T18" fmla="*/ 127431719 w 1820"/>
              <a:gd name="T19" fmla="*/ 12170008 h 1194"/>
              <a:gd name="T20" fmla="*/ 130144844 w 1820"/>
              <a:gd name="T21" fmla="*/ 9127579 h 1194"/>
              <a:gd name="T22" fmla="*/ 132857691 w 1820"/>
              <a:gd name="T23" fmla="*/ 9127579 h 1194"/>
              <a:gd name="T24" fmla="*/ 138283662 w 1820"/>
              <a:gd name="T25" fmla="*/ 15299412 h 1194"/>
              <a:gd name="T26" fmla="*/ 140996787 w 1820"/>
              <a:gd name="T27" fmla="*/ 33554569 h 1194"/>
              <a:gd name="T28" fmla="*/ 140996787 w 1820"/>
              <a:gd name="T29" fmla="*/ 42682155 h 1194"/>
              <a:gd name="T30" fmla="*/ 138283662 w 1820"/>
              <a:gd name="T31" fmla="*/ 48854281 h 1194"/>
              <a:gd name="T32" fmla="*/ 132857691 w 1820"/>
              <a:gd name="T33" fmla="*/ 54939135 h 1194"/>
              <a:gd name="T34" fmla="*/ 124718872 w 1820"/>
              <a:gd name="T35" fmla="*/ 57981857 h 1194"/>
              <a:gd name="T36" fmla="*/ 122006026 w 1820"/>
              <a:gd name="T37" fmla="*/ 57981857 h 1194"/>
              <a:gd name="T38" fmla="*/ 119292901 w 1820"/>
              <a:gd name="T39" fmla="*/ 61024284 h 1194"/>
              <a:gd name="T40" fmla="*/ 119292901 w 1820"/>
              <a:gd name="T41" fmla="*/ 67109433 h 1194"/>
              <a:gd name="T42" fmla="*/ 111154082 w 1820"/>
              <a:gd name="T43" fmla="*/ 76323692 h 1194"/>
              <a:gd name="T44" fmla="*/ 84024502 w 1820"/>
              <a:gd name="T45" fmla="*/ 91536436 h 1194"/>
              <a:gd name="T46" fmla="*/ 67824246 w 1820"/>
              <a:gd name="T47" fmla="*/ 103706439 h 1194"/>
              <a:gd name="T48" fmla="*/ 65111121 w 1820"/>
              <a:gd name="T49" fmla="*/ 103706439 h 1194"/>
              <a:gd name="T50" fmla="*/ 48833485 w 1820"/>
              <a:gd name="T51" fmla="*/ 97621585 h 1194"/>
              <a:gd name="T52" fmla="*/ 46120359 w 1820"/>
              <a:gd name="T53" fmla="*/ 94578863 h 1194"/>
              <a:gd name="T54" fmla="*/ 43407513 w 1820"/>
              <a:gd name="T55" fmla="*/ 94578863 h 1194"/>
              <a:gd name="T56" fmla="*/ 40694388 w 1820"/>
              <a:gd name="T57" fmla="*/ 97621585 h 1194"/>
              <a:gd name="T58" fmla="*/ 24416742 w 1820"/>
              <a:gd name="T59" fmla="*/ 97621585 h 1194"/>
              <a:gd name="T60" fmla="*/ 13564794 w 1820"/>
              <a:gd name="T61" fmla="*/ 91536436 h 1194"/>
              <a:gd name="T62" fmla="*/ 10851948 w 1820"/>
              <a:gd name="T63" fmla="*/ 88494008 h 1194"/>
              <a:gd name="T64" fmla="*/ 10851948 w 1820"/>
              <a:gd name="T65" fmla="*/ 85451286 h 1194"/>
              <a:gd name="T66" fmla="*/ 21703617 w 1820"/>
              <a:gd name="T67" fmla="*/ 73194288 h 1194"/>
              <a:gd name="T68" fmla="*/ 21703617 w 1820"/>
              <a:gd name="T69" fmla="*/ 70151860 h 1194"/>
              <a:gd name="T70" fmla="*/ 18990771 w 1820"/>
              <a:gd name="T71" fmla="*/ 67109433 h 1194"/>
              <a:gd name="T72" fmla="*/ 13564794 w 1820"/>
              <a:gd name="T73" fmla="*/ 67109433 h 1194"/>
              <a:gd name="T74" fmla="*/ 8138821 w 1820"/>
              <a:gd name="T75" fmla="*/ 61024284 h 1194"/>
              <a:gd name="T76" fmla="*/ 2712848 w 1820"/>
              <a:gd name="T77" fmla="*/ 48854281 h 1194"/>
              <a:gd name="T78" fmla="*/ 0 w 1820"/>
              <a:gd name="T79" fmla="*/ 36597291 h 1194"/>
              <a:gd name="T80" fmla="*/ 0 w 1820"/>
              <a:gd name="T81" fmla="*/ 33554569 h 1194"/>
              <a:gd name="T82" fmla="*/ 5425974 w 1820"/>
              <a:gd name="T83" fmla="*/ 27469715 h 1194"/>
              <a:gd name="T84" fmla="*/ 8138821 w 1820"/>
              <a:gd name="T85" fmla="*/ 27469715 h 1194"/>
              <a:gd name="T86" fmla="*/ 10851948 w 1820"/>
              <a:gd name="T87" fmla="*/ 24426993 h 1194"/>
              <a:gd name="T88" fmla="*/ 10851948 w 1820"/>
              <a:gd name="T89" fmla="*/ 21384566 h 1194"/>
              <a:gd name="T90" fmla="*/ 18990771 w 1820"/>
              <a:gd name="T91" fmla="*/ 12170008 h 1194"/>
              <a:gd name="T92" fmla="*/ 21703617 w 1820"/>
              <a:gd name="T93" fmla="*/ 12170008 h 1194"/>
              <a:gd name="T94" fmla="*/ 27129589 w 1820"/>
              <a:gd name="T95" fmla="*/ 18342134 h 1194"/>
              <a:gd name="T96" fmla="*/ 27129589 w 1820"/>
              <a:gd name="T97" fmla="*/ 21384566 h 1194"/>
              <a:gd name="T98" fmla="*/ 29842714 w 1820"/>
              <a:gd name="T99" fmla="*/ 24426993 h 1194"/>
              <a:gd name="T100" fmla="*/ 32555561 w 1820"/>
              <a:gd name="T101" fmla="*/ 24426993 h 1194"/>
              <a:gd name="T102" fmla="*/ 35268686 w 1820"/>
              <a:gd name="T103" fmla="*/ 21384566 h 1194"/>
              <a:gd name="T104" fmla="*/ 43407513 w 1820"/>
              <a:gd name="T105" fmla="*/ 21384566 h 1194"/>
              <a:gd name="T106" fmla="*/ 46120359 w 1820"/>
              <a:gd name="T107" fmla="*/ 24426993 h 1194"/>
              <a:gd name="T108" fmla="*/ 48833485 w 1820"/>
              <a:gd name="T109" fmla="*/ 24426993 h 1194"/>
              <a:gd name="T110" fmla="*/ 81311377 w 1820"/>
              <a:gd name="T111" fmla="*/ 0 h 11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0"/>
              <a:gd name="T169" fmla="*/ 0 h 1194"/>
              <a:gd name="T170" fmla="*/ 1820 w 1820"/>
              <a:gd name="T171" fmla="*/ 1194 h 11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0" h="1194">
                <a:moveTo>
                  <a:pt x="1049" y="0"/>
                </a:moveTo>
                <a:lnTo>
                  <a:pt x="1084" y="0"/>
                </a:lnTo>
                <a:lnTo>
                  <a:pt x="1154" y="70"/>
                </a:lnTo>
                <a:lnTo>
                  <a:pt x="1329" y="70"/>
                </a:lnTo>
                <a:lnTo>
                  <a:pt x="1399" y="140"/>
                </a:lnTo>
                <a:lnTo>
                  <a:pt x="1434" y="140"/>
                </a:lnTo>
                <a:lnTo>
                  <a:pt x="1469" y="105"/>
                </a:lnTo>
                <a:lnTo>
                  <a:pt x="1539" y="105"/>
                </a:lnTo>
                <a:lnTo>
                  <a:pt x="1574" y="140"/>
                </a:lnTo>
                <a:lnTo>
                  <a:pt x="1644" y="140"/>
                </a:lnTo>
                <a:lnTo>
                  <a:pt x="1679" y="105"/>
                </a:lnTo>
                <a:lnTo>
                  <a:pt x="1714" y="105"/>
                </a:lnTo>
                <a:lnTo>
                  <a:pt x="1784" y="176"/>
                </a:lnTo>
                <a:lnTo>
                  <a:pt x="1819" y="386"/>
                </a:lnTo>
                <a:lnTo>
                  <a:pt x="1819" y="491"/>
                </a:lnTo>
                <a:lnTo>
                  <a:pt x="1784" y="562"/>
                </a:lnTo>
                <a:lnTo>
                  <a:pt x="1714" y="632"/>
                </a:lnTo>
                <a:lnTo>
                  <a:pt x="1609" y="667"/>
                </a:lnTo>
                <a:lnTo>
                  <a:pt x="1574" y="667"/>
                </a:lnTo>
                <a:lnTo>
                  <a:pt x="1539" y="702"/>
                </a:lnTo>
                <a:lnTo>
                  <a:pt x="1539" y="772"/>
                </a:lnTo>
                <a:lnTo>
                  <a:pt x="1434" y="878"/>
                </a:lnTo>
                <a:lnTo>
                  <a:pt x="1084" y="1053"/>
                </a:lnTo>
                <a:lnTo>
                  <a:pt x="875" y="1193"/>
                </a:lnTo>
                <a:lnTo>
                  <a:pt x="840" y="1193"/>
                </a:lnTo>
                <a:lnTo>
                  <a:pt x="630" y="1123"/>
                </a:lnTo>
                <a:lnTo>
                  <a:pt x="595" y="1088"/>
                </a:lnTo>
                <a:lnTo>
                  <a:pt x="560" y="1088"/>
                </a:lnTo>
                <a:lnTo>
                  <a:pt x="525" y="1123"/>
                </a:lnTo>
                <a:lnTo>
                  <a:pt x="315" y="1123"/>
                </a:lnTo>
                <a:lnTo>
                  <a:pt x="175" y="1053"/>
                </a:lnTo>
                <a:lnTo>
                  <a:pt x="140" y="1018"/>
                </a:lnTo>
                <a:lnTo>
                  <a:pt x="140" y="983"/>
                </a:lnTo>
                <a:lnTo>
                  <a:pt x="280" y="842"/>
                </a:lnTo>
                <a:lnTo>
                  <a:pt x="280" y="807"/>
                </a:lnTo>
                <a:lnTo>
                  <a:pt x="245" y="772"/>
                </a:lnTo>
                <a:lnTo>
                  <a:pt x="175" y="772"/>
                </a:lnTo>
                <a:lnTo>
                  <a:pt x="105" y="702"/>
                </a:lnTo>
                <a:lnTo>
                  <a:pt x="35" y="562"/>
                </a:lnTo>
                <a:lnTo>
                  <a:pt x="0" y="421"/>
                </a:lnTo>
                <a:lnTo>
                  <a:pt x="0" y="386"/>
                </a:lnTo>
                <a:lnTo>
                  <a:pt x="70" y="316"/>
                </a:lnTo>
                <a:lnTo>
                  <a:pt x="105" y="316"/>
                </a:lnTo>
                <a:lnTo>
                  <a:pt x="140" y="281"/>
                </a:lnTo>
                <a:lnTo>
                  <a:pt x="140" y="246"/>
                </a:lnTo>
                <a:lnTo>
                  <a:pt x="245" y="140"/>
                </a:lnTo>
                <a:lnTo>
                  <a:pt x="280" y="140"/>
                </a:lnTo>
                <a:lnTo>
                  <a:pt x="350" y="211"/>
                </a:lnTo>
                <a:lnTo>
                  <a:pt x="350" y="246"/>
                </a:lnTo>
                <a:lnTo>
                  <a:pt x="385" y="281"/>
                </a:lnTo>
                <a:lnTo>
                  <a:pt x="420" y="281"/>
                </a:lnTo>
                <a:lnTo>
                  <a:pt x="455" y="246"/>
                </a:lnTo>
                <a:lnTo>
                  <a:pt x="560" y="246"/>
                </a:lnTo>
                <a:lnTo>
                  <a:pt x="595" y="281"/>
                </a:lnTo>
                <a:lnTo>
                  <a:pt x="630" y="281"/>
                </a:lnTo>
                <a:lnTo>
                  <a:pt x="1049" y="0"/>
                </a:lnTo>
              </a:path>
            </a:pathLst>
          </a:custGeom>
          <a:solidFill>
            <a:schemeClr val="accent6"/>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8" name="GSPG_B_R1"/>
          <p:cNvSpPr>
            <a:spLocks noChangeAspect="1" noChangeArrowheads="1"/>
          </p:cNvSpPr>
          <p:nvPr/>
        </p:nvSpPr>
        <p:spPr bwMode="auto">
          <a:xfrm rot="236775">
            <a:off x="4370846" y="3667673"/>
            <a:ext cx="567785" cy="671497"/>
          </a:xfrm>
          <a:custGeom>
            <a:avLst/>
            <a:gdLst>
              <a:gd name="T0" fmla="*/ 65039748 w 1821"/>
              <a:gd name="T1" fmla="*/ 0 h 2213"/>
              <a:gd name="T2" fmla="*/ 70459680 w 1821"/>
              <a:gd name="T3" fmla="*/ 17508125 h 2213"/>
              <a:gd name="T4" fmla="*/ 75879628 w 1821"/>
              <a:gd name="T5" fmla="*/ 20412323 h 2213"/>
              <a:gd name="T6" fmla="*/ 92139422 w 1821"/>
              <a:gd name="T7" fmla="*/ 8795543 h 2213"/>
              <a:gd name="T8" fmla="*/ 102979563 w 1821"/>
              <a:gd name="T9" fmla="*/ 14603932 h 2213"/>
              <a:gd name="T10" fmla="*/ 108399494 w 1821"/>
              <a:gd name="T11" fmla="*/ 11699738 h 2213"/>
              <a:gd name="T12" fmla="*/ 116529391 w 1821"/>
              <a:gd name="T13" fmla="*/ 17508125 h 2213"/>
              <a:gd name="T14" fmla="*/ 135499428 w 1821"/>
              <a:gd name="T15" fmla="*/ 14603932 h 2213"/>
              <a:gd name="T16" fmla="*/ 140919359 w 1821"/>
              <a:gd name="T17" fmla="*/ 17508125 h 2213"/>
              <a:gd name="T18" fmla="*/ 130079219 w 1821"/>
              <a:gd name="T19" fmla="*/ 43728839 h 2213"/>
              <a:gd name="T20" fmla="*/ 124659287 w 1821"/>
              <a:gd name="T21" fmla="*/ 55345612 h 2213"/>
              <a:gd name="T22" fmla="*/ 130079219 w 1821"/>
              <a:gd name="T23" fmla="*/ 58249805 h 2213"/>
              <a:gd name="T24" fmla="*/ 132789462 w 1821"/>
              <a:gd name="T25" fmla="*/ 64141152 h 2213"/>
              <a:gd name="T26" fmla="*/ 119239356 w 1821"/>
              <a:gd name="T27" fmla="*/ 81566330 h 2213"/>
              <a:gd name="T28" fmla="*/ 100269597 w 1821"/>
              <a:gd name="T29" fmla="*/ 87374717 h 2213"/>
              <a:gd name="T30" fmla="*/ 97559631 w 1821"/>
              <a:gd name="T31" fmla="*/ 101978932 h 2213"/>
              <a:gd name="T32" fmla="*/ 100269597 w 1821"/>
              <a:gd name="T33" fmla="*/ 110691512 h 2213"/>
              <a:gd name="T34" fmla="*/ 92139422 w 1821"/>
              <a:gd name="T35" fmla="*/ 122391245 h 2213"/>
              <a:gd name="T36" fmla="*/ 84551574 w 1821"/>
              <a:gd name="T37" fmla="*/ 169024295 h 2213"/>
              <a:gd name="T38" fmla="*/ 62329783 w 1821"/>
              <a:gd name="T39" fmla="*/ 183545262 h 2213"/>
              <a:gd name="T40" fmla="*/ 55361061 w 1821"/>
              <a:gd name="T41" fmla="*/ 175579326 h 2213"/>
              <a:gd name="T42" fmla="*/ 48779677 w 1821"/>
              <a:gd name="T43" fmla="*/ 171845528 h 2213"/>
              <a:gd name="T44" fmla="*/ 46069711 w 1821"/>
              <a:gd name="T45" fmla="*/ 163132948 h 2213"/>
              <a:gd name="T46" fmla="*/ 29809909 w 1821"/>
              <a:gd name="T47" fmla="*/ 157324562 h 2213"/>
              <a:gd name="T48" fmla="*/ 16259798 w 1821"/>
              <a:gd name="T49" fmla="*/ 145624792 h 2213"/>
              <a:gd name="T50" fmla="*/ 24389977 w 1821"/>
              <a:gd name="T51" fmla="*/ 119487052 h 2213"/>
              <a:gd name="T52" fmla="*/ 21680012 w 1821"/>
              <a:gd name="T53" fmla="*/ 110691512 h 2213"/>
              <a:gd name="T54" fmla="*/ 16259798 w 1821"/>
              <a:gd name="T55" fmla="*/ 107787318 h 2213"/>
              <a:gd name="T56" fmla="*/ 13549832 w 1821"/>
              <a:gd name="T57" fmla="*/ 99074738 h 2213"/>
              <a:gd name="T58" fmla="*/ 18970046 w 1821"/>
              <a:gd name="T59" fmla="*/ 90361870 h 2213"/>
              <a:gd name="T60" fmla="*/ 13549832 w 1821"/>
              <a:gd name="T61" fmla="*/ 81566330 h 2213"/>
              <a:gd name="T62" fmla="*/ 2709967 w 1821"/>
              <a:gd name="T63" fmla="*/ 67045346 h 2213"/>
              <a:gd name="T64" fmla="*/ 8129899 w 1821"/>
              <a:gd name="T65" fmla="*/ 52441418 h 2213"/>
              <a:gd name="T66" fmla="*/ 10839867 w 1821"/>
              <a:gd name="T67" fmla="*/ 46633032 h 2213"/>
              <a:gd name="T68" fmla="*/ 0 w 1821"/>
              <a:gd name="T69" fmla="*/ 29124903 h 2213"/>
              <a:gd name="T70" fmla="*/ 2709967 w 1821"/>
              <a:gd name="T71" fmla="*/ 20412323 h 2213"/>
              <a:gd name="T72" fmla="*/ 18970046 w 1821"/>
              <a:gd name="T73" fmla="*/ 17508125 h 2213"/>
              <a:gd name="T74" fmla="*/ 29809909 w 1821"/>
              <a:gd name="T75" fmla="*/ 20412323 h 2213"/>
              <a:gd name="T76" fmla="*/ 46069711 w 1821"/>
              <a:gd name="T77" fmla="*/ 17508125 h 2213"/>
              <a:gd name="T78" fmla="*/ 51489642 w 1821"/>
              <a:gd name="T79" fmla="*/ 20412323 h 2213"/>
              <a:gd name="T80" fmla="*/ 54199608 w 1821"/>
              <a:gd name="T81" fmla="*/ 8795543 h 2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1"/>
              <a:gd name="T124" fmla="*/ 0 h 2213"/>
              <a:gd name="T125" fmla="*/ 1821 w 1821"/>
              <a:gd name="T126" fmla="*/ 2213 h 2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1" h="2213">
                <a:moveTo>
                  <a:pt x="805" y="0"/>
                </a:moveTo>
                <a:lnTo>
                  <a:pt x="840" y="0"/>
                </a:lnTo>
                <a:lnTo>
                  <a:pt x="910" y="71"/>
                </a:lnTo>
                <a:lnTo>
                  <a:pt x="910" y="211"/>
                </a:lnTo>
                <a:lnTo>
                  <a:pt x="945" y="246"/>
                </a:lnTo>
                <a:lnTo>
                  <a:pt x="980" y="246"/>
                </a:lnTo>
                <a:lnTo>
                  <a:pt x="1120" y="106"/>
                </a:lnTo>
                <a:lnTo>
                  <a:pt x="1190" y="106"/>
                </a:lnTo>
                <a:lnTo>
                  <a:pt x="1260" y="176"/>
                </a:lnTo>
                <a:lnTo>
                  <a:pt x="1330" y="176"/>
                </a:lnTo>
                <a:lnTo>
                  <a:pt x="1365" y="141"/>
                </a:lnTo>
                <a:lnTo>
                  <a:pt x="1400" y="141"/>
                </a:lnTo>
                <a:lnTo>
                  <a:pt x="1470" y="176"/>
                </a:lnTo>
                <a:lnTo>
                  <a:pt x="1505" y="211"/>
                </a:lnTo>
                <a:lnTo>
                  <a:pt x="1715" y="211"/>
                </a:lnTo>
                <a:lnTo>
                  <a:pt x="1750" y="176"/>
                </a:lnTo>
                <a:lnTo>
                  <a:pt x="1785" y="176"/>
                </a:lnTo>
                <a:lnTo>
                  <a:pt x="1820" y="211"/>
                </a:lnTo>
                <a:lnTo>
                  <a:pt x="1820" y="351"/>
                </a:lnTo>
                <a:lnTo>
                  <a:pt x="1680" y="527"/>
                </a:lnTo>
                <a:lnTo>
                  <a:pt x="1610" y="597"/>
                </a:lnTo>
                <a:lnTo>
                  <a:pt x="1610" y="667"/>
                </a:lnTo>
                <a:lnTo>
                  <a:pt x="1645" y="702"/>
                </a:lnTo>
                <a:lnTo>
                  <a:pt x="1680" y="702"/>
                </a:lnTo>
                <a:lnTo>
                  <a:pt x="1715" y="738"/>
                </a:lnTo>
                <a:lnTo>
                  <a:pt x="1715" y="773"/>
                </a:lnTo>
                <a:lnTo>
                  <a:pt x="1680" y="843"/>
                </a:lnTo>
                <a:lnTo>
                  <a:pt x="1540" y="983"/>
                </a:lnTo>
                <a:lnTo>
                  <a:pt x="1470" y="983"/>
                </a:lnTo>
                <a:lnTo>
                  <a:pt x="1295" y="1053"/>
                </a:lnTo>
                <a:lnTo>
                  <a:pt x="1260" y="1089"/>
                </a:lnTo>
                <a:lnTo>
                  <a:pt x="1260" y="1229"/>
                </a:lnTo>
                <a:lnTo>
                  <a:pt x="1295" y="1264"/>
                </a:lnTo>
                <a:lnTo>
                  <a:pt x="1295" y="1334"/>
                </a:lnTo>
                <a:lnTo>
                  <a:pt x="1225" y="1404"/>
                </a:lnTo>
                <a:lnTo>
                  <a:pt x="1190" y="1475"/>
                </a:lnTo>
                <a:lnTo>
                  <a:pt x="1139" y="1726"/>
                </a:lnTo>
                <a:lnTo>
                  <a:pt x="1092" y="2037"/>
                </a:lnTo>
                <a:lnTo>
                  <a:pt x="947" y="2176"/>
                </a:lnTo>
                <a:lnTo>
                  <a:pt x="805" y="2212"/>
                </a:lnTo>
                <a:lnTo>
                  <a:pt x="735" y="2142"/>
                </a:lnTo>
                <a:lnTo>
                  <a:pt x="715" y="2116"/>
                </a:lnTo>
                <a:lnTo>
                  <a:pt x="702" y="2096"/>
                </a:lnTo>
                <a:lnTo>
                  <a:pt x="630" y="2071"/>
                </a:lnTo>
                <a:lnTo>
                  <a:pt x="595" y="2036"/>
                </a:lnTo>
                <a:lnTo>
                  <a:pt x="595" y="1966"/>
                </a:lnTo>
                <a:lnTo>
                  <a:pt x="525" y="1896"/>
                </a:lnTo>
                <a:lnTo>
                  <a:pt x="385" y="1896"/>
                </a:lnTo>
                <a:lnTo>
                  <a:pt x="280" y="1826"/>
                </a:lnTo>
                <a:lnTo>
                  <a:pt x="210" y="1755"/>
                </a:lnTo>
                <a:lnTo>
                  <a:pt x="210" y="1650"/>
                </a:lnTo>
                <a:lnTo>
                  <a:pt x="315" y="1440"/>
                </a:lnTo>
                <a:lnTo>
                  <a:pt x="315" y="1369"/>
                </a:lnTo>
                <a:lnTo>
                  <a:pt x="280" y="1334"/>
                </a:lnTo>
                <a:lnTo>
                  <a:pt x="245" y="1334"/>
                </a:lnTo>
                <a:lnTo>
                  <a:pt x="210" y="1299"/>
                </a:lnTo>
                <a:lnTo>
                  <a:pt x="166" y="1269"/>
                </a:lnTo>
                <a:lnTo>
                  <a:pt x="175" y="1194"/>
                </a:lnTo>
                <a:lnTo>
                  <a:pt x="245" y="1124"/>
                </a:lnTo>
                <a:lnTo>
                  <a:pt x="245" y="1089"/>
                </a:lnTo>
                <a:lnTo>
                  <a:pt x="210" y="1053"/>
                </a:lnTo>
                <a:lnTo>
                  <a:pt x="175" y="983"/>
                </a:lnTo>
                <a:lnTo>
                  <a:pt x="140" y="945"/>
                </a:lnTo>
                <a:lnTo>
                  <a:pt x="35" y="808"/>
                </a:lnTo>
                <a:lnTo>
                  <a:pt x="27" y="701"/>
                </a:lnTo>
                <a:lnTo>
                  <a:pt x="105" y="632"/>
                </a:lnTo>
                <a:lnTo>
                  <a:pt x="140" y="597"/>
                </a:lnTo>
                <a:lnTo>
                  <a:pt x="140" y="562"/>
                </a:lnTo>
                <a:lnTo>
                  <a:pt x="70" y="422"/>
                </a:lnTo>
                <a:lnTo>
                  <a:pt x="0" y="351"/>
                </a:lnTo>
                <a:lnTo>
                  <a:pt x="0" y="316"/>
                </a:lnTo>
                <a:lnTo>
                  <a:pt x="35" y="246"/>
                </a:lnTo>
                <a:lnTo>
                  <a:pt x="70" y="211"/>
                </a:lnTo>
                <a:lnTo>
                  <a:pt x="245" y="211"/>
                </a:lnTo>
                <a:lnTo>
                  <a:pt x="280" y="246"/>
                </a:lnTo>
                <a:lnTo>
                  <a:pt x="385" y="246"/>
                </a:lnTo>
                <a:lnTo>
                  <a:pt x="420" y="211"/>
                </a:lnTo>
                <a:lnTo>
                  <a:pt x="595" y="211"/>
                </a:lnTo>
                <a:lnTo>
                  <a:pt x="630" y="246"/>
                </a:lnTo>
                <a:lnTo>
                  <a:pt x="665" y="246"/>
                </a:lnTo>
                <a:lnTo>
                  <a:pt x="700" y="211"/>
                </a:lnTo>
                <a:lnTo>
                  <a:pt x="700" y="106"/>
                </a:lnTo>
                <a:lnTo>
                  <a:pt x="805" y="0"/>
                </a:lnTo>
              </a:path>
            </a:pathLst>
          </a:custGeom>
          <a:solidFill>
            <a:schemeClr val="accent6"/>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9" name="GSPG_A_R1"/>
          <p:cNvSpPr>
            <a:spLocks noChangeAspect="1" noChangeArrowheads="1"/>
          </p:cNvSpPr>
          <p:nvPr/>
        </p:nvSpPr>
        <p:spPr bwMode="auto">
          <a:xfrm rot="236775">
            <a:off x="4591019" y="3813633"/>
            <a:ext cx="707051" cy="721609"/>
          </a:xfrm>
          <a:custGeom>
            <a:avLst/>
            <a:gdLst>
              <a:gd name="T0" fmla="*/ 96930686 w 2275"/>
              <a:gd name="T1" fmla="*/ 0 h 2353"/>
              <a:gd name="T2" fmla="*/ 145319044 w 2275"/>
              <a:gd name="T3" fmla="*/ 2966676 h 2353"/>
              <a:gd name="T4" fmla="*/ 153396379 w 2275"/>
              <a:gd name="T5" fmla="*/ 8899735 h 2353"/>
              <a:gd name="T6" fmla="*/ 169551534 w 2275"/>
              <a:gd name="T7" fmla="*/ 26784219 h 2353"/>
              <a:gd name="T8" fmla="*/ 172244152 w 2275"/>
              <a:gd name="T9" fmla="*/ 32717277 h 2353"/>
              <a:gd name="T10" fmla="*/ 172244152 w 2275"/>
              <a:gd name="T11" fmla="*/ 86285723 h 2353"/>
              <a:gd name="T12" fmla="*/ 174936771 w 2275"/>
              <a:gd name="T13" fmla="*/ 89252397 h 2353"/>
              <a:gd name="T14" fmla="*/ 174936771 w 2275"/>
              <a:gd name="T15" fmla="*/ 101118804 h 2353"/>
              <a:gd name="T16" fmla="*/ 161474234 w 2275"/>
              <a:gd name="T17" fmla="*/ 116036607 h 2353"/>
              <a:gd name="T18" fmla="*/ 158781616 w 2275"/>
              <a:gd name="T19" fmla="*/ 116036607 h 2353"/>
              <a:gd name="T20" fmla="*/ 150704038 w 2275"/>
              <a:gd name="T21" fmla="*/ 124936339 h 2353"/>
              <a:gd name="T22" fmla="*/ 150704038 w 2275"/>
              <a:gd name="T23" fmla="*/ 127903014 h 2353"/>
              <a:gd name="T24" fmla="*/ 156088997 w 2275"/>
              <a:gd name="T25" fmla="*/ 133836363 h 2353"/>
              <a:gd name="T26" fmla="*/ 156088997 w 2275"/>
              <a:gd name="T27" fmla="*/ 136802746 h 2353"/>
              <a:gd name="T28" fmla="*/ 145319044 w 2275"/>
              <a:gd name="T29" fmla="*/ 148754165 h 2353"/>
              <a:gd name="T30" fmla="*/ 142626426 w 2275"/>
              <a:gd name="T31" fmla="*/ 148754165 h 2353"/>
              <a:gd name="T32" fmla="*/ 139933808 w 2275"/>
              <a:gd name="T33" fmla="*/ 145787491 h 2353"/>
              <a:gd name="T34" fmla="*/ 131856231 w 2275"/>
              <a:gd name="T35" fmla="*/ 145787491 h 2353"/>
              <a:gd name="T36" fmla="*/ 129163890 w 2275"/>
              <a:gd name="T37" fmla="*/ 148754165 h 2353"/>
              <a:gd name="T38" fmla="*/ 129163890 w 2275"/>
              <a:gd name="T39" fmla="*/ 151720549 h 2353"/>
              <a:gd name="T40" fmla="*/ 137241467 w 2275"/>
              <a:gd name="T41" fmla="*/ 160620609 h 2353"/>
              <a:gd name="T42" fmla="*/ 137241467 w 2275"/>
              <a:gd name="T43" fmla="*/ 172571737 h 2353"/>
              <a:gd name="T44" fmla="*/ 129163890 w 2275"/>
              <a:gd name="T45" fmla="*/ 181471469 h 2353"/>
              <a:gd name="T46" fmla="*/ 105008264 w 2275"/>
              <a:gd name="T47" fmla="*/ 196304551 h 2353"/>
              <a:gd name="T48" fmla="*/ 96930686 w 2275"/>
              <a:gd name="T49" fmla="*/ 199355946 h 2353"/>
              <a:gd name="T50" fmla="*/ 94238068 w 2275"/>
              <a:gd name="T51" fmla="*/ 199355946 h 2353"/>
              <a:gd name="T52" fmla="*/ 83468150 w 2275"/>
              <a:gd name="T53" fmla="*/ 187404818 h 2353"/>
              <a:gd name="T54" fmla="*/ 83468150 w 2275"/>
              <a:gd name="T55" fmla="*/ 178504795 h 2353"/>
              <a:gd name="T56" fmla="*/ 80775531 w 2275"/>
              <a:gd name="T57" fmla="*/ 175538411 h 2353"/>
              <a:gd name="T58" fmla="*/ 75390572 w 2275"/>
              <a:gd name="T59" fmla="*/ 175538411 h 2353"/>
              <a:gd name="T60" fmla="*/ 61927741 w 2275"/>
              <a:gd name="T61" fmla="*/ 184438144 h 2353"/>
              <a:gd name="T62" fmla="*/ 56542782 w 2275"/>
              <a:gd name="T63" fmla="*/ 190371202 h 2353"/>
              <a:gd name="T64" fmla="*/ 48465204 w 2275"/>
              <a:gd name="T65" fmla="*/ 190371202 h 2353"/>
              <a:gd name="T66" fmla="*/ 40387627 w 2275"/>
              <a:gd name="T67" fmla="*/ 181471469 h 2353"/>
              <a:gd name="T68" fmla="*/ 32310318 w 2275"/>
              <a:gd name="T69" fmla="*/ 175538411 h 2353"/>
              <a:gd name="T70" fmla="*/ 13462541 w 2275"/>
              <a:gd name="T71" fmla="*/ 175538411 h 2353"/>
              <a:gd name="T72" fmla="*/ 8077580 w 2275"/>
              <a:gd name="T73" fmla="*/ 172571737 h 2353"/>
              <a:gd name="T74" fmla="*/ 0 w 2275"/>
              <a:gd name="T75" fmla="*/ 163586992 h 2353"/>
              <a:gd name="T76" fmla="*/ 0 w 2275"/>
              <a:gd name="T77" fmla="*/ 160620609 h 2353"/>
              <a:gd name="T78" fmla="*/ 2692619 w 2275"/>
              <a:gd name="T79" fmla="*/ 157653934 h 2353"/>
              <a:gd name="T80" fmla="*/ 5384961 w 2275"/>
              <a:gd name="T81" fmla="*/ 151720549 h 2353"/>
              <a:gd name="T82" fmla="*/ 5384961 w 2275"/>
              <a:gd name="T83" fmla="*/ 148754165 h 2353"/>
              <a:gd name="T84" fmla="*/ 8077580 w 2275"/>
              <a:gd name="T85" fmla="*/ 145787491 h 2353"/>
              <a:gd name="T86" fmla="*/ 16155159 w 2275"/>
              <a:gd name="T87" fmla="*/ 145787491 h 2353"/>
              <a:gd name="T88" fmla="*/ 26925082 w 2275"/>
              <a:gd name="T89" fmla="*/ 133836363 h 2353"/>
              <a:gd name="T90" fmla="*/ 35002659 w 2275"/>
              <a:gd name="T91" fmla="*/ 83319339 h 2353"/>
              <a:gd name="T92" fmla="*/ 40387627 w 2275"/>
              <a:gd name="T93" fmla="*/ 74334577 h 2353"/>
              <a:gd name="T94" fmla="*/ 40387627 w 2275"/>
              <a:gd name="T95" fmla="*/ 68401519 h 2353"/>
              <a:gd name="T96" fmla="*/ 37695286 w 2275"/>
              <a:gd name="T97" fmla="*/ 65434844 h 2353"/>
              <a:gd name="T98" fmla="*/ 37695286 w 2275"/>
              <a:gd name="T99" fmla="*/ 53568437 h 2353"/>
              <a:gd name="T100" fmla="*/ 43080245 w 2275"/>
              <a:gd name="T101" fmla="*/ 47550367 h 2353"/>
              <a:gd name="T102" fmla="*/ 51157823 w 2275"/>
              <a:gd name="T103" fmla="*/ 47550367 h 2353"/>
              <a:gd name="T104" fmla="*/ 61927741 w 2275"/>
              <a:gd name="T105" fmla="*/ 41617309 h 2353"/>
              <a:gd name="T106" fmla="*/ 70005318 w 2275"/>
              <a:gd name="T107" fmla="*/ 32717277 h 2353"/>
              <a:gd name="T108" fmla="*/ 70005318 w 2275"/>
              <a:gd name="T109" fmla="*/ 29750893 h 2353"/>
              <a:gd name="T110" fmla="*/ 75390572 w 2275"/>
              <a:gd name="T111" fmla="*/ 23817544 h 2353"/>
              <a:gd name="T112" fmla="*/ 83468150 w 2275"/>
              <a:gd name="T113" fmla="*/ 23817544 h 2353"/>
              <a:gd name="T114" fmla="*/ 88853109 w 2275"/>
              <a:gd name="T115" fmla="*/ 17799761 h 2353"/>
              <a:gd name="T116" fmla="*/ 88853109 w 2275"/>
              <a:gd name="T117" fmla="*/ 8899735 h 2353"/>
              <a:gd name="T118" fmla="*/ 96930686 w 2275"/>
              <a:gd name="T119" fmla="*/ 0 h 23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5"/>
              <a:gd name="T181" fmla="*/ 0 h 2353"/>
              <a:gd name="T182" fmla="*/ 2275 w 2275"/>
              <a:gd name="T183" fmla="*/ 2353 h 23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5" h="2353">
                <a:moveTo>
                  <a:pt x="1260" y="0"/>
                </a:moveTo>
                <a:lnTo>
                  <a:pt x="1889" y="35"/>
                </a:lnTo>
                <a:lnTo>
                  <a:pt x="1994" y="105"/>
                </a:lnTo>
                <a:lnTo>
                  <a:pt x="2204" y="316"/>
                </a:lnTo>
                <a:lnTo>
                  <a:pt x="2239" y="386"/>
                </a:lnTo>
                <a:lnTo>
                  <a:pt x="2239" y="1018"/>
                </a:lnTo>
                <a:lnTo>
                  <a:pt x="2274" y="1053"/>
                </a:lnTo>
                <a:lnTo>
                  <a:pt x="2274" y="1193"/>
                </a:lnTo>
                <a:lnTo>
                  <a:pt x="2099" y="1369"/>
                </a:lnTo>
                <a:lnTo>
                  <a:pt x="2064" y="1369"/>
                </a:lnTo>
                <a:lnTo>
                  <a:pt x="1959" y="1474"/>
                </a:lnTo>
                <a:lnTo>
                  <a:pt x="1959" y="1509"/>
                </a:lnTo>
                <a:lnTo>
                  <a:pt x="2029" y="1579"/>
                </a:lnTo>
                <a:lnTo>
                  <a:pt x="2029" y="1614"/>
                </a:lnTo>
                <a:lnTo>
                  <a:pt x="1889" y="1755"/>
                </a:lnTo>
                <a:lnTo>
                  <a:pt x="1854" y="1755"/>
                </a:lnTo>
                <a:lnTo>
                  <a:pt x="1819" y="1720"/>
                </a:lnTo>
                <a:lnTo>
                  <a:pt x="1714" y="1720"/>
                </a:lnTo>
                <a:lnTo>
                  <a:pt x="1679" y="1755"/>
                </a:lnTo>
                <a:lnTo>
                  <a:pt x="1679" y="1790"/>
                </a:lnTo>
                <a:lnTo>
                  <a:pt x="1784" y="1895"/>
                </a:lnTo>
                <a:lnTo>
                  <a:pt x="1784" y="2036"/>
                </a:lnTo>
                <a:lnTo>
                  <a:pt x="1679" y="2141"/>
                </a:lnTo>
                <a:lnTo>
                  <a:pt x="1365" y="2316"/>
                </a:lnTo>
                <a:lnTo>
                  <a:pt x="1260" y="2352"/>
                </a:lnTo>
                <a:lnTo>
                  <a:pt x="1225" y="2352"/>
                </a:lnTo>
                <a:lnTo>
                  <a:pt x="1085" y="2211"/>
                </a:lnTo>
                <a:lnTo>
                  <a:pt x="1085" y="2106"/>
                </a:lnTo>
                <a:lnTo>
                  <a:pt x="1050" y="2071"/>
                </a:lnTo>
                <a:lnTo>
                  <a:pt x="980" y="2071"/>
                </a:lnTo>
                <a:lnTo>
                  <a:pt x="805" y="2176"/>
                </a:lnTo>
                <a:lnTo>
                  <a:pt x="735" y="2246"/>
                </a:lnTo>
                <a:lnTo>
                  <a:pt x="630" y="2246"/>
                </a:lnTo>
                <a:lnTo>
                  <a:pt x="525" y="2141"/>
                </a:lnTo>
                <a:lnTo>
                  <a:pt x="420" y="2071"/>
                </a:lnTo>
                <a:lnTo>
                  <a:pt x="175" y="2071"/>
                </a:lnTo>
                <a:lnTo>
                  <a:pt x="105" y="2036"/>
                </a:lnTo>
                <a:lnTo>
                  <a:pt x="0" y="1930"/>
                </a:lnTo>
                <a:lnTo>
                  <a:pt x="0" y="1895"/>
                </a:lnTo>
                <a:lnTo>
                  <a:pt x="35" y="1860"/>
                </a:lnTo>
                <a:lnTo>
                  <a:pt x="70" y="1790"/>
                </a:lnTo>
                <a:lnTo>
                  <a:pt x="70" y="1755"/>
                </a:lnTo>
                <a:lnTo>
                  <a:pt x="105" y="1720"/>
                </a:lnTo>
                <a:lnTo>
                  <a:pt x="210" y="1720"/>
                </a:lnTo>
                <a:lnTo>
                  <a:pt x="350" y="1579"/>
                </a:lnTo>
                <a:lnTo>
                  <a:pt x="455" y="983"/>
                </a:lnTo>
                <a:lnTo>
                  <a:pt x="525" y="877"/>
                </a:lnTo>
                <a:lnTo>
                  <a:pt x="525" y="807"/>
                </a:lnTo>
                <a:lnTo>
                  <a:pt x="490" y="772"/>
                </a:lnTo>
                <a:lnTo>
                  <a:pt x="490" y="632"/>
                </a:lnTo>
                <a:lnTo>
                  <a:pt x="560" y="561"/>
                </a:lnTo>
                <a:lnTo>
                  <a:pt x="665" y="561"/>
                </a:lnTo>
                <a:lnTo>
                  <a:pt x="805" y="491"/>
                </a:lnTo>
                <a:lnTo>
                  <a:pt x="910" y="386"/>
                </a:lnTo>
                <a:lnTo>
                  <a:pt x="910" y="351"/>
                </a:lnTo>
                <a:lnTo>
                  <a:pt x="980" y="281"/>
                </a:lnTo>
                <a:lnTo>
                  <a:pt x="1085" y="281"/>
                </a:lnTo>
                <a:lnTo>
                  <a:pt x="1155" y="210"/>
                </a:lnTo>
                <a:lnTo>
                  <a:pt x="1155" y="105"/>
                </a:lnTo>
                <a:lnTo>
                  <a:pt x="1260" y="0"/>
                </a:lnTo>
              </a:path>
            </a:pathLst>
          </a:custGeom>
          <a:solidFill>
            <a:schemeClr val="tx1"/>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30" name="GSPG_C_R1"/>
          <p:cNvSpPr>
            <a:spLocks noChangeAspect="1" noChangeArrowheads="1"/>
          </p:cNvSpPr>
          <p:nvPr/>
        </p:nvSpPr>
        <p:spPr bwMode="auto">
          <a:xfrm rot="236775">
            <a:off x="4782737" y="4430218"/>
            <a:ext cx="160693" cy="140313"/>
          </a:xfrm>
          <a:custGeom>
            <a:avLst/>
            <a:gdLst>
              <a:gd name="T0" fmla="*/ 20847591 w 518"/>
              <a:gd name="T1" fmla="*/ 0 h 457"/>
              <a:gd name="T2" fmla="*/ 23530260 w 518"/>
              <a:gd name="T3" fmla="*/ 0 h 457"/>
              <a:gd name="T4" fmla="*/ 28895323 w 518"/>
              <a:gd name="T5" fmla="*/ 5946917 h 457"/>
              <a:gd name="T6" fmla="*/ 28895323 w 518"/>
              <a:gd name="T7" fmla="*/ 8920520 h 457"/>
              <a:gd name="T8" fmla="*/ 31577992 w 518"/>
              <a:gd name="T9" fmla="*/ 14867437 h 457"/>
              <a:gd name="T10" fmla="*/ 39625733 w 518"/>
              <a:gd name="T11" fmla="*/ 23787668 h 457"/>
              <a:gd name="T12" fmla="*/ 39625733 w 518"/>
              <a:gd name="T13" fmla="*/ 26846090 h 457"/>
              <a:gd name="T14" fmla="*/ 34260662 w 518"/>
              <a:gd name="T15" fmla="*/ 32793005 h 457"/>
              <a:gd name="T16" fmla="*/ 26212653 w 518"/>
              <a:gd name="T17" fmla="*/ 38740220 h 457"/>
              <a:gd name="T18" fmla="*/ 23530260 w 518"/>
              <a:gd name="T19" fmla="*/ 38740220 h 457"/>
              <a:gd name="T20" fmla="*/ 20847591 w 518"/>
              <a:gd name="T21" fmla="*/ 35766608 h 457"/>
              <a:gd name="T22" fmla="*/ 12799854 w 518"/>
              <a:gd name="T23" fmla="*/ 35766608 h 457"/>
              <a:gd name="T24" fmla="*/ 10117185 w 518"/>
              <a:gd name="T25" fmla="*/ 38740220 h 457"/>
              <a:gd name="T26" fmla="*/ 7434513 w 518"/>
              <a:gd name="T27" fmla="*/ 38740220 h 457"/>
              <a:gd name="T28" fmla="*/ 2069449 w 518"/>
              <a:gd name="T29" fmla="*/ 32793005 h 457"/>
              <a:gd name="T30" fmla="*/ 2069449 w 518"/>
              <a:gd name="T31" fmla="*/ 29819693 h 457"/>
              <a:gd name="T32" fmla="*/ 0 w 518"/>
              <a:gd name="T33" fmla="*/ 23023136 h 457"/>
              <a:gd name="T34" fmla="*/ 4752120 w 518"/>
              <a:gd name="T35" fmla="*/ 14867437 h 457"/>
              <a:gd name="T36" fmla="*/ 10117185 w 518"/>
              <a:gd name="T37" fmla="*/ 8920520 h 457"/>
              <a:gd name="T38" fmla="*/ 20847591 w 518"/>
              <a:gd name="T39" fmla="*/ 0 h 4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457"/>
              <a:gd name="T62" fmla="*/ 518 w 518"/>
              <a:gd name="T63" fmla="*/ 457 h 4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457">
                <a:moveTo>
                  <a:pt x="272" y="0"/>
                </a:moveTo>
                <a:lnTo>
                  <a:pt x="307" y="0"/>
                </a:lnTo>
                <a:lnTo>
                  <a:pt x="377" y="70"/>
                </a:lnTo>
                <a:lnTo>
                  <a:pt x="377" y="105"/>
                </a:lnTo>
                <a:lnTo>
                  <a:pt x="412" y="175"/>
                </a:lnTo>
                <a:lnTo>
                  <a:pt x="517" y="280"/>
                </a:lnTo>
                <a:lnTo>
                  <a:pt x="517" y="316"/>
                </a:lnTo>
                <a:lnTo>
                  <a:pt x="447" y="386"/>
                </a:lnTo>
                <a:lnTo>
                  <a:pt x="342" y="456"/>
                </a:lnTo>
                <a:lnTo>
                  <a:pt x="307" y="456"/>
                </a:lnTo>
                <a:lnTo>
                  <a:pt x="272" y="421"/>
                </a:lnTo>
                <a:lnTo>
                  <a:pt x="167" y="421"/>
                </a:lnTo>
                <a:lnTo>
                  <a:pt x="132" y="456"/>
                </a:lnTo>
                <a:lnTo>
                  <a:pt x="97" y="456"/>
                </a:lnTo>
                <a:lnTo>
                  <a:pt x="27" y="386"/>
                </a:lnTo>
                <a:lnTo>
                  <a:pt x="27" y="351"/>
                </a:lnTo>
                <a:lnTo>
                  <a:pt x="0" y="271"/>
                </a:lnTo>
                <a:lnTo>
                  <a:pt x="62" y="175"/>
                </a:lnTo>
                <a:lnTo>
                  <a:pt x="132" y="105"/>
                </a:lnTo>
                <a:lnTo>
                  <a:pt x="272" y="0"/>
                </a:lnTo>
              </a:path>
            </a:pathLst>
          </a:custGeom>
          <a:solidFill>
            <a:schemeClr val="accent4"/>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31" name="GSPG_P_R1"/>
          <p:cNvSpPr>
            <a:spLocks noChangeAspect="1" noChangeArrowheads="1"/>
          </p:cNvSpPr>
          <p:nvPr/>
        </p:nvSpPr>
        <p:spPr bwMode="auto">
          <a:xfrm rot="236775">
            <a:off x="3480561" y="1402201"/>
            <a:ext cx="942736" cy="1473283"/>
          </a:xfrm>
          <a:custGeom>
            <a:avLst/>
            <a:gdLst>
              <a:gd name="T0" fmla="*/ 158596964 w 3010"/>
              <a:gd name="T1" fmla="*/ 5833250 h 4845"/>
              <a:gd name="T2" fmla="*/ 155862506 w 3010"/>
              <a:gd name="T3" fmla="*/ 20499947 h 4845"/>
              <a:gd name="T4" fmla="*/ 155862506 w 3010"/>
              <a:gd name="T5" fmla="*/ 35083210 h 4845"/>
              <a:gd name="T6" fmla="*/ 112111700 w 3010"/>
              <a:gd name="T7" fmla="*/ 81916361 h 4845"/>
              <a:gd name="T8" fmla="*/ 109377242 w 3010"/>
              <a:gd name="T9" fmla="*/ 99499820 h 4845"/>
              <a:gd name="T10" fmla="*/ 112111700 w 3010"/>
              <a:gd name="T11" fmla="*/ 108249547 h 4845"/>
              <a:gd name="T12" fmla="*/ 101173867 w 3010"/>
              <a:gd name="T13" fmla="*/ 116999563 h 4845"/>
              <a:gd name="T14" fmla="*/ 92970493 w 3010"/>
              <a:gd name="T15" fmla="*/ 137499501 h 4845"/>
              <a:gd name="T16" fmla="*/ 106642784 w 3010"/>
              <a:gd name="T17" fmla="*/ 137499501 h 4845"/>
              <a:gd name="T18" fmla="*/ 120314795 w 3010"/>
              <a:gd name="T19" fmla="*/ 125749579 h 4845"/>
              <a:gd name="T20" fmla="*/ 144924638 w 3010"/>
              <a:gd name="T21" fmla="*/ 111166315 h 4845"/>
              <a:gd name="T22" fmla="*/ 155862506 w 3010"/>
              <a:gd name="T23" fmla="*/ 116999563 h 4845"/>
              <a:gd name="T24" fmla="*/ 175003433 w 3010"/>
              <a:gd name="T25" fmla="*/ 111166315 h 4845"/>
              <a:gd name="T26" fmla="*/ 215941762 w 3010"/>
              <a:gd name="T27" fmla="*/ 114083083 h 4845"/>
              <a:gd name="T28" fmla="*/ 232348511 w 3010"/>
              <a:gd name="T29" fmla="*/ 119916331 h 4845"/>
              <a:gd name="T30" fmla="*/ 232348511 w 3010"/>
              <a:gd name="T31" fmla="*/ 149166285 h 4845"/>
              <a:gd name="T32" fmla="*/ 224145136 w 3010"/>
              <a:gd name="T33" fmla="*/ 166749491 h 4845"/>
              <a:gd name="T34" fmla="*/ 196879098 w 3010"/>
              <a:gd name="T35" fmla="*/ 245749336 h 4845"/>
              <a:gd name="T36" fmla="*/ 166800338 w 3010"/>
              <a:gd name="T37" fmla="*/ 257415832 h 4845"/>
              <a:gd name="T38" fmla="*/ 150393589 w 3010"/>
              <a:gd name="T39" fmla="*/ 277915770 h 4845"/>
              <a:gd name="T40" fmla="*/ 117580616 w 3010"/>
              <a:gd name="T41" fmla="*/ 286665785 h 4845"/>
              <a:gd name="T42" fmla="*/ 106642784 w 3010"/>
              <a:gd name="T43" fmla="*/ 304249028 h 4845"/>
              <a:gd name="T44" fmla="*/ 87501856 w 3010"/>
              <a:gd name="T45" fmla="*/ 312999043 h 4845"/>
              <a:gd name="T46" fmla="*/ 60157537 w 3010"/>
              <a:gd name="T47" fmla="*/ 298332281 h 4845"/>
              <a:gd name="T48" fmla="*/ 51954163 w 3010"/>
              <a:gd name="T49" fmla="*/ 324665827 h 4845"/>
              <a:gd name="T50" fmla="*/ 27344310 w 3010"/>
              <a:gd name="T51" fmla="*/ 359832167 h 4845"/>
              <a:gd name="T52" fmla="*/ 10937837 w 3010"/>
              <a:gd name="T53" fmla="*/ 403665384 h 4845"/>
              <a:gd name="T54" fmla="*/ 8203377 w 3010"/>
              <a:gd name="T55" fmla="*/ 371498951 h 4845"/>
              <a:gd name="T56" fmla="*/ 10937837 w 3010"/>
              <a:gd name="T57" fmla="*/ 342248997 h 4845"/>
              <a:gd name="T58" fmla="*/ 19140936 w 3010"/>
              <a:gd name="T59" fmla="*/ 269082616 h 4845"/>
              <a:gd name="T60" fmla="*/ 38282152 w 3010"/>
              <a:gd name="T61" fmla="*/ 242832568 h 4845"/>
              <a:gd name="T62" fmla="*/ 38282152 w 3010"/>
              <a:gd name="T63" fmla="*/ 231082646 h 4845"/>
              <a:gd name="T64" fmla="*/ 27344310 w 3010"/>
              <a:gd name="T65" fmla="*/ 242832568 h 4845"/>
              <a:gd name="T66" fmla="*/ 0 w 3010"/>
              <a:gd name="T67" fmla="*/ 248665816 h 4845"/>
              <a:gd name="T68" fmla="*/ 5468918 w 3010"/>
              <a:gd name="T69" fmla="*/ 213582614 h 4845"/>
              <a:gd name="T70" fmla="*/ 10937837 w 3010"/>
              <a:gd name="T71" fmla="*/ 198916213 h 4845"/>
              <a:gd name="T72" fmla="*/ 24609852 w 3010"/>
              <a:gd name="T73" fmla="*/ 166749491 h 4845"/>
              <a:gd name="T74" fmla="*/ 8203377 w 3010"/>
              <a:gd name="T75" fmla="*/ 152082800 h 4845"/>
              <a:gd name="T76" fmla="*/ 8203377 w 3010"/>
              <a:gd name="T77" fmla="*/ 137499501 h 4845"/>
              <a:gd name="T78" fmla="*/ 13672015 w 3010"/>
              <a:gd name="T79" fmla="*/ 131666253 h 4845"/>
              <a:gd name="T80" fmla="*/ 10937837 w 3010"/>
              <a:gd name="T81" fmla="*/ 111166315 h 4845"/>
              <a:gd name="T82" fmla="*/ 21875394 w 3010"/>
              <a:gd name="T83" fmla="*/ 93583145 h 4845"/>
              <a:gd name="T84" fmla="*/ 30078769 w 3010"/>
              <a:gd name="T85" fmla="*/ 76083114 h 4845"/>
              <a:gd name="T86" fmla="*/ 35547685 w 3010"/>
              <a:gd name="T87" fmla="*/ 64333173 h 4845"/>
              <a:gd name="T88" fmla="*/ 41016330 w 3010"/>
              <a:gd name="T89" fmla="*/ 49749910 h 4845"/>
              <a:gd name="T90" fmla="*/ 49219705 w 3010"/>
              <a:gd name="T91" fmla="*/ 32166442 h 4845"/>
              <a:gd name="T92" fmla="*/ 46485246 w 3010"/>
              <a:gd name="T93" fmla="*/ 20499947 h 4845"/>
              <a:gd name="T94" fmla="*/ 65626174 w 3010"/>
              <a:gd name="T95" fmla="*/ 20499947 h 4845"/>
              <a:gd name="T96" fmla="*/ 79298482 w 3010"/>
              <a:gd name="T97" fmla="*/ 17583174 h 4845"/>
              <a:gd name="T98" fmla="*/ 117580616 w 3010"/>
              <a:gd name="T99" fmla="*/ 11666500 h 4845"/>
              <a:gd name="T100" fmla="*/ 133987085 w 3010"/>
              <a:gd name="T101" fmla="*/ 5833250 h 48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10"/>
              <a:gd name="T154" fmla="*/ 0 h 4845"/>
              <a:gd name="T155" fmla="*/ 3010 w 3010"/>
              <a:gd name="T156" fmla="*/ 4845 h 48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10" h="4845">
                <a:moveTo>
                  <a:pt x="1890" y="0"/>
                </a:moveTo>
                <a:lnTo>
                  <a:pt x="1960" y="0"/>
                </a:lnTo>
                <a:lnTo>
                  <a:pt x="2030" y="70"/>
                </a:lnTo>
                <a:lnTo>
                  <a:pt x="2030" y="105"/>
                </a:lnTo>
                <a:lnTo>
                  <a:pt x="1995" y="140"/>
                </a:lnTo>
                <a:lnTo>
                  <a:pt x="1995" y="246"/>
                </a:lnTo>
                <a:lnTo>
                  <a:pt x="2030" y="281"/>
                </a:lnTo>
                <a:lnTo>
                  <a:pt x="2030" y="351"/>
                </a:lnTo>
                <a:lnTo>
                  <a:pt x="1995" y="421"/>
                </a:lnTo>
                <a:lnTo>
                  <a:pt x="1925" y="491"/>
                </a:lnTo>
                <a:lnTo>
                  <a:pt x="1890" y="491"/>
                </a:lnTo>
                <a:lnTo>
                  <a:pt x="1435" y="983"/>
                </a:lnTo>
                <a:lnTo>
                  <a:pt x="1365" y="1088"/>
                </a:lnTo>
                <a:lnTo>
                  <a:pt x="1365" y="1158"/>
                </a:lnTo>
                <a:lnTo>
                  <a:pt x="1400" y="1194"/>
                </a:lnTo>
                <a:lnTo>
                  <a:pt x="1435" y="1194"/>
                </a:lnTo>
                <a:lnTo>
                  <a:pt x="1470" y="1229"/>
                </a:lnTo>
                <a:lnTo>
                  <a:pt x="1435" y="1299"/>
                </a:lnTo>
                <a:lnTo>
                  <a:pt x="1365" y="1369"/>
                </a:lnTo>
                <a:lnTo>
                  <a:pt x="1330" y="1369"/>
                </a:lnTo>
                <a:lnTo>
                  <a:pt x="1295" y="1404"/>
                </a:lnTo>
                <a:lnTo>
                  <a:pt x="1295" y="1509"/>
                </a:lnTo>
                <a:lnTo>
                  <a:pt x="1190" y="1615"/>
                </a:lnTo>
                <a:lnTo>
                  <a:pt x="1190" y="1650"/>
                </a:lnTo>
                <a:lnTo>
                  <a:pt x="1225" y="1685"/>
                </a:lnTo>
                <a:lnTo>
                  <a:pt x="1330" y="1685"/>
                </a:lnTo>
                <a:lnTo>
                  <a:pt x="1365" y="1650"/>
                </a:lnTo>
                <a:lnTo>
                  <a:pt x="1365" y="1580"/>
                </a:lnTo>
                <a:lnTo>
                  <a:pt x="1435" y="1509"/>
                </a:lnTo>
                <a:lnTo>
                  <a:pt x="1540" y="1509"/>
                </a:lnTo>
                <a:lnTo>
                  <a:pt x="1715" y="1439"/>
                </a:lnTo>
                <a:lnTo>
                  <a:pt x="1785" y="1369"/>
                </a:lnTo>
                <a:lnTo>
                  <a:pt x="1855" y="1334"/>
                </a:lnTo>
                <a:lnTo>
                  <a:pt x="1890" y="1334"/>
                </a:lnTo>
                <a:lnTo>
                  <a:pt x="1960" y="1369"/>
                </a:lnTo>
                <a:lnTo>
                  <a:pt x="1995" y="1404"/>
                </a:lnTo>
                <a:lnTo>
                  <a:pt x="2135" y="1404"/>
                </a:lnTo>
                <a:lnTo>
                  <a:pt x="2205" y="1369"/>
                </a:lnTo>
                <a:lnTo>
                  <a:pt x="2240" y="1334"/>
                </a:lnTo>
                <a:lnTo>
                  <a:pt x="2310" y="1334"/>
                </a:lnTo>
                <a:lnTo>
                  <a:pt x="2345" y="1369"/>
                </a:lnTo>
                <a:lnTo>
                  <a:pt x="2764" y="1369"/>
                </a:lnTo>
                <a:lnTo>
                  <a:pt x="2799" y="1334"/>
                </a:lnTo>
                <a:lnTo>
                  <a:pt x="2869" y="1334"/>
                </a:lnTo>
                <a:lnTo>
                  <a:pt x="2974" y="1439"/>
                </a:lnTo>
                <a:lnTo>
                  <a:pt x="3009" y="1509"/>
                </a:lnTo>
                <a:lnTo>
                  <a:pt x="3009" y="1720"/>
                </a:lnTo>
                <a:lnTo>
                  <a:pt x="2974" y="1790"/>
                </a:lnTo>
                <a:lnTo>
                  <a:pt x="2834" y="1931"/>
                </a:lnTo>
                <a:lnTo>
                  <a:pt x="2834" y="1966"/>
                </a:lnTo>
                <a:lnTo>
                  <a:pt x="2869" y="2001"/>
                </a:lnTo>
                <a:lnTo>
                  <a:pt x="2869" y="2071"/>
                </a:lnTo>
                <a:lnTo>
                  <a:pt x="2764" y="2492"/>
                </a:lnTo>
                <a:lnTo>
                  <a:pt x="2520" y="2949"/>
                </a:lnTo>
                <a:lnTo>
                  <a:pt x="2415" y="3054"/>
                </a:lnTo>
                <a:lnTo>
                  <a:pt x="2275" y="3054"/>
                </a:lnTo>
                <a:lnTo>
                  <a:pt x="2135" y="3089"/>
                </a:lnTo>
                <a:lnTo>
                  <a:pt x="2030" y="3194"/>
                </a:lnTo>
                <a:lnTo>
                  <a:pt x="2030" y="3229"/>
                </a:lnTo>
                <a:lnTo>
                  <a:pt x="1925" y="3335"/>
                </a:lnTo>
                <a:lnTo>
                  <a:pt x="1820" y="3370"/>
                </a:lnTo>
                <a:lnTo>
                  <a:pt x="1575" y="3405"/>
                </a:lnTo>
                <a:lnTo>
                  <a:pt x="1505" y="3440"/>
                </a:lnTo>
                <a:lnTo>
                  <a:pt x="1400" y="3545"/>
                </a:lnTo>
                <a:lnTo>
                  <a:pt x="1400" y="3580"/>
                </a:lnTo>
                <a:lnTo>
                  <a:pt x="1365" y="3651"/>
                </a:lnTo>
                <a:lnTo>
                  <a:pt x="1295" y="3721"/>
                </a:lnTo>
                <a:lnTo>
                  <a:pt x="1225" y="3756"/>
                </a:lnTo>
                <a:lnTo>
                  <a:pt x="1120" y="3756"/>
                </a:lnTo>
                <a:lnTo>
                  <a:pt x="910" y="3616"/>
                </a:lnTo>
                <a:lnTo>
                  <a:pt x="840" y="3580"/>
                </a:lnTo>
                <a:lnTo>
                  <a:pt x="770" y="3580"/>
                </a:lnTo>
                <a:lnTo>
                  <a:pt x="735" y="3616"/>
                </a:lnTo>
                <a:lnTo>
                  <a:pt x="735" y="3826"/>
                </a:lnTo>
                <a:lnTo>
                  <a:pt x="665" y="3896"/>
                </a:lnTo>
                <a:lnTo>
                  <a:pt x="595" y="3896"/>
                </a:lnTo>
                <a:lnTo>
                  <a:pt x="525" y="3967"/>
                </a:lnTo>
                <a:lnTo>
                  <a:pt x="350" y="4318"/>
                </a:lnTo>
                <a:lnTo>
                  <a:pt x="280" y="4774"/>
                </a:lnTo>
                <a:lnTo>
                  <a:pt x="210" y="4844"/>
                </a:lnTo>
                <a:lnTo>
                  <a:pt x="140" y="4844"/>
                </a:lnTo>
                <a:lnTo>
                  <a:pt x="35" y="4739"/>
                </a:lnTo>
                <a:lnTo>
                  <a:pt x="35" y="4704"/>
                </a:lnTo>
                <a:lnTo>
                  <a:pt x="105" y="4458"/>
                </a:lnTo>
                <a:lnTo>
                  <a:pt x="210" y="4212"/>
                </a:lnTo>
                <a:lnTo>
                  <a:pt x="210" y="4177"/>
                </a:lnTo>
                <a:lnTo>
                  <a:pt x="140" y="4107"/>
                </a:lnTo>
                <a:lnTo>
                  <a:pt x="140" y="3756"/>
                </a:lnTo>
                <a:lnTo>
                  <a:pt x="210" y="3335"/>
                </a:lnTo>
                <a:lnTo>
                  <a:pt x="245" y="3229"/>
                </a:lnTo>
                <a:lnTo>
                  <a:pt x="350" y="3019"/>
                </a:lnTo>
                <a:lnTo>
                  <a:pt x="455" y="2914"/>
                </a:lnTo>
                <a:lnTo>
                  <a:pt x="490" y="2914"/>
                </a:lnTo>
                <a:lnTo>
                  <a:pt x="525" y="2878"/>
                </a:lnTo>
                <a:lnTo>
                  <a:pt x="525" y="2808"/>
                </a:lnTo>
                <a:lnTo>
                  <a:pt x="490" y="2773"/>
                </a:lnTo>
                <a:lnTo>
                  <a:pt x="455" y="2773"/>
                </a:lnTo>
                <a:lnTo>
                  <a:pt x="350" y="2878"/>
                </a:lnTo>
                <a:lnTo>
                  <a:pt x="350" y="2914"/>
                </a:lnTo>
                <a:lnTo>
                  <a:pt x="210" y="3054"/>
                </a:lnTo>
                <a:lnTo>
                  <a:pt x="70" y="3054"/>
                </a:lnTo>
                <a:lnTo>
                  <a:pt x="0" y="2984"/>
                </a:lnTo>
                <a:lnTo>
                  <a:pt x="0" y="2773"/>
                </a:lnTo>
                <a:lnTo>
                  <a:pt x="70" y="2703"/>
                </a:lnTo>
                <a:lnTo>
                  <a:pt x="70" y="2563"/>
                </a:lnTo>
                <a:lnTo>
                  <a:pt x="35" y="2527"/>
                </a:lnTo>
                <a:lnTo>
                  <a:pt x="35" y="2492"/>
                </a:lnTo>
                <a:lnTo>
                  <a:pt x="140" y="2387"/>
                </a:lnTo>
                <a:lnTo>
                  <a:pt x="245" y="2211"/>
                </a:lnTo>
                <a:lnTo>
                  <a:pt x="315" y="2036"/>
                </a:lnTo>
                <a:lnTo>
                  <a:pt x="315" y="2001"/>
                </a:lnTo>
                <a:lnTo>
                  <a:pt x="280" y="1860"/>
                </a:lnTo>
                <a:lnTo>
                  <a:pt x="245" y="1825"/>
                </a:lnTo>
                <a:lnTo>
                  <a:pt x="105" y="1825"/>
                </a:lnTo>
                <a:lnTo>
                  <a:pt x="35" y="1755"/>
                </a:lnTo>
                <a:lnTo>
                  <a:pt x="35" y="1720"/>
                </a:lnTo>
                <a:lnTo>
                  <a:pt x="105" y="1650"/>
                </a:lnTo>
                <a:lnTo>
                  <a:pt x="140" y="1650"/>
                </a:lnTo>
                <a:lnTo>
                  <a:pt x="175" y="1615"/>
                </a:lnTo>
                <a:lnTo>
                  <a:pt x="175" y="1580"/>
                </a:lnTo>
                <a:lnTo>
                  <a:pt x="105" y="1509"/>
                </a:lnTo>
                <a:lnTo>
                  <a:pt x="105" y="1439"/>
                </a:lnTo>
                <a:lnTo>
                  <a:pt x="140" y="1334"/>
                </a:lnTo>
                <a:lnTo>
                  <a:pt x="175" y="1194"/>
                </a:lnTo>
                <a:lnTo>
                  <a:pt x="210" y="1158"/>
                </a:lnTo>
                <a:lnTo>
                  <a:pt x="280" y="1123"/>
                </a:lnTo>
                <a:lnTo>
                  <a:pt x="525" y="1123"/>
                </a:lnTo>
                <a:lnTo>
                  <a:pt x="525" y="1053"/>
                </a:lnTo>
                <a:lnTo>
                  <a:pt x="385" y="913"/>
                </a:lnTo>
                <a:lnTo>
                  <a:pt x="385" y="878"/>
                </a:lnTo>
                <a:lnTo>
                  <a:pt x="455" y="807"/>
                </a:lnTo>
                <a:lnTo>
                  <a:pt x="455" y="772"/>
                </a:lnTo>
                <a:lnTo>
                  <a:pt x="420" y="737"/>
                </a:lnTo>
                <a:lnTo>
                  <a:pt x="420" y="702"/>
                </a:lnTo>
                <a:lnTo>
                  <a:pt x="525" y="597"/>
                </a:lnTo>
                <a:lnTo>
                  <a:pt x="560" y="597"/>
                </a:lnTo>
                <a:lnTo>
                  <a:pt x="595" y="562"/>
                </a:lnTo>
                <a:lnTo>
                  <a:pt x="630" y="386"/>
                </a:lnTo>
                <a:lnTo>
                  <a:pt x="630" y="316"/>
                </a:lnTo>
                <a:lnTo>
                  <a:pt x="595" y="281"/>
                </a:lnTo>
                <a:lnTo>
                  <a:pt x="595" y="246"/>
                </a:lnTo>
                <a:lnTo>
                  <a:pt x="700" y="140"/>
                </a:lnTo>
                <a:lnTo>
                  <a:pt x="735" y="140"/>
                </a:lnTo>
                <a:lnTo>
                  <a:pt x="840" y="246"/>
                </a:lnTo>
                <a:lnTo>
                  <a:pt x="910" y="246"/>
                </a:lnTo>
                <a:lnTo>
                  <a:pt x="945" y="211"/>
                </a:lnTo>
                <a:lnTo>
                  <a:pt x="1015" y="211"/>
                </a:lnTo>
                <a:lnTo>
                  <a:pt x="1050" y="246"/>
                </a:lnTo>
                <a:lnTo>
                  <a:pt x="1120" y="246"/>
                </a:lnTo>
                <a:lnTo>
                  <a:pt x="1505" y="140"/>
                </a:lnTo>
                <a:lnTo>
                  <a:pt x="1610" y="35"/>
                </a:lnTo>
                <a:lnTo>
                  <a:pt x="1680" y="35"/>
                </a:lnTo>
                <a:lnTo>
                  <a:pt x="1715" y="70"/>
                </a:lnTo>
                <a:lnTo>
                  <a:pt x="1820" y="70"/>
                </a:lnTo>
                <a:lnTo>
                  <a:pt x="1890" y="0"/>
                </a:lnTo>
              </a:path>
            </a:pathLst>
          </a:custGeom>
          <a:solidFill>
            <a:schemeClr val="accent4"/>
          </a:solidFill>
          <a:ln w="7200">
            <a:solidFill>
              <a:srgbClr val="000000"/>
            </a:solidFill>
            <a:round/>
            <a:headEnd/>
            <a:tailEnd/>
          </a:ln>
        </p:spPr>
        <p:txBody>
          <a:bodyPr/>
          <a:lstStyle/>
          <a:p>
            <a:pPr defTabSz="946052"/>
            <a:endParaRPr lang="en-GB" sz="1451" dirty="0">
              <a:solidFill>
                <a:prstClr val="white"/>
              </a:solidFill>
              <a:latin typeface="Tahoma"/>
            </a:endParaRPr>
          </a:p>
        </p:txBody>
      </p:sp>
      <p:sp>
        <p:nvSpPr>
          <p:cNvPr id="32" name="GSPG_K_R1"/>
          <p:cNvSpPr>
            <a:spLocks noChangeAspect="1" noChangeArrowheads="1"/>
          </p:cNvSpPr>
          <p:nvPr/>
        </p:nvSpPr>
        <p:spPr bwMode="auto">
          <a:xfrm rot="236775">
            <a:off x="3492731" y="4079012"/>
            <a:ext cx="707051" cy="471051"/>
          </a:xfrm>
          <a:custGeom>
            <a:avLst/>
            <a:gdLst>
              <a:gd name="T0" fmla="*/ 138865856 w 2240"/>
              <a:gd name="T1" fmla="*/ 0 h 1545"/>
              <a:gd name="T2" fmla="*/ 155529531 w 2240"/>
              <a:gd name="T3" fmla="*/ 20608534 h 1545"/>
              <a:gd name="T4" fmla="*/ 147197535 w 2240"/>
              <a:gd name="T5" fmla="*/ 32336829 h 1545"/>
              <a:gd name="T6" fmla="*/ 150292548 w 2240"/>
              <a:gd name="T7" fmla="*/ 51185873 h 1545"/>
              <a:gd name="T8" fmla="*/ 163861491 w 2240"/>
              <a:gd name="T9" fmla="*/ 58809366 h 1545"/>
              <a:gd name="T10" fmla="*/ 177668748 w 2240"/>
              <a:gd name="T11" fmla="*/ 94078206 h 1545"/>
              <a:gd name="T12" fmla="*/ 166638999 w 2240"/>
              <a:gd name="T13" fmla="*/ 111754730 h 1545"/>
              <a:gd name="T14" fmla="*/ 158307038 w 2240"/>
              <a:gd name="T15" fmla="*/ 108822439 h 1545"/>
              <a:gd name="T16" fmla="*/ 149975078 w 2240"/>
              <a:gd name="T17" fmla="*/ 120551023 h 1545"/>
              <a:gd name="T18" fmla="*/ 138865856 w 2240"/>
              <a:gd name="T19" fmla="*/ 129347317 h 1545"/>
              <a:gd name="T20" fmla="*/ 116647201 w 2240"/>
              <a:gd name="T21" fmla="*/ 126415026 h 1545"/>
              <a:gd name="T22" fmla="*/ 102760788 w 2240"/>
              <a:gd name="T23" fmla="*/ 108822439 h 1545"/>
              <a:gd name="T24" fmla="*/ 91651319 w 2240"/>
              <a:gd name="T25" fmla="*/ 102874499 h 1545"/>
              <a:gd name="T26" fmla="*/ 77764906 w 2240"/>
              <a:gd name="T27" fmla="*/ 111754730 h 1545"/>
              <a:gd name="T28" fmla="*/ 66655420 w 2240"/>
              <a:gd name="T29" fmla="*/ 105890437 h 1545"/>
              <a:gd name="T30" fmla="*/ 69432928 w 2240"/>
              <a:gd name="T31" fmla="*/ 99942498 h 1545"/>
              <a:gd name="T32" fmla="*/ 66655420 w 2240"/>
              <a:gd name="T33" fmla="*/ 94078206 h 1545"/>
              <a:gd name="T34" fmla="*/ 47214273 w 2240"/>
              <a:gd name="T35" fmla="*/ 91146204 h 1545"/>
              <a:gd name="T36" fmla="*/ 22218664 w 2240"/>
              <a:gd name="T37" fmla="*/ 105890437 h 1545"/>
              <a:gd name="T38" fmla="*/ 11109191 w 2240"/>
              <a:gd name="T39" fmla="*/ 97010497 h 1545"/>
              <a:gd name="T40" fmla="*/ 5554736 w 2240"/>
              <a:gd name="T41" fmla="*/ 85281912 h 1545"/>
              <a:gd name="T42" fmla="*/ 11109191 w 2240"/>
              <a:gd name="T43" fmla="*/ 76485619 h 1545"/>
              <a:gd name="T44" fmla="*/ 5554736 w 2240"/>
              <a:gd name="T45" fmla="*/ 73469952 h 1545"/>
              <a:gd name="T46" fmla="*/ 0 w 2240"/>
              <a:gd name="T47" fmla="*/ 64673658 h 1545"/>
              <a:gd name="T48" fmla="*/ 8331963 w 2240"/>
              <a:gd name="T49" fmla="*/ 58809366 h 1545"/>
              <a:gd name="T50" fmla="*/ 11109191 w 2240"/>
              <a:gd name="T51" fmla="*/ 52945363 h 1545"/>
              <a:gd name="T52" fmla="*/ 19441156 w 2240"/>
              <a:gd name="T53" fmla="*/ 46997134 h 1545"/>
              <a:gd name="T54" fmla="*/ 24995890 w 2240"/>
              <a:gd name="T55" fmla="*/ 50013073 h 1545"/>
              <a:gd name="T56" fmla="*/ 61100967 w 2240"/>
              <a:gd name="T57" fmla="*/ 26472537 h 1545"/>
              <a:gd name="T58" fmla="*/ 80542132 w 2240"/>
              <a:gd name="T59" fmla="*/ 17592592 h 1545"/>
              <a:gd name="T60" fmla="*/ 87287026 w 2240"/>
              <a:gd name="T61" fmla="*/ 16838607 h 1545"/>
              <a:gd name="T62" fmla="*/ 105538014 w 2240"/>
              <a:gd name="T63" fmla="*/ 11728299 h 1545"/>
              <a:gd name="T64" fmla="*/ 113552505 w 2240"/>
              <a:gd name="T65" fmla="*/ 10723083 h 1545"/>
              <a:gd name="T66" fmla="*/ 124979161 w 2240"/>
              <a:gd name="T67" fmla="*/ 5864294 h 1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40"/>
              <a:gd name="T103" fmla="*/ 0 h 1545"/>
              <a:gd name="T104" fmla="*/ 2240 w 2240"/>
              <a:gd name="T105" fmla="*/ 1545 h 15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40" h="1545">
                <a:moveTo>
                  <a:pt x="1715" y="0"/>
                </a:moveTo>
                <a:lnTo>
                  <a:pt x="1750" y="0"/>
                </a:lnTo>
                <a:lnTo>
                  <a:pt x="1960" y="210"/>
                </a:lnTo>
                <a:lnTo>
                  <a:pt x="1960" y="246"/>
                </a:lnTo>
                <a:lnTo>
                  <a:pt x="1925" y="316"/>
                </a:lnTo>
                <a:lnTo>
                  <a:pt x="1855" y="386"/>
                </a:lnTo>
                <a:lnTo>
                  <a:pt x="1855" y="561"/>
                </a:lnTo>
                <a:lnTo>
                  <a:pt x="1894" y="611"/>
                </a:lnTo>
                <a:lnTo>
                  <a:pt x="1973" y="677"/>
                </a:lnTo>
                <a:lnTo>
                  <a:pt x="2065" y="702"/>
                </a:lnTo>
                <a:lnTo>
                  <a:pt x="2239" y="877"/>
                </a:lnTo>
                <a:lnTo>
                  <a:pt x="2239" y="1123"/>
                </a:lnTo>
                <a:lnTo>
                  <a:pt x="2134" y="1299"/>
                </a:lnTo>
                <a:lnTo>
                  <a:pt x="2100" y="1334"/>
                </a:lnTo>
                <a:lnTo>
                  <a:pt x="2065" y="1299"/>
                </a:lnTo>
                <a:lnTo>
                  <a:pt x="1995" y="1299"/>
                </a:lnTo>
                <a:lnTo>
                  <a:pt x="1890" y="1404"/>
                </a:lnTo>
                <a:lnTo>
                  <a:pt x="1890" y="1439"/>
                </a:lnTo>
                <a:lnTo>
                  <a:pt x="1820" y="1509"/>
                </a:lnTo>
                <a:lnTo>
                  <a:pt x="1750" y="1544"/>
                </a:lnTo>
                <a:lnTo>
                  <a:pt x="1540" y="1544"/>
                </a:lnTo>
                <a:lnTo>
                  <a:pt x="1470" y="1509"/>
                </a:lnTo>
                <a:lnTo>
                  <a:pt x="1295" y="1334"/>
                </a:lnTo>
                <a:lnTo>
                  <a:pt x="1295" y="1299"/>
                </a:lnTo>
                <a:lnTo>
                  <a:pt x="1225" y="1228"/>
                </a:lnTo>
                <a:lnTo>
                  <a:pt x="1155" y="1228"/>
                </a:lnTo>
                <a:lnTo>
                  <a:pt x="1015" y="1299"/>
                </a:lnTo>
                <a:lnTo>
                  <a:pt x="980" y="1334"/>
                </a:lnTo>
                <a:lnTo>
                  <a:pt x="910" y="1334"/>
                </a:lnTo>
                <a:lnTo>
                  <a:pt x="840" y="1264"/>
                </a:lnTo>
                <a:lnTo>
                  <a:pt x="840" y="1228"/>
                </a:lnTo>
                <a:lnTo>
                  <a:pt x="875" y="1193"/>
                </a:lnTo>
                <a:lnTo>
                  <a:pt x="875" y="1158"/>
                </a:lnTo>
                <a:lnTo>
                  <a:pt x="840" y="1123"/>
                </a:lnTo>
                <a:lnTo>
                  <a:pt x="770" y="1088"/>
                </a:lnTo>
                <a:lnTo>
                  <a:pt x="595" y="1088"/>
                </a:lnTo>
                <a:lnTo>
                  <a:pt x="315" y="1264"/>
                </a:lnTo>
                <a:lnTo>
                  <a:pt x="280" y="1264"/>
                </a:lnTo>
                <a:lnTo>
                  <a:pt x="210" y="1228"/>
                </a:lnTo>
                <a:lnTo>
                  <a:pt x="140" y="1158"/>
                </a:lnTo>
                <a:lnTo>
                  <a:pt x="70" y="1053"/>
                </a:lnTo>
                <a:lnTo>
                  <a:pt x="70" y="1018"/>
                </a:lnTo>
                <a:lnTo>
                  <a:pt x="140" y="948"/>
                </a:lnTo>
                <a:lnTo>
                  <a:pt x="140" y="913"/>
                </a:lnTo>
                <a:lnTo>
                  <a:pt x="105" y="877"/>
                </a:lnTo>
                <a:lnTo>
                  <a:pt x="70" y="877"/>
                </a:lnTo>
                <a:lnTo>
                  <a:pt x="0" y="807"/>
                </a:lnTo>
                <a:lnTo>
                  <a:pt x="0" y="772"/>
                </a:lnTo>
                <a:lnTo>
                  <a:pt x="70" y="702"/>
                </a:lnTo>
                <a:lnTo>
                  <a:pt x="105" y="702"/>
                </a:lnTo>
                <a:lnTo>
                  <a:pt x="140" y="667"/>
                </a:lnTo>
                <a:lnTo>
                  <a:pt x="140" y="632"/>
                </a:lnTo>
                <a:lnTo>
                  <a:pt x="210" y="561"/>
                </a:lnTo>
                <a:lnTo>
                  <a:pt x="245" y="561"/>
                </a:lnTo>
                <a:lnTo>
                  <a:pt x="280" y="597"/>
                </a:lnTo>
                <a:lnTo>
                  <a:pt x="315" y="597"/>
                </a:lnTo>
                <a:lnTo>
                  <a:pt x="385" y="561"/>
                </a:lnTo>
                <a:lnTo>
                  <a:pt x="770" y="316"/>
                </a:lnTo>
                <a:lnTo>
                  <a:pt x="910" y="210"/>
                </a:lnTo>
                <a:lnTo>
                  <a:pt x="1015" y="210"/>
                </a:lnTo>
                <a:lnTo>
                  <a:pt x="1050" y="246"/>
                </a:lnTo>
                <a:lnTo>
                  <a:pt x="1100" y="201"/>
                </a:lnTo>
                <a:lnTo>
                  <a:pt x="1225" y="140"/>
                </a:lnTo>
                <a:lnTo>
                  <a:pt x="1330" y="140"/>
                </a:lnTo>
                <a:lnTo>
                  <a:pt x="1371" y="148"/>
                </a:lnTo>
                <a:lnTo>
                  <a:pt x="1431" y="128"/>
                </a:lnTo>
                <a:lnTo>
                  <a:pt x="1505" y="140"/>
                </a:lnTo>
                <a:lnTo>
                  <a:pt x="1575" y="70"/>
                </a:lnTo>
                <a:lnTo>
                  <a:pt x="1715" y="0"/>
                </a:lnTo>
              </a:path>
            </a:pathLst>
          </a:custGeom>
          <a:solidFill>
            <a:schemeClr val="accent4"/>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33" name="GSPG_H_R1"/>
          <p:cNvSpPr>
            <a:spLocks noChangeAspect="1" noChangeArrowheads="1"/>
          </p:cNvSpPr>
          <p:nvPr/>
        </p:nvSpPr>
        <p:spPr bwMode="auto">
          <a:xfrm rot="236775">
            <a:off x="4175786" y="4274659"/>
            <a:ext cx="632062" cy="621385"/>
          </a:xfrm>
          <a:custGeom>
            <a:avLst/>
            <a:gdLst>
              <a:gd name="T0" fmla="*/ 93254016 w 2015"/>
              <a:gd name="T1" fmla="*/ 0 h 2037"/>
              <a:gd name="T2" fmla="*/ 104225024 w 2015"/>
              <a:gd name="T3" fmla="*/ 14759903 h 2037"/>
              <a:gd name="T4" fmla="*/ 101482202 w 2015"/>
              <a:gd name="T5" fmla="*/ 23565516 h 2037"/>
              <a:gd name="T6" fmla="*/ 104225024 w 2015"/>
              <a:gd name="T7" fmla="*/ 32455106 h 2037"/>
              <a:gd name="T8" fmla="*/ 131652682 w 2015"/>
              <a:gd name="T9" fmla="*/ 35390405 h 2037"/>
              <a:gd name="T10" fmla="*/ 157826537 w 2015"/>
              <a:gd name="T11" fmla="*/ 53756307 h 2037"/>
              <a:gd name="T12" fmla="*/ 145366511 w 2015"/>
              <a:gd name="T13" fmla="*/ 70696829 h 2037"/>
              <a:gd name="T14" fmla="*/ 137138325 w 2015"/>
              <a:gd name="T15" fmla="*/ 76567157 h 2037"/>
              <a:gd name="T16" fmla="*/ 134395504 w 2015"/>
              <a:gd name="T17" fmla="*/ 82437755 h 2037"/>
              <a:gd name="T18" fmla="*/ 142623689 w 2015"/>
              <a:gd name="T19" fmla="*/ 106003262 h 2037"/>
              <a:gd name="T20" fmla="*/ 150852189 w 2015"/>
              <a:gd name="T21" fmla="*/ 108938272 h 2037"/>
              <a:gd name="T22" fmla="*/ 156337553 w 2015"/>
              <a:gd name="T23" fmla="*/ 117744170 h 2037"/>
              <a:gd name="T24" fmla="*/ 137138325 w 2015"/>
              <a:gd name="T25" fmla="*/ 144244687 h 2037"/>
              <a:gd name="T26" fmla="*/ 126167318 w 2015"/>
              <a:gd name="T27" fmla="*/ 147179986 h 2037"/>
              <a:gd name="T28" fmla="*/ 117938853 w 2015"/>
              <a:gd name="T29" fmla="*/ 141309677 h 2037"/>
              <a:gd name="T30" fmla="*/ 98739660 w 2015"/>
              <a:gd name="T31" fmla="*/ 138374378 h 2037"/>
              <a:gd name="T32" fmla="*/ 93254016 w 2015"/>
              <a:gd name="T33" fmla="*/ 141309677 h 2037"/>
              <a:gd name="T34" fmla="*/ 87768373 w 2015"/>
              <a:gd name="T35" fmla="*/ 150198978 h 2037"/>
              <a:gd name="T36" fmla="*/ 41141505 w 2015"/>
              <a:gd name="T37" fmla="*/ 170745530 h 2037"/>
              <a:gd name="T38" fmla="*/ 27427667 w 2015"/>
              <a:gd name="T39" fmla="*/ 164875221 h 2037"/>
              <a:gd name="T40" fmla="*/ 13713833 w 2015"/>
              <a:gd name="T41" fmla="*/ 170745530 h 2037"/>
              <a:gd name="T42" fmla="*/ 5485646 w 2015"/>
              <a:gd name="T43" fmla="*/ 164875221 h 2037"/>
              <a:gd name="T44" fmla="*/ 8228188 w 2015"/>
              <a:gd name="T45" fmla="*/ 159004912 h 2037"/>
              <a:gd name="T46" fmla="*/ 0 w 2015"/>
              <a:gd name="T47" fmla="*/ 144244687 h 2037"/>
              <a:gd name="T48" fmla="*/ 2742823 w 2015"/>
              <a:gd name="T49" fmla="*/ 126633470 h 2037"/>
              <a:gd name="T50" fmla="*/ 21942023 w 2015"/>
              <a:gd name="T51" fmla="*/ 82437755 h 2037"/>
              <a:gd name="T52" fmla="*/ 35655852 w 2015"/>
              <a:gd name="T53" fmla="*/ 47131033 h 2037"/>
              <a:gd name="T54" fmla="*/ 43884326 w 2015"/>
              <a:gd name="T55" fmla="*/ 41260724 h 2037"/>
              <a:gd name="T56" fmla="*/ 41141505 w 2015"/>
              <a:gd name="T57" fmla="*/ 29436115 h 2037"/>
              <a:gd name="T58" fmla="*/ 38398683 w 2015"/>
              <a:gd name="T59" fmla="*/ 23565516 h 2037"/>
              <a:gd name="T60" fmla="*/ 68569163 w 2015"/>
              <a:gd name="T61" fmla="*/ 5954293 h 2037"/>
              <a:gd name="T62" fmla="*/ 95996838 w 2015"/>
              <a:gd name="T63" fmla="*/ 147179986 h 2037"/>
              <a:gd name="T64" fmla="*/ 106967845 w 2015"/>
              <a:gd name="T65" fmla="*/ 156069612 h 2037"/>
              <a:gd name="T66" fmla="*/ 101482202 w 2015"/>
              <a:gd name="T67" fmla="*/ 170745530 h 2037"/>
              <a:gd name="T68" fmla="*/ 93254016 w 2015"/>
              <a:gd name="T69" fmla="*/ 167810520 h 2037"/>
              <a:gd name="T70" fmla="*/ 90511195 w 2015"/>
              <a:gd name="T71" fmla="*/ 167810520 h 2037"/>
              <a:gd name="T72" fmla="*/ 85025831 w 2015"/>
              <a:gd name="T73" fmla="*/ 159004912 h 20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5"/>
              <a:gd name="T112" fmla="*/ 0 h 2037"/>
              <a:gd name="T113" fmla="*/ 2015 w 2015"/>
              <a:gd name="T114" fmla="*/ 2037 h 20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5" h="2037">
                <a:moveTo>
                  <a:pt x="1120" y="0"/>
                </a:moveTo>
                <a:cubicBezTo>
                  <a:pt x="1143" y="0"/>
                  <a:pt x="1166" y="0"/>
                  <a:pt x="1190" y="0"/>
                </a:cubicBezTo>
                <a:cubicBezTo>
                  <a:pt x="1213" y="23"/>
                  <a:pt x="1236" y="46"/>
                  <a:pt x="1260" y="71"/>
                </a:cubicBezTo>
                <a:cubicBezTo>
                  <a:pt x="1283" y="106"/>
                  <a:pt x="1306" y="141"/>
                  <a:pt x="1330" y="176"/>
                </a:cubicBezTo>
                <a:cubicBezTo>
                  <a:pt x="1330" y="199"/>
                  <a:pt x="1330" y="222"/>
                  <a:pt x="1330" y="246"/>
                </a:cubicBezTo>
                <a:cubicBezTo>
                  <a:pt x="1319" y="257"/>
                  <a:pt x="1308" y="268"/>
                  <a:pt x="1295" y="281"/>
                </a:cubicBezTo>
                <a:cubicBezTo>
                  <a:pt x="1295" y="304"/>
                  <a:pt x="1295" y="327"/>
                  <a:pt x="1295" y="351"/>
                </a:cubicBezTo>
                <a:cubicBezTo>
                  <a:pt x="1306" y="363"/>
                  <a:pt x="1317" y="375"/>
                  <a:pt x="1330" y="387"/>
                </a:cubicBezTo>
                <a:cubicBezTo>
                  <a:pt x="1365" y="398"/>
                  <a:pt x="1400" y="409"/>
                  <a:pt x="1435" y="422"/>
                </a:cubicBezTo>
                <a:cubicBezTo>
                  <a:pt x="1516" y="422"/>
                  <a:pt x="1597" y="422"/>
                  <a:pt x="1680" y="422"/>
                </a:cubicBezTo>
                <a:cubicBezTo>
                  <a:pt x="1773" y="480"/>
                  <a:pt x="1866" y="538"/>
                  <a:pt x="1960" y="597"/>
                </a:cubicBezTo>
                <a:cubicBezTo>
                  <a:pt x="1971" y="608"/>
                  <a:pt x="2001" y="628"/>
                  <a:pt x="2014" y="641"/>
                </a:cubicBezTo>
                <a:cubicBezTo>
                  <a:pt x="2003" y="664"/>
                  <a:pt x="1973" y="678"/>
                  <a:pt x="1960" y="702"/>
                </a:cubicBezTo>
                <a:cubicBezTo>
                  <a:pt x="1925" y="749"/>
                  <a:pt x="1890" y="796"/>
                  <a:pt x="1855" y="843"/>
                </a:cubicBezTo>
                <a:cubicBezTo>
                  <a:pt x="1832" y="866"/>
                  <a:pt x="1809" y="889"/>
                  <a:pt x="1785" y="913"/>
                </a:cubicBezTo>
                <a:cubicBezTo>
                  <a:pt x="1774" y="913"/>
                  <a:pt x="1763" y="913"/>
                  <a:pt x="1750" y="913"/>
                </a:cubicBezTo>
                <a:cubicBezTo>
                  <a:pt x="1739" y="924"/>
                  <a:pt x="1728" y="935"/>
                  <a:pt x="1715" y="948"/>
                </a:cubicBezTo>
                <a:cubicBezTo>
                  <a:pt x="1715" y="959"/>
                  <a:pt x="1715" y="970"/>
                  <a:pt x="1715" y="983"/>
                </a:cubicBezTo>
                <a:cubicBezTo>
                  <a:pt x="1726" y="1030"/>
                  <a:pt x="1737" y="1077"/>
                  <a:pt x="1750" y="1124"/>
                </a:cubicBezTo>
                <a:cubicBezTo>
                  <a:pt x="1773" y="1170"/>
                  <a:pt x="1796" y="1216"/>
                  <a:pt x="1820" y="1264"/>
                </a:cubicBezTo>
                <a:cubicBezTo>
                  <a:pt x="1831" y="1275"/>
                  <a:pt x="1842" y="1286"/>
                  <a:pt x="1855" y="1299"/>
                </a:cubicBezTo>
                <a:cubicBezTo>
                  <a:pt x="1878" y="1299"/>
                  <a:pt x="1901" y="1299"/>
                  <a:pt x="1925" y="1299"/>
                </a:cubicBezTo>
                <a:cubicBezTo>
                  <a:pt x="1948" y="1322"/>
                  <a:pt x="1971" y="1345"/>
                  <a:pt x="1995" y="1369"/>
                </a:cubicBezTo>
                <a:cubicBezTo>
                  <a:pt x="1995" y="1380"/>
                  <a:pt x="1995" y="1391"/>
                  <a:pt x="1995" y="1404"/>
                </a:cubicBezTo>
                <a:cubicBezTo>
                  <a:pt x="1949" y="1474"/>
                  <a:pt x="1903" y="1544"/>
                  <a:pt x="1855" y="1615"/>
                </a:cubicBezTo>
                <a:cubicBezTo>
                  <a:pt x="1820" y="1650"/>
                  <a:pt x="1785" y="1685"/>
                  <a:pt x="1750" y="1720"/>
                </a:cubicBezTo>
                <a:cubicBezTo>
                  <a:pt x="1727" y="1731"/>
                  <a:pt x="1704" y="1742"/>
                  <a:pt x="1680" y="1755"/>
                </a:cubicBezTo>
                <a:cubicBezTo>
                  <a:pt x="1657" y="1755"/>
                  <a:pt x="1634" y="1755"/>
                  <a:pt x="1610" y="1755"/>
                </a:cubicBezTo>
                <a:cubicBezTo>
                  <a:pt x="1599" y="1744"/>
                  <a:pt x="1588" y="1733"/>
                  <a:pt x="1575" y="1720"/>
                </a:cubicBezTo>
                <a:cubicBezTo>
                  <a:pt x="1552" y="1709"/>
                  <a:pt x="1529" y="1698"/>
                  <a:pt x="1505" y="1685"/>
                </a:cubicBezTo>
                <a:cubicBezTo>
                  <a:pt x="1459" y="1685"/>
                  <a:pt x="1413" y="1685"/>
                  <a:pt x="1365" y="1685"/>
                </a:cubicBezTo>
                <a:cubicBezTo>
                  <a:pt x="1330" y="1674"/>
                  <a:pt x="1295" y="1663"/>
                  <a:pt x="1260" y="1650"/>
                </a:cubicBezTo>
                <a:cubicBezTo>
                  <a:pt x="1249" y="1650"/>
                  <a:pt x="1238" y="1650"/>
                  <a:pt x="1225" y="1650"/>
                </a:cubicBezTo>
                <a:cubicBezTo>
                  <a:pt x="1214" y="1661"/>
                  <a:pt x="1203" y="1672"/>
                  <a:pt x="1190" y="1685"/>
                </a:cubicBezTo>
                <a:cubicBezTo>
                  <a:pt x="1190" y="1696"/>
                  <a:pt x="1190" y="1707"/>
                  <a:pt x="1190" y="1720"/>
                </a:cubicBezTo>
                <a:cubicBezTo>
                  <a:pt x="1167" y="1743"/>
                  <a:pt x="1144" y="1766"/>
                  <a:pt x="1120" y="1791"/>
                </a:cubicBezTo>
                <a:cubicBezTo>
                  <a:pt x="945" y="1872"/>
                  <a:pt x="770" y="1953"/>
                  <a:pt x="595" y="2036"/>
                </a:cubicBezTo>
                <a:cubicBezTo>
                  <a:pt x="572" y="2036"/>
                  <a:pt x="549" y="2036"/>
                  <a:pt x="525" y="2036"/>
                </a:cubicBezTo>
                <a:cubicBezTo>
                  <a:pt x="479" y="2025"/>
                  <a:pt x="433" y="2014"/>
                  <a:pt x="385" y="2001"/>
                </a:cubicBezTo>
                <a:cubicBezTo>
                  <a:pt x="374" y="1990"/>
                  <a:pt x="363" y="1979"/>
                  <a:pt x="350" y="1966"/>
                </a:cubicBezTo>
                <a:cubicBezTo>
                  <a:pt x="315" y="1966"/>
                  <a:pt x="280" y="1966"/>
                  <a:pt x="245" y="1966"/>
                </a:cubicBezTo>
                <a:cubicBezTo>
                  <a:pt x="222" y="1989"/>
                  <a:pt x="199" y="2012"/>
                  <a:pt x="175" y="2036"/>
                </a:cubicBezTo>
                <a:cubicBezTo>
                  <a:pt x="164" y="2036"/>
                  <a:pt x="153" y="2036"/>
                  <a:pt x="140" y="2036"/>
                </a:cubicBezTo>
                <a:cubicBezTo>
                  <a:pt x="117" y="2013"/>
                  <a:pt x="94" y="1990"/>
                  <a:pt x="70" y="1966"/>
                </a:cubicBezTo>
                <a:cubicBezTo>
                  <a:pt x="70" y="1955"/>
                  <a:pt x="70" y="1944"/>
                  <a:pt x="70" y="1931"/>
                </a:cubicBezTo>
                <a:cubicBezTo>
                  <a:pt x="81" y="1920"/>
                  <a:pt x="92" y="1909"/>
                  <a:pt x="105" y="1896"/>
                </a:cubicBezTo>
                <a:cubicBezTo>
                  <a:pt x="105" y="1873"/>
                  <a:pt x="105" y="1850"/>
                  <a:pt x="105" y="1826"/>
                </a:cubicBezTo>
                <a:cubicBezTo>
                  <a:pt x="70" y="1791"/>
                  <a:pt x="35" y="1756"/>
                  <a:pt x="0" y="1720"/>
                </a:cubicBezTo>
                <a:cubicBezTo>
                  <a:pt x="0" y="1709"/>
                  <a:pt x="0" y="1698"/>
                  <a:pt x="0" y="1685"/>
                </a:cubicBezTo>
                <a:cubicBezTo>
                  <a:pt x="11" y="1627"/>
                  <a:pt x="22" y="1569"/>
                  <a:pt x="35" y="1510"/>
                </a:cubicBezTo>
                <a:cubicBezTo>
                  <a:pt x="70" y="1463"/>
                  <a:pt x="105" y="1416"/>
                  <a:pt x="140" y="1369"/>
                </a:cubicBezTo>
                <a:cubicBezTo>
                  <a:pt x="186" y="1241"/>
                  <a:pt x="232" y="1113"/>
                  <a:pt x="280" y="983"/>
                </a:cubicBezTo>
                <a:cubicBezTo>
                  <a:pt x="291" y="890"/>
                  <a:pt x="302" y="797"/>
                  <a:pt x="315" y="702"/>
                </a:cubicBezTo>
                <a:cubicBezTo>
                  <a:pt x="361" y="656"/>
                  <a:pt x="407" y="610"/>
                  <a:pt x="455" y="562"/>
                </a:cubicBezTo>
                <a:cubicBezTo>
                  <a:pt x="466" y="562"/>
                  <a:pt x="477" y="562"/>
                  <a:pt x="490" y="562"/>
                </a:cubicBezTo>
                <a:cubicBezTo>
                  <a:pt x="513" y="539"/>
                  <a:pt x="536" y="516"/>
                  <a:pt x="560" y="492"/>
                </a:cubicBezTo>
                <a:cubicBezTo>
                  <a:pt x="560" y="469"/>
                  <a:pt x="560" y="446"/>
                  <a:pt x="560" y="422"/>
                </a:cubicBezTo>
                <a:cubicBezTo>
                  <a:pt x="549" y="399"/>
                  <a:pt x="538" y="376"/>
                  <a:pt x="525" y="351"/>
                </a:cubicBezTo>
                <a:cubicBezTo>
                  <a:pt x="514" y="340"/>
                  <a:pt x="503" y="329"/>
                  <a:pt x="490" y="316"/>
                </a:cubicBezTo>
                <a:cubicBezTo>
                  <a:pt x="490" y="305"/>
                  <a:pt x="490" y="294"/>
                  <a:pt x="490" y="281"/>
                </a:cubicBezTo>
                <a:cubicBezTo>
                  <a:pt x="513" y="258"/>
                  <a:pt x="536" y="235"/>
                  <a:pt x="560" y="211"/>
                </a:cubicBezTo>
                <a:cubicBezTo>
                  <a:pt x="665" y="165"/>
                  <a:pt x="770" y="119"/>
                  <a:pt x="875" y="71"/>
                </a:cubicBezTo>
                <a:cubicBezTo>
                  <a:pt x="956" y="48"/>
                  <a:pt x="1037" y="25"/>
                  <a:pt x="1120" y="0"/>
                </a:cubicBezTo>
                <a:close/>
                <a:moveTo>
                  <a:pt x="1225" y="1755"/>
                </a:moveTo>
                <a:cubicBezTo>
                  <a:pt x="1236" y="1755"/>
                  <a:pt x="1247" y="1755"/>
                  <a:pt x="1260" y="1755"/>
                </a:cubicBezTo>
                <a:cubicBezTo>
                  <a:pt x="1295" y="1790"/>
                  <a:pt x="1330" y="1825"/>
                  <a:pt x="1365" y="1861"/>
                </a:cubicBezTo>
                <a:cubicBezTo>
                  <a:pt x="1365" y="1896"/>
                  <a:pt x="1365" y="1931"/>
                  <a:pt x="1365" y="1966"/>
                </a:cubicBezTo>
                <a:cubicBezTo>
                  <a:pt x="1342" y="1989"/>
                  <a:pt x="1319" y="2012"/>
                  <a:pt x="1295" y="2036"/>
                </a:cubicBezTo>
                <a:cubicBezTo>
                  <a:pt x="1272" y="2036"/>
                  <a:pt x="1249" y="2036"/>
                  <a:pt x="1225" y="2036"/>
                </a:cubicBezTo>
                <a:cubicBezTo>
                  <a:pt x="1214" y="2025"/>
                  <a:pt x="1203" y="2014"/>
                  <a:pt x="1190" y="2001"/>
                </a:cubicBezTo>
                <a:cubicBezTo>
                  <a:pt x="1190" y="1990"/>
                  <a:pt x="1190" y="1979"/>
                  <a:pt x="1190" y="1966"/>
                </a:cubicBezTo>
                <a:cubicBezTo>
                  <a:pt x="1179" y="1977"/>
                  <a:pt x="1168" y="1988"/>
                  <a:pt x="1155" y="2001"/>
                </a:cubicBezTo>
                <a:cubicBezTo>
                  <a:pt x="1132" y="1978"/>
                  <a:pt x="1109" y="1955"/>
                  <a:pt x="1085" y="1931"/>
                </a:cubicBezTo>
                <a:cubicBezTo>
                  <a:pt x="1085" y="1920"/>
                  <a:pt x="1085" y="1909"/>
                  <a:pt x="1085" y="1896"/>
                </a:cubicBezTo>
                <a:cubicBezTo>
                  <a:pt x="1131" y="1849"/>
                  <a:pt x="1177" y="1802"/>
                  <a:pt x="1225" y="1755"/>
                </a:cubicBezTo>
                <a:close/>
              </a:path>
            </a:pathLst>
          </a:custGeom>
          <a:solidFill>
            <a:schemeClr val="accent4"/>
          </a:solidFill>
          <a:ln w="7200">
            <a:solidFill>
              <a:srgbClr val="000000"/>
            </a:solidFill>
            <a:round/>
            <a:headEnd/>
            <a:tailEnd/>
          </a:ln>
        </p:spPr>
        <p:txBody>
          <a:bodyPr/>
          <a:lstStyle/>
          <a:p>
            <a:pPr defTabSz="946052"/>
            <a:endParaRPr lang="en-GB" sz="1451" dirty="0">
              <a:solidFill>
                <a:prstClr val="white"/>
              </a:solidFill>
              <a:latin typeface="Tahoma"/>
            </a:endParaRPr>
          </a:p>
        </p:txBody>
      </p:sp>
      <p:sp>
        <p:nvSpPr>
          <p:cNvPr id="34" name="GSPG_M_R1"/>
          <p:cNvSpPr>
            <a:spLocks noChangeAspect="1" noChangeArrowheads="1"/>
          </p:cNvSpPr>
          <p:nvPr/>
        </p:nvSpPr>
        <p:spPr bwMode="auto">
          <a:xfrm rot="236775">
            <a:off x="4306569" y="3317315"/>
            <a:ext cx="653487" cy="430961"/>
          </a:xfrm>
          <a:custGeom>
            <a:avLst/>
            <a:gdLst>
              <a:gd name="T0" fmla="*/ 118657336 w 2101"/>
              <a:gd name="T1" fmla="*/ 0 h 1405"/>
              <a:gd name="T2" fmla="*/ 126747657 w 2101"/>
              <a:gd name="T3" fmla="*/ 14923525 h 1405"/>
              <a:gd name="T4" fmla="*/ 124050976 w 2101"/>
              <a:gd name="T5" fmla="*/ 23826684 h 1405"/>
              <a:gd name="T6" fmla="*/ 142928021 w 2101"/>
              <a:gd name="T7" fmla="*/ 53588706 h 1405"/>
              <a:gd name="T8" fmla="*/ 148321696 w 2101"/>
              <a:gd name="T9" fmla="*/ 65459384 h 1405"/>
              <a:gd name="T10" fmla="*/ 140231340 w 2101"/>
              <a:gd name="T11" fmla="*/ 77415108 h 1405"/>
              <a:gd name="T12" fmla="*/ 145625015 w 2101"/>
              <a:gd name="T13" fmla="*/ 80382923 h 1405"/>
              <a:gd name="T14" fmla="*/ 156412017 w 2101"/>
              <a:gd name="T15" fmla="*/ 95221416 h 1405"/>
              <a:gd name="T16" fmla="*/ 161805379 w 2101"/>
              <a:gd name="T17" fmla="*/ 110144937 h 1405"/>
              <a:gd name="T18" fmla="*/ 140231340 w 2101"/>
              <a:gd name="T19" fmla="*/ 116080276 h 1405"/>
              <a:gd name="T20" fmla="*/ 132141019 w 2101"/>
              <a:gd name="T21" fmla="*/ 110144937 h 1405"/>
              <a:gd name="T22" fmla="*/ 126747657 w 2101"/>
              <a:gd name="T23" fmla="*/ 113112461 h 1405"/>
              <a:gd name="T24" fmla="*/ 115960655 w 2101"/>
              <a:gd name="T25" fmla="*/ 107177122 h 1405"/>
              <a:gd name="T26" fmla="*/ 99780013 w 2101"/>
              <a:gd name="T27" fmla="*/ 119048091 h 1405"/>
              <a:gd name="T28" fmla="*/ 91689692 w 2101"/>
              <a:gd name="T29" fmla="*/ 113112461 h 1405"/>
              <a:gd name="T30" fmla="*/ 88993011 w 2101"/>
              <a:gd name="T31" fmla="*/ 98189231 h 1405"/>
              <a:gd name="T32" fmla="*/ 80902690 w 2101"/>
              <a:gd name="T33" fmla="*/ 104209307 h 1405"/>
              <a:gd name="T34" fmla="*/ 75509327 w 2101"/>
              <a:gd name="T35" fmla="*/ 119048091 h 1405"/>
              <a:gd name="T36" fmla="*/ 70115670 w 2101"/>
              <a:gd name="T37" fmla="*/ 116080276 h 1405"/>
              <a:gd name="T38" fmla="*/ 53935028 w 2101"/>
              <a:gd name="T39" fmla="*/ 119048091 h 1405"/>
              <a:gd name="T40" fmla="*/ 29664334 w 2101"/>
              <a:gd name="T41" fmla="*/ 116080276 h 1405"/>
              <a:gd name="T42" fmla="*/ 24270694 w 2101"/>
              <a:gd name="T43" fmla="*/ 95221416 h 1405"/>
              <a:gd name="T44" fmla="*/ 2696682 w 2101"/>
              <a:gd name="T45" fmla="*/ 68427199 h 1405"/>
              <a:gd name="T46" fmla="*/ 8090323 w 2101"/>
              <a:gd name="T47" fmla="*/ 53588706 h 1405"/>
              <a:gd name="T48" fmla="*/ 0 w 2101"/>
              <a:gd name="T49" fmla="*/ 41717737 h 1405"/>
              <a:gd name="T50" fmla="*/ 2696682 w 2101"/>
              <a:gd name="T51" fmla="*/ 29762023 h 1405"/>
              <a:gd name="T52" fmla="*/ 0 w 2101"/>
              <a:gd name="T53" fmla="*/ 20858869 h 1405"/>
              <a:gd name="T54" fmla="*/ 5393642 w 2101"/>
              <a:gd name="T55" fmla="*/ 2967816 h 1405"/>
              <a:gd name="T56" fmla="*/ 32361015 w 2101"/>
              <a:gd name="T57" fmla="*/ 29762023 h 1405"/>
              <a:gd name="T58" fmla="*/ 40451345 w 2101"/>
              <a:gd name="T59" fmla="*/ 32729838 h 1405"/>
              <a:gd name="T60" fmla="*/ 62025349 w 2101"/>
              <a:gd name="T61" fmla="*/ 29762023 h 1405"/>
              <a:gd name="T62" fmla="*/ 67418989 w 2101"/>
              <a:gd name="T63" fmla="*/ 38665186 h 1405"/>
              <a:gd name="T64" fmla="*/ 75509327 w 2101"/>
              <a:gd name="T65" fmla="*/ 44685552 h 1405"/>
              <a:gd name="T66" fmla="*/ 78206008 w 2101"/>
              <a:gd name="T67" fmla="*/ 38665186 h 1405"/>
              <a:gd name="T68" fmla="*/ 75509327 w 2101"/>
              <a:gd name="T69" fmla="*/ 29762023 h 1405"/>
              <a:gd name="T70" fmla="*/ 88993011 w 2101"/>
              <a:gd name="T71" fmla="*/ 20858869 h 1405"/>
              <a:gd name="T72" fmla="*/ 97083332 w 2101"/>
              <a:gd name="T73" fmla="*/ 14923525 h 1405"/>
              <a:gd name="T74" fmla="*/ 102476694 w 2101"/>
              <a:gd name="T75" fmla="*/ 0 h 14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01"/>
              <a:gd name="T115" fmla="*/ 0 h 1405"/>
              <a:gd name="T116" fmla="*/ 2101 w 2101"/>
              <a:gd name="T117" fmla="*/ 1405 h 14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01" h="1405">
                <a:moveTo>
                  <a:pt x="1330" y="0"/>
                </a:moveTo>
                <a:lnTo>
                  <a:pt x="1540" y="0"/>
                </a:lnTo>
                <a:lnTo>
                  <a:pt x="1645" y="105"/>
                </a:lnTo>
                <a:lnTo>
                  <a:pt x="1645" y="176"/>
                </a:lnTo>
                <a:lnTo>
                  <a:pt x="1610" y="211"/>
                </a:lnTo>
                <a:lnTo>
                  <a:pt x="1610" y="281"/>
                </a:lnTo>
                <a:lnTo>
                  <a:pt x="1785" y="562"/>
                </a:lnTo>
                <a:lnTo>
                  <a:pt x="1855" y="632"/>
                </a:lnTo>
                <a:lnTo>
                  <a:pt x="1925" y="737"/>
                </a:lnTo>
                <a:lnTo>
                  <a:pt x="1925" y="772"/>
                </a:lnTo>
                <a:lnTo>
                  <a:pt x="1820" y="878"/>
                </a:lnTo>
                <a:lnTo>
                  <a:pt x="1820" y="913"/>
                </a:lnTo>
                <a:lnTo>
                  <a:pt x="1855" y="948"/>
                </a:lnTo>
                <a:lnTo>
                  <a:pt x="1890" y="948"/>
                </a:lnTo>
                <a:lnTo>
                  <a:pt x="2030" y="1088"/>
                </a:lnTo>
                <a:lnTo>
                  <a:pt x="2030" y="1123"/>
                </a:lnTo>
                <a:lnTo>
                  <a:pt x="2065" y="1264"/>
                </a:lnTo>
                <a:lnTo>
                  <a:pt x="2100" y="1299"/>
                </a:lnTo>
                <a:lnTo>
                  <a:pt x="2030" y="1369"/>
                </a:lnTo>
                <a:lnTo>
                  <a:pt x="1820" y="1369"/>
                </a:lnTo>
                <a:lnTo>
                  <a:pt x="1750" y="1334"/>
                </a:lnTo>
                <a:lnTo>
                  <a:pt x="1715" y="1299"/>
                </a:lnTo>
                <a:lnTo>
                  <a:pt x="1680" y="1299"/>
                </a:lnTo>
                <a:lnTo>
                  <a:pt x="1645" y="1334"/>
                </a:lnTo>
                <a:lnTo>
                  <a:pt x="1575" y="1334"/>
                </a:lnTo>
                <a:lnTo>
                  <a:pt x="1505" y="1264"/>
                </a:lnTo>
                <a:lnTo>
                  <a:pt x="1435" y="1264"/>
                </a:lnTo>
                <a:lnTo>
                  <a:pt x="1295" y="1404"/>
                </a:lnTo>
                <a:lnTo>
                  <a:pt x="1260" y="1404"/>
                </a:lnTo>
                <a:lnTo>
                  <a:pt x="1190" y="1334"/>
                </a:lnTo>
                <a:lnTo>
                  <a:pt x="1190" y="1194"/>
                </a:lnTo>
                <a:lnTo>
                  <a:pt x="1155" y="1158"/>
                </a:lnTo>
                <a:lnTo>
                  <a:pt x="1120" y="1158"/>
                </a:lnTo>
                <a:lnTo>
                  <a:pt x="1050" y="1229"/>
                </a:lnTo>
                <a:lnTo>
                  <a:pt x="1050" y="1334"/>
                </a:lnTo>
                <a:lnTo>
                  <a:pt x="980" y="1404"/>
                </a:lnTo>
                <a:lnTo>
                  <a:pt x="945" y="1404"/>
                </a:lnTo>
                <a:lnTo>
                  <a:pt x="910" y="1369"/>
                </a:lnTo>
                <a:lnTo>
                  <a:pt x="735" y="1369"/>
                </a:lnTo>
                <a:lnTo>
                  <a:pt x="700" y="1404"/>
                </a:lnTo>
                <a:lnTo>
                  <a:pt x="595" y="1404"/>
                </a:lnTo>
                <a:lnTo>
                  <a:pt x="385" y="1369"/>
                </a:lnTo>
                <a:lnTo>
                  <a:pt x="315" y="1299"/>
                </a:lnTo>
                <a:lnTo>
                  <a:pt x="315" y="1123"/>
                </a:lnTo>
                <a:lnTo>
                  <a:pt x="70" y="878"/>
                </a:lnTo>
                <a:lnTo>
                  <a:pt x="35" y="807"/>
                </a:lnTo>
                <a:lnTo>
                  <a:pt x="35" y="702"/>
                </a:lnTo>
                <a:lnTo>
                  <a:pt x="105" y="632"/>
                </a:lnTo>
                <a:lnTo>
                  <a:pt x="105" y="597"/>
                </a:lnTo>
                <a:lnTo>
                  <a:pt x="0" y="492"/>
                </a:lnTo>
                <a:lnTo>
                  <a:pt x="0" y="386"/>
                </a:lnTo>
                <a:lnTo>
                  <a:pt x="35" y="351"/>
                </a:lnTo>
                <a:lnTo>
                  <a:pt x="35" y="281"/>
                </a:lnTo>
                <a:lnTo>
                  <a:pt x="0" y="246"/>
                </a:lnTo>
                <a:lnTo>
                  <a:pt x="0" y="105"/>
                </a:lnTo>
                <a:lnTo>
                  <a:pt x="70" y="35"/>
                </a:lnTo>
                <a:lnTo>
                  <a:pt x="105" y="35"/>
                </a:lnTo>
                <a:lnTo>
                  <a:pt x="420" y="351"/>
                </a:lnTo>
                <a:lnTo>
                  <a:pt x="490" y="386"/>
                </a:lnTo>
                <a:lnTo>
                  <a:pt x="525" y="386"/>
                </a:lnTo>
                <a:lnTo>
                  <a:pt x="560" y="351"/>
                </a:lnTo>
                <a:lnTo>
                  <a:pt x="805" y="351"/>
                </a:lnTo>
                <a:lnTo>
                  <a:pt x="875" y="421"/>
                </a:lnTo>
                <a:lnTo>
                  <a:pt x="875" y="456"/>
                </a:lnTo>
                <a:lnTo>
                  <a:pt x="945" y="527"/>
                </a:lnTo>
                <a:lnTo>
                  <a:pt x="980" y="527"/>
                </a:lnTo>
                <a:lnTo>
                  <a:pt x="1015" y="492"/>
                </a:lnTo>
                <a:lnTo>
                  <a:pt x="1015" y="456"/>
                </a:lnTo>
                <a:lnTo>
                  <a:pt x="980" y="421"/>
                </a:lnTo>
                <a:lnTo>
                  <a:pt x="980" y="351"/>
                </a:lnTo>
                <a:lnTo>
                  <a:pt x="1085" y="246"/>
                </a:lnTo>
                <a:lnTo>
                  <a:pt x="1155" y="246"/>
                </a:lnTo>
                <a:lnTo>
                  <a:pt x="1225" y="211"/>
                </a:lnTo>
                <a:lnTo>
                  <a:pt x="1260" y="176"/>
                </a:lnTo>
                <a:lnTo>
                  <a:pt x="1260" y="70"/>
                </a:lnTo>
                <a:lnTo>
                  <a:pt x="1330" y="0"/>
                </a:lnTo>
              </a:path>
            </a:pathLst>
          </a:custGeom>
          <a:solidFill>
            <a:schemeClr val="tx1"/>
          </a:solidFill>
          <a:ln w="7200">
            <a:solidFill>
              <a:srgbClr val="000000"/>
            </a:solidFill>
            <a:round/>
            <a:headEnd/>
            <a:tailEnd/>
          </a:ln>
        </p:spPr>
        <p:txBody>
          <a:bodyPr/>
          <a:lstStyle/>
          <a:p>
            <a:pPr defTabSz="946052"/>
            <a:endParaRPr lang="en-GB" sz="1451">
              <a:solidFill>
                <a:prstClr val="white"/>
              </a:solidFill>
              <a:latin typeface="Tahoma"/>
            </a:endParaRPr>
          </a:p>
        </p:txBody>
      </p:sp>
      <p:cxnSp>
        <p:nvCxnSpPr>
          <p:cNvPr id="35" name="Elbow Connector 34"/>
          <p:cNvCxnSpPr>
            <a:stCxn id="11" idx="3"/>
          </p:cNvCxnSpPr>
          <p:nvPr/>
        </p:nvCxnSpPr>
        <p:spPr>
          <a:xfrm>
            <a:off x="3326780" y="2944986"/>
            <a:ext cx="716809" cy="219279"/>
          </a:xfrm>
          <a:prstGeom prst="bentConnector3">
            <a:avLst>
              <a:gd name="adj1" fmla="val 50000"/>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5" idx="3"/>
          </p:cNvCxnSpPr>
          <p:nvPr/>
        </p:nvCxnSpPr>
        <p:spPr>
          <a:xfrm flipV="1">
            <a:off x="3296607" y="4272789"/>
            <a:ext cx="574667" cy="70287"/>
          </a:xfrm>
          <a:prstGeom prst="bentConnector3">
            <a:avLst/>
          </a:prstGeom>
          <a:solidFill>
            <a:schemeClr val="bg2"/>
          </a:solidFill>
          <a:ln w="38100">
            <a:solidFill>
              <a:schemeClr val="accent4"/>
            </a:solidFill>
          </a:ln>
        </p:spPr>
      </p:cxnSp>
      <p:cxnSp>
        <p:nvCxnSpPr>
          <p:cNvPr id="37" name="Elbow Connector 36"/>
          <p:cNvCxnSpPr>
            <a:stCxn id="18" idx="0"/>
          </p:cNvCxnSpPr>
          <p:nvPr/>
        </p:nvCxnSpPr>
        <p:spPr>
          <a:xfrm rot="16200000" flipV="1">
            <a:off x="4070947" y="4887517"/>
            <a:ext cx="479981" cy="1980"/>
          </a:xfrm>
          <a:prstGeom prst="bentConnector3">
            <a:avLst>
              <a:gd name="adj1" fmla="val 50000"/>
            </a:avLst>
          </a:prstGeom>
          <a:solidFill>
            <a:schemeClr val="bg2"/>
          </a:solidFill>
          <a:ln w="38100">
            <a:solidFill>
              <a:schemeClr val="accent4"/>
            </a:solidFill>
          </a:ln>
        </p:spPr>
      </p:cxnSp>
      <p:cxnSp>
        <p:nvCxnSpPr>
          <p:cNvPr id="38" name="Elbow Connector 37"/>
          <p:cNvCxnSpPr>
            <a:stCxn id="8" idx="3"/>
          </p:cNvCxnSpPr>
          <p:nvPr/>
        </p:nvCxnSpPr>
        <p:spPr>
          <a:xfrm>
            <a:off x="3265913" y="2010042"/>
            <a:ext cx="748860" cy="135540"/>
          </a:xfrm>
          <a:prstGeom prst="bentConnector3">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3" idx="3"/>
          </p:cNvCxnSpPr>
          <p:nvPr/>
        </p:nvCxnSpPr>
        <p:spPr>
          <a:xfrm>
            <a:off x="3675070" y="3442703"/>
            <a:ext cx="493818" cy="338804"/>
          </a:xfrm>
          <a:prstGeom prst="bentConnector3">
            <a:avLst>
              <a:gd name="adj1" fmla="val 50000"/>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7" idx="3"/>
          </p:cNvCxnSpPr>
          <p:nvPr/>
        </p:nvCxnSpPr>
        <p:spPr>
          <a:xfrm>
            <a:off x="3180111" y="4863608"/>
            <a:ext cx="661735" cy="5174"/>
          </a:xfrm>
          <a:prstGeom prst="bentConnector3">
            <a:avLst>
              <a:gd name="adj1" fmla="val 79725"/>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Elbow Connector 50"/>
          <p:cNvCxnSpPr/>
          <p:nvPr/>
        </p:nvCxnSpPr>
        <p:spPr>
          <a:xfrm rot="10800000">
            <a:off x="4877482" y="4782008"/>
            <a:ext cx="122941" cy="282959"/>
          </a:xfrm>
          <a:prstGeom prst="bentConnector2">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1"/>
          </p:cNvCxnSpPr>
          <p:nvPr/>
        </p:nvCxnSpPr>
        <p:spPr>
          <a:xfrm rot="10800000">
            <a:off x="4367131" y="2916556"/>
            <a:ext cx="421079" cy="661"/>
          </a:xfrm>
          <a:prstGeom prst="bentConnector3">
            <a:avLst>
              <a:gd name="adj1" fmla="val 50000"/>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4" idx="1"/>
          </p:cNvCxnSpPr>
          <p:nvPr/>
        </p:nvCxnSpPr>
        <p:spPr>
          <a:xfrm rot="10800000" flipV="1">
            <a:off x="4704158" y="3739032"/>
            <a:ext cx="677606" cy="289815"/>
          </a:xfrm>
          <a:prstGeom prst="bentConnector3">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6" idx="3"/>
          </p:cNvCxnSpPr>
          <p:nvPr/>
        </p:nvCxnSpPr>
        <p:spPr>
          <a:xfrm>
            <a:off x="3326256" y="3880242"/>
            <a:ext cx="967353" cy="163724"/>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9" idx="1"/>
          </p:cNvCxnSpPr>
          <p:nvPr/>
        </p:nvCxnSpPr>
        <p:spPr>
          <a:xfrm rot="10800000" flipV="1">
            <a:off x="3941250" y="2327202"/>
            <a:ext cx="571993" cy="306912"/>
          </a:xfrm>
          <a:prstGeom prst="bentConnector3">
            <a:avLst>
              <a:gd name="adj1" fmla="val 34369"/>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2" idx="1"/>
          </p:cNvCxnSpPr>
          <p:nvPr/>
        </p:nvCxnSpPr>
        <p:spPr>
          <a:xfrm rot="10800000" flipV="1">
            <a:off x="4739193" y="3328348"/>
            <a:ext cx="395004" cy="205876"/>
          </a:xfrm>
          <a:prstGeom prst="bentConnector3">
            <a:avLst>
              <a:gd name="adj1" fmla="val 50000"/>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9" idx="1"/>
          </p:cNvCxnSpPr>
          <p:nvPr/>
        </p:nvCxnSpPr>
        <p:spPr>
          <a:xfrm rot="10800000" flipV="1">
            <a:off x="4968545" y="4201823"/>
            <a:ext cx="542231" cy="21717"/>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a:off x="4870747" y="4535615"/>
            <a:ext cx="592020" cy="148326"/>
          </a:xfrm>
          <a:prstGeom prst="bentConnector3">
            <a:avLst>
              <a:gd name="adj1" fmla="val 100752"/>
            </a:avLst>
          </a:prstGeom>
          <a:solidFill>
            <a:schemeClr val="bg2"/>
          </a:solidFill>
          <a:ln w="38100">
            <a:solidFill>
              <a:schemeClr val="accent4"/>
            </a:solidFill>
          </a:ln>
        </p:spPr>
      </p:cxnSp>
      <p:sp>
        <p:nvSpPr>
          <p:cNvPr id="49" name="TextBox 48"/>
          <p:cNvSpPr txBox="1"/>
          <p:nvPr/>
        </p:nvSpPr>
        <p:spPr>
          <a:xfrm>
            <a:off x="5428657" y="4527955"/>
            <a:ext cx="715260" cy="287771"/>
          </a:xfrm>
          <a:prstGeom prst="rect">
            <a:avLst/>
          </a:prstGeom>
          <a:solidFill>
            <a:schemeClr val="bg2"/>
          </a:solidFill>
          <a:ln w="38100">
            <a:solidFill>
              <a:schemeClr val="accent4"/>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defTabSz="946052"/>
            <a:r>
              <a:rPr lang="en-GB" sz="1270" dirty="0">
                <a:latin typeface="Tahoma"/>
              </a:rPr>
              <a:t>London</a:t>
            </a:r>
          </a:p>
        </p:txBody>
      </p:sp>
    </p:spTree>
    <p:extLst>
      <p:ext uri="{BB962C8B-B14F-4D97-AF65-F5344CB8AC3E}">
        <p14:creationId xmlns:p14="http://schemas.microsoft.com/office/powerpoint/2010/main" val="286628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par>
                                <p:cTn id="113" presetID="10" presetClass="entr" presetSubtype="0" fill="hold"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par>
                                <p:cTn id="116" presetID="10" presetClass="entr" presetSubtype="0"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par>
                                <p:cTn id="119" presetID="10" presetClass="entr" presetSubtype="0" fill="hold"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500"/>
                                        <p:tgtEl>
                                          <p:spTgt spid="46"/>
                                        </p:tgtEl>
                                      </p:cBhvr>
                                    </p:animEffect>
                                  </p:childTnLst>
                                </p:cTn>
                              </p:par>
                              <p:par>
                                <p:cTn id="125" presetID="10" presetClass="entr" presetSubtype="0" fill="hold"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par>
                                <p:cTn id="128" presetID="10" presetClass="entr" presetSubtype="0"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500"/>
                                        <p:tgtEl>
                                          <p:spTgt spid="4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GSP Group take – top down and bottom up</a:t>
            </a:r>
            <a:endParaRPr lang="en-GB" sz="2400" dirty="0"/>
          </a:p>
        </p:txBody>
      </p:sp>
      <p:pic>
        <p:nvPicPr>
          <p:cNvPr id="8" name="Picture 7" descr="Network.jpg"/>
          <p:cNvPicPr>
            <a:picLocks noChangeAspect="1"/>
          </p:cNvPicPr>
          <p:nvPr/>
        </p:nvPicPr>
        <p:blipFill rotWithShape="1">
          <a:blip r:embed="rId2"/>
          <a:srcRect b="64523"/>
          <a:stretch/>
        </p:blipFill>
        <p:spPr>
          <a:xfrm>
            <a:off x="2985111" y="1669099"/>
            <a:ext cx="6419630" cy="1723314"/>
          </a:xfrm>
          <a:prstGeom prst="rect">
            <a:avLst/>
          </a:prstGeom>
        </p:spPr>
      </p:pic>
      <p:sp>
        <p:nvSpPr>
          <p:cNvPr id="9" name="Down Arrow 8"/>
          <p:cNvSpPr/>
          <p:nvPr/>
        </p:nvSpPr>
        <p:spPr>
          <a:xfrm>
            <a:off x="3892988" y="1313605"/>
            <a:ext cx="247568" cy="56393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0" name="Down Arrow 9"/>
          <p:cNvSpPr/>
          <p:nvPr/>
        </p:nvSpPr>
        <p:spPr>
          <a:xfrm>
            <a:off x="8249928" y="1313605"/>
            <a:ext cx="247568" cy="56393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1" name="TextBox 10"/>
          <p:cNvSpPr txBox="1"/>
          <p:nvPr/>
        </p:nvSpPr>
        <p:spPr>
          <a:xfrm>
            <a:off x="4718814" y="1431431"/>
            <a:ext cx="3410378" cy="216213"/>
          </a:xfrm>
          <a:prstGeom prst="rect">
            <a:avLst/>
          </a:prstGeom>
          <a:noFill/>
        </p:spPr>
        <p:txBody>
          <a:bodyPr wrap="square" lIns="0" tIns="0" rIns="0" bIns="0" rtlCol="0">
            <a:spAutoFit/>
          </a:bodyPr>
          <a:lstStyle/>
          <a:p>
            <a:pPr defTabSz="946052">
              <a:lnSpc>
                <a:spcPts val="1905"/>
              </a:lnSpc>
              <a:spcAft>
                <a:spcPts val="508"/>
              </a:spcAft>
            </a:pPr>
            <a:r>
              <a:rPr lang="en-GB" sz="1270" b="1" dirty="0">
                <a:solidFill>
                  <a:schemeClr val="tx2"/>
                </a:solidFill>
                <a:latin typeface="Tahoma"/>
              </a:rPr>
              <a:t>What goes into the distribution region</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01" y="4493230"/>
            <a:ext cx="5979322" cy="14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00" y="3072819"/>
            <a:ext cx="5954014" cy="142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848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GSP Group Correction</a:t>
            </a:r>
          </a:p>
        </p:txBody>
      </p:sp>
      <p:sp>
        <p:nvSpPr>
          <p:cNvPr id="7" name="Rectangle 6"/>
          <p:cNvSpPr/>
          <p:nvPr/>
        </p:nvSpPr>
        <p:spPr>
          <a:xfrm>
            <a:off x="1913894" y="1214614"/>
            <a:ext cx="8671555" cy="1238889"/>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46052">
              <a:lnSpc>
                <a:spcPct val="90000"/>
              </a:lnSpc>
              <a:buClr>
                <a:srgbClr val="008DA8"/>
              </a:buClr>
              <a:defRPr/>
            </a:pPr>
            <a:r>
              <a:rPr lang="en-GB" sz="2000" dirty="0">
                <a:solidFill>
                  <a:schemeClr val="tx1"/>
                </a:solidFill>
                <a:latin typeface="Arial" panose="020B0604020202020204" pitchFamily="34" charset="0"/>
                <a:cs typeface="Arial" panose="020B0604020202020204" pitchFamily="34" charset="0"/>
              </a:rPr>
              <a:t>Using GSP meter reads, we work out what energy enters (or leaves) each Distribution Network per Settlement Period. This is called the Group Take</a:t>
            </a:r>
            <a:r>
              <a:rPr lang="en-GB" sz="2000" dirty="0">
                <a:solidFill>
                  <a:schemeClr val="tx2"/>
                </a:solidFill>
                <a:latin typeface="Arial" panose="020B0604020202020204" pitchFamily="34" charset="0"/>
                <a:cs typeface="Arial" panose="020B0604020202020204" pitchFamily="34" charset="0"/>
              </a:rPr>
              <a:t>.</a:t>
            </a:r>
          </a:p>
        </p:txBody>
      </p:sp>
      <p:sp>
        <p:nvSpPr>
          <p:cNvPr id="8" name="TextBox 7"/>
          <p:cNvSpPr txBox="1"/>
          <p:nvPr/>
        </p:nvSpPr>
        <p:spPr>
          <a:xfrm>
            <a:off x="1913895" y="4742863"/>
            <a:ext cx="8671554" cy="872548"/>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nSpc>
                <a:spcPct val="90000"/>
              </a:lnSpc>
              <a:buFont typeface="Arial" charset="0"/>
              <a:buNone/>
              <a:defRPr sz="2400" b="1">
                <a:solidFill>
                  <a:schemeClr val="accent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46052">
              <a:buClr>
                <a:srgbClr val="008DA8"/>
              </a:buClr>
              <a:defRPr/>
            </a:pPr>
            <a:r>
              <a:rPr lang="en-GB" sz="2000" b="0" dirty="0">
                <a:solidFill>
                  <a:schemeClr val="tx1"/>
                </a:solidFill>
                <a:latin typeface="Arial" panose="020B0604020202020204" pitchFamily="34" charset="0"/>
                <a:cs typeface="Arial" panose="020B0604020202020204" pitchFamily="34" charset="0"/>
              </a:rPr>
              <a:t>Any errors are effectively ‘smeared’ across Suppliers according to their market shares in that GSP Group and Settlement Period.</a:t>
            </a:r>
          </a:p>
        </p:txBody>
      </p:sp>
      <p:sp>
        <p:nvSpPr>
          <p:cNvPr id="9" name="Rectangle 8"/>
          <p:cNvSpPr/>
          <p:nvPr/>
        </p:nvSpPr>
        <p:spPr>
          <a:xfrm>
            <a:off x="1896616" y="3013839"/>
            <a:ext cx="8671554" cy="1003340"/>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46052">
              <a:lnSpc>
                <a:spcPct val="90000"/>
              </a:lnSpc>
              <a:buClr>
                <a:srgbClr val="008DA8"/>
              </a:buClr>
              <a:defRPr/>
            </a:pPr>
            <a:r>
              <a:rPr lang="en-GB" sz="2000" dirty="0">
                <a:solidFill>
                  <a:schemeClr val="tx1"/>
                </a:solidFill>
                <a:latin typeface="Arial" panose="020B0604020202020204" pitchFamily="34" charset="0"/>
                <a:cs typeface="Arial" panose="020B0604020202020204" pitchFamily="34" charset="0"/>
              </a:rPr>
              <a:t>GSP Group Correction Factors scale Suppliers’ volumes up or down, so that the total of the corrected volumes equals the GSP Group Take.</a:t>
            </a:r>
          </a:p>
        </p:txBody>
      </p:sp>
    </p:spTree>
    <p:extLst>
      <p:ext uri="{BB962C8B-B14F-4D97-AF65-F5344CB8AC3E}">
        <p14:creationId xmlns:p14="http://schemas.microsoft.com/office/powerpoint/2010/main" val="7126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GSP Group Correction</a:t>
            </a:r>
          </a:p>
        </p:txBody>
      </p:sp>
      <p:sp>
        <p:nvSpPr>
          <p:cNvPr id="9" name="Text Placeholder 1"/>
          <p:cNvSpPr>
            <a:spLocks noGrp="1"/>
          </p:cNvSpPr>
          <p:nvPr>
            <p:ph type="body" sz="quarter" idx="10"/>
          </p:nvPr>
        </p:nvSpPr>
        <p:spPr>
          <a:xfrm>
            <a:off x="2290442" y="2949273"/>
            <a:ext cx="7321683" cy="2424243"/>
          </a:xfrm>
        </p:spPr>
        <p:txBody>
          <a:bodyPr/>
          <a:lstStyle/>
          <a:p>
            <a:endParaRPr lang="en-GB" dirty="0"/>
          </a:p>
        </p:txBody>
      </p:sp>
      <p:sp>
        <p:nvSpPr>
          <p:cNvPr id="10" name="AutoShape 4"/>
          <p:cNvSpPr>
            <a:spLocks noChangeAspect="1" noChangeArrowheads="1" noTextEdit="1"/>
          </p:cNvSpPr>
          <p:nvPr/>
        </p:nvSpPr>
        <p:spPr bwMode="auto">
          <a:xfrm>
            <a:off x="1871472" y="1450594"/>
            <a:ext cx="8224417" cy="40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1" name="Rectangle 6"/>
          <p:cNvSpPr>
            <a:spLocks noChangeArrowheads="1"/>
          </p:cNvSpPr>
          <p:nvPr/>
        </p:nvSpPr>
        <p:spPr bwMode="auto">
          <a:xfrm>
            <a:off x="1816757" y="1534109"/>
            <a:ext cx="8224417" cy="40678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2" name="Rectangle 7"/>
          <p:cNvSpPr>
            <a:spLocks noChangeArrowheads="1"/>
          </p:cNvSpPr>
          <p:nvPr/>
        </p:nvSpPr>
        <p:spPr bwMode="auto">
          <a:xfrm>
            <a:off x="2523724" y="1930065"/>
            <a:ext cx="6487959" cy="28880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3" name="Freeform 9"/>
          <p:cNvSpPr>
            <a:spLocks noEditPoints="1"/>
          </p:cNvSpPr>
          <p:nvPr/>
        </p:nvSpPr>
        <p:spPr bwMode="auto">
          <a:xfrm>
            <a:off x="2528043" y="1930065"/>
            <a:ext cx="6479320" cy="2571049"/>
          </a:xfrm>
          <a:custGeom>
            <a:avLst/>
            <a:gdLst>
              <a:gd name="T0" fmla="*/ 0 w 4500"/>
              <a:gd name="T1" fmla="*/ 1746 h 1752"/>
              <a:gd name="T2" fmla="*/ 4500 w 4500"/>
              <a:gd name="T3" fmla="*/ 1746 h 1752"/>
              <a:gd name="T4" fmla="*/ 4500 w 4500"/>
              <a:gd name="T5" fmla="*/ 1752 h 1752"/>
              <a:gd name="T6" fmla="*/ 0 w 4500"/>
              <a:gd name="T7" fmla="*/ 1752 h 1752"/>
              <a:gd name="T8" fmla="*/ 0 w 4500"/>
              <a:gd name="T9" fmla="*/ 1746 h 1752"/>
              <a:gd name="T10" fmla="*/ 0 w 4500"/>
              <a:gd name="T11" fmla="*/ 1530 h 1752"/>
              <a:gd name="T12" fmla="*/ 4500 w 4500"/>
              <a:gd name="T13" fmla="*/ 1530 h 1752"/>
              <a:gd name="T14" fmla="*/ 4500 w 4500"/>
              <a:gd name="T15" fmla="*/ 1536 h 1752"/>
              <a:gd name="T16" fmla="*/ 0 w 4500"/>
              <a:gd name="T17" fmla="*/ 1536 h 1752"/>
              <a:gd name="T18" fmla="*/ 0 w 4500"/>
              <a:gd name="T19" fmla="*/ 1530 h 1752"/>
              <a:gd name="T20" fmla="*/ 0 w 4500"/>
              <a:gd name="T21" fmla="*/ 1308 h 1752"/>
              <a:gd name="T22" fmla="*/ 4500 w 4500"/>
              <a:gd name="T23" fmla="*/ 1308 h 1752"/>
              <a:gd name="T24" fmla="*/ 4500 w 4500"/>
              <a:gd name="T25" fmla="*/ 1314 h 1752"/>
              <a:gd name="T26" fmla="*/ 0 w 4500"/>
              <a:gd name="T27" fmla="*/ 1314 h 1752"/>
              <a:gd name="T28" fmla="*/ 0 w 4500"/>
              <a:gd name="T29" fmla="*/ 1308 h 1752"/>
              <a:gd name="T30" fmla="*/ 0 w 4500"/>
              <a:gd name="T31" fmla="*/ 1092 h 1752"/>
              <a:gd name="T32" fmla="*/ 4500 w 4500"/>
              <a:gd name="T33" fmla="*/ 1092 h 1752"/>
              <a:gd name="T34" fmla="*/ 4500 w 4500"/>
              <a:gd name="T35" fmla="*/ 1098 h 1752"/>
              <a:gd name="T36" fmla="*/ 0 w 4500"/>
              <a:gd name="T37" fmla="*/ 1098 h 1752"/>
              <a:gd name="T38" fmla="*/ 0 w 4500"/>
              <a:gd name="T39" fmla="*/ 1092 h 1752"/>
              <a:gd name="T40" fmla="*/ 0 w 4500"/>
              <a:gd name="T41" fmla="*/ 870 h 1752"/>
              <a:gd name="T42" fmla="*/ 4500 w 4500"/>
              <a:gd name="T43" fmla="*/ 870 h 1752"/>
              <a:gd name="T44" fmla="*/ 4500 w 4500"/>
              <a:gd name="T45" fmla="*/ 876 h 1752"/>
              <a:gd name="T46" fmla="*/ 0 w 4500"/>
              <a:gd name="T47" fmla="*/ 876 h 1752"/>
              <a:gd name="T48" fmla="*/ 0 w 4500"/>
              <a:gd name="T49" fmla="*/ 870 h 1752"/>
              <a:gd name="T50" fmla="*/ 0 w 4500"/>
              <a:gd name="T51" fmla="*/ 654 h 1752"/>
              <a:gd name="T52" fmla="*/ 4500 w 4500"/>
              <a:gd name="T53" fmla="*/ 654 h 1752"/>
              <a:gd name="T54" fmla="*/ 4500 w 4500"/>
              <a:gd name="T55" fmla="*/ 660 h 1752"/>
              <a:gd name="T56" fmla="*/ 0 w 4500"/>
              <a:gd name="T57" fmla="*/ 660 h 1752"/>
              <a:gd name="T58" fmla="*/ 0 w 4500"/>
              <a:gd name="T59" fmla="*/ 654 h 1752"/>
              <a:gd name="T60" fmla="*/ 0 w 4500"/>
              <a:gd name="T61" fmla="*/ 432 h 1752"/>
              <a:gd name="T62" fmla="*/ 4500 w 4500"/>
              <a:gd name="T63" fmla="*/ 432 h 1752"/>
              <a:gd name="T64" fmla="*/ 4500 w 4500"/>
              <a:gd name="T65" fmla="*/ 438 h 1752"/>
              <a:gd name="T66" fmla="*/ 0 w 4500"/>
              <a:gd name="T67" fmla="*/ 438 h 1752"/>
              <a:gd name="T68" fmla="*/ 0 w 4500"/>
              <a:gd name="T69" fmla="*/ 432 h 1752"/>
              <a:gd name="T70" fmla="*/ 0 w 4500"/>
              <a:gd name="T71" fmla="*/ 216 h 1752"/>
              <a:gd name="T72" fmla="*/ 4500 w 4500"/>
              <a:gd name="T73" fmla="*/ 216 h 1752"/>
              <a:gd name="T74" fmla="*/ 4500 w 4500"/>
              <a:gd name="T75" fmla="*/ 222 h 1752"/>
              <a:gd name="T76" fmla="*/ 0 w 4500"/>
              <a:gd name="T77" fmla="*/ 222 h 1752"/>
              <a:gd name="T78" fmla="*/ 0 w 4500"/>
              <a:gd name="T79" fmla="*/ 216 h 1752"/>
              <a:gd name="T80" fmla="*/ 0 w 4500"/>
              <a:gd name="T81" fmla="*/ 0 h 1752"/>
              <a:gd name="T82" fmla="*/ 4500 w 4500"/>
              <a:gd name="T83" fmla="*/ 0 h 1752"/>
              <a:gd name="T84" fmla="*/ 4500 w 4500"/>
              <a:gd name="T85" fmla="*/ 6 h 1752"/>
              <a:gd name="T86" fmla="*/ 0 w 4500"/>
              <a:gd name="T87" fmla="*/ 6 h 1752"/>
              <a:gd name="T88" fmla="*/ 0 w 4500"/>
              <a:gd name="T89" fmla="*/ 0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00" h="1752">
                <a:moveTo>
                  <a:pt x="0" y="1746"/>
                </a:moveTo>
                <a:lnTo>
                  <a:pt x="4500" y="1746"/>
                </a:lnTo>
                <a:lnTo>
                  <a:pt x="4500" y="1752"/>
                </a:lnTo>
                <a:lnTo>
                  <a:pt x="0" y="1752"/>
                </a:lnTo>
                <a:lnTo>
                  <a:pt x="0" y="1746"/>
                </a:lnTo>
                <a:close/>
                <a:moveTo>
                  <a:pt x="0" y="1530"/>
                </a:moveTo>
                <a:lnTo>
                  <a:pt x="4500" y="1530"/>
                </a:lnTo>
                <a:lnTo>
                  <a:pt x="4500" y="1536"/>
                </a:lnTo>
                <a:lnTo>
                  <a:pt x="0" y="1536"/>
                </a:lnTo>
                <a:lnTo>
                  <a:pt x="0" y="1530"/>
                </a:lnTo>
                <a:close/>
                <a:moveTo>
                  <a:pt x="0" y="1308"/>
                </a:moveTo>
                <a:lnTo>
                  <a:pt x="4500" y="1308"/>
                </a:lnTo>
                <a:lnTo>
                  <a:pt x="4500" y="1314"/>
                </a:lnTo>
                <a:lnTo>
                  <a:pt x="0" y="1314"/>
                </a:lnTo>
                <a:lnTo>
                  <a:pt x="0" y="1308"/>
                </a:lnTo>
                <a:close/>
                <a:moveTo>
                  <a:pt x="0" y="1092"/>
                </a:moveTo>
                <a:lnTo>
                  <a:pt x="4500" y="1092"/>
                </a:lnTo>
                <a:lnTo>
                  <a:pt x="4500" y="1098"/>
                </a:lnTo>
                <a:lnTo>
                  <a:pt x="0" y="1098"/>
                </a:lnTo>
                <a:lnTo>
                  <a:pt x="0" y="1092"/>
                </a:lnTo>
                <a:close/>
                <a:moveTo>
                  <a:pt x="0" y="870"/>
                </a:moveTo>
                <a:lnTo>
                  <a:pt x="4500" y="870"/>
                </a:lnTo>
                <a:lnTo>
                  <a:pt x="4500" y="876"/>
                </a:lnTo>
                <a:lnTo>
                  <a:pt x="0" y="876"/>
                </a:lnTo>
                <a:lnTo>
                  <a:pt x="0" y="870"/>
                </a:lnTo>
                <a:close/>
                <a:moveTo>
                  <a:pt x="0" y="654"/>
                </a:moveTo>
                <a:lnTo>
                  <a:pt x="4500" y="654"/>
                </a:lnTo>
                <a:lnTo>
                  <a:pt x="4500" y="660"/>
                </a:lnTo>
                <a:lnTo>
                  <a:pt x="0" y="660"/>
                </a:lnTo>
                <a:lnTo>
                  <a:pt x="0" y="654"/>
                </a:lnTo>
                <a:close/>
                <a:moveTo>
                  <a:pt x="0" y="432"/>
                </a:moveTo>
                <a:lnTo>
                  <a:pt x="4500" y="432"/>
                </a:lnTo>
                <a:lnTo>
                  <a:pt x="4500" y="438"/>
                </a:lnTo>
                <a:lnTo>
                  <a:pt x="0" y="438"/>
                </a:lnTo>
                <a:lnTo>
                  <a:pt x="0" y="432"/>
                </a:lnTo>
                <a:close/>
                <a:moveTo>
                  <a:pt x="0" y="216"/>
                </a:moveTo>
                <a:lnTo>
                  <a:pt x="4500" y="216"/>
                </a:lnTo>
                <a:lnTo>
                  <a:pt x="4500" y="222"/>
                </a:lnTo>
                <a:lnTo>
                  <a:pt x="0" y="222"/>
                </a:lnTo>
                <a:lnTo>
                  <a:pt x="0" y="216"/>
                </a:lnTo>
                <a:close/>
                <a:moveTo>
                  <a:pt x="0" y="0"/>
                </a:moveTo>
                <a:lnTo>
                  <a:pt x="4500" y="0"/>
                </a:lnTo>
                <a:lnTo>
                  <a:pt x="4500" y="6"/>
                </a:lnTo>
                <a:lnTo>
                  <a:pt x="0" y="6"/>
                </a:lnTo>
                <a:lnTo>
                  <a:pt x="0" y="0"/>
                </a:lnTo>
                <a:close/>
              </a:path>
            </a:pathLst>
          </a:custGeom>
          <a:solidFill>
            <a:srgbClr val="868686"/>
          </a:solidFill>
          <a:ln w="6" cap="flat">
            <a:solidFill>
              <a:srgbClr val="868686"/>
            </a:solidFill>
            <a:prstDash val="solid"/>
            <a:bevel/>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4" name="Freeform 10"/>
          <p:cNvSpPr>
            <a:spLocks/>
          </p:cNvSpPr>
          <p:nvPr/>
        </p:nvSpPr>
        <p:spPr bwMode="auto">
          <a:xfrm>
            <a:off x="2594276" y="3767312"/>
            <a:ext cx="6346854" cy="980286"/>
          </a:xfrm>
          <a:custGeom>
            <a:avLst/>
            <a:gdLst>
              <a:gd name="T0" fmla="*/ 94 w 4408"/>
              <a:gd name="T1" fmla="*/ 427 h 668"/>
              <a:gd name="T2" fmla="*/ 281 w 4408"/>
              <a:gd name="T3" fmla="*/ 459 h 668"/>
              <a:gd name="T4" fmla="*/ 469 w 4408"/>
              <a:gd name="T5" fmla="*/ 469 h 668"/>
              <a:gd name="T6" fmla="*/ 657 w 4408"/>
              <a:gd name="T7" fmla="*/ 472 h 668"/>
              <a:gd name="T8" fmla="*/ 844 w 4408"/>
              <a:gd name="T9" fmla="*/ 466 h 668"/>
              <a:gd name="T10" fmla="*/ 1032 w 4408"/>
              <a:gd name="T11" fmla="*/ 443 h 668"/>
              <a:gd name="T12" fmla="*/ 1219 w 4408"/>
              <a:gd name="T13" fmla="*/ 298 h 668"/>
              <a:gd name="T14" fmla="*/ 1407 w 4408"/>
              <a:gd name="T15" fmla="*/ 206 h 668"/>
              <a:gd name="T16" fmla="*/ 1595 w 4408"/>
              <a:gd name="T17" fmla="*/ 241 h 668"/>
              <a:gd name="T18" fmla="*/ 1782 w 4408"/>
              <a:gd name="T19" fmla="*/ 288 h 668"/>
              <a:gd name="T20" fmla="*/ 1970 w 4408"/>
              <a:gd name="T21" fmla="*/ 306 h 668"/>
              <a:gd name="T22" fmla="*/ 2157 w 4408"/>
              <a:gd name="T23" fmla="*/ 301 h 668"/>
              <a:gd name="T24" fmla="*/ 2345 w 4408"/>
              <a:gd name="T25" fmla="*/ 274 h 668"/>
              <a:gd name="T26" fmla="*/ 2532 w 4408"/>
              <a:gd name="T27" fmla="*/ 320 h 668"/>
              <a:gd name="T28" fmla="*/ 2720 w 4408"/>
              <a:gd name="T29" fmla="*/ 319 h 668"/>
              <a:gd name="T30" fmla="*/ 2907 w 4408"/>
              <a:gd name="T31" fmla="*/ 284 h 668"/>
              <a:gd name="T32" fmla="*/ 3095 w 4408"/>
              <a:gd name="T33" fmla="*/ 175 h 668"/>
              <a:gd name="T34" fmla="*/ 3282 w 4408"/>
              <a:gd name="T35" fmla="*/ 91 h 668"/>
              <a:gd name="T36" fmla="*/ 3470 w 4408"/>
              <a:gd name="T37" fmla="*/ 6 h 668"/>
              <a:gd name="T38" fmla="*/ 3658 w 4408"/>
              <a:gd name="T39" fmla="*/ 0 h 668"/>
              <a:gd name="T40" fmla="*/ 3845 w 4408"/>
              <a:gd name="T41" fmla="*/ 32 h 668"/>
              <a:gd name="T42" fmla="*/ 4033 w 4408"/>
              <a:gd name="T43" fmla="*/ 75 h 668"/>
              <a:gd name="T44" fmla="*/ 4220 w 4408"/>
              <a:gd name="T45" fmla="*/ 189 h 668"/>
              <a:gd name="T46" fmla="*/ 4408 w 4408"/>
              <a:gd name="T47" fmla="*/ 339 h 668"/>
              <a:gd name="T48" fmla="*/ 4314 w 4408"/>
              <a:gd name="T49" fmla="*/ 668 h 668"/>
              <a:gd name="T50" fmla="*/ 4127 w 4408"/>
              <a:gd name="T51" fmla="*/ 668 h 668"/>
              <a:gd name="T52" fmla="*/ 3939 w 4408"/>
              <a:gd name="T53" fmla="*/ 668 h 668"/>
              <a:gd name="T54" fmla="*/ 3752 w 4408"/>
              <a:gd name="T55" fmla="*/ 668 h 668"/>
              <a:gd name="T56" fmla="*/ 3564 w 4408"/>
              <a:gd name="T57" fmla="*/ 668 h 668"/>
              <a:gd name="T58" fmla="*/ 3377 w 4408"/>
              <a:gd name="T59" fmla="*/ 668 h 668"/>
              <a:gd name="T60" fmla="*/ 3189 w 4408"/>
              <a:gd name="T61" fmla="*/ 668 h 668"/>
              <a:gd name="T62" fmla="*/ 3001 w 4408"/>
              <a:gd name="T63" fmla="*/ 668 h 668"/>
              <a:gd name="T64" fmla="*/ 2814 w 4408"/>
              <a:gd name="T65" fmla="*/ 668 h 668"/>
              <a:gd name="T66" fmla="*/ 2626 w 4408"/>
              <a:gd name="T67" fmla="*/ 668 h 668"/>
              <a:gd name="T68" fmla="*/ 2439 w 4408"/>
              <a:gd name="T69" fmla="*/ 668 h 668"/>
              <a:gd name="T70" fmla="*/ 2251 w 4408"/>
              <a:gd name="T71" fmla="*/ 668 h 668"/>
              <a:gd name="T72" fmla="*/ 2063 w 4408"/>
              <a:gd name="T73" fmla="*/ 668 h 668"/>
              <a:gd name="T74" fmla="*/ 1876 w 4408"/>
              <a:gd name="T75" fmla="*/ 668 h 668"/>
              <a:gd name="T76" fmla="*/ 1688 w 4408"/>
              <a:gd name="T77" fmla="*/ 668 h 668"/>
              <a:gd name="T78" fmla="*/ 1501 w 4408"/>
              <a:gd name="T79" fmla="*/ 668 h 668"/>
              <a:gd name="T80" fmla="*/ 1313 w 4408"/>
              <a:gd name="T81" fmla="*/ 668 h 668"/>
              <a:gd name="T82" fmla="*/ 1125 w 4408"/>
              <a:gd name="T83" fmla="*/ 668 h 668"/>
              <a:gd name="T84" fmla="*/ 938 w 4408"/>
              <a:gd name="T85" fmla="*/ 668 h 668"/>
              <a:gd name="T86" fmla="*/ 750 w 4408"/>
              <a:gd name="T87" fmla="*/ 668 h 668"/>
              <a:gd name="T88" fmla="*/ 563 w 4408"/>
              <a:gd name="T89" fmla="*/ 668 h 668"/>
              <a:gd name="T90" fmla="*/ 375 w 4408"/>
              <a:gd name="T91" fmla="*/ 668 h 668"/>
              <a:gd name="T92" fmla="*/ 188 w 4408"/>
              <a:gd name="T93" fmla="*/ 668 h 668"/>
              <a:gd name="T94" fmla="*/ 0 w 4408"/>
              <a:gd name="T9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68">
                <a:moveTo>
                  <a:pt x="0" y="396"/>
                </a:moveTo>
                <a:lnTo>
                  <a:pt x="94" y="427"/>
                </a:lnTo>
                <a:lnTo>
                  <a:pt x="188" y="443"/>
                </a:lnTo>
                <a:lnTo>
                  <a:pt x="281" y="459"/>
                </a:lnTo>
                <a:lnTo>
                  <a:pt x="375" y="465"/>
                </a:lnTo>
                <a:lnTo>
                  <a:pt x="469" y="469"/>
                </a:lnTo>
                <a:lnTo>
                  <a:pt x="563" y="470"/>
                </a:lnTo>
                <a:lnTo>
                  <a:pt x="657" y="472"/>
                </a:lnTo>
                <a:lnTo>
                  <a:pt x="750" y="467"/>
                </a:lnTo>
                <a:lnTo>
                  <a:pt x="844" y="466"/>
                </a:lnTo>
                <a:lnTo>
                  <a:pt x="938" y="460"/>
                </a:lnTo>
                <a:lnTo>
                  <a:pt x="1032" y="443"/>
                </a:lnTo>
                <a:lnTo>
                  <a:pt x="1125" y="384"/>
                </a:lnTo>
                <a:lnTo>
                  <a:pt x="1219" y="298"/>
                </a:lnTo>
                <a:lnTo>
                  <a:pt x="1313" y="232"/>
                </a:lnTo>
                <a:lnTo>
                  <a:pt x="1407" y="206"/>
                </a:lnTo>
                <a:lnTo>
                  <a:pt x="1501" y="212"/>
                </a:lnTo>
                <a:lnTo>
                  <a:pt x="1595" y="241"/>
                </a:lnTo>
                <a:lnTo>
                  <a:pt x="1688" y="265"/>
                </a:lnTo>
                <a:lnTo>
                  <a:pt x="1782" y="288"/>
                </a:lnTo>
                <a:lnTo>
                  <a:pt x="1876" y="296"/>
                </a:lnTo>
                <a:lnTo>
                  <a:pt x="1970" y="306"/>
                </a:lnTo>
                <a:lnTo>
                  <a:pt x="2063" y="312"/>
                </a:lnTo>
                <a:lnTo>
                  <a:pt x="2157" y="301"/>
                </a:lnTo>
                <a:lnTo>
                  <a:pt x="2251" y="295"/>
                </a:lnTo>
                <a:lnTo>
                  <a:pt x="2345" y="274"/>
                </a:lnTo>
                <a:lnTo>
                  <a:pt x="2439" y="298"/>
                </a:lnTo>
                <a:lnTo>
                  <a:pt x="2532" y="320"/>
                </a:lnTo>
                <a:lnTo>
                  <a:pt x="2626" y="322"/>
                </a:lnTo>
                <a:lnTo>
                  <a:pt x="2720" y="319"/>
                </a:lnTo>
                <a:lnTo>
                  <a:pt x="2814" y="309"/>
                </a:lnTo>
                <a:lnTo>
                  <a:pt x="2907" y="284"/>
                </a:lnTo>
                <a:lnTo>
                  <a:pt x="3001" y="240"/>
                </a:lnTo>
                <a:lnTo>
                  <a:pt x="3095" y="175"/>
                </a:lnTo>
                <a:lnTo>
                  <a:pt x="3189" y="105"/>
                </a:lnTo>
                <a:lnTo>
                  <a:pt x="3282" y="91"/>
                </a:lnTo>
                <a:lnTo>
                  <a:pt x="3377" y="40"/>
                </a:lnTo>
                <a:lnTo>
                  <a:pt x="3470" y="6"/>
                </a:lnTo>
                <a:lnTo>
                  <a:pt x="3564" y="4"/>
                </a:lnTo>
                <a:lnTo>
                  <a:pt x="3658" y="0"/>
                </a:lnTo>
                <a:lnTo>
                  <a:pt x="3752" y="2"/>
                </a:lnTo>
                <a:lnTo>
                  <a:pt x="3845" y="32"/>
                </a:lnTo>
                <a:lnTo>
                  <a:pt x="3939" y="43"/>
                </a:lnTo>
                <a:lnTo>
                  <a:pt x="4033" y="75"/>
                </a:lnTo>
                <a:lnTo>
                  <a:pt x="4127" y="111"/>
                </a:lnTo>
                <a:lnTo>
                  <a:pt x="4220" y="189"/>
                </a:lnTo>
                <a:lnTo>
                  <a:pt x="4314" y="265"/>
                </a:lnTo>
                <a:lnTo>
                  <a:pt x="4408" y="339"/>
                </a:lnTo>
                <a:lnTo>
                  <a:pt x="4408" y="668"/>
                </a:lnTo>
                <a:lnTo>
                  <a:pt x="4314" y="668"/>
                </a:lnTo>
                <a:lnTo>
                  <a:pt x="4220" y="668"/>
                </a:lnTo>
                <a:lnTo>
                  <a:pt x="4127" y="668"/>
                </a:lnTo>
                <a:lnTo>
                  <a:pt x="4033" y="668"/>
                </a:lnTo>
                <a:lnTo>
                  <a:pt x="3939" y="668"/>
                </a:lnTo>
                <a:lnTo>
                  <a:pt x="3845" y="668"/>
                </a:lnTo>
                <a:lnTo>
                  <a:pt x="3752" y="668"/>
                </a:lnTo>
                <a:lnTo>
                  <a:pt x="3658" y="668"/>
                </a:lnTo>
                <a:lnTo>
                  <a:pt x="3564" y="668"/>
                </a:lnTo>
                <a:lnTo>
                  <a:pt x="3470" y="668"/>
                </a:lnTo>
                <a:lnTo>
                  <a:pt x="3377" y="668"/>
                </a:lnTo>
                <a:lnTo>
                  <a:pt x="3282" y="668"/>
                </a:lnTo>
                <a:lnTo>
                  <a:pt x="3189" y="668"/>
                </a:lnTo>
                <a:lnTo>
                  <a:pt x="3095" y="668"/>
                </a:lnTo>
                <a:lnTo>
                  <a:pt x="3001" y="668"/>
                </a:lnTo>
                <a:lnTo>
                  <a:pt x="2907" y="668"/>
                </a:lnTo>
                <a:lnTo>
                  <a:pt x="2814" y="668"/>
                </a:lnTo>
                <a:lnTo>
                  <a:pt x="2720" y="668"/>
                </a:lnTo>
                <a:lnTo>
                  <a:pt x="2626" y="668"/>
                </a:lnTo>
                <a:lnTo>
                  <a:pt x="2532" y="668"/>
                </a:lnTo>
                <a:lnTo>
                  <a:pt x="2439" y="668"/>
                </a:lnTo>
                <a:lnTo>
                  <a:pt x="2345" y="668"/>
                </a:lnTo>
                <a:lnTo>
                  <a:pt x="2251" y="668"/>
                </a:lnTo>
                <a:lnTo>
                  <a:pt x="2157" y="668"/>
                </a:lnTo>
                <a:lnTo>
                  <a:pt x="2063" y="668"/>
                </a:lnTo>
                <a:lnTo>
                  <a:pt x="1970" y="668"/>
                </a:lnTo>
                <a:lnTo>
                  <a:pt x="1876" y="668"/>
                </a:lnTo>
                <a:lnTo>
                  <a:pt x="1782" y="668"/>
                </a:lnTo>
                <a:lnTo>
                  <a:pt x="1688" y="668"/>
                </a:lnTo>
                <a:lnTo>
                  <a:pt x="1595" y="668"/>
                </a:lnTo>
                <a:lnTo>
                  <a:pt x="1501" y="668"/>
                </a:lnTo>
                <a:lnTo>
                  <a:pt x="1407" y="668"/>
                </a:lnTo>
                <a:lnTo>
                  <a:pt x="1313" y="668"/>
                </a:lnTo>
                <a:lnTo>
                  <a:pt x="1219" y="668"/>
                </a:lnTo>
                <a:lnTo>
                  <a:pt x="1125" y="668"/>
                </a:lnTo>
                <a:lnTo>
                  <a:pt x="1032" y="668"/>
                </a:lnTo>
                <a:lnTo>
                  <a:pt x="938" y="668"/>
                </a:lnTo>
                <a:lnTo>
                  <a:pt x="844" y="668"/>
                </a:lnTo>
                <a:lnTo>
                  <a:pt x="750" y="668"/>
                </a:lnTo>
                <a:lnTo>
                  <a:pt x="657" y="668"/>
                </a:lnTo>
                <a:lnTo>
                  <a:pt x="563" y="668"/>
                </a:lnTo>
                <a:lnTo>
                  <a:pt x="469" y="668"/>
                </a:lnTo>
                <a:lnTo>
                  <a:pt x="375" y="668"/>
                </a:lnTo>
                <a:lnTo>
                  <a:pt x="281" y="668"/>
                </a:lnTo>
                <a:lnTo>
                  <a:pt x="188" y="668"/>
                </a:lnTo>
                <a:lnTo>
                  <a:pt x="94" y="668"/>
                </a:lnTo>
                <a:lnTo>
                  <a:pt x="0" y="668"/>
                </a:lnTo>
                <a:lnTo>
                  <a:pt x="0" y="396"/>
                </a:lnTo>
                <a:close/>
              </a:path>
            </a:pathLst>
          </a:custGeom>
          <a:solidFill>
            <a:schemeClr val="accent1"/>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5" name="Freeform 11"/>
          <p:cNvSpPr>
            <a:spLocks/>
          </p:cNvSpPr>
          <p:nvPr/>
        </p:nvSpPr>
        <p:spPr bwMode="auto">
          <a:xfrm>
            <a:off x="2594276" y="3548455"/>
            <a:ext cx="6346854" cy="915717"/>
          </a:xfrm>
          <a:custGeom>
            <a:avLst/>
            <a:gdLst>
              <a:gd name="T0" fmla="*/ 94 w 4408"/>
              <a:gd name="T1" fmla="*/ 509 h 624"/>
              <a:gd name="T2" fmla="*/ 281 w 4408"/>
              <a:gd name="T3" fmla="*/ 470 h 624"/>
              <a:gd name="T4" fmla="*/ 469 w 4408"/>
              <a:gd name="T5" fmla="*/ 484 h 624"/>
              <a:gd name="T6" fmla="*/ 657 w 4408"/>
              <a:gd name="T7" fmla="*/ 504 h 624"/>
              <a:gd name="T8" fmla="*/ 844 w 4408"/>
              <a:gd name="T9" fmla="*/ 514 h 624"/>
              <a:gd name="T10" fmla="*/ 1032 w 4408"/>
              <a:gd name="T11" fmla="*/ 491 h 624"/>
              <a:gd name="T12" fmla="*/ 1219 w 4408"/>
              <a:gd name="T13" fmla="*/ 311 h 624"/>
              <a:gd name="T14" fmla="*/ 1407 w 4408"/>
              <a:gd name="T15" fmla="*/ 205 h 624"/>
              <a:gd name="T16" fmla="*/ 1595 w 4408"/>
              <a:gd name="T17" fmla="*/ 290 h 624"/>
              <a:gd name="T18" fmla="*/ 1782 w 4408"/>
              <a:gd name="T19" fmla="*/ 349 h 624"/>
              <a:gd name="T20" fmla="*/ 1970 w 4408"/>
              <a:gd name="T21" fmla="*/ 374 h 624"/>
              <a:gd name="T22" fmla="*/ 2157 w 4408"/>
              <a:gd name="T23" fmla="*/ 363 h 624"/>
              <a:gd name="T24" fmla="*/ 2345 w 4408"/>
              <a:gd name="T25" fmla="*/ 347 h 624"/>
              <a:gd name="T26" fmla="*/ 2532 w 4408"/>
              <a:gd name="T27" fmla="*/ 394 h 624"/>
              <a:gd name="T28" fmla="*/ 2720 w 4408"/>
              <a:gd name="T29" fmla="*/ 391 h 624"/>
              <a:gd name="T30" fmla="*/ 2907 w 4408"/>
              <a:gd name="T31" fmla="*/ 342 h 624"/>
              <a:gd name="T32" fmla="*/ 3095 w 4408"/>
              <a:gd name="T33" fmla="*/ 207 h 624"/>
              <a:gd name="T34" fmla="*/ 3282 w 4408"/>
              <a:gd name="T35" fmla="*/ 103 h 624"/>
              <a:gd name="T36" fmla="*/ 3470 w 4408"/>
              <a:gd name="T37" fmla="*/ 10 h 624"/>
              <a:gd name="T38" fmla="*/ 3658 w 4408"/>
              <a:gd name="T39" fmla="*/ 0 h 624"/>
              <a:gd name="T40" fmla="*/ 3845 w 4408"/>
              <a:gd name="T41" fmla="*/ 35 h 624"/>
              <a:gd name="T42" fmla="*/ 4033 w 4408"/>
              <a:gd name="T43" fmla="*/ 93 h 624"/>
              <a:gd name="T44" fmla="*/ 4220 w 4408"/>
              <a:gd name="T45" fmla="*/ 231 h 624"/>
              <a:gd name="T46" fmla="*/ 4408 w 4408"/>
              <a:gd name="T47" fmla="*/ 412 h 624"/>
              <a:gd name="T48" fmla="*/ 4314 w 4408"/>
              <a:gd name="T49" fmla="*/ 417 h 624"/>
              <a:gd name="T50" fmla="*/ 4127 w 4408"/>
              <a:gd name="T51" fmla="*/ 263 h 624"/>
              <a:gd name="T52" fmla="*/ 3939 w 4408"/>
              <a:gd name="T53" fmla="*/ 195 h 624"/>
              <a:gd name="T54" fmla="*/ 3752 w 4408"/>
              <a:gd name="T55" fmla="*/ 154 h 624"/>
              <a:gd name="T56" fmla="*/ 3564 w 4408"/>
              <a:gd name="T57" fmla="*/ 156 h 624"/>
              <a:gd name="T58" fmla="*/ 3377 w 4408"/>
              <a:gd name="T59" fmla="*/ 192 h 624"/>
              <a:gd name="T60" fmla="*/ 3189 w 4408"/>
              <a:gd name="T61" fmla="*/ 257 h 624"/>
              <a:gd name="T62" fmla="*/ 3001 w 4408"/>
              <a:gd name="T63" fmla="*/ 392 h 624"/>
              <a:gd name="T64" fmla="*/ 2814 w 4408"/>
              <a:gd name="T65" fmla="*/ 461 h 624"/>
              <a:gd name="T66" fmla="*/ 2626 w 4408"/>
              <a:gd name="T67" fmla="*/ 474 h 624"/>
              <a:gd name="T68" fmla="*/ 2439 w 4408"/>
              <a:gd name="T69" fmla="*/ 450 h 624"/>
              <a:gd name="T70" fmla="*/ 2251 w 4408"/>
              <a:gd name="T71" fmla="*/ 447 h 624"/>
              <a:gd name="T72" fmla="*/ 2063 w 4408"/>
              <a:gd name="T73" fmla="*/ 464 h 624"/>
              <a:gd name="T74" fmla="*/ 1876 w 4408"/>
              <a:gd name="T75" fmla="*/ 448 h 624"/>
              <a:gd name="T76" fmla="*/ 1688 w 4408"/>
              <a:gd name="T77" fmla="*/ 417 h 624"/>
              <a:gd name="T78" fmla="*/ 1501 w 4408"/>
              <a:gd name="T79" fmla="*/ 364 h 624"/>
              <a:gd name="T80" fmla="*/ 1313 w 4408"/>
              <a:gd name="T81" fmla="*/ 384 h 624"/>
              <a:gd name="T82" fmla="*/ 1125 w 4408"/>
              <a:gd name="T83" fmla="*/ 536 h 624"/>
              <a:gd name="T84" fmla="*/ 938 w 4408"/>
              <a:gd name="T85" fmla="*/ 612 h 624"/>
              <a:gd name="T86" fmla="*/ 750 w 4408"/>
              <a:gd name="T87" fmla="*/ 619 h 624"/>
              <a:gd name="T88" fmla="*/ 563 w 4408"/>
              <a:gd name="T89" fmla="*/ 622 h 624"/>
              <a:gd name="T90" fmla="*/ 375 w 4408"/>
              <a:gd name="T91" fmla="*/ 617 h 624"/>
              <a:gd name="T92" fmla="*/ 188 w 4408"/>
              <a:gd name="T93" fmla="*/ 595 h 624"/>
              <a:gd name="T94" fmla="*/ 0 w 4408"/>
              <a:gd name="T95" fmla="*/ 5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24">
                <a:moveTo>
                  <a:pt x="0" y="477"/>
                </a:moveTo>
                <a:lnTo>
                  <a:pt x="94" y="509"/>
                </a:lnTo>
                <a:lnTo>
                  <a:pt x="188" y="524"/>
                </a:lnTo>
                <a:lnTo>
                  <a:pt x="281" y="470"/>
                </a:lnTo>
                <a:lnTo>
                  <a:pt x="375" y="480"/>
                </a:lnTo>
                <a:lnTo>
                  <a:pt x="469" y="484"/>
                </a:lnTo>
                <a:lnTo>
                  <a:pt x="563" y="488"/>
                </a:lnTo>
                <a:lnTo>
                  <a:pt x="657" y="504"/>
                </a:lnTo>
                <a:lnTo>
                  <a:pt x="750" y="503"/>
                </a:lnTo>
                <a:lnTo>
                  <a:pt x="844" y="514"/>
                </a:lnTo>
                <a:lnTo>
                  <a:pt x="938" y="511"/>
                </a:lnTo>
                <a:lnTo>
                  <a:pt x="1032" y="491"/>
                </a:lnTo>
                <a:lnTo>
                  <a:pt x="1125" y="409"/>
                </a:lnTo>
                <a:lnTo>
                  <a:pt x="1219" y="311"/>
                </a:lnTo>
                <a:lnTo>
                  <a:pt x="1313" y="234"/>
                </a:lnTo>
                <a:lnTo>
                  <a:pt x="1407" y="205"/>
                </a:lnTo>
                <a:lnTo>
                  <a:pt x="1501" y="220"/>
                </a:lnTo>
                <a:lnTo>
                  <a:pt x="1595" y="290"/>
                </a:lnTo>
                <a:lnTo>
                  <a:pt x="1688" y="325"/>
                </a:lnTo>
                <a:lnTo>
                  <a:pt x="1782" y="349"/>
                </a:lnTo>
                <a:lnTo>
                  <a:pt x="1876" y="360"/>
                </a:lnTo>
                <a:lnTo>
                  <a:pt x="1970" y="374"/>
                </a:lnTo>
                <a:lnTo>
                  <a:pt x="2063" y="381"/>
                </a:lnTo>
                <a:lnTo>
                  <a:pt x="2157" y="363"/>
                </a:lnTo>
                <a:lnTo>
                  <a:pt x="2251" y="361"/>
                </a:lnTo>
                <a:lnTo>
                  <a:pt x="2345" y="347"/>
                </a:lnTo>
                <a:lnTo>
                  <a:pt x="2439" y="370"/>
                </a:lnTo>
                <a:lnTo>
                  <a:pt x="2532" y="394"/>
                </a:lnTo>
                <a:lnTo>
                  <a:pt x="2626" y="397"/>
                </a:lnTo>
                <a:lnTo>
                  <a:pt x="2720" y="391"/>
                </a:lnTo>
                <a:lnTo>
                  <a:pt x="2814" y="372"/>
                </a:lnTo>
                <a:lnTo>
                  <a:pt x="2907" y="342"/>
                </a:lnTo>
                <a:lnTo>
                  <a:pt x="3001" y="288"/>
                </a:lnTo>
                <a:lnTo>
                  <a:pt x="3095" y="207"/>
                </a:lnTo>
                <a:lnTo>
                  <a:pt x="3189" y="122"/>
                </a:lnTo>
                <a:lnTo>
                  <a:pt x="3282" y="103"/>
                </a:lnTo>
                <a:lnTo>
                  <a:pt x="3377" y="47"/>
                </a:lnTo>
                <a:lnTo>
                  <a:pt x="3470" y="10"/>
                </a:lnTo>
                <a:lnTo>
                  <a:pt x="3564" y="2"/>
                </a:lnTo>
                <a:lnTo>
                  <a:pt x="3658" y="0"/>
                </a:lnTo>
                <a:lnTo>
                  <a:pt x="3752" y="5"/>
                </a:lnTo>
                <a:lnTo>
                  <a:pt x="3845" y="35"/>
                </a:lnTo>
                <a:lnTo>
                  <a:pt x="3939" y="54"/>
                </a:lnTo>
                <a:lnTo>
                  <a:pt x="4033" y="93"/>
                </a:lnTo>
                <a:lnTo>
                  <a:pt x="4127" y="136"/>
                </a:lnTo>
                <a:lnTo>
                  <a:pt x="4220" y="231"/>
                </a:lnTo>
                <a:lnTo>
                  <a:pt x="4314" y="325"/>
                </a:lnTo>
                <a:lnTo>
                  <a:pt x="4408" y="412"/>
                </a:lnTo>
                <a:lnTo>
                  <a:pt x="4408" y="491"/>
                </a:lnTo>
                <a:lnTo>
                  <a:pt x="4314" y="417"/>
                </a:lnTo>
                <a:lnTo>
                  <a:pt x="4220" y="341"/>
                </a:lnTo>
                <a:lnTo>
                  <a:pt x="4127" y="263"/>
                </a:lnTo>
                <a:lnTo>
                  <a:pt x="4033" y="227"/>
                </a:lnTo>
                <a:lnTo>
                  <a:pt x="3939" y="195"/>
                </a:lnTo>
                <a:lnTo>
                  <a:pt x="3845" y="184"/>
                </a:lnTo>
                <a:lnTo>
                  <a:pt x="3752" y="154"/>
                </a:lnTo>
                <a:lnTo>
                  <a:pt x="3658" y="152"/>
                </a:lnTo>
                <a:lnTo>
                  <a:pt x="3564" y="156"/>
                </a:lnTo>
                <a:lnTo>
                  <a:pt x="3470" y="158"/>
                </a:lnTo>
                <a:lnTo>
                  <a:pt x="3377" y="192"/>
                </a:lnTo>
                <a:lnTo>
                  <a:pt x="3282" y="243"/>
                </a:lnTo>
                <a:lnTo>
                  <a:pt x="3189" y="257"/>
                </a:lnTo>
                <a:lnTo>
                  <a:pt x="3095" y="327"/>
                </a:lnTo>
                <a:lnTo>
                  <a:pt x="3001" y="392"/>
                </a:lnTo>
                <a:lnTo>
                  <a:pt x="2907" y="436"/>
                </a:lnTo>
                <a:lnTo>
                  <a:pt x="2814" y="461"/>
                </a:lnTo>
                <a:lnTo>
                  <a:pt x="2720" y="471"/>
                </a:lnTo>
                <a:lnTo>
                  <a:pt x="2626" y="474"/>
                </a:lnTo>
                <a:lnTo>
                  <a:pt x="2532" y="472"/>
                </a:lnTo>
                <a:lnTo>
                  <a:pt x="2439" y="450"/>
                </a:lnTo>
                <a:lnTo>
                  <a:pt x="2345" y="426"/>
                </a:lnTo>
                <a:lnTo>
                  <a:pt x="2251" y="447"/>
                </a:lnTo>
                <a:lnTo>
                  <a:pt x="2157" y="453"/>
                </a:lnTo>
                <a:lnTo>
                  <a:pt x="2063" y="464"/>
                </a:lnTo>
                <a:lnTo>
                  <a:pt x="1970" y="458"/>
                </a:lnTo>
                <a:lnTo>
                  <a:pt x="1876" y="448"/>
                </a:lnTo>
                <a:lnTo>
                  <a:pt x="1782" y="440"/>
                </a:lnTo>
                <a:lnTo>
                  <a:pt x="1688" y="417"/>
                </a:lnTo>
                <a:lnTo>
                  <a:pt x="1595" y="393"/>
                </a:lnTo>
                <a:lnTo>
                  <a:pt x="1501" y="364"/>
                </a:lnTo>
                <a:lnTo>
                  <a:pt x="1407" y="358"/>
                </a:lnTo>
                <a:lnTo>
                  <a:pt x="1313" y="384"/>
                </a:lnTo>
                <a:lnTo>
                  <a:pt x="1219" y="450"/>
                </a:lnTo>
                <a:lnTo>
                  <a:pt x="1125" y="536"/>
                </a:lnTo>
                <a:lnTo>
                  <a:pt x="1032" y="595"/>
                </a:lnTo>
                <a:lnTo>
                  <a:pt x="938" y="612"/>
                </a:lnTo>
                <a:lnTo>
                  <a:pt x="844" y="618"/>
                </a:lnTo>
                <a:lnTo>
                  <a:pt x="750" y="619"/>
                </a:lnTo>
                <a:lnTo>
                  <a:pt x="657" y="624"/>
                </a:lnTo>
                <a:lnTo>
                  <a:pt x="563" y="622"/>
                </a:lnTo>
                <a:lnTo>
                  <a:pt x="469" y="621"/>
                </a:lnTo>
                <a:lnTo>
                  <a:pt x="375" y="617"/>
                </a:lnTo>
                <a:lnTo>
                  <a:pt x="281" y="611"/>
                </a:lnTo>
                <a:lnTo>
                  <a:pt x="188" y="595"/>
                </a:lnTo>
                <a:lnTo>
                  <a:pt x="94" y="579"/>
                </a:lnTo>
                <a:lnTo>
                  <a:pt x="0" y="548"/>
                </a:lnTo>
                <a:lnTo>
                  <a:pt x="0" y="477"/>
                </a:lnTo>
                <a:close/>
              </a:path>
            </a:pathLst>
          </a:custGeom>
          <a:solidFill>
            <a:schemeClr val="accent5"/>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6" name="Freeform 12"/>
          <p:cNvSpPr>
            <a:spLocks/>
          </p:cNvSpPr>
          <p:nvPr/>
        </p:nvSpPr>
        <p:spPr bwMode="auto">
          <a:xfrm>
            <a:off x="2594276" y="3403030"/>
            <a:ext cx="6346854" cy="917184"/>
          </a:xfrm>
          <a:custGeom>
            <a:avLst/>
            <a:gdLst>
              <a:gd name="T0" fmla="*/ 94 w 4408"/>
              <a:gd name="T1" fmla="*/ 549 h 625"/>
              <a:gd name="T2" fmla="*/ 281 w 4408"/>
              <a:gd name="T3" fmla="*/ 508 h 625"/>
              <a:gd name="T4" fmla="*/ 469 w 4408"/>
              <a:gd name="T5" fmla="*/ 522 h 625"/>
              <a:gd name="T6" fmla="*/ 657 w 4408"/>
              <a:gd name="T7" fmla="*/ 542 h 625"/>
              <a:gd name="T8" fmla="*/ 844 w 4408"/>
              <a:gd name="T9" fmla="*/ 550 h 625"/>
              <a:gd name="T10" fmla="*/ 1032 w 4408"/>
              <a:gd name="T11" fmla="*/ 522 h 625"/>
              <a:gd name="T12" fmla="*/ 1219 w 4408"/>
              <a:gd name="T13" fmla="*/ 321 h 625"/>
              <a:gd name="T14" fmla="*/ 1407 w 4408"/>
              <a:gd name="T15" fmla="*/ 158 h 625"/>
              <a:gd name="T16" fmla="*/ 1595 w 4408"/>
              <a:gd name="T17" fmla="*/ 167 h 625"/>
              <a:gd name="T18" fmla="*/ 1782 w 4408"/>
              <a:gd name="T19" fmla="*/ 181 h 625"/>
              <a:gd name="T20" fmla="*/ 1970 w 4408"/>
              <a:gd name="T21" fmla="*/ 201 h 625"/>
              <a:gd name="T22" fmla="*/ 2157 w 4408"/>
              <a:gd name="T23" fmla="*/ 186 h 625"/>
              <a:gd name="T24" fmla="*/ 2345 w 4408"/>
              <a:gd name="T25" fmla="*/ 183 h 625"/>
              <a:gd name="T26" fmla="*/ 2532 w 4408"/>
              <a:gd name="T27" fmla="*/ 240 h 625"/>
              <a:gd name="T28" fmla="*/ 2720 w 4408"/>
              <a:gd name="T29" fmla="*/ 241 h 625"/>
              <a:gd name="T30" fmla="*/ 2907 w 4408"/>
              <a:gd name="T31" fmla="*/ 201 h 625"/>
              <a:gd name="T32" fmla="*/ 3095 w 4408"/>
              <a:gd name="T33" fmla="*/ 98 h 625"/>
              <a:gd name="T34" fmla="*/ 3282 w 4408"/>
              <a:gd name="T35" fmla="*/ 54 h 625"/>
              <a:gd name="T36" fmla="*/ 3470 w 4408"/>
              <a:gd name="T37" fmla="*/ 3 h 625"/>
              <a:gd name="T38" fmla="*/ 3658 w 4408"/>
              <a:gd name="T39" fmla="*/ 2 h 625"/>
              <a:gd name="T40" fmla="*/ 3845 w 4408"/>
              <a:gd name="T41" fmla="*/ 46 h 625"/>
              <a:gd name="T42" fmla="*/ 4033 w 4408"/>
              <a:gd name="T43" fmla="*/ 115 h 625"/>
              <a:gd name="T44" fmla="*/ 4220 w 4408"/>
              <a:gd name="T45" fmla="*/ 260 h 625"/>
              <a:gd name="T46" fmla="*/ 4408 w 4408"/>
              <a:gd name="T47" fmla="*/ 447 h 625"/>
              <a:gd name="T48" fmla="*/ 4314 w 4408"/>
              <a:gd name="T49" fmla="*/ 426 h 625"/>
              <a:gd name="T50" fmla="*/ 4127 w 4408"/>
              <a:gd name="T51" fmla="*/ 237 h 625"/>
              <a:gd name="T52" fmla="*/ 3939 w 4408"/>
              <a:gd name="T53" fmla="*/ 155 h 625"/>
              <a:gd name="T54" fmla="*/ 3752 w 4408"/>
              <a:gd name="T55" fmla="*/ 106 h 625"/>
              <a:gd name="T56" fmla="*/ 3564 w 4408"/>
              <a:gd name="T57" fmla="*/ 103 h 625"/>
              <a:gd name="T58" fmla="*/ 3377 w 4408"/>
              <a:gd name="T59" fmla="*/ 148 h 625"/>
              <a:gd name="T60" fmla="*/ 3189 w 4408"/>
              <a:gd name="T61" fmla="*/ 223 h 625"/>
              <a:gd name="T62" fmla="*/ 3001 w 4408"/>
              <a:gd name="T63" fmla="*/ 389 h 625"/>
              <a:gd name="T64" fmla="*/ 2814 w 4408"/>
              <a:gd name="T65" fmla="*/ 473 h 625"/>
              <a:gd name="T66" fmla="*/ 2626 w 4408"/>
              <a:gd name="T67" fmla="*/ 498 h 625"/>
              <a:gd name="T68" fmla="*/ 2439 w 4408"/>
              <a:gd name="T69" fmla="*/ 471 h 625"/>
              <a:gd name="T70" fmla="*/ 2251 w 4408"/>
              <a:gd name="T71" fmla="*/ 462 h 625"/>
              <a:gd name="T72" fmla="*/ 2063 w 4408"/>
              <a:gd name="T73" fmla="*/ 482 h 625"/>
              <a:gd name="T74" fmla="*/ 1876 w 4408"/>
              <a:gd name="T75" fmla="*/ 461 h 625"/>
              <a:gd name="T76" fmla="*/ 1688 w 4408"/>
              <a:gd name="T77" fmla="*/ 426 h 625"/>
              <a:gd name="T78" fmla="*/ 1501 w 4408"/>
              <a:gd name="T79" fmla="*/ 321 h 625"/>
              <a:gd name="T80" fmla="*/ 1313 w 4408"/>
              <a:gd name="T81" fmla="*/ 335 h 625"/>
              <a:gd name="T82" fmla="*/ 1125 w 4408"/>
              <a:gd name="T83" fmla="*/ 510 h 625"/>
              <a:gd name="T84" fmla="*/ 938 w 4408"/>
              <a:gd name="T85" fmla="*/ 612 h 625"/>
              <a:gd name="T86" fmla="*/ 750 w 4408"/>
              <a:gd name="T87" fmla="*/ 604 h 625"/>
              <a:gd name="T88" fmla="*/ 563 w 4408"/>
              <a:gd name="T89" fmla="*/ 589 h 625"/>
              <a:gd name="T90" fmla="*/ 375 w 4408"/>
              <a:gd name="T91" fmla="*/ 581 h 625"/>
              <a:gd name="T92" fmla="*/ 188 w 4408"/>
              <a:gd name="T93" fmla="*/ 625 h 625"/>
              <a:gd name="T94" fmla="*/ 0 w 4408"/>
              <a:gd name="T95" fmla="*/ 57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25">
                <a:moveTo>
                  <a:pt x="0" y="515"/>
                </a:moveTo>
                <a:lnTo>
                  <a:pt x="94" y="549"/>
                </a:lnTo>
                <a:lnTo>
                  <a:pt x="188" y="564"/>
                </a:lnTo>
                <a:lnTo>
                  <a:pt x="281" y="508"/>
                </a:lnTo>
                <a:lnTo>
                  <a:pt x="375" y="517"/>
                </a:lnTo>
                <a:lnTo>
                  <a:pt x="469" y="522"/>
                </a:lnTo>
                <a:lnTo>
                  <a:pt x="563" y="527"/>
                </a:lnTo>
                <a:lnTo>
                  <a:pt x="657" y="542"/>
                </a:lnTo>
                <a:lnTo>
                  <a:pt x="750" y="541"/>
                </a:lnTo>
                <a:lnTo>
                  <a:pt x="844" y="550"/>
                </a:lnTo>
                <a:lnTo>
                  <a:pt x="938" y="545"/>
                </a:lnTo>
                <a:lnTo>
                  <a:pt x="1032" y="522"/>
                </a:lnTo>
                <a:lnTo>
                  <a:pt x="1125" y="430"/>
                </a:lnTo>
                <a:lnTo>
                  <a:pt x="1219" y="321"/>
                </a:lnTo>
                <a:lnTo>
                  <a:pt x="1313" y="216"/>
                </a:lnTo>
                <a:lnTo>
                  <a:pt x="1407" y="158"/>
                </a:lnTo>
                <a:lnTo>
                  <a:pt x="1501" y="132"/>
                </a:lnTo>
                <a:lnTo>
                  <a:pt x="1595" y="167"/>
                </a:lnTo>
                <a:lnTo>
                  <a:pt x="1688" y="171"/>
                </a:lnTo>
                <a:lnTo>
                  <a:pt x="1782" y="181"/>
                </a:lnTo>
                <a:lnTo>
                  <a:pt x="1876" y="192"/>
                </a:lnTo>
                <a:lnTo>
                  <a:pt x="1970" y="201"/>
                </a:lnTo>
                <a:lnTo>
                  <a:pt x="2063" y="204"/>
                </a:lnTo>
                <a:lnTo>
                  <a:pt x="2157" y="186"/>
                </a:lnTo>
                <a:lnTo>
                  <a:pt x="2251" y="191"/>
                </a:lnTo>
                <a:lnTo>
                  <a:pt x="2345" y="183"/>
                </a:lnTo>
                <a:lnTo>
                  <a:pt x="2439" y="216"/>
                </a:lnTo>
                <a:lnTo>
                  <a:pt x="2532" y="240"/>
                </a:lnTo>
                <a:lnTo>
                  <a:pt x="2626" y="247"/>
                </a:lnTo>
                <a:lnTo>
                  <a:pt x="2720" y="241"/>
                </a:lnTo>
                <a:lnTo>
                  <a:pt x="2814" y="225"/>
                </a:lnTo>
                <a:lnTo>
                  <a:pt x="2907" y="201"/>
                </a:lnTo>
                <a:lnTo>
                  <a:pt x="3001" y="158"/>
                </a:lnTo>
                <a:lnTo>
                  <a:pt x="3095" y="98"/>
                </a:lnTo>
                <a:lnTo>
                  <a:pt x="3189" y="43"/>
                </a:lnTo>
                <a:lnTo>
                  <a:pt x="3282" y="54"/>
                </a:lnTo>
                <a:lnTo>
                  <a:pt x="3377" y="28"/>
                </a:lnTo>
                <a:lnTo>
                  <a:pt x="3470" y="3"/>
                </a:lnTo>
                <a:lnTo>
                  <a:pt x="3564" y="0"/>
                </a:lnTo>
                <a:lnTo>
                  <a:pt x="3658" y="2"/>
                </a:lnTo>
                <a:lnTo>
                  <a:pt x="3752" y="13"/>
                </a:lnTo>
                <a:lnTo>
                  <a:pt x="3845" y="46"/>
                </a:lnTo>
                <a:lnTo>
                  <a:pt x="3939" y="69"/>
                </a:lnTo>
                <a:lnTo>
                  <a:pt x="4033" y="115"/>
                </a:lnTo>
                <a:lnTo>
                  <a:pt x="4127" y="162"/>
                </a:lnTo>
                <a:lnTo>
                  <a:pt x="4220" y="260"/>
                </a:lnTo>
                <a:lnTo>
                  <a:pt x="4314" y="357"/>
                </a:lnTo>
                <a:lnTo>
                  <a:pt x="4408" y="447"/>
                </a:lnTo>
                <a:lnTo>
                  <a:pt x="4408" y="513"/>
                </a:lnTo>
                <a:lnTo>
                  <a:pt x="4314" y="426"/>
                </a:lnTo>
                <a:lnTo>
                  <a:pt x="4220" y="332"/>
                </a:lnTo>
                <a:lnTo>
                  <a:pt x="4127" y="237"/>
                </a:lnTo>
                <a:lnTo>
                  <a:pt x="4033" y="194"/>
                </a:lnTo>
                <a:lnTo>
                  <a:pt x="3939" y="155"/>
                </a:lnTo>
                <a:lnTo>
                  <a:pt x="3845" y="136"/>
                </a:lnTo>
                <a:lnTo>
                  <a:pt x="3752" y="106"/>
                </a:lnTo>
                <a:lnTo>
                  <a:pt x="3658" y="101"/>
                </a:lnTo>
                <a:lnTo>
                  <a:pt x="3564" y="103"/>
                </a:lnTo>
                <a:lnTo>
                  <a:pt x="3470" y="111"/>
                </a:lnTo>
                <a:lnTo>
                  <a:pt x="3377" y="148"/>
                </a:lnTo>
                <a:lnTo>
                  <a:pt x="3282" y="204"/>
                </a:lnTo>
                <a:lnTo>
                  <a:pt x="3189" y="223"/>
                </a:lnTo>
                <a:lnTo>
                  <a:pt x="3095" y="308"/>
                </a:lnTo>
                <a:lnTo>
                  <a:pt x="3001" y="389"/>
                </a:lnTo>
                <a:lnTo>
                  <a:pt x="2907" y="443"/>
                </a:lnTo>
                <a:lnTo>
                  <a:pt x="2814" y="473"/>
                </a:lnTo>
                <a:lnTo>
                  <a:pt x="2720" y="492"/>
                </a:lnTo>
                <a:lnTo>
                  <a:pt x="2626" y="498"/>
                </a:lnTo>
                <a:lnTo>
                  <a:pt x="2532" y="495"/>
                </a:lnTo>
                <a:lnTo>
                  <a:pt x="2439" y="471"/>
                </a:lnTo>
                <a:lnTo>
                  <a:pt x="2345" y="448"/>
                </a:lnTo>
                <a:lnTo>
                  <a:pt x="2251" y="462"/>
                </a:lnTo>
                <a:lnTo>
                  <a:pt x="2157" y="464"/>
                </a:lnTo>
                <a:lnTo>
                  <a:pt x="2063" y="482"/>
                </a:lnTo>
                <a:lnTo>
                  <a:pt x="1970" y="475"/>
                </a:lnTo>
                <a:lnTo>
                  <a:pt x="1876" y="461"/>
                </a:lnTo>
                <a:lnTo>
                  <a:pt x="1782" y="450"/>
                </a:lnTo>
                <a:lnTo>
                  <a:pt x="1688" y="426"/>
                </a:lnTo>
                <a:lnTo>
                  <a:pt x="1595" y="391"/>
                </a:lnTo>
                <a:lnTo>
                  <a:pt x="1501" y="321"/>
                </a:lnTo>
                <a:lnTo>
                  <a:pt x="1407" y="306"/>
                </a:lnTo>
                <a:lnTo>
                  <a:pt x="1313" y="335"/>
                </a:lnTo>
                <a:lnTo>
                  <a:pt x="1219" y="412"/>
                </a:lnTo>
                <a:lnTo>
                  <a:pt x="1125" y="510"/>
                </a:lnTo>
                <a:lnTo>
                  <a:pt x="1032" y="592"/>
                </a:lnTo>
                <a:lnTo>
                  <a:pt x="938" y="612"/>
                </a:lnTo>
                <a:lnTo>
                  <a:pt x="844" y="615"/>
                </a:lnTo>
                <a:lnTo>
                  <a:pt x="750" y="604"/>
                </a:lnTo>
                <a:lnTo>
                  <a:pt x="657" y="605"/>
                </a:lnTo>
                <a:lnTo>
                  <a:pt x="563" y="589"/>
                </a:lnTo>
                <a:lnTo>
                  <a:pt x="469" y="585"/>
                </a:lnTo>
                <a:lnTo>
                  <a:pt x="375" y="581"/>
                </a:lnTo>
                <a:lnTo>
                  <a:pt x="281" y="571"/>
                </a:lnTo>
                <a:lnTo>
                  <a:pt x="188" y="625"/>
                </a:lnTo>
                <a:lnTo>
                  <a:pt x="94" y="610"/>
                </a:lnTo>
                <a:lnTo>
                  <a:pt x="0" y="578"/>
                </a:lnTo>
                <a:lnTo>
                  <a:pt x="0" y="515"/>
                </a:lnTo>
                <a:close/>
              </a:path>
            </a:pathLst>
          </a:custGeom>
          <a:solidFill>
            <a:schemeClr val="accent2"/>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7" name="Freeform 13"/>
          <p:cNvSpPr>
            <a:spLocks/>
          </p:cNvSpPr>
          <p:nvPr/>
        </p:nvSpPr>
        <p:spPr bwMode="auto">
          <a:xfrm>
            <a:off x="2594276" y="3349756"/>
            <a:ext cx="6346854" cy="881964"/>
          </a:xfrm>
          <a:custGeom>
            <a:avLst/>
            <a:gdLst>
              <a:gd name="T0" fmla="*/ 94 w 4408"/>
              <a:gd name="T1" fmla="*/ 558 h 601"/>
              <a:gd name="T2" fmla="*/ 281 w 4408"/>
              <a:gd name="T3" fmla="*/ 514 h 601"/>
              <a:gd name="T4" fmla="*/ 469 w 4408"/>
              <a:gd name="T5" fmla="*/ 529 h 601"/>
              <a:gd name="T6" fmla="*/ 657 w 4408"/>
              <a:gd name="T7" fmla="*/ 550 h 601"/>
              <a:gd name="T8" fmla="*/ 844 w 4408"/>
              <a:gd name="T9" fmla="*/ 559 h 601"/>
              <a:gd name="T10" fmla="*/ 1032 w 4408"/>
              <a:gd name="T11" fmla="*/ 528 h 601"/>
              <a:gd name="T12" fmla="*/ 1219 w 4408"/>
              <a:gd name="T13" fmla="*/ 322 h 601"/>
              <a:gd name="T14" fmla="*/ 1407 w 4408"/>
              <a:gd name="T15" fmla="*/ 148 h 601"/>
              <a:gd name="T16" fmla="*/ 1595 w 4408"/>
              <a:gd name="T17" fmla="*/ 144 h 601"/>
              <a:gd name="T18" fmla="*/ 1782 w 4408"/>
              <a:gd name="T19" fmla="*/ 149 h 601"/>
              <a:gd name="T20" fmla="*/ 1970 w 4408"/>
              <a:gd name="T21" fmla="*/ 167 h 601"/>
              <a:gd name="T22" fmla="*/ 2157 w 4408"/>
              <a:gd name="T23" fmla="*/ 153 h 601"/>
              <a:gd name="T24" fmla="*/ 2345 w 4408"/>
              <a:gd name="T25" fmla="*/ 150 h 601"/>
              <a:gd name="T26" fmla="*/ 2532 w 4408"/>
              <a:gd name="T27" fmla="*/ 210 h 601"/>
              <a:gd name="T28" fmla="*/ 2720 w 4408"/>
              <a:gd name="T29" fmla="*/ 212 h 601"/>
              <a:gd name="T30" fmla="*/ 2907 w 4408"/>
              <a:gd name="T31" fmla="*/ 175 h 601"/>
              <a:gd name="T32" fmla="*/ 3095 w 4408"/>
              <a:gd name="T33" fmla="*/ 72 h 601"/>
              <a:gd name="T34" fmla="*/ 3282 w 4408"/>
              <a:gd name="T35" fmla="*/ 44 h 601"/>
              <a:gd name="T36" fmla="*/ 3470 w 4408"/>
              <a:gd name="T37" fmla="*/ 1 h 601"/>
              <a:gd name="T38" fmla="*/ 3658 w 4408"/>
              <a:gd name="T39" fmla="*/ 3 h 601"/>
              <a:gd name="T40" fmla="*/ 3845 w 4408"/>
              <a:gd name="T41" fmla="*/ 49 h 601"/>
              <a:gd name="T42" fmla="*/ 4033 w 4408"/>
              <a:gd name="T43" fmla="*/ 120 h 601"/>
              <a:gd name="T44" fmla="*/ 4220 w 4408"/>
              <a:gd name="T45" fmla="*/ 267 h 601"/>
              <a:gd name="T46" fmla="*/ 4408 w 4408"/>
              <a:gd name="T47" fmla="*/ 457 h 601"/>
              <a:gd name="T48" fmla="*/ 4314 w 4408"/>
              <a:gd name="T49" fmla="*/ 394 h 601"/>
              <a:gd name="T50" fmla="*/ 4127 w 4408"/>
              <a:gd name="T51" fmla="*/ 199 h 601"/>
              <a:gd name="T52" fmla="*/ 3939 w 4408"/>
              <a:gd name="T53" fmla="*/ 106 h 601"/>
              <a:gd name="T54" fmla="*/ 3752 w 4408"/>
              <a:gd name="T55" fmla="*/ 50 h 601"/>
              <a:gd name="T56" fmla="*/ 3564 w 4408"/>
              <a:gd name="T57" fmla="*/ 37 h 601"/>
              <a:gd name="T58" fmla="*/ 3377 w 4408"/>
              <a:gd name="T59" fmla="*/ 65 h 601"/>
              <a:gd name="T60" fmla="*/ 3189 w 4408"/>
              <a:gd name="T61" fmla="*/ 80 h 601"/>
              <a:gd name="T62" fmla="*/ 3001 w 4408"/>
              <a:gd name="T63" fmla="*/ 195 h 601"/>
              <a:gd name="T64" fmla="*/ 2814 w 4408"/>
              <a:gd name="T65" fmla="*/ 262 h 601"/>
              <a:gd name="T66" fmla="*/ 2626 w 4408"/>
              <a:gd name="T67" fmla="*/ 284 h 601"/>
              <a:gd name="T68" fmla="*/ 2439 w 4408"/>
              <a:gd name="T69" fmla="*/ 253 h 601"/>
              <a:gd name="T70" fmla="*/ 2251 w 4408"/>
              <a:gd name="T71" fmla="*/ 228 h 601"/>
              <a:gd name="T72" fmla="*/ 2063 w 4408"/>
              <a:gd name="T73" fmla="*/ 241 h 601"/>
              <a:gd name="T74" fmla="*/ 1876 w 4408"/>
              <a:gd name="T75" fmla="*/ 229 h 601"/>
              <a:gd name="T76" fmla="*/ 1688 w 4408"/>
              <a:gd name="T77" fmla="*/ 208 h 601"/>
              <a:gd name="T78" fmla="*/ 1501 w 4408"/>
              <a:gd name="T79" fmla="*/ 169 h 601"/>
              <a:gd name="T80" fmla="*/ 1313 w 4408"/>
              <a:gd name="T81" fmla="*/ 253 h 601"/>
              <a:gd name="T82" fmla="*/ 1125 w 4408"/>
              <a:gd name="T83" fmla="*/ 467 h 601"/>
              <a:gd name="T84" fmla="*/ 938 w 4408"/>
              <a:gd name="T85" fmla="*/ 582 h 601"/>
              <a:gd name="T86" fmla="*/ 750 w 4408"/>
              <a:gd name="T87" fmla="*/ 578 h 601"/>
              <a:gd name="T88" fmla="*/ 563 w 4408"/>
              <a:gd name="T89" fmla="*/ 564 h 601"/>
              <a:gd name="T90" fmla="*/ 375 w 4408"/>
              <a:gd name="T91" fmla="*/ 554 h 601"/>
              <a:gd name="T92" fmla="*/ 188 w 4408"/>
              <a:gd name="T93" fmla="*/ 601 h 601"/>
              <a:gd name="T94" fmla="*/ 0 w 4408"/>
              <a:gd name="T95" fmla="*/ 5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01">
                <a:moveTo>
                  <a:pt x="0" y="525"/>
                </a:moveTo>
                <a:lnTo>
                  <a:pt x="94" y="558"/>
                </a:lnTo>
                <a:lnTo>
                  <a:pt x="188" y="571"/>
                </a:lnTo>
                <a:lnTo>
                  <a:pt x="281" y="514"/>
                </a:lnTo>
                <a:lnTo>
                  <a:pt x="375" y="522"/>
                </a:lnTo>
                <a:lnTo>
                  <a:pt x="469" y="529"/>
                </a:lnTo>
                <a:lnTo>
                  <a:pt x="563" y="533"/>
                </a:lnTo>
                <a:lnTo>
                  <a:pt x="657" y="550"/>
                </a:lnTo>
                <a:lnTo>
                  <a:pt x="750" y="549"/>
                </a:lnTo>
                <a:lnTo>
                  <a:pt x="844" y="559"/>
                </a:lnTo>
                <a:lnTo>
                  <a:pt x="938" y="553"/>
                </a:lnTo>
                <a:lnTo>
                  <a:pt x="1032" y="528"/>
                </a:lnTo>
                <a:lnTo>
                  <a:pt x="1125" y="434"/>
                </a:lnTo>
                <a:lnTo>
                  <a:pt x="1219" y="322"/>
                </a:lnTo>
                <a:lnTo>
                  <a:pt x="1313" y="212"/>
                </a:lnTo>
                <a:lnTo>
                  <a:pt x="1407" y="148"/>
                </a:lnTo>
                <a:lnTo>
                  <a:pt x="1501" y="116"/>
                </a:lnTo>
                <a:lnTo>
                  <a:pt x="1595" y="144"/>
                </a:lnTo>
                <a:lnTo>
                  <a:pt x="1688" y="140"/>
                </a:lnTo>
                <a:lnTo>
                  <a:pt x="1782" y="149"/>
                </a:lnTo>
                <a:lnTo>
                  <a:pt x="1876" y="159"/>
                </a:lnTo>
                <a:lnTo>
                  <a:pt x="1970" y="167"/>
                </a:lnTo>
                <a:lnTo>
                  <a:pt x="2063" y="171"/>
                </a:lnTo>
                <a:lnTo>
                  <a:pt x="2157" y="153"/>
                </a:lnTo>
                <a:lnTo>
                  <a:pt x="2251" y="157"/>
                </a:lnTo>
                <a:lnTo>
                  <a:pt x="2345" y="150"/>
                </a:lnTo>
                <a:lnTo>
                  <a:pt x="2439" y="185"/>
                </a:lnTo>
                <a:lnTo>
                  <a:pt x="2532" y="210"/>
                </a:lnTo>
                <a:lnTo>
                  <a:pt x="2626" y="217"/>
                </a:lnTo>
                <a:lnTo>
                  <a:pt x="2720" y="212"/>
                </a:lnTo>
                <a:lnTo>
                  <a:pt x="2814" y="198"/>
                </a:lnTo>
                <a:lnTo>
                  <a:pt x="2907" y="175"/>
                </a:lnTo>
                <a:lnTo>
                  <a:pt x="3001" y="132"/>
                </a:lnTo>
                <a:lnTo>
                  <a:pt x="3095" y="72"/>
                </a:lnTo>
                <a:lnTo>
                  <a:pt x="3189" y="23"/>
                </a:lnTo>
                <a:lnTo>
                  <a:pt x="3282" y="44"/>
                </a:lnTo>
                <a:lnTo>
                  <a:pt x="3377" y="25"/>
                </a:lnTo>
                <a:lnTo>
                  <a:pt x="3470" y="1"/>
                </a:lnTo>
                <a:lnTo>
                  <a:pt x="3564" y="0"/>
                </a:lnTo>
                <a:lnTo>
                  <a:pt x="3658" y="3"/>
                </a:lnTo>
                <a:lnTo>
                  <a:pt x="3752" y="15"/>
                </a:lnTo>
                <a:lnTo>
                  <a:pt x="3845" y="49"/>
                </a:lnTo>
                <a:lnTo>
                  <a:pt x="3939" y="73"/>
                </a:lnTo>
                <a:lnTo>
                  <a:pt x="4033" y="120"/>
                </a:lnTo>
                <a:lnTo>
                  <a:pt x="4127" y="167"/>
                </a:lnTo>
                <a:lnTo>
                  <a:pt x="4220" y="267"/>
                </a:lnTo>
                <a:lnTo>
                  <a:pt x="4314" y="366"/>
                </a:lnTo>
                <a:lnTo>
                  <a:pt x="4408" y="457"/>
                </a:lnTo>
                <a:lnTo>
                  <a:pt x="4408" y="484"/>
                </a:lnTo>
                <a:lnTo>
                  <a:pt x="4314" y="394"/>
                </a:lnTo>
                <a:lnTo>
                  <a:pt x="4220" y="297"/>
                </a:lnTo>
                <a:lnTo>
                  <a:pt x="4127" y="199"/>
                </a:lnTo>
                <a:lnTo>
                  <a:pt x="4033" y="152"/>
                </a:lnTo>
                <a:lnTo>
                  <a:pt x="3939" y="106"/>
                </a:lnTo>
                <a:lnTo>
                  <a:pt x="3845" y="83"/>
                </a:lnTo>
                <a:lnTo>
                  <a:pt x="3752" y="50"/>
                </a:lnTo>
                <a:lnTo>
                  <a:pt x="3658" y="39"/>
                </a:lnTo>
                <a:lnTo>
                  <a:pt x="3564" y="37"/>
                </a:lnTo>
                <a:lnTo>
                  <a:pt x="3470" y="40"/>
                </a:lnTo>
                <a:lnTo>
                  <a:pt x="3377" y="65"/>
                </a:lnTo>
                <a:lnTo>
                  <a:pt x="3282" y="91"/>
                </a:lnTo>
                <a:lnTo>
                  <a:pt x="3189" y="80"/>
                </a:lnTo>
                <a:lnTo>
                  <a:pt x="3095" y="135"/>
                </a:lnTo>
                <a:lnTo>
                  <a:pt x="3001" y="195"/>
                </a:lnTo>
                <a:lnTo>
                  <a:pt x="2907" y="238"/>
                </a:lnTo>
                <a:lnTo>
                  <a:pt x="2814" y="262"/>
                </a:lnTo>
                <a:lnTo>
                  <a:pt x="2720" y="278"/>
                </a:lnTo>
                <a:lnTo>
                  <a:pt x="2626" y="284"/>
                </a:lnTo>
                <a:lnTo>
                  <a:pt x="2532" y="277"/>
                </a:lnTo>
                <a:lnTo>
                  <a:pt x="2439" y="253"/>
                </a:lnTo>
                <a:lnTo>
                  <a:pt x="2345" y="220"/>
                </a:lnTo>
                <a:lnTo>
                  <a:pt x="2251" y="228"/>
                </a:lnTo>
                <a:lnTo>
                  <a:pt x="2157" y="223"/>
                </a:lnTo>
                <a:lnTo>
                  <a:pt x="2063" y="241"/>
                </a:lnTo>
                <a:lnTo>
                  <a:pt x="1970" y="238"/>
                </a:lnTo>
                <a:lnTo>
                  <a:pt x="1876" y="229"/>
                </a:lnTo>
                <a:lnTo>
                  <a:pt x="1782" y="218"/>
                </a:lnTo>
                <a:lnTo>
                  <a:pt x="1688" y="208"/>
                </a:lnTo>
                <a:lnTo>
                  <a:pt x="1595" y="204"/>
                </a:lnTo>
                <a:lnTo>
                  <a:pt x="1501" y="169"/>
                </a:lnTo>
                <a:lnTo>
                  <a:pt x="1407" y="195"/>
                </a:lnTo>
                <a:lnTo>
                  <a:pt x="1313" y="253"/>
                </a:lnTo>
                <a:lnTo>
                  <a:pt x="1219" y="358"/>
                </a:lnTo>
                <a:lnTo>
                  <a:pt x="1125" y="467"/>
                </a:lnTo>
                <a:lnTo>
                  <a:pt x="1032" y="559"/>
                </a:lnTo>
                <a:lnTo>
                  <a:pt x="938" y="582"/>
                </a:lnTo>
                <a:lnTo>
                  <a:pt x="844" y="587"/>
                </a:lnTo>
                <a:lnTo>
                  <a:pt x="750" y="578"/>
                </a:lnTo>
                <a:lnTo>
                  <a:pt x="657" y="579"/>
                </a:lnTo>
                <a:lnTo>
                  <a:pt x="563" y="564"/>
                </a:lnTo>
                <a:lnTo>
                  <a:pt x="469" y="559"/>
                </a:lnTo>
                <a:lnTo>
                  <a:pt x="375" y="554"/>
                </a:lnTo>
                <a:lnTo>
                  <a:pt x="281" y="545"/>
                </a:lnTo>
                <a:lnTo>
                  <a:pt x="188" y="601"/>
                </a:lnTo>
                <a:lnTo>
                  <a:pt x="94" y="586"/>
                </a:lnTo>
                <a:lnTo>
                  <a:pt x="0" y="552"/>
                </a:lnTo>
                <a:lnTo>
                  <a:pt x="0" y="525"/>
                </a:lnTo>
                <a:close/>
              </a:path>
            </a:pathLst>
          </a:custGeom>
          <a:solidFill>
            <a:schemeClr val="accent6"/>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8" name="Freeform 14"/>
          <p:cNvSpPr>
            <a:spLocks/>
          </p:cNvSpPr>
          <p:nvPr/>
        </p:nvSpPr>
        <p:spPr bwMode="auto">
          <a:xfrm>
            <a:off x="2595417" y="3338480"/>
            <a:ext cx="6346854" cy="858485"/>
          </a:xfrm>
          <a:custGeom>
            <a:avLst/>
            <a:gdLst>
              <a:gd name="T0" fmla="*/ 94 w 4408"/>
              <a:gd name="T1" fmla="*/ 563 h 585"/>
              <a:gd name="T2" fmla="*/ 281 w 4408"/>
              <a:gd name="T3" fmla="*/ 519 h 585"/>
              <a:gd name="T4" fmla="*/ 469 w 4408"/>
              <a:gd name="T5" fmla="*/ 533 h 585"/>
              <a:gd name="T6" fmla="*/ 657 w 4408"/>
              <a:gd name="T7" fmla="*/ 555 h 585"/>
              <a:gd name="T8" fmla="*/ 844 w 4408"/>
              <a:gd name="T9" fmla="*/ 564 h 585"/>
              <a:gd name="T10" fmla="*/ 1032 w 4408"/>
              <a:gd name="T11" fmla="*/ 532 h 585"/>
              <a:gd name="T12" fmla="*/ 1219 w 4408"/>
              <a:gd name="T13" fmla="*/ 322 h 585"/>
              <a:gd name="T14" fmla="*/ 1407 w 4408"/>
              <a:gd name="T15" fmla="*/ 140 h 585"/>
              <a:gd name="T16" fmla="*/ 1595 w 4408"/>
              <a:gd name="T17" fmla="*/ 124 h 585"/>
              <a:gd name="T18" fmla="*/ 1782 w 4408"/>
              <a:gd name="T19" fmla="*/ 125 h 585"/>
              <a:gd name="T20" fmla="*/ 1970 w 4408"/>
              <a:gd name="T21" fmla="*/ 143 h 585"/>
              <a:gd name="T22" fmla="*/ 2157 w 4408"/>
              <a:gd name="T23" fmla="*/ 128 h 585"/>
              <a:gd name="T24" fmla="*/ 2345 w 4408"/>
              <a:gd name="T25" fmla="*/ 127 h 585"/>
              <a:gd name="T26" fmla="*/ 2532 w 4408"/>
              <a:gd name="T27" fmla="*/ 188 h 585"/>
              <a:gd name="T28" fmla="*/ 2720 w 4408"/>
              <a:gd name="T29" fmla="*/ 191 h 585"/>
              <a:gd name="T30" fmla="*/ 2907 w 4408"/>
              <a:gd name="T31" fmla="*/ 155 h 585"/>
              <a:gd name="T32" fmla="*/ 3095 w 4408"/>
              <a:gd name="T33" fmla="*/ 58 h 585"/>
              <a:gd name="T34" fmla="*/ 3282 w 4408"/>
              <a:gd name="T35" fmla="*/ 38 h 585"/>
              <a:gd name="T36" fmla="*/ 3470 w 4408"/>
              <a:gd name="T37" fmla="*/ 0 h 585"/>
              <a:gd name="T38" fmla="*/ 3658 w 4408"/>
              <a:gd name="T39" fmla="*/ 4 h 585"/>
              <a:gd name="T40" fmla="*/ 3845 w 4408"/>
              <a:gd name="T41" fmla="*/ 50 h 585"/>
              <a:gd name="T42" fmla="*/ 4033 w 4408"/>
              <a:gd name="T43" fmla="*/ 123 h 585"/>
              <a:gd name="T44" fmla="*/ 4220 w 4408"/>
              <a:gd name="T45" fmla="*/ 270 h 585"/>
              <a:gd name="T46" fmla="*/ 4408 w 4408"/>
              <a:gd name="T47" fmla="*/ 461 h 585"/>
              <a:gd name="T48" fmla="*/ 4314 w 4408"/>
              <a:gd name="T49" fmla="*/ 380 h 585"/>
              <a:gd name="T50" fmla="*/ 4127 w 4408"/>
              <a:gd name="T51" fmla="*/ 181 h 585"/>
              <a:gd name="T52" fmla="*/ 3939 w 4408"/>
              <a:gd name="T53" fmla="*/ 87 h 585"/>
              <a:gd name="T54" fmla="*/ 3752 w 4408"/>
              <a:gd name="T55" fmla="*/ 29 h 585"/>
              <a:gd name="T56" fmla="*/ 3564 w 4408"/>
              <a:gd name="T57" fmla="*/ 14 h 585"/>
              <a:gd name="T58" fmla="*/ 3377 w 4408"/>
              <a:gd name="T59" fmla="*/ 39 h 585"/>
              <a:gd name="T60" fmla="*/ 3189 w 4408"/>
              <a:gd name="T61" fmla="*/ 37 h 585"/>
              <a:gd name="T62" fmla="*/ 3001 w 4408"/>
              <a:gd name="T63" fmla="*/ 146 h 585"/>
              <a:gd name="T64" fmla="*/ 2814 w 4408"/>
              <a:gd name="T65" fmla="*/ 212 h 585"/>
              <a:gd name="T66" fmla="*/ 2626 w 4408"/>
              <a:gd name="T67" fmla="*/ 231 h 585"/>
              <a:gd name="T68" fmla="*/ 2439 w 4408"/>
              <a:gd name="T69" fmla="*/ 199 h 585"/>
              <a:gd name="T70" fmla="*/ 2251 w 4408"/>
              <a:gd name="T71" fmla="*/ 171 h 585"/>
              <a:gd name="T72" fmla="*/ 2063 w 4408"/>
              <a:gd name="T73" fmla="*/ 185 h 585"/>
              <a:gd name="T74" fmla="*/ 1876 w 4408"/>
              <a:gd name="T75" fmla="*/ 173 h 585"/>
              <a:gd name="T76" fmla="*/ 1688 w 4408"/>
              <a:gd name="T77" fmla="*/ 154 h 585"/>
              <a:gd name="T78" fmla="*/ 1501 w 4408"/>
              <a:gd name="T79" fmla="*/ 130 h 585"/>
              <a:gd name="T80" fmla="*/ 1313 w 4408"/>
              <a:gd name="T81" fmla="*/ 226 h 585"/>
              <a:gd name="T82" fmla="*/ 1125 w 4408"/>
              <a:gd name="T83" fmla="*/ 448 h 585"/>
              <a:gd name="T84" fmla="*/ 938 w 4408"/>
              <a:gd name="T85" fmla="*/ 567 h 585"/>
              <a:gd name="T86" fmla="*/ 750 w 4408"/>
              <a:gd name="T87" fmla="*/ 563 h 585"/>
              <a:gd name="T88" fmla="*/ 563 w 4408"/>
              <a:gd name="T89" fmla="*/ 547 h 585"/>
              <a:gd name="T90" fmla="*/ 375 w 4408"/>
              <a:gd name="T91" fmla="*/ 536 h 585"/>
              <a:gd name="T92" fmla="*/ 188 w 4408"/>
              <a:gd name="T93" fmla="*/ 585 h 585"/>
              <a:gd name="T94" fmla="*/ 0 w 4408"/>
              <a:gd name="T95" fmla="*/ 53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585">
                <a:moveTo>
                  <a:pt x="0" y="529"/>
                </a:moveTo>
                <a:lnTo>
                  <a:pt x="94" y="563"/>
                </a:lnTo>
                <a:lnTo>
                  <a:pt x="188" y="576"/>
                </a:lnTo>
                <a:lnTo>
                  <a:pt x="281" y="519"/>
                </a:lnTo>
                <a:lnTo>
                  <a:pt x="375" y="526"/>
                </a:lnTo>
                <a:lnTo>
                  <a:pt x="469" y="533"/>
                </a:lnTo>
                <a:lnTo>
                  <a:pt x="563" y="538"/>
                </a:lnTo>
                <a:lnTo>
                  <a:pt x="657" y="555"/>
                </a:lnTo>
                <a:lnTo>
                  <a:pt x="750" y="554"/>
                </a:lnTo>
                <a:lnTo>
                  <a:pt x="844" y="564"/>
                </a:lnTo>
                <a:lnTo>
                  <a:pt x="938" y="558"/>
                </a:lnTo>
                <a:lnTo>
                  <a:pt x="1032" y="532"/>
                </a:lnTo>
                <a:lnTo>
                  <a:pt x="1125" y="435"/>
                </a:lnTo>
                <a:lnTo>
                  <a:pt x="1219" y="322"/>
                </a:lnTo>
                <a:lnTo>
                  <a:pt x="1313" y="207"/>
                </a:lnTo>
                <a:lnTo>
                  <a:pt x="1407" y="140"/>
                </a:lnTo>
                <a:lnTo>
                  <a:pt x="1501" y="102"/>
                </a:lnTo>
                <a:lnTo>
                  <a:pt x="1595" y="124"/>
                </a:lnTo>
                <a:lnTo>
                  <a:pt x="1688" y="117"/>
                </a:lnTo>
                <a:lnTo>
                  <a:pt x="1782" y="125"/>
                </a:lnTo>
                <a:lnTo>
                  <a:pt x="1876" y="135"/>
                </a:lnTo>
                <a:lnTo>
                  <a:pt x="1970" y="143"/>
                </a:lnTo>
                <a:lnTo>
                  <a:pt x="2063" y="146"/>
                </a:lnTo>
                <a:lnTo>
                  <a:pt x="2157" y="128"/>
                </a:lnTo>
                <a:lnTo>
                  <a:pt x="2251" y="132"/>
                </a:lnTo>
                <a:lnTo>
                  <a:pt x="2345" y="127"/>
                </a:lnTo>
                <a:lnTo>
                  <a:pt x="2439" y="163"/>
                </a:lnTo>
                <a:lnTo>
                  <a:pt x="2532" y="188"/>
                </a:lnTo>
                <a:lnTo>
                  <a:pt x="2626" y="195"/>
                </a:lnTo>
                <a:lnTo>
                  <a:pt x="2720" y="191"/>
                </a:lnTo>
                <a:lnTo>
                  <a:pt x="2814" y="177"/>
                </a:lnTo>
                <a:lnTo>
                  <a:pt x="2907" y="155"/>
                </a:lnTo>
                <a:lnTo>
                  <a:pt x="3001" y="114"/>
                </a:lnTo>
                <a:lnTo>
                  <a:pt x="3095" y="58"/>
                </a:lnTo>
                <a:lnTo>
                  <a:pt x="3189" y="13"/>
                </a:lnTo>
                <a:lnTo>
                  <a:pt x="3282" y="38"/>
                </a:lnTo>
                <a:lnTo>
                  <a:pt x="3377" y="22"/>
                </a:lnTo>
                <a:lnTo>
                  <a:pt x="3470" y="0"/>
                </a:lnTo>
                <a:lnTo>
                  <a:pt x="3564" y="0"/>
                </a:lnTo>
                <a:lnTo>
                  <a:pt x="3658" y="4"/>
                </a:lnTo>
                <a:lnTo>
                  <a:pt x="3752" y="16"/>
                </a:lnTo>
                <a:lnTo>
                  <a:pt x="3845" y="50"/>
                </a:lnTo>
                <a:lnTo>
                  <a:pt x="3939" y="75"/>
                </a:lnTo>
                <a:lnTo>
                  <a:pt x="4033" y="123"/>
                </a:lnTo>
                <a:lnTo>
                  <a:pt x="4127" y="171"/>
                </a:lnTo>
                <a:lnTo>
                  <a:pt x="4220" y="270"/>
                </a:lnTo>
                <a:lnTo>
                  <a:pt x="4314" y="370"/>
                </a:lnTo>
                <a:lnTo>
                  <a:pt x="4408" y="461"/>
                </a:lnTo>
                <a:lnTo>
                  <a:pt x="4408" y="471"/>
                </a:lnTo>
                <a:lnTo>
                  <a:pt x="4314" y="380"/>
                </a:lnTo>
                <a:lnTo>
                  <a:pt x="4220" y="281"/>
                </a:lnTo>
                <a:lnTo>
                  <a:pt x="4127" y="181"/>
                </a:lnTo>
                <a:lnTo>
                  <a:pt x="4033" y="134"/>
                </a:lnTo>
                <a:lnTo>
                  <a:pt x="3939" y="87"/>
                </a:lnTo>
                <a:lnTo>
                  <a:pt x="3845" y="63"/>
                </a:lnTo>
                <a:lnTo>
                  <a:pt x="3752" y="29"/>
                </a:lnTo>
                <a:lnTo>
                  <a:pt x="3658" y="17"/>
                </a:lnTo>
                <a:lnTo>
                  <a:pt x="3564" y="14"/>
                </a:lnTo>
                <a:lnTo>
                  <a:pt x="3470" y="15"/>
                </a:lnTo>
                <a:lnTo>
                  <a:pt x="3377" y="39"/>
                </a:lnTo>
                <a:lnTo>
                  <a:pt x="3282" y="58"/>
                </a:lnTo>
                <a:lnTo>
                  <a:pt x="3189" y="37"/>
                </a:lnTo>
                <a:lnTo>
                  <a:pt x="3095" y="86"/>
                </a:lnTo>
                <a:lnTo>
                  <a:pt x="3001" y="146"/>
                </a:lnTo>
                <a:lnTo>
                  <a:pt x="2907" y="189"/>
                </a:lnTo>
                <a:lnTo>
                  <a:pt x="2814" y="212"/>
                </a:lnTo>
                <a:lnTo>
                  <a:pt x="2720" y="226"/>
                </a:lnTo>
                <a:lnTo>
                  <a:pt x="2626" y="231"/>
                </a:lnTo>
                <a:lnTo>
                  <a:pt x="2532" y="224"/>
                </a:lnTo>
                <a:lnTo>
                  <a:pt x="2439" y="199"/>
                </a:lnTo>
                <a:lnTo>
                  <a:pt x="2345" y="164"/>
                </a:lnTo>
                <a:lnTo>
                  <a:pt x="2251" y="171"/>
                </a:lnTo>
                <a:lnTo>
                  <a:pt x="2157" y="167"/>
                </a:lnTo>
                <a:lnTo>
                  <a:pt x="2063" y="185"/>
                </a:lnTo>
                <a:lnTo>
                  <a:pt x="1970" y="181"/>
                </a:lnTo>
                <a:lnTo>
                  <a:pt x="1876" y="173"/>
                </a:lnTo>
                <a:lnTo>
                  <a:pt x="1782" y="163"/>
                </a:lnTo>
                <a:lnTo>
                  <a:pt x="1688" y="154"/>
                </a:lnTo>
                <a:lnTo>
                  <a:pt x="1595" y="158"/>
                </a:lnTo>
                <a:lnTo>
                  <a:pt x="1501" y="130"/>
                </a:lnTo>
                <a:lnTo>
                  <a:pt x="1407" y="162"/>
                </a:lnTo>
                <a:lnTo>
                  <a:pt x="1313" y="226"/>
                </a:lnTo>
                <a:lnTo>
                  <a:pt x="1219" y="336"/>
                </a:lnTo>
                <a:lnTo>
                  <a:pt x="1125" y="448"/>
                </a:lnTo>
                <a:lnTo>
                  <a:pt x="1032" y="542"/>
                </a:lnTo>
                <a:lnTo>
                  <a:pt x="938" y="567"/>
                </a:lnTo>
                <a:lnTo>
                  <a:pt x="844" y="573"/>
                </a:lnTo>
                <a:lnTo>
                  <a:pt x="750" y="563"/>
                </a:lnTo>
                <a:lnTo>
                  <a:pt x="657" y="564"/>
                </a:lnTo>
                <a:lnTo>
                  <a:pt x="563" y="547"/>
                </a:lnTo>
                <a:lnTo>
                  <a:pt x="469" y="543"/>
                </a:lnTo>
                <a:lnTo>
                  <a:pt x="375" y="536"/>
                </a:lnTo>
                <a:lnTo>
                  <a:pt x="281" y="528"/>
                </a:lnTo>
                <a:lnTo>
                  <a:pt x="188" y="585"/>
                </a:lnTo>
                <a:lnTo>
                  <a:pt x="94" y="572"/>
                </a:lnTo>
                <a:lnTo>
                  <a:pt x="0" y="539"/>
                </a:lnTo>
                <a:lnTo>
                  <a:pt x="0" y="529"/>
                </a:lnTo>
                <a:close/>
              </a:path>
            </a:pathLst>
          </a:cu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9" name="Freeform 15"/>
          <p:cNvSpPr>
            <a:spLocks/>
          </p:cNvSpPr>
          <p:nvPr/>
        </p:nvSpPr>
        <p:spPr bwMode="auto">
          <a:xfrm>
            <a:off x="2586202" y="3320097"/>
            <a:ext cx="6346854" cy="876095"/>
          </a:xfrm>
          <a:custGeom>
            <a:avLst/>
            <a:gdLst>
              <a:gd name="T0" fmla="*/ 94 w 4408"/>
              <a:gd name="T1" fmla="*/ 572 h 597"/>
              <a:gd name="T2" fmla="*/ 281 w 4408"/>
              <a:gd name="T3" fmla="*/ 528 h 597"/>
              <a:gd name="T4" fmla="*/ 469 w 4408"/>
              <a:gd name="T5" fmla="*/ 543 h 597"/>
              <a:gd name="T6" fmla="*/ 657 w 4408"/>
              <a:gd name="T7" fmla="*/ 564 h 597"/>
              <a:gd name="T8" fmla="*/ 844 w 4408"/>
              <a:gd name="T9" fmla="*/ 573 h 597"/>
              <a:gd name="T10" fmla="*/ 1032 w 4408"/>
              <a:gd name="T11" fmla="*/ 540 h 597"/>
              <a:gd name="T12" fmla="*/ 1219 w 4408"/>
              <a:gd name="T13" fmla="*/ 324 h 597"/>
              <a:gd name="T14" fmla="*/ 1407 w 4408"/>
              <a:gd name="T15" fmla="*/ 135 h 597"/>
              <a:gd name="T16" fmla="*/ 1595 w 4408"/>
              <a:gd name="T17" fmla="*/ 111 h 597"/>
              <a:gd name="T18" fmla="*/ 1782 w 4408"/>
              <a:gd name="T19" fmla="*/ 107 h 597"/>
              <a:gd name="T20" fmla="*/ 1970 w 4408"/>
              <a:gd name="T21" fmla="*/ 124 h 597"/>
              <a:gd name="T22" fmla="*/ 2157 w 4408"/>
              <a:gd name="T23" fmla="*/ 108 h 597"/>
              <a:gd name="T24" fmla="*/ 2345 w 4408"/>
              <a:gd name="T25" fmla="*/ 109 h 597"/>
              <a:gd name="T26" fmla="*/ 2532 w 4408"/>
              <a:gd name="T27" fmla="*/ 170 h 597"/>
              <a:gd name="T28" fmla="*/ 2720 w 4408"/>
              <a:gd name="T29" fmla="*/ 173 h 597"/>
              <a:gd name="T30" fmla="*/ 2907 w 4408"/>
              <a:gd name="T31" fmla="*/ 138 h 597"/>
              <a:gd name="T32" fmla="*/ 3095 w 4408"/>
              <a:gd name="T33" fmla="*/ 44 h 597"/>
              <a:gd name="T34" fmla="*/ 3282 w 4408"/>
              <a:gd name="T35" fmla="*/ 33 h 597"/>
              <a:gd name="T36" fmla="*/ 3470 w 4408"/>
              <a:gd name="T37" fmla="*/ 0 h 597"/>
              <a:gd name="T38" fmla="*/ 3658 w 4408"/>
              <a:gd name="T39" fmla="*/ 5 h 597"/>
              <a:gd name="T40" fmla="*/ 3845 w 4408"/>
              <a:gd name="T41" fmla="*/ 54 h 597"/>
              <a:gd name="T42" fmla="*/ 4033 w 4408"/>
              <a:gd name="T43" fmla="*/ 128 h 597"/>
              <a:gd name="T44" fmla="*/ 4220 w 4408"/>
              <a:gd name="T45" fmla="*/ 277 h 597"/>
              <a:gd name="T46" fmla="*/ 4408 w 4408"/>
              <a:gd name="T47" fmla="*/ 469 h 597"/>
              <a:gd name="T48" fmla="*/ 4314 w 4408"/>
              <a:gd name="T49" fmla="*/ 391 h 597"/>
              <a:gd name="T50" fmla="*/ 4127 w 4408"/>
              <a:gd name="T51" fmla="*/ 192 h 597"/>
              <a:gd name="T52" fmla="*/ 3939 w 4408"/>
              <a:gd name="T53" fmla="*/ 96 h 597"/>
              <a:gd name="T54" fmla="*/ 3752 w 4408"/>
              <a:gd name="T55" fmla="*/ 37 h 597"/>
              <a:gd name="T56" fmla="*/ 3564 w 4408"/>
              <a:gd name="T57" fmla="*/ 21 h 597"/>
              <a:gd name="T58" fmla="*/ 3377 w 4408"/>
              <a:gd name="T59" fmla="*/ 43 h 597"/>
              <a:gd name="T60" fmla="*/ 3189 w 4408"/>
              <a:gd name="T61" fmla="*/ 34 h 597"/>
              <a:gd name="T62" fmla="*/ 3001 w 4408"/>
              <a:gd name="T63" fmla="*/ 135 h 597"/>
              <a:gd name="T64" fmla="*/ 2814 w 4408"/>
              <a:gd name="T65" fmla="*/ 198 h 597"/>
              <a:gd name="T66" fmla="*/ 2626 w 4408"/>
              <a:gd name="T67" fmla="*/ 216 h 597"/>
              <a:gd name="T68" fmla="*/ 2439 w 4408"/>
              <a:gd name="T69" fmla="*/ 184 h 597"/>
              <a:gd name="T70" fmla="*/ 2251 w 4408"/>
              <a:gd name="T71" fmla="*/ 153 h 597"/>
              <a:gd name="T72" fmla="*/ 2063 w 4408"/>
              <a:gd name="T73" fmla="*/ 167 h 597"/>
              <a:gd name="T74" fmla="*/ 1876 w 4408"/>
              <a:gd name="T75" fmla="*/ 156 h 597"/>
              <a:gd name="T76" fmla="*/ 1688 w 4408"/>
              <a:gd name="T77" fmla="*/ 138 h 597"/>
              <a:gd name="T78" fmla="*/ 1501 w 4408"/>
              <a:gd name="T79" fmla="*/ 123 h 597"/>
              <a:gd name="T80" fmla="*/ 1313 w 4408"/>
              <a:gd name="T81" fmla="*/ 228 h 597"/>
              <a:gd name="T82" fmla="*/ 1125 w 4408"/>
              <a:gd name="T83" fmla="*/ 456 h 597"/>
              <a:gd name="T84" fmla="*/ 938 w 4408"/>
              <a:gd name="T85" fmla="*/ 579 h 597"/>
              <a:gd name="T86" fmla="*/ 750 w 4408"/>
              <a:gd name="T87" fmla="*/ 575 h 597"/>
              <a:gd name="T88" fmla="*/ 563 w 4408"/>
              <a:gd name="T89" fmla="*/ 559 h 597"/>
              <a:gd name="T90" fmla="*/ 375 w 4408"/>
              <a:gd name="T91" fmla="*/ 547 h 597"/>
              <a:gd name="T92" fmla="*/ 188 w 4408"/>
              <a:gd name="T93" fmla="*/ 597 h 597"/>
              <a:gd name="T94" fmla="*/ 0 w 4408"/>
              <a:gd name="T95" fmla="*/ 55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597">
                <a:moveTo>
                  <a:pt x="0" y="538"/>
                </a:moveTo>
                <a:lnTo>
                  <a:pt x="94" y="572"/>
                </a:lnTo>
                <a:lnTo>
                  <a:pt x="188" y="585"/>
                </a:lnTo>
                <a:lnTo>
                  <a:pt x="281" y="528"/>
                </a:lnTo>
                <a:lnTo>
                  <a:pt x="375" y="536"/>
                </a:lnTo>
                <a:lnTo>
                  <a:pt x="469" y="543"/>
                </a:lnTo>
                <a:lnTo>
                  <a:pt x="563" y="548"/>
                </a:lnTo>
                <a:lnTo>
                  <a:pt x="657" y="564"/>
                </a:lnTo>
                <a:lnTo>
                  <a:pt x="750" y="564"/>
                </a:lnTo>
                <a:lnTo>
                  <a:pt x="844" y="573"/>
                </a:lnTo>
                <a:lnTo>
                  <a:pt x="938" y="567"/>
                </a:lnTo>
                <a:lnTo>
                  <a:pt x="1032" y="540"/>
                </a:lnTo>
                <a:lnTo>
                  <a:pt x="1125" y="440"/>
                </a:lnTo>
                <a:lnTo>
                  <a:pt x="1219" y="324"/>
                </a:lnTo>
                <a:lnTo>
                  <a:pt x="1313" y="207"/>
                </a:lnTo>
                <a:lnTo>
                  <a:pt x="1407" y="135"/>
                </a:lnTo>
                <a:lnTo>
                  <a:pt x="1501" y="92"/>
                </a:lnTo>
                <a:lnTo>
                  <a:pt x="1595" y="111"/>
                </a:lnTo>
                <a:lnTo>
                  <a:pt x="1688" y="100"/>
                </a:lnTo>
                <a:lnTo>
                  <a:pt x="1782" y="107"/>
                </a:lnTo>
                <a:lnTo>
                  <a:pt x="1876" y="116"/>
                </a:lnTo>
                <a:lnTo>
                  <a:pt x="1970" y="124"/>
                </a:lnTo>
                <a:lnTo>
                  <a:pt x="2063" y="126"/>
                </a:lnTo>
                <a:lnTo>
                  <a:pt x="2157" y="108"/>
                </a:lnTo>
                <a:lnTo>
                  <a:pt x="2251" y="113"/>
                </a:lnTo>
                <a:lnTo>
                  <a:pt x="2345" y="109"/>
                </a:lnTo>
                <a:lnTo>
                  <a:pt x="2439" y="144"/>
                </a:lnTo>
                <a:lnTo>
                  <a:pt x="2532" y="170"/>
                </a:lnTo>
                <a:lnTo>
                  <a:pt x="2626" y="177"/>
                </a:lnTo>
                <a:lnTo>
                  <a:pt x="2720" y="173"/>
                </a:lnTo>
                <a:lnTo>
                  <a:pt x="2814" y="159"/>
                </a:lnTo>
                <a:lnTo>
                  <a:pt x="2907" y="138"/>
                </a:lnTo>
                <a:lnTo>
                  <a:pt x="3001" y="98"/>
                </a:lnTo>
                <a:lnTo>
                  <a:pt x="3095" y="44"/>
                </a:lnTo>
                <a:lnTo>
                  <a:pt x="3189" y="3"/>
                </a:lnTo>
                <a:lnTo>
                  <a:pt x="3282" y="33"/>
                </a:lnTo>
                <a:lnTo>
                  <a:pt x="3377" y="20"/>
                </a:lnTo>
                <a:lnTo>
                  <a:pt x="3470" y="0"/>
                </a:lnTo>
                <a:lnTo>
                  <a:pt x="3564" y="1"/>
                </a:lnTo>
                <a:lnTo>
                  <a:pt x="3658" y="5"/>
                </a:lnTo>
                <a:lnTo>
                  <a:pt x="3752" y="19"/>
                </a:lnTo>
                <a:lnTo>
                  <a:pt x="3845" y="54"/>
                </a:lnTo>
                <a:lnTo>
                  <a:pt x="3939" y="79"/>
                </a:lnTo>
                <a:lnTo>
                  <a:pt x="4033" y="128"/>
                </a:lnTo>
                <a:lnTo>
                  <a:pt x="4127" y="177"/>
                </a:lnTo>
                <a:lnTo>
                  <a:pt x="4220" y="277"/>
                </a:lnTo>
                <a:lnTo>
                  <a:pt x="4314" y="377"/>
                </a:lnTo>
                <a:lnTo>
                  <a:pt x="4408" y="469"/>
                </a:lnTo>
                <a:lnTo>
                  <a:pt x="4408" y="482"/>
                </a:lnTo>
                <a:lnTo>
                  <a:pt x="4314" y="391"/>
                </a:lnTo>
                <a:lnTo>
                  <a:pt x="4220" y="291"/>
                </a:lnTo>
                <a:lnTo>
                  <a:pt x="4127" y="192"/>
                </a:lnTo>
                <a:lnTo>
                  <a:pt x="4033" y="144"/>
                </a:lnTo>
                <a:lnTo>
                  <a:pt x="3939" y="96"/>
                </a:lnTo>
                <a:lnTo>
                  <a:pt x="3845" y="71"/>
                </a:lnTo>
                <a:lnTo>
                  <a:pt x="3752" y="37"/>
                </a:lnTo>
                <a:lnTo>
                  <a:pt x="3658" y="25"/>
                </a:lnTo>
                <a:lnTo>
                  <a:pt x="3564" y="21"/>
                </a:lnTo>
                <a:lnTo>
                  <a:pt x="3470" y="21"/>
                </a:lnTo>
                <a:lnTo>
                  <a:pt x="3377" y="43"/>
                </a:lnTo>
                <a:lnTo>
                  <a:pt x="3282" y="59"/>
                </a:lnTo>
                <a:lnTo>
                  <a:pt x="3189" y="34"/>
                </a:lnTo>
                <a:lnTo>
                  <a:pt x="3095" y="79"/>
                </a:lnTo>
                <a:lnTo>
                  <a:pt x="3001" y="135"/>
                </a:lnTo>
                <a:lnTo>
                  <a:pt x="2907" y="176"/>
                </a:lnTo>
                <a:lnTo>
                  <a:pt x="2814" y="198"/>
                </a:lnTo>
                <a:lnTo>
                  <a:pt x="2720" y="212"/>
                </a:lnTo>
                <a:lnTo>
                  <a:pt x="2626" y="216"/>
                </a:lnTo>
                <a:lnTo>
                  <a:pt x="2532" y="209"/>
                </a:lnTo>
                <a:lnTo>
                  <a:pt x="2439" y="184"/>
                </a:lnTo>
                <a:lnTo>
                  <a:pt x="2345" y="148"/>
                </a:lnTo>
                <a:lnTo>
                  <a:pt x="2251" y="153"/>
                </a:lnTo>
                <a:lnTo>
                  <a:pt x="2157" y="149"/>
                </a:lnTo>
                <a:lnTo>
                  <a:pt x="2063" y="167"/>
                </a:lnTo>
                <a:lnTo>
                  <a:pt x="1970" y="164"/>
                </a:lnTo>
                <a:lnTo>
                  <a:pt x="1876" y="156"/>
                </a:lnTo>
                <a:lnTo>
                  <a:pt x="1782" y="146"/>
                </a:lnTo>
                <a:lnTo>
                  <a:pt x="1688" y="138"/>
                </a:lnTo>
                <a:lnTo>
                  <a:pt x="1595" y="145"/>
                </a:lnTo>
                <a:lnTo>
                  <a:pt x="1501" y="123"/>
                </a:lnTo>
                <a:lnTo>
                  <a:pt x="1407" y="161"/>
                </a:lnTo>
                <a:lnTo>
                  <a:pt x="1313" y="228"/>
                </a:lnTo>
                <a:lnTo>
                  <a:pt x="1219" y="343"/>
                </a:lnTo>
                <a:lnTo>
                  <a:pt x="1125" y="456"/>
                </a:lnTo>
                <a:lnTo>
                  <a:pt x="1032" y="553"/>
                </a:lnTo>
                <a:lnTo>
                  <a:pt x="938" y="579"/>
                </a:lnTo>
                <a:lnTo>
                  <a:pt x="844" y="585"/>
                </a:lnTo>
                <a:lnTo>
                  <a:pt x="750" y="575"/>
                </a:lnTo>
                <a:lnTo>
                  <a:pt x="657" y="576"/>
                </a:lnTo>
                <a:lnTo>
                  <a:pt x="563" y="559"/>
                </a:lnTo>
                <a:lnTo>
                  <a:pt x="469" y="554"/>
                </a:lnTo>
                <a:lnTo>
                  <a:pt x="375" y="547"/>
                </a:lnTo>
                <a:lnTo>
                  <a:pt x="281" y="540"/>
                </a:lnTo>
                <a:lnTo>
                  <a:pt x="188" y="597"/>
                </a:lnTo>
                <a:lnTo>
                  <a:pt x="94" y="584"/>
                </a:lnTo>
                <a:lnTo>
                  <a:pt x="0" y="550"/>
                </a:lnTo>
                <a:lnTo>
                  <a:pt x="0" y="538"/>
                </a:lnTo>
                <a:close/>
              </a:path>
            </a:pathLst>
          </a:cu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0" name="Freeform 16"/>
          <p:cNvSpPr>
            <a:spLocks/>
          </p:cNvSpPr>
          <p:nvPr/>
        </p:nvSpPr>
        <p:spPr bwMode="auto">
          <a:xfrm>
            <a:off x="2585637" y="3273423"/>
            <a:ext cx="6346854" cy="909847"/>
          </a:xfrm>
          <a:custGeom>
            <a:avLst/>
            <a:gdLst>
              <a:gd name="T0" fmla="*/ 94 w 4408"/>
              <a:gd name="T1" fmla="*/ 589 h 620"/>
              <a:gd name="T2" fmla="*/ 281 w 4408"/>
              <a:gd name="T3" fmla="*/ 546 h 620"/>
              <a:gd name="T4" fmla="*/ 469 w 4408"/>
              <a:gd name="T5" fmla="*/ 561 h 620"/>
              <a:gd name="T6" fmla="*/ 657 w 4408"/>
              <a:gd name="T7" fmla="*/ 583 h 620"/>
              <a:gd name="T8" fmla="*/ 844 w 4408"/>
              <a:gd name="T9" fmla="*/ 591 h 620"/>
              <a:gd name="T10" fmla="*/ 1032 w 4408"/>
              <a:gd name="T11" fmla="*/ 557 h 620"/>
              <a:gd name="T12" fmla="*/ 1219 w 4408"/>
              <a:gd name="T13" fmla="*/ 338 h 620"/>
              <a:gd name="T14" fmla="*/ 1407 w 4408"/>
              <a:gd name="T15" fmla="*/ 142 h 620"/>
              <a:gd name="T16" fmla="*/ 1595 w 4408"/>
              <a:gd name="T17" fmla="*/ 109 h 620"/>
              <a:gd name="T18" fmla="*/ 1782 w 4408"/>
              <a:gd name="T19" fmla="*/ 101 h 620"/>
              <a:gd name="T20" fmla="*/ 1970 w 4408"/>
              <a:gd name="T21" fmla="*/ 115 h 620"/>
              <a:gd name="T22" fmla="*/ 2157 w 4408"/>
              <a:gd name="T23" fmla="*/ 98 h 620"/>
              <a:gd name="T24" fmla="*/ 2345 w 4408"/>
              <a:gd name="T25" fmla="*/ 99 h 620"/>
              <a:gd name="T26" fmla="*/ 2532 w 4408"/>
              <a:gd name="T27" fmla="*/ 161 h 620"/>
              <a:gd name="T28" fmla="*/ 2720 w 4408"/>
              <a:gd name="T29" fmla="*/ 165 h 620"/>
              <a:gd name="T30" fmla="*/ 2907 w 4408"/>
              <a:gd name="T31" fmla="*/ 133 h 620"/>
              <a:gd name="T32" fmla="*/ 3095 w 4408"/>
              <a:gd name="T33" fmla="*/ 39 h 620"/>
              <a:gd name="T34" fmla="*/ 3282 w 4408"/>
              <a:gd name="T35" fmla="*/ 32 h 620"/>
              <a:gd name="T36" fmla="*/ 3470 w 4408"/>
              <a:gd name="T37" fmla="*/ 2 h 620"/>
              <a:gd name="T38" fmla="*/ 3658 w 4408"/>
              <a:gd name="T39" fmla="*/ 8 h 620"/>
              <a:gd name="T40" fmla="*/ 3845 w 4408"/>
              <a:gd name="T41" fmla="*/ 59 h 620"/>
              <a:gd name="T42" fmla="*/ 4033 w 4408"/>
              <a:gd name="T43" fmla="*/ 136 h 620"/>
              <a:gd name="T44" fmla="*/ 4220 w 4408"/>
              <a:gd name="T45" fmla="*/ 290 h 620"/>
              <a:gd name="T46" fmla="*/ 4408 w 4408"/>
              <a:gd name="T47" fmla="*/ 484 h 620"/>
              <a:gd name="T48" fmla="*/ 4314 w 4408"/>
              <a:gd name="T49" fmla="*/ 412 h 620"/>
              <a:gd name="T50" fmla="*/ 4127 w 4408"/>
              <a:gd name="T51" fmla="*/ 212 h 620"/>
              <a:gd name="T52" fmla="*/ 3939 w 4408"/>
              <a:gd name="T53" fmla="*/ 114 h 620"/>
              <a:gd name="T54" fmla="*/ 3752 w 4408"/>
              <a:gd name="T55" fmla="*/ 54 h 620"/>
              <a:gd name="T56" fmla="*/ 3564 w 4408"/>
              <a:gd name="T57" fmla="*/ 36 h 620"/>
              <a:gd name="T58" fmla="*/ 3377 w 4408"/>
              <a:gd name="T59" fmla="*/ 55 h 620"/>
              <a:gd name="T60" fmla="*/ 3189 w 4408"/>
              <a:gd name="T61" fmla="*/ 38 h 620"/>
              <a:gd name="T62" fmla="*/ 3001 w 4408"/>
              <a:gd name="T63" fmla="*/ 133 h 620"/>
              <a:gd name="T64" fmla="*/ 2814 w 4408"/>
              <a:gd name="T65" fmla="*/ 194 h 620"/>
              <a:gd name="T66" fmla="*/ 2626 w 4408"/>
              <a:gd name="T67" fmla="*/ 212 h 620"/>
              <a:gd name="T68" fmla="*/ 2439 w 4408"/>
              <a:gd name="T69" fmla="*/ 179 h 620"/>
              <a:gd name="T70" fmla="*/ 2251 w 4408"/>
              <a:gd name="T71" fmla="*/ 148 h 620"/>
              <a:gd name="T72" fmla="*/ 2063 w 4408"/>
              <a:gd name="T73" fmla="*/ 161 h 620"/>
              <a:gd name="T74" fmla="*/ 1876 w 4408"/>
              <a:gd name="T75" fmla="*/ 151 h 620"/>
              <a:gd name="T76" fmla="*/ 1688 w 4408"/>
              <a:gd name="T77" fmla="*/ 135 h 620"/>
              <a:gd name="T78" fmla="*/ 1501 w 4408"/>
              <a:gd name="T79" fmla="*/ 127 h 620"/>
              <a:gd name="T80" fmla="*/ 1313 w 4408"/>
              <a:gd name="T81" fmla="*/ 242 h 620"/>
              <a:gd name="T82" fmla="*/ 1125 w 4408"/>
              <a:gd name="T83" fmla="*/ 475 h 620"/>
              <a:gd name="T84" fmla="*/ 938 w 4408"/>
              <a:gd name="T85" fmla="*/ 602 h 620"/>
              <a:gd name="T86" fmla="*/ 750 w 4408"/>
              <a:gd name="T87" fmla="*/ 599 h 620"/>
              <a:gd name="T88" fmla="*/ 563 w 4408"/>
              <a:gd name="T89" fmla="*/ 583 h 620"/>
              <a:gd name="T90" fmla="*/ 375 w 4408"/>
              <a:gd name="T91" fmla="*/ 571 h 620"/>
              <a:gd name="T92" fmla="*/ 188 w 4408"/>
              <a:gd name="T93" fmla="*/ 620 h 620"/>
              <a:gd name="T94" fmla="*/ 0 w 4408"/>
              <a:gd name="T95" fmla="*/ 573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20">
                <a:moveTo>
                  <a:pt x="0" y="555"/>
                </a:moveTo>
                <a:lnTo>
                  <a:pt x="94" y="589"/>
                </a:lnTo>
                <a:lnTo>
                  <a:pt x="188" y="603"/>
                </a:lnTo>
                <a:lnTo>
                  <a:pt x="281" y="546"/>
                </a:lnTo>
                <a:lnTo>
                  <a:pt x="375" y="554"/>
                </a:lnTo>
                <a:lnTo>
                  <a:pt x="469" y="561"/>
                </a:lnTo>
                <a:lnTo>
                  <a:pt x="563" y="566"/>
                </a:lnTo>
                <a:lnTo>
                  <a:pt x="657" y="583"/>
                </a:lnTo>
                <a:lnTo>
                  <a:pt x="750" y="582"/>
                </a:lnTo>
                <a:lnTo>
                  <a:pt x="844" y="591"/>
                </a:lnTo>
                <a:lnTo>
                  <a:pt x="938" y="584"/>
                </a:lnTo>
                <a:lnTo>
                  <a:pt x="1032" y="557"/>
                </a:lnTo>
                <a:lnTo>
                  <a:pt x="1125" y="456"/>
                </a:lnTo>
                <a:lnTo>
                  <a:pt x="1219" y="338"/>
                </a:lnTo>
                <a:lnTo>
                  <a:pt x="1313" y="217"/>
                </a:lnTo>
                <a:lnTo>
                  <a:pt x="1407" y="142"/>
                </a:lnTo>
                <a:lnTo>
                  <a:pt x="1501" y="95"/>
                </a:lnTo>
                <a:lnTo>
                  <a:pt x="1595" y="109"/>
                </a:lnTo>
                <a:lnTo>
                  <a:pt x="1688" y="96"/>
                </a:lnTo>
                <a:lnTo>
                  <a:pt x="1782" y="101"/>
                </a:lnTo>
                <a:lnTo>
                  <a:pt x="1876" y="109"/>
                </a:lnTo>
                <a:lnTo>
                  <a:pt x="1970" y="115"/>
                </a:lnTo>
                <a:lnTo>
                  <a:pt x="2063" y="116"/>
                </a:lnTo>
                <a:lnTo>
                  <a:pt x="2157" y="98"/>
                </a:lnTo>
                <a:lnTo>
                  <a:pt x="2251" y="104"/>
                </a:lnTo>
                <a:lnTo>
                  <a:pt x="2345" y="99"/>
                </a:lnTo>
                <a:lnTo>
                  <a:pt x="2439" y="136"/>
                </a:lnTo>
                <a:lnTo>
                  <a:pt x="2532" y="161"/>
                </a:lnTo>
                <a:lnTo>
                  <a:pt x="2626" y="170"/>
                </a:lnTo>
                <a:lnTo>
                  <a:pt x="2720" y="165"/>
                </a:lnTo>
                <a:lnTo>
                  <a:pt x="2814" y="153"/>
                </a:lnTo>
                <a:lnTo>
                  <a:pt x="2907" y="133"/>
                </a:lnTo>
                <a:lnTo>
                  <a:pt x="3001" y="94"/>
                </a:lnTo>
                <a:lnTo>
                  <a:pt x="3095" y="39"/>
                </a:lnTo>
                <a:lnTo>
                  <a:pt x="3189" y="0"/>
                </a:lnTo>
                <a:lnTo>
                  <a:pt x="3282" y="32"/>
                </a:lnTo>
                <a:lnTo>
                  <a:pt x="3377" y="21"/>
                </a:lnTo>
                <a:lnTo>
                  <a:pt x="3470" y="2"/>
                </a:lnTo>
                <a:lnTo>
                  <a:pt x="3564" y="3"/>
                </a:lnTo>
                <a:lnTo>
                  <a:pt x="3658" y="8"/>
                </a:lnTo>
                <a:lnTo>
                  <a:pt x="3752" y="23"/>
                </a:lnTo>
                <a:lnTo>
                  <a:pt x="3845" y="59"/>
                </a:lnTo>
                <a:lnTo>
                  <a:pt x="3939" y="86"/>
                </a:lnTo>
                <a:lnTo>
                  <a:pt x="4033" y="136"/>
                </a:lnTo>
                <a:lnTo>
                  <a:pt x="4127" y="188"/>
                </a:lnTo>
                <a:lnTo>
                  <a:pt x="4220" y="290"/>
                </a:lnTo>
                <a:lnTo>
                  <a:pt x="4314" y="391"/>
                </a:lnTo>
                <a:lnTo>
                  <a:pt x="4408" y="484"/>
                </a:lnTo>
                <a:lnTo>
                  <a:pt x="4408" y="504"/>
                </a:lnTo>
                <a:lnTo>
                  <a:pt x="4314" y="412"/>
                </a:lnTo>
                <a:lnTo>
                  <a:pt x="4220" y="312"/>
                </a:lnTo>
                <a:lnTo>
                  <a:pt x="4127" y="212"/>
                </a:lnTo>
                <a:lnTo>
                  <a:pt x="4033" y="163"/>
                </a:lnTo>
                <a:lnTo>
                  <a:pt x="3939" y="114"/>
                </a:lnTo>
                <a:lnTo>
                  <a:pt x="3845" y="89"/>
                </a:lnTo>
                <a:lnTo>
                  <a:pt x="3752" y="54"/>
                </a:lnTo>
                <a:lnTo>
                  <a:pt x="3658" y="40"/>
                </a:lnTo>
                <a:lnTo>
                  <a:pt x="3564" y="36"/>
                </a:lnTo>
                <a:lnTo>
                  <a:pt x="3470" y="35"/>
                </a:lnTo>
                <a:lnTo>
                  <a:pt x="3377" y="55"/>
                </a:lnTo>
                <a:lnTo>
                  <a:pt x="3282" y="68"/>
                </a:lnTo>
                <a:lnTo>
                  <a:pt x="3189" y="38"/>
                </a:lnTo>
                <a:lnTo>
                  <a:pt x="3095" y="79"/>
                </a:lnTo>
                <a:lnTo>
                  <a:pt x="3001" y="133"/>
                </a:lnTo>
                <a:lnTo>
                  <a:pt x="2907" y="173"/>
                </a:lnTo>
                <a:lnTo>
                  <a:pt x="2814" y="194"/>
                </a:lnTo>
                <a:lnTo>
                  <a:pt x="2720" y="208"/>
                </a:lnTo>
                <a:lnTo>
                  <a:pt x="2626" y="212"/>
                </a:lnTo>
                <a:lnTo>
                  <a:pt x="2532" y="205"/>
                </a:lnTo>
                <a:lnTo>
                  <a:pt x="2439" y="179"/>
                </a:lnTo>
                <a:lnTo>
                  <a:pt x="2345" y="144"/>
                </a:lnTo>
                <a:lnTo>
                  <a:pt x="2251" y="148"/>
                </a:lnTo>
                <a:lnTo>
                  <a:pt x="2157" y="143"/>
                </a:lnTo>
                <a:lnTo>
                  <a:pt x="2063" y="161"/>
                </a:lnTo>
                <a:lnTo>
                  <a:pt x="1970" y="159"/>
                </a:lnTo>
                <a:lnTo>
                  <a:pt x="1876" y="151"/>
                </a:lnTo>
                <a:lnTo>
                  <a:pt x="1782" y="142"/>
                </a:lnTo>
                <a:lnTo>
                  <a:pt x="1688" y="135"/>
                </a:lnTo>
                <a:lnTo>
                  <a:pt x="1595" y="146"/>
                </a:lnTo>
                <a:lnTo>
                  <a:pt x="1501" y="127"/>
                </a:lnTo>
                <a:lnTo>
                  <a:pt x="1407" y="170"/>
                </a:lnTo>
                <a:lnTo>
                  <a:pt x="1313" y="242"/>
                </a:lnTo>
                <a:lnTo>
                  <a:pt x="1219" y="359"/>
                </a:lnTo>
                <a:lnTo>
                  <a:pt x="1125" y="475"/>
                </a:lnTo>
                <a:lnTo>
                  <a:pt x="1032" y="575"/>
                </a:lnTo>
                <a:lnTo>
                  <a:pt x="938" y="602"/>
                </a:lnTo>
                <a:lnTo>
                  <a:pt x="844" y="608"/>
                </a:lnTo>
                <a:lnTo>
                  <a:pt x="750" y="599"/>
                </a:lnTo>
                <a:lnTo>
                  <a:pt x="657" y="599"/>
                </a:lnTo>
                <a:lnTo>
                  <a:pt x="563" y="583"/>
                </a:lnTo>
                <a:lnTo>
                  <a:pt x="469" y="578"/>
                </a:lnTo>
                <a:lnTo>
                  <a:pt x="375" y="571"/>
                </a:lnTo>
                <a:lnTo>
                  <a:pt x="281" y="563"/>
                </a:lnTo>
                <a:lnTo>
                  <a:pt x="188" y="620"/>
                </a:lnTo>
                <a:lnTo>
                  <a:pt x="94" y="607"/>
                </a:lnTo>
                <a:lnTo>
                  <a:pt x="0" y="573"/>
                </a:lnTo>
                <a:lnTo>
                  <a:pt x="0" y="555"/>
                </a:lnTo>
                <a:close/>
              </a:path>
            </a:pathLst>
          </a:cu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1" name="Freeform 17"/>
          <p:cNvSpPr>
            <a:spLocks/>
          </p:cNvSpPr>
          <p:nvPr/>
        </p:nvSpPr>
        <p:spPr bwMode="auto">
          <a:xfrm>
            <a:off x="2581989" y="3223187"/>
            <a:ext cx="6346854" cy="943599"/>
          </a:xfrm>
          <a:custGeom>
            <a:avLst/>
            <a:gdLst>
              <a:gd name="T0" fmla="*/ 94 w 4408"/>
              <a:gd name="T1" fmla="*/ 601 h 643"/>
              <a:gd name="T2" fmla="*/ 281 w 4408"/>
              <a:gd name="T3" fmla="*/ 558 h 643"/>
              <a:gd name="T4" fmla="*/ 469 w 4408"/>
              <a:gd name="T5" fmla="*/ 574 h 643"/>
              <a:gd name="T6" fmla="*/ 657 w 4408"/>
              <a:gd name="T7" fmla="*/ 596 h 643"/>
              <a:gd name="T8" fmla="*/ 844 w 4408"/>
              <a:gd name="T9" fmla="*/ 605 h 643"/>
              <a:gd name="T10" fmla="*/ 1032 w 4408"/>
              <a:gd name="T11" fmla="*/ 569 h 643"/>
              <a:gd name="T12" fmla="*/ 1219 w 4408"/>
              <a:gd name="T13" fmla="*/ 346 h 643"/>
              <a:gd name="T14" fmla="*/ 1407 w 4408"/>
              <a:gd name="T15" fmla="*/ 146 h 643"/>
              <a:gd name="T16" fmla="*/ 1595 w 4408"/>
              <a:gd name="T17" fmla="*/ 109 h 643"/>
              <a:gd name="T18" fmla="*/ 1782 w 4408"/>
              <a:gd name="T19" fmla="*/ 99 h 643"/>
              <a:gd name="T20" fmla="*/ 1970 w 4408"/>
              <a:gd name="T21" fmla="*/ 112 h 643"/>
              <a:gd name="T22" fmla="*/ 2157 w 4408"/>
              <a:gd name="T23" fmla="*/ 94 h 643"/>
              <a:gd name="T24" fmla="*/ 2345 w 4408"/>
              <a:gd name="T25" fmla="*/ 95 h 643"/>
              <a:gd name="T26" fmla="*/ 2532 w 4408"/>
              <a:gd name="T27" fmla="*/ 158 h 643"/>
              <a:gd name="T28" fmla="*/ 2720 w 4408"/>
              <a:gd name="T29" fmla="*/ 163 h 643"/>
              <a:gd name="T30" fmla="*/ 2907 w 4408"/>
              <a:gd name="T31" fmla="*/ 132 h 643"/>
              <a:gd name="T32" fmla="*/ 3095 w 4408"/>
              <a:gd name="T33" fmla="*/ 39 h 643"/>
              <a:gd name="T34" fmla="*/ 3282 w 4408"/>
              <a:gd name="T35" fmla="*/ 33 h 643"/>
              <a:gd name="T36" fmla="*/ 3470 w 4408"/>
              <a:gd name="T37" fmla="*/ 3 h 643"/>
              <a:gd name="T38" fmla="*/ 3658 w 4408"/>
              <a:gd name="T39" fmla="*/ 9 h 643"/>
              <a:gd name="T40" fmla="*/ 3845 w 4408"/>
              <a:gd name="T41" fmla="*/ 62 h 643"/>
              <a:gd name="T42" fmla="*/ 4033 w 4408"/>
              <a:gd name="T43" fmla="*/ 141 h 643"/>
              <a:gd name="T44" fmla="*/ 4220 w 4408"/>
              <a:gd name="T45" fmla="*/ 297 h 643"/>
              <a:gd name="T46" fmla="*/ 4408 w 4408"/>
              <a:gd name="T47" fmla="*/ 495 h 643"/>
              <a:gd name="T48" fmla="*/ 4314 w 4408"/>
              <a:gd name="T49" fmla="*/ 431 h 643"/>
              <a:gd name="T50" fmla="*/ 4127 w 4408"/>
              <a:gd name="T51" fmla="*/ 228 h 643"/>
              <a:gd name="T52" fmla="*/ 3939 w 4408"/>
              <a:gd name="T53" fmla="*/ 126 h 643"/>
              <a:gd name="T54" fmla="*/ 3752 w 4408"/>
              <a:gd name="T55" fmla="*/ 63 h 643"/>
              <a:gd name="T56" fmla="*/ 3564 w 4408"/>
              <a:gd name="T57" fmla="*/ 43 h 643"/>
              <a:gd name="T58" fmla="*/ 3377 w 4408"/>
              <a:gd name="T59" fmla="*/ 61 h 643"/>
              <a:gd name="T60" fmla="*/ 3189 w 4408"/>
              <a:gd name="T61" fmla="*/ 40 h 643"/>
              <a:gd name="T62" fmla="*/ 3001 w 4408"/>
              <a:gd name="T63" fmla="*/ 134 h 643"/>
              <a:gd name="T64" fmla="*/ 2814 w 4408"/>
              <a:gd name="T65" fmla="*/ 193 h 643"/>
              <a:gd name="T66" fmla="*/ 2626 w 4408"/>
              <a:gd name="T67" fmla="*/ 210 h 643"/>
              <a:gd name="T68" fmla="*/ 2439 w 4408"/>
              <a:gd name="T69" fmla="*/ 176 h 643"/>
              <a:gd name="T70" fmla="*/ 2251 w 4408"/>
              <a:gd name="T71" fmla="*/ 144 h 643"/>
              <a:gd name="T72" fmla="*/ 2063 w 4408"/>
              <a:gd name="T73" fmla="*/ 156 h 643"/>
              <a:gd name="T74" fmla="*/ 1876 w 4408"/>
              <a:gd name="T75" fmla="*/ 149 h 643"/>
              <a:gd name="T76" fmla="*/ 1688 w 4408"/>
              <a:gd name="T77" fmla="*/ 136 h 643"/>
              <a:gd name="T78" fmla="*/ 1501 w 4408"/>
              <a:gd name="T79" fmla="*/ 135 h 643"/>
              <a:gd name="T80" fmla="*/ 1313 w 4408"/>
              <a:gd name="T81" fmla="*/ 257 h 643"/>
              <a:gd name="T82" fmla="*/ 1125 w 4408"/>
              <a:gd name="T83" fmla="*/ 496 h 643"/>
              <a:gd name="T84" fmla="*/ 938 w 4408"/>
              <a:gd name="T85" fmla="*/ 624 h 643"/>
              <a:gd name="T86" fmla="*/ 750 w 4408"/>
              <a:gd name="T87" fmla="*/ 622 h 643"/>
              <a:gd name="T88" fmla="*/ 563 w 4408"/>
              <a:gd name="T89" fmla="*/ 606 h 643"/>
              <a:gd name="T90" fmla="*/ 375 w 4408"/>
              <a:gd name="T91" fmla="*/ 594 h 643"/>
              <a:gd name="T92" fmla="*/ 188 w 4408"/>
              <a:gd name="T93" fmla="*/ 643 h 643"/>
              <a:gd name="T94" fmla="*/ 0 w 4408"/>
              <a:gd name="T95" fmla="*/ 59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43">
                <a:moveTo>
                  <a:pt x="0" y="566"/>
                </a:moveTo>
                <a:lnTo>
                  <a:pt x="94" y="601"/>
                </a:lnTo>
                <a:lnTo>
                  <a:pt x="188" y="615"/>
                </a:lnTo>
                <a:lnTo>
                  <a:pt x="281" y="558"/>
                </a:lnTo>
                <a:lnTo>
                  <a:pt x="375" y="567"/>
                </a:lnTo>
                <a:lnTo>
                  <a:pt x="469" y="574"/>
                </a:lnTo>
                <a:lnTo>
                  <a:pt x="563" y="579"/>
                </a:lnTo>
                <a:lnTo>
                  <a:pt x="657" y="596"/>
                </a:lnTo>
                <a:lnTo>
                  <a:pt x="750" y="596"/>
                </a:lnTo>
                <a:lnTo>
                  <a:pt x="844" y="605"/>
                </a:lnTo>
                <a:lnTo>
                  <a:pt x="938" y="597"/>
                </a:lnTo>
                <a:lnTo>
                  <a:pt x="1032" y="569"/>
                </a:lnTo>
                <a:lnTo>
                  <a:pt x="1125" y="466"/>
                </a:lnTo>
                <a:lnTo>
                  <a:pt x="1219" y="346"/>
                </a:lnTo>
                <a:lnTo>
                  <a:pt x="1313" y="222"/>
                </a:lnTo>
                <a:lnTo>
                  <a:pt x="1407" y="146"/>
                </a:lnTo>
                <a:lnTo>
                  <a:pt x="1501" y="96"/>
                </a:lnTo>
                <a:lnTo>
                  <a:pt x="1595" y="109"/>
                </a:lnTo>
                <a:lnTo>
                  <a:pt x="1688" y="94"/>
                </a:lnTo>
                <a:lnTo>
                  <a:pt x="1782" y="99"/>
                </a:lnTo>
                <a:lnTo>
                  <a:pt x="1876" y="106"/>
                </a:lnTo>
                <a:lnTo>
                  <a:pt x="1970" y="112"/>
                </a:lnTo>
                <a:lnTo>
                  <a:pt x="2063" y="112"/>
                </a:lnTo>
                <a:lnTo>
                  <a:pt x="2157" y="94"/>
                </a:lnTo>
                <a:lnTo>
                  <a:pt x="2251" y="99"/>
                </a:lnTo>
                <a:lnTo>
                  <a:pt x="2345" y="95"/>
                </a:lnTo>
                <a:lnTo>
                  <a:pt x="2439" y="131"/>
                </a:lnTo>
                <a:lnTo>
                  <a:pt x="2532" y="158"/>
                </a:lnTo>
                <a:lnTo>
                  <a:pt x="2626" y="167"/>
                </a:lnTo>
                <a:lnTo>
                  <a:pt x="2720" y="163"/>
                </a:lnTo>
                <a:lnTo>
                  <a:pt x="2814" y="151"/>
                </a:lnTo>
                <a:lnTo>
                  <a:pt x="2907" y="132"/>
                </a:lnTo>
                <a:lnTo>
                  <a:pt x="3001" y="93"/>
                </a:lnTo>
                <a:lnTo>
                  <a:pt x="3095" y="39"/>
                </a:lnTo>
                <a:lnTo>
                  <a:pt x="3189" y="0"/>
                </a:lnTo>
                <a:lnTo>
                  <a:pt x="3282" y="33"/>
                </a:lnTo>
                <a:lnTo>
                  <a:pt x="3377" y="22"/>
                </a:lnTo>
                <a:lnTo>
                  <a:pt x="3470" y="3"/>
                </a:lnTo>
                <a:lnTo>
                  <a:pt x="3564" y="4"/>
                </a:lnTo>
                <a:lnTo>
                  <a:pt x="3658" y="9"/>
                </a:lnTo>
                <a:lnTo>
                  <a:pt x="3752" y="25"/>
                </a:lnTo>
                <a:lnTo>
                  <a:pt x="3845" y="62"/>
                </a:lnTo>
                <a:lnTo>
                  <a:pt x="3939" y="90"/>
                </a:lnTo>
                <a:lnTo>
                  <a:pt x="4033" y="141"/>
                </a:lnTo>
                <a:lnTo>
                  <a:pt x="4127" y="194"/>
                </a:lnTo>
                <a:lnTo>
                  <a:pt x="4220" y="297"/>
                </a:lnTo>
                <a:lnTo>
                  <a:pt x="4314" y="400"/>
                </a:lnTo>
                <a:lnTo>
                  <a:pt x="4408" y="495"/>
                </a:lnTo>
                <a:lnTo>
                  <a:pt x="4408" y="524"/>
                </a:lnTo>
                <a:lnTo>
                  <a:pt x="4314" y="431"/>
                </a:lnTo>
                <a:lnTo>
                  <a:pt x="4220" y="330"/>
                </a:lnTo>
                <a:lnTo>
                  <a:pt x="4127" y="228"/>
                </a:lnTo>
                <a:lnTo>
                  <a:pt x="4033" y="176"/>
                </a:lnTo>
                <a:lnTo>
                  <a:pt x="3939" y="126"/>
                </a:lnTo>
                <a:lnTo>
                  <a:pt x="3845" y="99"/>
                </a:lnTo>
                <a:lnTo>
                  <a:pt x="3752" y="63"/>
                </a:lnTo>
                <a:lnTo>
                  <a:pt x="3658" y="48"/>
                </a:lnTo>
                <a:lnTo>
                  <a:pt x="3564" y="43"/>
                </a:lnTo>
                <a:lnTo>
                  <a:pt x="3470" y="42"/>
                </a:lnTo>
                <a:lnTo>
                  <a:pt x="3377" y="61"/>
                </a:lnTo>
                <a:lnTo>
                  <a:pt x="3282" y="72"/>
                </a:lnTo>
                <a:lnTo>
                  <a:pt x="3189" y="40"/>
                </a:lnTo>
                <a:lnTo>
                  <a:pt x="3095" y="79"/>
                </a:lnTo>
                <a:lnTo>
                  <a:pt x="3001" y="134"/>
                </a:lnTo>
                <a:lnTo>
                  <a:pt x="2907" y="173"/>
                </a:lnTo>
                <a:lnTo>
                  <a:pt x="2814" y="193"/>
                </a:lnTo>
                <a:lnTo>
                  <a:pt x="2720" y="205"/>
                </a:lnTo>
                <a:lnTo>
                  <a:pt x="2626" y="210"/>
                </a:lnTo>
                <a:lnTo>
                  <a:pt x="2532" y="201"/>
                </a:lnTo>
                <a:lnTo>
                  <a:pt x="2439" y="176"/>
                </a:lnTo>
                <a:lnTo>
                  <a:pt x="2345" y="139"/>
                </a:lnTo>
                <a:lnTo>
                  <a:pt x="2251" y="144"/>
                </a:lnTo>
                <a:lnTo>
                  <a:pt x="2157" y="138"/>
                </a:lnTo>
                <a:lnTo>
                  <a:pt x="2063" y="156"/>
                </a:lnTo>
                <a:lnTo>
                  <a:pt x="1970" y="155"/>
                </a:lnTo>
                <a:lnTo>
                  <a:pt x="1876" y="149"/>
                </a:lnTo>
                <a:lnTo>
                  <a:pt x="1782" y="141"/>
                </a:lnTo>
                <a:lnTo>
                  <a:pt x="1688" y="136"/>
                </a:lnTo>
                <a:lnTo>
                  <a:pt x="1595" y="149"/>
                </a:lnTo>
                <a:lnTo>
                  <a:pt x="1501" y="135"/>
                </a:lnTo>
                <a:lnTo>
                  <a:pt x="1407" y="182"/>
                </a:lnTo>
                <a:lnTo>
                  <a:pt x="1313" y="257"/>
                </a:lnTo>
                <a:lnTo>
                  <a:pt x="1219" y="378"/>
                </a:lnTo>
                <a:lnTo>
                  <a:pt x="1125" y="496"/>
                </a:lnTo>
                <a:lnTo>
                  <a:pt x="1032" y="597"/>
                </a:lnTo>
                <a:lnTo>
                  <a:pt x="938" y="624"/>
                </a:lnTo>
                <a:lnTo>
                  <a:pt x="844" y="631"/>
                </a:lnTo>
                <a:lnTo>
                  <a:pt x="750" y="622"/>
                </a:lnTo>
                <a:lnTo>
                  <a:pt x="657" y="623"/>
                </a:lnTo>
                <a:lnTo>
                  <a:pt x="563" y="606"/>
                </a:lnTo>
                <a:lnTo>
                  <a:pt x="469" y="601"/>
                </a:lnTo>
                <a:lnTo>
                  <a:pt x="375" y="594"/>
                </a:lnTo>
                <a:lnTo>
                  <a:pt x="281" y="586"/>
                </a:lnTo>
                <a:lnTo>
                  <a:pt x="188" y="643"/>
                </a:lnTo>
                <a:lnTo>
                  <a:pt x="94" y="629"/>
                </a:lnTo>
                <a:lnTo>
                  <a:pt x="0" y="595"/>
                </a:lnTo>
                <a:lnTo>
                  <a:pt x="0" y="566"/>
                </a:lnTo>
                <a:close/>
              </a:path>
            </a:pathLst>
          </a:cu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2" name="Freeform 18"/>
          <p:cNvSpPr>
            <a:spLocks/>
          </p:cNvSpPr>
          <p:nvPr/>
        </p:nvSpPr>
        <p:spPr bwMode="auto">
          <a:xfrm>
            <a:off x="2594276" y="3217290"/>
            <a:ext cx="6346854" cy="911314"/>
          </a:xfrm>
          <a:custGeom>
            <a:avLst/>
            <a:gdLst>
              <a:gd name="T0" fmla="*/ 94 w 4408"/>
              <a:gd name="T1" fmla="*/ 602 h 621"/>
              <a:gd name="T2" fmla="*/ 281 w 4408"/>
              <a:gd name="T3" fmla="*/ 560 h 621"/>
              <a:gd name="T4" fmla="*/ 469 w 4408"/>
              <a:gd name="T5" fmla="*/ 575 h 621"/>
              <a:gd name="T6" fmla="*/ 657 w 4408"/>
              <a:gd name="T7" fmla="*/ 598 h 621"/>
              <a:gd name="T8" fmla="*/ 844 w 4408"/>
              <a:gd name="T9" fmla="*/ 606 h 621"/>
              <a:gd name="T10" fmla="*/ 1032 w 4408"/>
              <a:gd name="T11" fmla="*/ 570 h 621"/>
              <a:gd name="T12" fmla="*/ 1219 w 4408"/>
              <a:gd name="T13" fmla="*/ 347 h 621"/>
              <a:gd name="T14" fmla="*/ 1407 w 4408"/>
              <a:gd name="T15" fmla="*/ 145 h 621"/>
              <a:gd name="T16" fmla="*/ 1595 w 4408"/>
              <a:gd name="T17" fmla="*/ 108 h 621"/>
              <a:gd name="T18" fmla="*/ 1782 w 4408"/>
              <a:gd name="T19" fmla="*/ 100 h 621"/>
              <a:gd name="T20" fmla="*/ 1970 w 4408"/>
              <a:gd name="T21" fmla="*/ 113 h 621"/>
              <a:gd name="T22" fmla="*/ 2157 w 4408"/>
              <a:gd name="T23" fmla="*/ 96 h 621"/>
              <a:gd name="T24" fmla="*/ 2345 w 4408"/>
              <a:gd name="T25" fmla="*/ 96 h 621"/>
              <a:gd name="T26" fmla="*/ 2532 w 4408"/>
              <a:gd name="T27" fmla="*/ 160 h 621"/>
              <a:gd name="T28" fmla="*/ 2720 w 4408"/>
              <a:gd name="T29" fmla="*/ 165 h 621"/>
              <a:gd name="T30" fmla="*/ 2907 w 4408"/>
              <a:gd name="T31" fmla="*/ 134 h 621"/>
              <a:gd name="T32" fmla="*/ 3095 w 4408"/>
              <a:gd name="T33" fmla="*/ 41 h 621"/>
              <a:gd name="T34" fmla="*/ 3282 w 4408"/>
              <a:gd name="T35" fmla="*/ 34 h 621"/>
              <a:gd name="T36" fmla="*/ 3470 w 4408"/>
              <a:gd name="T37" fmla="*/ 0 h 621"/>
              <a:gd name="T38" fmla="*/ 3658 w 4408"/>
              <a:gd name="T39" fmla="*/ 7 h 621"/>
              <a:gd name="T40" fmla="*/ 3845 w 4408"/>
              <a:gd name="T41" fmla="*/ 60 h 621"/>
              <a:gd name="T42" fmla="*/ 4033 w 4408"/>
              <a:gd name="T43" fmla="*/ 140 h 621"/>
              <a:gd name="T44" fmla="*/ 4220 w 4408"/>
              <a:gd name="T45" fmla="*/ 296 h 621"/>
              <a:gd name="T46" fmla="*/ 4408 w 4408"/>
              <a:gd name="T47" fmla="*/ 495 h 621"/>
              <a:gd name="T48" fmla="*/ 4314 w 4408"/>
              <a:gd name="T49" fmla="*/ 406 h 621"/>
              <a:gd name="T50" fmla="*/ 4127 w 4408"/>
              <a:gd name="T51" fmla="*/ 200 h 621"/>
              <a:gd name="T52" fmla="*/ 3939 w 4408"/>
              <a:gd name="T53" fmla="*/ 96 h 621"/>
              <a:gd name="T54" fmla="*/ 3752 w 4408"/>
              <a:gd name="T55" fmla="*/ 31 h 621"/>
              <a:gd name="T56" fmla="*/ 3564 w 4408"/>
              <a:gd name="T57" fmla="*/ 10 h 621"/>
              <a:gd name="T58" fmla="*/ 3377 w 4408"/>
              <a:gd name="T59" fmla="*/ 28 h 621"/>
              <a:gd name="T60" fmla="*/ 3189 w 4408"/>
              <a:gd name="T61" fmla="*/ 6 h 621"/>
              <a:gd name="T62" fmla="*/ 3001 w 4408"/>
              <a:gd name="T63" fmla="*/ 99 h 621"/>
              <a:gd name="T64" fmla="*/ 2814 w 4408"/>
              <a:gd name="T65" fmla="*/ 157 h 621"/>
              <a:gd name="T66" fmla="*/ 2626 w 4408"/>
              <a:gd name="T67" fmla="*/ 173 h 621"/>
              <a:gd name="T68" fmla="*/ 2439 w 4408"/>
              <a:gd name="T69" fmla="*/ 137 h 621"/>
              <a:gd name="T70" fmla="*/ 2251 w 4408"/>
              <a:gd name="T71" fmla="*/ 105 h 621"/>
              <a:gd name="T72" fmla="*/ 2063 w 4408"/>
              <a:gd name="T73" fmla="*/ 118 h 621"/>
              <a:gd name="T74" fmla="*/ 1876 w 4408"/>
              <a:gd name="T75" fmla="*/ 112 h 621"/>
              <a:gd name="T76" fmla="*/ 1688 w 4408"/>
              <a:gd name="T77" fmla="*/ 100 h 621"/>
              <a:gd name="T78" fmla="*/ 1501 w 4408"/>
              <a:gd name="T79" fmla="*/ 102 h 621"/>
              <a:gd name="T80" fmla="*/ 1313 w 4408"/>
              <a:gd name="T81" fmla="*/ 228 h 621"/>
              <a:gd name="T82" fmla="*/ 1125 w 4408"/>
              <a:gd name="T83" fmla="*/ 472 h 621"/>
              <a:gd name="T84" fmla="*/ 938 w 4408"/>
              <a:gd name="T85" fmla="*/ 603 h 621"/>
              <a:gd name="T86" fmla="*/ 750 w 4408"/>
              <a:gd name="T87" fmla="*/ 602 h 621"/>
              <a:gd name="T88" fmla="*/ 563 w 4408"/>
              <a:gd name="T89" fmla="*/ 585 h 621"/>
              <a:gd name="T90" fmla="*/ 375 w 4408"/>
              <a:gd name="T91" fmla="*/ 573 h 621"/>
              <a:gd name="T92" fmla="*/ 188 w 4408"/>
              <a:gd name="T93" fmla="*/ 621 h 621"/>
              <a:gd name="T94" fmla="*/ 0 w 4408"/>
              <a:gd name="T95" fmla="*/ 57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21">
                <a:moveTo>
                  <a:pt x="0" y="567"/>
                </a:moveTo>
                <a:lnTo>
                  <a:pt x="94" y="602"/>
                </a:lnTo>
                <a:lnTo>
                  <a:pt x="188" y="616"/>
                </a:lnTo>
                <a:lnTo>
                  <a:pt x="281" y="560"/>
                </a:lnTo>
                <a:lnTo>
                  <a:pt x="375" y="569"/>
                </a:lnTo>
                <a:lnTo>
                  <a:pt x="469" y="575"/>
                </a:lnTo>
                <a:lnTo>
                  <a:pt x="563" y="581"/>
                </a:lnTo>
                <a:lnTo>
                  <a:pt x="657" y="598"/>
                </a:lnTo>
                <a:lnTo>
                  <a:pt x="750" y="597"/>
                </a:lnTo>
                <a:lnTo>
                  <a:pt x="844" y="606"/>
                </a:lnTo>
                <a:lnTo>
                  <a:pt x="938" y="599"/>
                </a:lnTo>
                <a:lnTo>
                  <a:pt x="1032" y="570"/>
                </a:lnTo>
                <a:lnTo>
                  <a:pt x="1125" y="468"/>
                </a:lnTo>
                <a:lnTo>
                  <a:pt x="1219" y="347"/>
                </a:lnTo>
                <a:lnTo>
                  <a:pt x="1313" y="222"/>
                </a:lnTo>
                <a:lnTo>
                  <a:pt x="1407" y="145"/>
                </a:lnTo>
                <a:lnTo>
                  <a:pt x="1501" y="96"/>
                </a:lnTo>
                <a:lnTo>
                  <a:pt x="1595" y="108"/>
                </a:lnTo>
                <a:lnTo>
                  <a:pt x="1688" y="96"/>
                </a:lnTo>
                <a:lnTo>
                  <a:pt x="1782" y="100"/>
                </a:lnTo>
                <a:lnTo>
                  <a:pt x="1876" y="108"/>
                </a:lnTo>
                <a:lnTo>
                  <a:pt x="1970" y="113"/>
                </a:lnTo>
                <a:lnTo>
                  <a:pt x="2063" y="114"/>
                </a:lnTo>
                <a:lnTo>
                  <a:pt x="2157" y="96"/>
                </a:lnTo>
                <a:lnTo>
                  <a:pt x="2251" y="101"/>
                </a:lnTo>
                <a:lnTo>
                  <a:pt x="2345" y="96"/>
                </a:lnTo>
                <a:lnTo>
                  <a:pt x="2439" y="133"/>
                </a:lnTo>
                <a:lnTo>
                  <a:pt x="2532" y="160"/>
                </a:lnTo>
                <a:lnTo>
                  <a:pt x="2626" y="169"/>
                </a:lnTo>
                <a:lnTo>
                  <a:pt x="2720" y="165"/>
                </a:lnTo>
                <a:lnTo>
                  <a:pt x="2814" y="153"/>
                </a:lnTo>
                <a:lnTo>
                  <a:pt x="2907" y="134"/>
                </a:lnTo>
                <a:lnTo>
                  <a:pt x="3001" y="95"/>
                </a:lnTo>
                <a:lnTo>
                  <a:pt x="3095" y="41"/>
                </a:lnTo>
                <a:lnTo>
                  <a:pt x="3189" y="2"/>
                </a:lnTo>
                <a:lnTo>
                  <a:pt x="3282" y="34"/>
                </a:lnTo>
                <a:lnTo>
                  <a:pt x="3377" y="23"/>
                </a:lnTo>
                <a:lnTo>
                  <a:pt x="3470" y="0"/>
                </a:lnTo>
                <a:lnTo>
                  <a:pt x="3564" y="2"/>
                </a:lnTo>
                <a:lnTo>
                  <a:pt x="3658" y="7"/>
                </a:lnTo>
                <a:lnTo>
                  <a:pt x="3752" y="23"/>
                </a:lnTo>
                <a:lnTo>
                  <a:pt x="3845" y="60"/>
                </a:lnTo>
                <a:lnTo>
                  <a:pt x="3939" y="88"/>
                </a:lnTo>
                <a:lnTo>
                  <a:pt x="4033" y="140"/>
                </a:lnTo>
                <a:lnTo>
                  <a:pt x="4127" y="192"/>
                </a:lnTo>
                <a:lnTo>
                  <a:pt x="4220" y="296"/>
                </a:lnTo>
                <a:lnTo>
                  <a:pt x="4314" y="399"/>
                </a:lnTo>
                <a:lnTo>
                  <a:pt x="4408" y="495"/>
                </a:lnTo>
                <a:lnTo>
                  <a:pt x="4408" y="501"/>
                </a:lnTo>
                <a:lnTo>
                  <a:pt x="4314" y="406"/>
                </a:lnTo>
                <a:lnTo>
                  <a:pt x="4220" y="303"/>
                </a:lnTo>
                <a:lnTo>
                  <a:pt x="4127" y="200"/>
                </a:lnTo>
                <a:lnTo>
                  <a:pt x="4033" y="147"/>
                </a:lnTo>
                <a:lnTo>
                  <a:pt x="3939" y="96"/>
                </a:lnTo>
                <a:lnTo>
                  <a:pt x="3845" y="68"/>
                </a:lnTo>
                <a:lnTo>
                  <a:pt x="3752" y="31"/>
                </a:lnTo>
                <a:lnTo>
                  <a:pt x="3658" y="15"/>
                </a:lnTo>
                <a:lnTo>
                  <a:pt x="3564" y="10"/>
                </a:lnTo>
                <a:lnTo>
                  <a:pt x="3470" y="9"/>
                </a:lnTo>
                <a:lnTo>
                  <a:pt x="3377" y="28"/>
                </a:lnTo>
                <a:lnTo>
                  <a:pt x="3282" y="39"/>
                </a:lnTo>
                <a:lnTo>
                  <a:pt x="3189" y="6"/>
                </a:lnTo>
                <a:lnTo>
                  <a:pt x="3095" y="45"/>
                </a:lnTo>
                <a:lnTo>
                  <a:pt x="3001" y="99"/>
                </a:lnTo>
                <a:lnTo>
                  <a:pt x="2907" y="138"/>
                </a:lnTo>
                <a:lnTo>
                  <a:pt x="2814" y="157"/>
                </a:lnTo>
                <a:lnTo>
                  <a:pt x="2720" y="169"/>
                </a:lnTo>
                <a:lnTo>
                  <a:pt x="2626" y="173"/>
                </a:lnTo>
                <a:lnTo>
                  <a:pt x="2532" y="164"/>
                </a:lnTo>
                <a:lnTo>
                  <a:pt x="2439" y="137"/>
                </a:lnTo>
                <a:lnTo>
                  <a:pt x="2345" y="101"/>
                </a:lnTo>
                <a:lnTo>
                  <a:pt x="2251" y="105"/>
                </a:lnTo>
                <a:lnTo>
                  <a:pt x="2157" y="100"/>
                </a:lnTo>
                <a:lnTo>
                  <a:pt x="2063" y="118"/>
                </a:lnTo>
                <a:lnTo>
                  <a:pt x="1970" y="118"/>
                </a:lnTo>
                <a:lnTo>
                  <a:pt x="1876" y="112"/>
                </a:lnTo>
                <a:lnTo>
                  <a:pt x="1782" y="105"/>
                </a:lnTo>
                <a:lnTo>
                  <a:pt x="1688" y="100"/>
                </a:lnTo>
                <a:lnTo>
                  <a:pt x="1595" y="115"/>
                </a:lnTo>
                <a:lnTo>
                  <a:pt x="1501" y="102"/>
                </a:lnTo>
                <a:lnTo>
                  <a:pt x="1407" y="152"/>
                </a:lnTo>
                <a:lnTo>
                  <a:pt x="1313" y="228"/>
                </a:lnTo>
                <a:lnTo>
                  <a:pt x="1219" y="352"/>
                </a:lnTo>
                <a:lnTo>
                  <a:pt x="1125" y="472"/>
                </a:lnTo>
                <a:lnTo>
                  <a:pt x="1032" y="575"/>
                </a:lnTo>
                <a:lnTo>
                  <a:pt x="938" y="603"/>
                </a:lnTo>
                <a:lnTo>
                  <a:pt x="844" y="611"/>
                </a:lnTo>
                <a:lnTo>
                  <a:pt x="750" y="602"/>
                </a:lnTo>
                <a:lnTo>
                  <a:pt x="657" y="602"/>
                </a:lnTo>
                <a:lnTo>
                  <a:pt x="563" y="585"/>
                </a:lnTo>
                <a:lnTo>
                  <a:pt x="469" y="580"/>
                </a:lnTo>
                <a:lnTo>
                  <a:pt x="375" y="573"/>
                </a:lnTo>
                <a:lnTo>
                  <a:pt x="281" y="564"/>
                </a:lnTo>
                <a:lnTo>
                  <a:pt x="188" y="621"/>
                </a:lnTo>
                <a:lnTo>
                  <a:pt x="94" y="607"/>
                </a:lnTo>
                <a:lnTo>
                  <a:pt x="0" y="572"/>
                </a:lnTo>
                <a:lnTo>
                  <a:pt x="0" y="567"/>
                </a:lnTo>
                <a:close/>
              </a:path>
            </a:pathLst>
          </a:custGeom>
          <a:solidFill>
            <a:srgbClr val="B9C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3" name="Freeform 19"/>
          <p:cNvSpPr>
            <a:spLocks/>
          </p:cNvSpPr>
          <p:nvPr/>
        </p:nvSpPr>
        <p:spPr bwMode="auto">
          <a:xfrm>
            <a:off x="2590235" y="2107651"/>
            <a:ext cx="6346854" cy="2035415"/>
          </a:xfrm>
          <a:custGeom>
            <a:avLst/>
            <a:gdLst>
              <a:gd name="T0" fmla="*/ 94 w 4408"/>
              <a:gd name="T1" fmla="*/ 827 h 1387"/>
              <a:gd name="T2" fmla="*/ 281 w 4408"/>
              <a:gd name="T3" fmla="*/ 797 h 1387"/>
              <a:gd name="T4" fmla="*/ 469 w 4408"/>
              <a:gd name="T5" fmla="*/ 821 h 1387"/>
              <a:gd name="T6" fmla="*/ 657 w 4408"/>
              <a:gd name="T7" fmla="*/ 849 h 1387"/>
              <a:gd name="T8" fmla="*/ 844 w 4408"/>
              <a:gd name="T9" fmla="*/ 858 h 1387"/>
              <a:gd name="T10" fmla="*/ 1032 w 4408"/>
              <a:gd name="T11" fmla="*/ 795 h 1387"/>
              <a:gd name="T12" fmla="*/ 1219 w 4408"/>
              <a:gd name="T13" fmla="*/ 493 h 1387"/>
              <a:gd name="T14" fmla="*/ 1407 w 4408"/>
              <a:gd name="T15" fmla="*/ 211 h 1387"/>
              <a:gd name="T16" fmla="*/ 1595 w 4408"/>
              <a:gd name="T17" fmla="*/ 88 h 1387"/>
              <a:gd name="T18" fmla="*/ 1782 w 4408"/>
              <a:gd name="T19" fmla="*/ 46 h 1387"/>
              <a:gd name="T20" fmla="*/ 1970 w 4408"/>
              <a:gd name="T21" fmla="*/ 41 h 1387"/>
              <a:gd name="T22" fmla="*/ 2157 w 4408"/>
              <a:gd name="T23" fmla="*/ 6 h 1387"/>
              <a:gd name="T24" fmla="*/ 2345 w 4408"/>
              <a:gd name="T25" fmla="*/ 9 h 1387"/>
              <a:gd name="T26" fmla="*/ 2532 w 4408"/>
              <a:gd name="T27" fmla="*/ 88 h 1387"/>
              <a:gd name="T28" fmla="*/ 2720 w 4408"/>
              <a:gd name="T29" fmla="*/ 117 h 1387"/>
              <a:gd name="T30" fmla="*/ 2907 w 4408"/>
              <a:gd name="T31" fmla="*/ 106 h 1387"/>
              <a:gd name="T32" fmla="*/ 3095 w 4408"/>
              <a:gd name="T33" fmla="*/ 34 h 1387"/>
              <a:gd name="T34" fmla="*/ 3282 w 4408"/>
              <a:gd name="T35" fmla="*/ 42 h 1387"/>
              <a:gd name="T36" fmla="*/ 3470 w 4408"/>
              <a:gd name="T37" fmla="*/ 15 h 1387"/>
              <a:gd name="T38" fmla="*/ 3658 w 4408"/>
              <a:gd name="T39" fmla="*/ 23 h 1387"/>
              <a:gd name="T40" fmla="*/ 3845 w 4408"/>
              <a:gd name="T41" fmla="*/ 98 h 1387"/>
              <a:gd name="T42" fmla="*/ 4033 w 4408"/>
              <a:gd name="T43" fmla="*/ 233 h 1387"/>
              <a:gd name="T44" fmla="*/ 4220 w 4408"/>
              <a:gd name="T45" fmla="*/ 442 h 1387"/>
              <a:gd name="T46" fmla="*/ 4408 w 4408"/>
              <a:gd name="T47" fmla="*/ 690 h 1387"/>
              <a:gd name="T48" fmla="*/ 4314 w 4408"/>
              <a:gd name="T49" fmla="*/ 1170 h 1387"/>
              <a:gd name="T50" fmla="*/ 4127 w 4408"/>
              <a:gd name="T51" fmla="*/ 963 h 1387"/>
              <a:gd name="T52" fmla="*/ 3939 w 4408"/>
              <a:gd name="T53" fmla="*/ 859 h 1387"/>
              <a:gd name="T54" fmla="*/ 3752 w 4408"/>
              <a:gd name="T55" fmla="*/ 794 h 1387"/>
              <a:gd name="T56" fmla="*/ 3564 w 4408"/>
              <a:gd name="T57" fmla="*/ 773 h 1387"/>
              <a:gd name="T58" fmla="*/ 3377 w 4408"/>
              <a:gd name="T59" fmla="*/ 794 h 1387"/>
              <a:gd name="T60" fmla="*/ 3189 w 4408"/>
              <a:gd name="T61" fmla="*/ 773 h 1387"/>
              <a:gd name="T62" fmla="*/ 3001 w 4408"/>
              <a:gd name="T63" fmla="*/ 866 h 1387"/>
              <a:gd name="T64" fmla="*/ 2814 w 4408"/>
              <a:gd name="T65" fmla="*/ 924 h 1387"/>
              <a:gd name="T66" fmla="*/ 2626 w 4408"/>
              <a:gd name="T67" fmla="*/ 940 h 1387"/>
              <a:gd name="T68" fmla="*/ 2439 w 4408"/>
              <a:gd name="T69" fmla="*/ 904 h 1387"/>
              <a:gd name="T70" fmla="*/ 2251 w 4408"/>
              <a:gd name="T71" fmla="*/ 872 h 1387"/>
              <a:gd name="T72" fmla="*/ 2063 w 4408"/>
              <a:gd name="T73" fmla="*/ 885 h 1387"/>
              <a:gd name="T74" fmla="*/ 1876 w 4408"/>
              <a:gd name="T75" fmla="*/ 879 h 1387"/>
              <a:gd name="T76" fmla="*/ 1688 w 4408"/>
              <a:gd name="T77" fmla="*/ 867 h 1387"/>
              <a:gd name="T78" fmla="*/ 1501 w 4408"/>
              <a:gd name="T79" fmla="*/ 867 h 1387"/>
              <a:gd name="T80" fmla="*/ 1313 w 4408"/>
              <a:gd name="T81" fmla="*/ 993 h 1387"/>
              <a:gd name="T82" fmla="*/ 1125 w 4408"/>
              <a:gd name="T83" fmla="*/ 1239 h 1387"/>
              <a:gd name="T84" fmla="*/ 938 w 4408"/>
              <a:gd name="T85" fmla="*/ 1370 h 1387"/>
              <a:gd name="T86" fmla="*/ 750 w 4408"/>
              <a:gd name="T87" fmla="*/ 1368 h 1387"/>
              <a:gd name="T88" fmla="*/ 563 w 4408"/>
              <a:gd name="T89" fmla="*/ 1352 h 1387"/>
              <a:gd name="T90" fmla="*/ 375 w 4408"/>
              <a:gd name="T91" fmla="*/ 1340 h 1387"/>
              <a:gd name="T92" fmla="*/ 188 w 4408"/>
              <a:gd name="T93" fmla="*/ 1387 h 1387"/>
              <a:gd name="T94" fmla="*/ 0 w 4408"/>
              <a:gd name="T95" fmla="*/ 1338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1387">
                <a:moveTo>
                  <a:pt x="0" y="787"/>
                </a:moveTo>
                <a:lnTo>
                  <a:pt x="94" y="827"/>
                </a:lnTo>
                <a:lnTo>
                  <a:pt x="188" y="846"/>
                </a:lnTo>
                <a:lnTo>
                  <a:pt x="281" y="797"/>
                </a:lnTo>
                <a:lnTo>
                  <a:pt x="375" y="810"/>
                </a:lnTo>
                <a:lnTo>
                  <a:pt x="469" y="821"/>
                </a:lnTo>
                <a:lnTo>
                  <a:pt x="563" y="827"/>
                </a:lnTo>
                <a:lnTo>
                  <a:pt x="657" y="849"/>
                </a:lnTo>
                <a:lnTo>
                  <a:pt x="750" y="852"/>
                </a:lnTo>
                <a:lnTo>
                  <a:pt x="844" y="858"/>
                </a:lnTo>
                <a:lnTo>
                  <a:pt x="938" y="840"/>
                </a:lnTo>
                <a:lnTo>
                  <a:pt x="1032" y="795"/>
                </a:lnTo>
                <a:lnTo>
                  <a:pt x="1125" y="660"/>
                </a:lnTo>
                <a:lnTo>
                  <a:pt x="1219" y="493"/>
                </a:lnTo>
                <a:lnTo>
                  <a:pt x="1313" y="324"/>
                </a:lnTo>
                <a:lnTo>
                  <a:pt x="1407" y="211"/>
                </a:lnTo>
                <a:lnTo>
                  <a:pt x="1501" y="115"/>
                </a:lnTo>
                <a:lnTo>
                  <a:pt x="1595" y="88"/>
                </a:lnTo>
                <a:lnTo>
                  <a:pt x="1688" y="54"/>
                </a:lnTo>
                <a:lnTo>
                  <a:pt x="1782" y="46"/>
                </a:lnTo>
                <a:lnTo>
                  <a:pt x="1876" y="39"/>
                </a:lnTo>
                <a:lnTo>
                  <a:pt x="1970" y="41"/>
                </a:lnTo>
                <a:lnTo>
                  <a:pt x="2063" y="26"/>
                </a:lnTo>
                <a:lnTo>
                  <a:pt x="2157" y="6"/>
                </a:lnTo>
                <a:lnTo>
                  <a:pt x="2251" y="14"/>
                </a:lnTo>
                <a:lnTo>
                  <a:pt x="2345" y="9"/>
                </a:lnTo>
                <a:lnTo>
                  <a:pt x="2439" y="48"/>
                </a:lnTo>
                <a:lnTo>
                  <a:pt x="2532" y="88"/>
                </a:lnTo>
                <a:lnTo>
                  <a:pt x="2626" y="111"/>
                </a:lnTo>
                <a:lnTo>
                  <a:pt x="2720" y="117"/>
                </a:lnTo>
                <a:lnTo>
                  <a:pt x="2814" y="113"/>
                </a:lnTo>
                <a:lnTo>
                  <a:pt x="2907" y="106"/>
                </a:lnTo>
                <a:lnTo>
                  <a:pt x="3001" y="78"/>
                </a:lnTo>
                <a:lnTo>
                  <a:pt x="3095" y="34"/>
                </a:lnTo>
                <a:lnTo>
                  <a:pt x="3189" y="0"/>
                </a:lnTo>
                <a:lnTo>
                  <a:pt x="3282" y="42"/>
                </a:lnTo>
                <a:lnTo>
                  <a:pt x="3377" y="34"/>
                </a:lnTo>
                <a:lnTo>
                  <a:pt x="3470" y="15"/>
                </a:lnTo>
                <a:lnTo>
                  <a:pt x="3564" y="10"/>
                </a:lnTo>
                <a:lnTo>
                  <a:pt x="3658" y="23"/>
                </a:lnTo>
                <a:lnTo>
                  <a:pt x="3752" y="51"/>
                </a:lnTo>
                <a:lnTo>
                  <a:pt x="3845" y="98"/>
                </a:lnTo>
                <a:lnTo>
                  <a:pt x="3939" y="153"/>
                </a:lnTo>
                <a:lnTo>
                  <a:pt x="4033" y="233"/>
                </a:lnTo>
                <a:lnTo>
                  <a:pt x="4127" y="312"/>
                </a:lnTo>
                <a:lnTo>
                  <a:pt x="4220" y="442"/>
                </a:lnTo>
                <a:lnTo>
                  <a:pt x="4314" y="566"/>
                </a:lnTo>
                <a:lnTo>
                  <a:pt x="4408" y="690"/>
                </a:lnTo>
                <a:lnTo>
                  <a:pt x="4408" y="1266"/>
                </a:lnTo>
                <a:lnTo>
                  <a:pt x="4314" y="1170"/>
                </a:lnTo>
                <a:lnTo>
                  <a:pt x="4220" y="1067"/>
                </a:lnTo>
                <a:lnTo>
                  <a:pt x="4127" y="963"/>
                </a:lnTo>
                <a:lnTo>
                  <a:pt x="4033" y="911"/>
                </a:lnTo>
                <a:lnTo>
                  <a:pt x="3939" y="859"/>
                </a:lnTo>
                <a:lnTo>
                  <a:pt x="3845" y="831"/>
                </a:lnTo>
                <a:lnTo>
                  <a:pt x="3752" y="794"/>
                </a:lnTo>
                <a:lnTo>
                  <a:pt x="3658" y="778"/>
                </a:lnTo>
                <a:lnTo>
                  <a:pt x="3564" y="773"/>
                </a:lnTo>
                <a:lnTo>
                  <a:pt x="3470" y="771"/>
                </a:lnTo>
                <a:lnTo>
                  <a:pt x="3377" y="794"/>
                </a:lnTo>
                <a:lnTo>
                  <a:pt x="3282" y="805"/>
                </a:lnTo>
                <a:lnTo>
                  <a:pt x="3189" y="773"/>
                </a:lnTo>
                <a:lnTo>
                  <a:pt x="3095" y="812"/>
                </a:lnTo>
                <a:lnTo>
                  <a:pt x="3001" y="866"/>
                </a:lnTo>
                <a:lnTo>
                  <a:pt x="2907" y="905"/>
                </a:lnTo>
                <a:lnTo>
                  <a:pt x="2814" y="924"/>
                </a:lnTo>
                <a:lnTo>
                  <a:pt x="2720" y="936"/>
                </a:lnTo>
                <a:lnTo>
                  <a:pt x="2626" y="940"/>
                </a:lnTo>
                <a:lnTo>
                  <a:pt x="2532" y="931"/>
                </a:lnTo>
                <a:lnTo>
                  <a:pt x="2439" y="904"/>
                </a:lnTo>
                <a:lnTo>
                  <a:pt x="2345" y="867"/>
                </a:lnTo>
                <a:lnTo>
                  <a:pt x="2251" y="872"/>
                </a:lnTo>
                <a:lnTo>
                  <a:pt x="2157" y="867"/>
                </a:lnTo>
                <a:lnTo>
                  <a:pt x="2063" y="885"/>
                </a:lnTo>
                <a:lnTo>
                  <a:pt x="1970" y="884"/>
                </a:lnTo>
                <a:lnTo>
                  <a:pt x="1876" y="879"/>
                </a:lnTo>
                <a:lnTo>
                  <a:pt x="1782" y="871"/>
                </a:lnTo>
                <a:lnTo>
                  <a:pt x="1688" y="867"/>
                </a:lnTo>
                <a:lnTo>
                  <a:pt x="1595" y="879"/>
                </a:lnTo>
                <a:lnTo>
                  <a:pt x="1501" y="867"/>
                </a:lnTo>
                <a:lnTo>
                  <a:pt x="1407" y="916"/>
                </a:lnTo>
                <a:lnTo>
                  <a:pt x="1313" y="993"/>
                </a:lnTo>
                <a:lnTo>
                  <a:pt x="1219" y="1118"/>
                </a:lnTo>
                <a:lnTo>
                  <a:pt x="1125" y="1239"/>
                </a:lnTo>
                <a:lnTo>
                  <a:pt x="1032" y="1341"/>
                </a:lnTo>
                <a:lnTo>
                  <a:pt x="938" y="1370"/>
                </a:lnTo>
                <a:lnTo>
                  <a:pt x="844" y="1377"/>
                </a:lnTo>
                <a:lnTo>
                  <a:pt x="750" y="1368"/>
                </a:lnTo>
                <a:lnTo>
                  <a:pt x="657" y="1369"/>
                </a:lnTo>
                <a:lnTo>
                  <a:pt x="563" y="1352"/>
                </a:lnTo>
                <a:lnTo>
                  <a:pt x="469" y="1346"/>
                </a:lnTo>
                <a:lnTo>
                  <a:pt x="375" y="1340"/>
                </a:lnTo>
                <a:lnTo>
                  <a:pt x="281" y="1331"/>
                </a:lnTo>
                <a:lnTo>
                  <a:pt x="188" y="1387"/>
                </a:lnTo>
                <a:lnTo>
                  <a:pt x="94" y="1373"/>
                </a:lnTo>
                <a:lnTo>
                  <a:pt x="0" y="1338"/>
                </a:lnTo>
                <a:lnTo>
                  <a:pt x="0" y="787"/>
                </a:lnTo>
                <a:close/>
              </a:path>
            </a:pathLst>
          </a:cu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4" name="Rectangle 20"/>
          <p:cNvSpPr>
            <a:spLocks noChangeArrowheads="1"/>
          </p:cNvSpPr>
          <p:nvPr/>
        </p:nvSpPr>
        <p:spPr bwMode="auto">
          <a:xfrm>
            <a:off x="2523724" y="1934384"/>
            <a:ext cx="8639" cy="2888028"/>
          </a:xfrm>
          <a:prstGeom prst="rect">
            <a:avLst/>
          </a:prstGeom>
          <a:solidFill>
            <a:srgbClr val="868686"/>
          </a:solidFill>
          <a:ln w="6" cap="flat">
            <a:solidFill>
              <a:srgbClr val="868686"/>
            </a:solidFill>
            <a:prstDash val="solid"/>
            <a:bevel/>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5" name="Rectangle 21"/>
          <p:cNvSpPr>
            <a:spLocks noChangeArrowheads="1"/>
          </p:cNvSpPr>
          <p:nvPr/>
        </p:nvSpPr>
        <p:spPr bwMode="auto">
          <a:xfrm>
            <a:off x="2528043" y="4763688"/>
            <a:ext cx="6479320" cy="41467"/>
          </a:xfrm>
          <a:prstGeom prst="rect">
            <a:avLst/>
          </a:prstGeom>
          <a:solidFill>
            <a:srgbClr val="868686"/>
          </a:solidFill>
          <a:ln w="6" cap="flat">
            <a:solidFill>
              <a:srgbClr val="868686"/>
            </a:solidFill>
            <a:prstDash val="solid"/>
            <a:bevel/>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6" name="Freeform 22"/>
          <p:cNvSpPr>
            <a:spLocks/>
          </p:cNvSpPr>
          <p:nvPr/>
        </p:nvSpPr>
        <p:spPr bwMode="auto">
          <a:xfrm>
            <a:off x="2591352" y="2062187"/>
            <a:ext cx="6369891" cy="1285524"/>
          </a:xfrm>
          <a:custGeom>
            <a:avLst/>
            <a:gdLst>
              <a:gd name="T0" fmla="*/ 262 w 11798"/>
              <a:gd name="T1" fmla="*/ 2210 h 2338"/>
              <a:gd name="T2" fmla="*/ 784 w 11798"/>
              <a:gd name="T3" fmla="*/ 2114 h 2338"/>
              <a:gd name="T4" fmla="*/ 1519 w 11798"/>
              <a:gd name="T5" fmla="*/ 2242 h 2338"/>
              <a:gd name="T6" fmla="*/ 2269 w 11798"/>
              <a:gd name="T7" fmla="*/ 2290 h 2338"/>
              <a:gd name="T8" fmla="*/ 2512 w 11798"/>
              <a:gd name="T9" fmla="*/ 2213 h 2338"/>
              <a:gd name="T10" fmla="*/ 2999 w 11798"/>
              <a:gd name="T11" fmla="*/ 1661 h 2338"/>
              <a:gd name="T12" fmla="*/ 3497 w 11798"/>
              <a:gd name="T13" fmla="*/ 666 h 2338"/>
              <a:gd name="T14" fmla="*/ 4016 w 11798"/>
              <a:gd name="T15" fmla="*/ 197 h 2338"/>
              <a:gd name="T16" fmla="*/ 4260 w 11798"/>
              <a:gd name="T17" fmla="*/ 211 h 2338"/>
              <a:gd name="T18" fmla="*/ 4776 w 11798"/>
              <a:gd name="T19" fmla="*/ 98 h 2338"/>
              <a:gd name="T20" fmla="*/ 5530 w 11798"/>
              <a:gd name="T21" fmla="*/ 82 h 2338"/>
              <a:gd name="T22" fmla="*/ 6029 w 11798"/>
              <a:gd name="T23" fmla="*/ 66 h 2338"/>
              <a:gd name="T24" fmla="*/ 6533 w 11798"/>
              <a:gd name="T25" fmla="*/ 227 h 2338"/>
              <a:gd name="T26" fmla="*/ 7024 w 11798"/>
              <a:gd name="T27" fmla="*/ 306 h 2338"/>
              <a:gd name="T28" fmla="*/ 7530 w 11798"/>
              <a:gd name="T29" fmla="*/ 386 h 2338"/>
              <a:gd name="T30" fmla="*/ 8266 w 11798"/>
              <a:gd name="T31" fmla="*/ 322 h 2338"/>
              <a:gd name="T32" fmla="*/ 8785 w 11798"/>
              <a:gd name="T33" fmla="*/ 386 h 2338"/>
              <a:gd name="T34" fmla="*/ 9264 w 11798"/>
              <a:gd name="T35" fmla="*/ 293 h 2338"/>
              <a:gd name="T36" fmla="*/ 9536 w 11798"/>
              <a:gd name="T37" fmla="*/ 2 h 2338"/>
              <a:gd name="T38" fmla="*/ 10040 w 11798"/>
              <a:gd name="T39" fmla="*/ 213 h 2338"/>
              <a:gd name="T40" fmla="*/ 10538 w 11798"/>
              <a:gd name="T41" fmla="*/ 551 h 2338"/>
              <a:gd name="T42" fmla="*/ 11294 w 11798"/>
              <a:gd name="T43" fmla="*/ 1402 h 2338"/>
              <a:gd name="T44" fmla="*/ 11787 w 11798"/>
              <a:gd name="T45" fmla="*/ 2011 h 2338"/>
              <a:gd name="T46" fmla="*/ 11257 w 11798"/>
              <a:gd name="T47" fmla="*/ 1433 h 2338"/>
              <a:gd name="T48" fmla="*/ 10508 w 11798"/>
              <a:gd name="T49" fmla="*/ 588 h 2338"/>
              <a:gd name="T50" fmla="*/ 10015 w 11798"/>
              <a:gd name="T51" fmla="*/ 254 h 2338"/>
              <a:gd name="T52" fmla="*/ 9527 w 11798"/>
              <a:gd name="T53" fmla="*/ 49 h 2338"/>
              <a:gd name="T54" fmla="*/ 9287 w 11798"/>
              <a:gd name="T55" fmla="*/ 334 h 2338"/>
              <a:gd name="T56" fmla="*/ 8774 w 11798"/>
              <a:gd name="T57" fmla="*/ 433 h 2338"/>
              <a:gd name="T58" fmla="*/ 8269 w 11798"/>
              <a:gd name="T59" fmla="*/ 369 h 2338"/>
              <a:gd name="T60" fmla="*/ 7533 w 11798"/>
              <a:gd name="T61" fmla="*/ 433 h 2338"/>
              <a:gd name="T62" fmla="*/ 7015 w 11798"/>
              <a:gd name="T63" fmla="*/ 353 h 2338"/>
              <a:gd name="T64" fmla="*/ 6514 w 11798"/>
              <a:gd name="T65" fmla="*/ 271 h 2338"/>
              <a:gd name="T66" fmla="*/ 6026 w 11798"/>
              <a:gd name="T67" fmla="*/ 113 h 2338"/>
              <a:gd name="T68" fmla="*/ 5533 w 11798"/>
              <a:gd name="T69" fmla="*/ 129 h 2338"/>
              <a:gd name="T70" fmla="*/ 4782 w 11798"/>
              <a:gd name="T71" fmla="*/ 145 h 2338"/>
              <a:gd name="T72" fmla="*/ 4275 w 11798"/>
              <a:gd name="T73" fmla="*/ 256 h 2338"/>
              <a:gd name="T74" fmla="*/ 4039 w 11798"/>
              <a:gd name="T75" fmla="*/ 238 h 2338"/>
              <a:gd name="T76" fmla="*/ 3534 w 11798"/>
              <a:gd name="T77" fmla="*/ 696 h 2338"/>
              <a:gd name="T78" fmla="*/ 3040 w 11798"/>
              <a:gd name="T79" fmla="*/ 1685 h 2338"/>
              <a:gd name="T80" fmla="*/ 2535 w 11798"/>
              <a:gd name="T81" fmla="*/ 2254 h 2338"/>
              <a:gd name="T82" fmla="*/ 2266 w 11798"/>
              <a:gd name="T83" fmla="*/ 2337 h 2338"/>
              <a:gd name="T84" fmla="*/ 1512 w 11798"/>
              <a:gd name="T85" fmla="*/ 2289 h 2338"/>
              <a:gd name="T86" fmla="*/ 775 w 11798"/>
              <a:gd name="T87" fmla="*/ 2161 h 2338"/>
              <a:gd name="T88" fmla="*/ 273 w 11798"/>
              <a:gd name="T89" fmla="*/ 2257 h 2338"/>
              <a:gd name="T90" fmla="*/ 5 w 11798"/>
              <a:gd name="T91" fmla="*/ 2129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98" h="2338">
                <a:moveTo>
                  <a:pt x="36" y="2115"/>
                </a:moveTo>
                <a:lnTo>
                  <a:pt x="276" y="2211"/>
                </a:lnTo>
                <a:lnTo>
                  <a:pt x="262" y="2210"/>
                </a:lnTo>
                <a:lnTo>
                  <a:pt x="518" y="2146"/>
                </a:lnTo>
                <a:lnTo>
                  <a:pt x="776" y="2114"/>
                </a:lnTo>
                <a:cubicBezTo>
                  <a:pt x="779" y="2113"/>
                  <a:pt x="782" y="2113"/>
                  <a:pt x="784" y="2114"/>
                </a:cubicBezTo>
                <a:lnTo>
                  <a:pt x="1024" y="2162"/>
                </a:lnTo>
                <a:lnTo>
                  <a:pt x="1280" y="2210"/>
                </a:lnTo>
                <a:lnTo>
                  <a:pt x="1519" y="2242"/>
                </a:lnTo>
                <a:lnTo>
                  <a:pt x="1773" y="2258"/>
                </a:lnTo>
                <a:lnTo>
                  <a:pt x="2029" y="2274"/>
                </a:lnTo>
                <a:lnTo>
                  <a:pt x="2269" y="2290"/>
                </a:lnTo>
                <a:lnTo>
                  <a:pt x="2260" y="2291"/>
                </a:lnTo>
                <a:lnTo>
                  <a:pt x="2516" y="2211"/>
                </a:lnTo>
                <a:lnTo>
                  <a:pt x="2512" y="2213"/>
                </a:lnTo>
                <a:lnTo>
                  <a:pt x="2768" y="2069"/>
                </a:lnTo>
                <a:lnTo>
                  <a:pt x="2759" y="2077"/>
                </a:lnTo>
                <a:lnTo>
                  <a:pt x="2999" y="1661"/>
                </a:lnTo>
                <a:lnTo>
                  <a:pt x="3254" y="1198"/>
                </a:lnTo>
                <a:lnTo>
                  <a:pt x="3494" y="672"/>
                </a:lnTo>
                <a:cubicBezTo>
                  <a:pt x="3494" y="670"/>
                  <a:pt x="3495" y="668"/>
                  <a:pt x="3497" y="666"/>
                </a:cubicBezTo>
                <a:lnTo>
                  <a:pt x="3753" y="346"/>
                </a:lnTo>
                <a:cubicBezTo>
                  <a:pt x="3755" y="344"/>
                  <a:pt x="3757" y="342"/>
                  <a:pt x="3760" y="341"/>
                </a:cubicBezTo>
                <a:lnTo>
                  <a:pt x="4016" y="197"/>
                </a:lnTo>
                <a:cubicBezTo>
                  <a:pt x="4020" y="194"/>
                  <a:pt x="4024" y="193"/>
                  <a:pt x="4029" y="194"/>
                </a:cubicBezTo>
                <a:lnTo>
                  <a:pt x="4269" y="210"/>
                </a:lnTo>
                <a:lnTo>
                  <a:pt x="4260" y="211"/>
                </a:lnTo>
                <a:lnTo>
                  <a:pt x="4516" y="131"/>
                </a:lnTo>
                <a:cubicBezTo>
                  <a:pt x="4518" y="130"/>
                  <a:pt x="4519" y="130"/>
                  <a:pt x="4520" y="130"/>
                </a:cubicBezTo>
                <a:lnTo>
                  <a:pt x="4776" y="98"/>
                </a:lnTo>
                <a:lnTo>
                  <a:pt x="5019" y="97"/>
                </a:lnTo>
                <a:lnTo>
                  <a:pt x="5275" y="97"/>
                </a:lnTo>
                <a:lnTo>
                  <a:pt x="5530" y="82"/>
                </a:lnTo>
                <a:lnTo>
                  <a:pt x="5768" y="50"/>
                </a:lnTo>
                <a:cubicBezTo>
                  <a:pt x="5770" y="49"/>
                  <a:pt x="5771" y="49"/>
                  <a:pt x="5773" y="50"/>
                </a:cubicBezTo>
                <a:lnTo>
                  <a:pt x="6029" y="66"/>
                </a:lnTo>
                <a:lnTo>
                  <a:pt x="6272" y="114"/>
                </a:lnTo>
                <a:cubicBezTo>
                  <a:pt x="6274" y="114"/>
                  <a:pt x="6276" y="115"/>
                  <a:pt x="6277" y="115"/>
                </a:cubicBezTo>
                <a:lnTo>
                  <a:pt x="6533" y="227"/>
                </a:lnTo>
                <a:lnTo>
                  <a:pt x="6526" y="226"/>
                </a:lnTo>
                <a:lnTo>
                  <a:pt x="6782" y="258"/>
                </a:lnTo>
                <a:lnTo>
                  <a:pt x="7024" y="306"/>
                </a:lnTo>
                <a:lnTo>
                  <a:pt x="7278" y="338"/>
                </a:lnTo>
                <a:lnTo>
                  <a:pt x="7536" y="386"/>
                </a:lnTo>
                <a:lnTo>
                  <a:pt x="7530" y="386"/>
                </a:lnTo>
                <a:lnTo>
                  <a:pt x="7770" y="370"/>
                </a:lnTo>
                <a:lnTo>
                  <a:pt x="8024" y="338"/>
                </a:lnTo>
                <a:lnTo>
                  <a:pt x="8266" y="322"/>
                </a:lnTo>
                <a:lnTo>
                  <a:pt x="8523" y="321"/>
                </a:lnTo>
                <a:cubicBezTo>
                  <a:pt x="8525" y="321"/>
                  <a:pt x="8527" y="322"/>
                  <a:pt x="8529" y="322"/>
                </a:cubicBezTo>
                <a:lnTo>
                  <a:pt x="8785" y="386"/>
                </a:lnTo>
                <a:lnTo>
                  <a:pt x="9024" y="434"/>
                </a:lnTo>
                <a:lnTo>
                  <a:pt x="9008" y="437"/>
                </a:lnTo>
                <a:lnTo>
                  <a:pt x="9264" y="293"/>
                </a:lnTo>
                <a:lnTo>
                  <a:pt x="9258" y="298"/>
                </a:lnTo>
                <a:lnTo>
                  <a:pt x="9514" y="10"/>
                </a:lnTo>
                <a:cubicBezTo>
                  <a:pt x="9519" y="3"/>
                  <a:pt x="9528" y="0"/>
                  <a:pt x="9536" y="2"/>
                </a:cubicBezTo>
                <a:lnTo>
                  <a:pt x="9776" y="50"/>
                </a:lnTo>
                <a:cubicBezTo>
                  <a:pt x="9779" y="51"/>
                  <a:pt x="9782" y="52"/>
                  <a:pt x="9784" y="53"/>
                </a:cubicBezTo>
                <a:lnTo>
                  <a:pt x="10040" y="213"/>
                </a:lnTo>
                <a:lnTo>
                  <a:pt x="10295" y="357"/>
                </a:lnTo>
                <a:cubicBezTo>
                  <a:pt x="10296" y="357"/>
                  <a:pt x="10297" y="358"/>
                  <a:pt x="10298" y="359"/>
                </a:cubicBezTo>
                <a:lnTo>
                  <a:pt x="10538" y="551"/>
                </a:lnTo>
                <a:lnTo>
                  <a:pt x="10797" y="825"/>
                </a:lnTo>
                <a:lnTo>
                  <a:pt x="11037" y="1098"/>
                </a:lnTo>
                <a:lnTo>
                  <a:pt x="11294" y="1402"/>
                </a:lnTo>
                <a:lnTo>
                  <a:pt x="11550" y="1706"/>
                </a:lnTo>
                <a:lnTo>
                  <a:pt x="11789" y="1978"/>
                </a:lnTo>
                <a:cubicBezTo>
                  <a:pt x="11798" y="1988"/>
                  <a:pt x="11797" y="2003"/>
                  <a:pt x="11787" y="2011"/>
                </a:cubicBezTo>
                <a:cubicBezTo>
                  <a:pt x="11777" y="2020"/>
                  <a:pt x="11762" y="2019"/>
                  <a:pt x="11753" y="2009"/>
                </a:cubicBezTo>
                <a:lnTo>
                  <a:pt x="11513" y="1737"/>
                </a:lnTo>
                <a:lnTo>
                  <a:pt x="11257" y="1433"/>
                </a:lnTo>
                <a:lnTo>
                  <a:pt x="11001" y="1129"/>
                </a:lnTo>
                <a:lnTo>
                  <a:pt x="10762" y="858"/>
                </a:lnTo>
                <a:lnTo>
                  <a:pt x="10508" y="588"/>
                </a:lnTo>
                <a:lnTo>
                  <a:pt x="10268" y="396"/>
                </a:lnTo>
                <a:lnTo>
                  <a:pt x="10272" y="398"/>
                </a:lnTo>
                <a:lnTo>
                  <a:pt x="10015" y="254"/>
                </a:lnTo>
                <a:lnTo>
                  <a:pt x="9759" y="94"/>
                </a:lnTo>
                <a:lnTo>
                  <a:pt x="9767" y="97"/>
                </a:lnTo>
                <a:lnTo>
                  <a:pt x="9527" y="49"/>
                </a:lnTo>
                <a:lnTo>
                  <a:pt x="9549" y="41"/>
                </a:lnTo>
                <a:lnTo>
                  <a:pt x="9293" y="329"/>
                </a:lnTo>
                <a:cubicBezTo>
                  <a:pt x="9292" y="331"/>
                  <a:pt x="9290" y="333"/>
                  <a:pt x="9287" y="334"/>
                </a:cubicBezTo>
                <a:lnTo>
                  <a:pt x="9031" y="478"/>
                </a:lnTo>
                <a:cubicBezTo>
                  <a:pt x="9026" y="481"/>
                  <a:pt x="9020" y="482"/>
                  <a:pt x="9015" y="481"/>
                </a:cubicBezTo>
                <a:lnTo>
                  <a:pt x="8774" y="433"/>
                </a:lnTo>
                <a:lnTo>
                  <a:pt x="8518" y="369"/>
                </a:lnTo>
                <a:lnTo>
                  <a:pt x="8523" y="369"/>
                </a:lnTo>
                <a:lnTo>
                  <a:pt x="8269" y="369"/>
                </a:lnTo>
                <a:lnTo>
                  <a:pt x="8030" y="385"/>
                </a:lnTo>
                <a:lnTo>
                  <a:pt x="7773" y="417"/>
                </a:lnTo>
                <a:lnTo>
                  <a:pt x="7533" y="433"/>
                </a:lnTo>
                <a:cubicBezTo>
                  <a:pt x="7531" y="434"/>
                  <a:pt x="7529" y="433"/>
                  <a:pt x="7527" y="433"/>
                </a:cubicBezTo>
                <a:lnTo>
                  <a:pt x="7272" y="385"/>
                </a:lnTo>
                <a:lnTo>
                  <a:pt x="7015" y="353"/>
                </a:lnTo>
                <a:lnTo>
                  <a:pt x="6776" y="305"/>
                </a:lnTo>
                <a:lnTo>
                  <a:pt x="6520" y="273"/>
                </a:lnTo>
                <a:cubicBezTo>
                  <a:pt x="6518" y="273"/>
                  <a:pt x="6516" y="272"/>
                  <a:pt x="6514" y="271"/>
                </a:cubicBezTo>
                <a:lnTo>
                  <a:pt x="6258" y="159"/>
                </a:lnTo>
                <a:lnTo>
                  <a:pt x="6263" y="161"/>
                </a:lnTo>
                <a:lnTo>
                  <a:pt x="6026" y="113"/>
                </a:lnTo>
                <a:lnTo>
                  <a:pt x="5770" y="97"/>
                </a:lnTo>
                <a:lnTo>
                  <a:pt x="5775" y="97"/>
                </a:lnTo>
                <a:lnTo>
                  <a:pt x="5533" y="129"/>
                </a:lnTo>
                <a:lnTo>
                  <a:pt x="5275" y="145"/>
                </a:lnTo>
                <a:lnTo>
                  <a:pt x="5019" y="145"/>
                </a:lnTo>
                <a:lnTo>
                  <a:pt x="4782" y="145"/>
                </a:lnTo>
                <a:lnTo>
                  <a:pt x="4526" y="177"/>
                </a:lnTo>
                <a:lnTo>
                  <a:pt x="4531" y="176"/>
                </a:lnTo>
                <a:lnTo>
                  <a:pt x="4275" y="256"/>
                </a:lnTo>
                <a:cubicBezTo>
                  <a:pt x="4272" y="257"/>
                  <a:pt x="4269" y="258"/>
                  <a:pt x="4266" y="257"/>
                </a:cubicBezTo>
                <a:lnTo>
                  <a:pt x="4026" y="241"/>
                </a:lnTo>
                <a:lnTo>
                  <a:pt x="4039" y="238"/>
                </a:lnTo>
                <a:lnTo>
                  <a:pt x="3783" y="382"/>
                </a:lnTo>
                <a:lnTo>
                  <a:pt x="3790" y="376"/>
                </a:lnTo>
                <a:lnTo>
                  <a:pt x="3534" y="696"/>
                </a:lnTo>
                <a:lnTo>
                  <a:pt x="3537" y="691"/>
                </a:lnTo>
                <a:lnTo>
                  <a:pt x="3296" y="1221"/>
                </a:lnTo>
                <a:lnTo>
                  <a:pt x="3040" y="1685"/>
                </a:lnTo>
                <a:lnTo>
                  <a:pt x="2800" y="2101"/>
                </a:lnTo>
                <a:cubicBezTo>
                  <a:pt x="2798" y="2105"/>
                  <a:pt x="2795" y="2108"/>
                  <a:pt x="2791" y="2110"/>
                </a:cubicBezTo>
                <a:lnTo>
                  <a:pt x="2535" y="2254"/>
                </a:lnTo>
                <a:cubicBezTo>
                  <a:pt x="2534" y="2255"/>
                  <a:pt x="2532" y="2256"/>
                  <a:pt x="2531" y="2256"/>
                </a:cubicBezTo>
                <a:lnTo>
                  <a:pt x="2275" y="2336"/>
                </a:lnTo>
                <a:cubicBezTo>
                  <a:pt x="2272" y="2337"/>
                  <a:pt x="2269" y="2338"/>
                  <a:pt x="2266" y="2337"/>
                </a:cubicBezTo>
                <a:lnTo>
                  <a:pt x="2026" y="2321"/>
                </a:lnTo>
                <a:lnTo>
                  <a:pt x="1770" y="2305"/>
                </a:lnTo>
                <a:lnTo>
                  <a:pt x="1512" y="2289"/>
                </a:lnTo>
                <a:lnTo>
                  <a:pt x="1271" y="2257"/>
                </a:lnTo>
                <a:lnTo>
                  <a:pt x="1015" y="2209"/>
                </a:lnTo>
                <a:lnTo>
                  <a:pt x="775" y="2161"/>
                </a:lnTo>
                <a:lnTo>
                  <a:pt x="782" y="2161"/>
                </a:lnTo>
                <a:lnTo>
                  <a:pt x="529" y="2193"/>
                </a:lnTo>
                <a:lnTo>
                  <a:pt x="273" y="2257"/>
                </a:lnTo>
                <a:cubicBezTo>
                  <a:pt x="268" y="2258"/>
                  <a:pt x="263" y="2258"/>
                  <a:pt x="259" y="2256"/>
                </a:cubicBezTo>
                <a:lnTo>
                  <a:pt x="19" y="2160"/>
                </a:lnTo>
                <a:cubicBezTo>
                  <a:pt x="6" y="2155"/>
                  <a:pt x="0" y="2141"/>
                  <a:pt x="5" y="2129"/>
                </a:cubicBezTo>
                <a:cubicBezTo>
                  <a:pt x="10" y="2116"/>
                  <a:pt x="24" y="2110"/>
                  <a:pt x="36" y="2115"/>
                </a:cubicBezTo>
                <a:close/>
              </a:path>
            </a:pathLst>
          </a:custGeom>
          <a:solidFill>
            <a:schemeClr val="tx1"/>
          </a:solidFill>
          <a:ln w="12700" cap="flat">
            <a:solidFill>
              <a:schemeClr val="tx1"/>
            </a:solidFill>
            <a:prstDash val="solid"/>
            <a:bevel/>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7" name="Rectangle 23"/>
          <p:cNvSpPr>
            <a:spLocks noChangeArrowheads="1"/>
          </p:cNvSpPr>
          <p:nvPr/>
        </p:nvSpPr>
        <p:spPr bwMode="auto">
          <a:xfrm>
            <a:off x="2365341" y="4700334"/>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0</a:t>
            </a:r>
            <a:endParaRPr lang="en-US" sz="1633">
              <a:solidFill>
                <a:prstClr val="black"/>
              </a:solidFill>
              <a:latin typeface="Arial" pitchFamily="34" charset="0"/>
              <a:cs typeface="Arial" pitchFamily="34" charset="0"/>
            </a:endParaRPr>
          </a:p>
        </p:txBody>
      </p:sp>
      <p:sp>
        <p:nvSpPr>
          <p:cNvPr id="28" name="Rectangle 24"/>
          <p:cNvSpPr>
            <a:spLocks noChangeArrowheads="1"/>
          </p:cNvSpPr>
          <p:nvPr/>
        </p:nvSpPr>
        <p:spPr bwMode="auto">
          <a:xfrm>
            <a:off x="2248712" y="4386447"/>
            <a:ext cx="17793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200</a:t>
            </a:r>
            <a:endParaRPr lang="en-US" sz="1633">
              <a:solidFill>
                <a:prstClr val="black"/>
              </a:solidFill>
              <a:latin typeface="Arial" pitchFamily="34" charset="0"/>
              <a:cs typeface="Arial" pitchFamily="34" charset="0"/>
            </a:endParaRPr>
          </a:p>
        </p:txBody>
      </p:sp>
      <p:sp>
        <p:nvSpPr>
          <p:cNvPr id="29" name="Rectangle 25"/>
          <p:cNvSpPr>
            <a:spLocks noChangeArrowheads="1"/>
          </p:cNvSpPr>
          <p:nvPr/>
        </p:nvSpPr>
        <p:spPr bwMode="auto">
          <a:xfrm>
            <a:off x="2248712" y="4071120"/>
            <a:ext cx="17793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400</a:t>
            </a:r>
            <a:endParaRPr lang="en-US" sz="1633">
              <a:solidFill>
                <a:prstClr val="black"/>
              </a:solidFill>
              <a:latin typeface="Arial" pitchFamily="34" charset="0"/>
              <a:cs typeface="Arial" pitchFamily="34" charset="0"/>
            </a:endParaRPr>
          </a:p>
        </p:txBody>
      </p:sp>
      <p:sp>
        <p:nvSpPr>
          <p:cNvPr id="30" name="Rectangle 26"/>
          <p:cNvSpPr>
            <a:spLocks noChangeArrowheads="1"/>
          </p:cNvSpPr>
          <p:nvPr/>
        </p:nvSpPr>
        <p:spPr bwMode="auto">
          <a:xfrm>
            <a:off x="2248712" y="3755793"/>
            <a:ext cx="17793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600</a:t>
            </a:r>
            <a:endParaRPr lang="en-US" sz="1633">
              <a:solidFill>
                <a:prstClr val="black"/>
              </a:solidFill>
              <a:latin typeface="Arial" pitchFamily="34" charset="0"/>
              <a:cs typeface="Arial" pitchFamily="34" charset="0"/>
            </a:endParaRPr>
          </a:p>
        </p:txBody>
      </p:sp>
      <p:sp>
        <p:nvSpPr>
          <p:cNvPr id="31" name="Rectangle 27"/>
          <p:cNvSpPr>
            <a:spLocks noChangeArrowheads="1"/>
          </p:cNvSpPr>
          <p:nvPr/>
        </p:nvSpPr>
        <p:spPr bwMode="auto">
          <a:xfrm>
            <a:off x="2248712" y="3441906"/>
            <a:ext cx="17793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800</a:t>
            </a:r>
            <a:endParaRPr lang="en-US" sz="1633">
              <a:solidFill>
                <a:prstClr val="black"/>
              </a:solidFill>
              <a:latin typeface="Arial" pitchFamily="34" charset="0"/>
              <a:cs typeface="Arial" pitchFamily="34" charset="0"/>
            </a:endParaRPr>
          </a:p>
        </p:txBody>
      </p:sp>
      <p:sp>
        <p:nvSpPr>
          <p:cNvPr id="32" name="Rectangle 28"/>
          <p:cNvSpPr>
            <a:spLocks noChangeArrowheads="1"/>
          </p:cNvSpPr>
          <p:nvPr/>
        </p:nvSpPr>
        <p:spPr bwMode="auto">
          <a:xfrm>
            <a:off x="2191118" y="3126579"/>
            <a:ext cx="23724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1000</a:t>
            </a:r>
            <a:endParaRPr lang="en-US" sz="1633">
              <a:solidFill>
                <a:prstClr val="black"/>
              </a:solidFill>
              <a:latin typeface="Arial" pitchFamily="34" charset="0"/>
              <a:cs typeface="Arial" pitchFamily="34" charset="0"/>
            </a:endParaRPr>
          </a:p>
        </p:txBody>
      </p:sp>
      <p:sp>
        <p:nvSpPr>
          <p:cNvPr id="33" name="Rectangle 29"/>
          <p:cNvSpPr>
            <a:spLocks noChangeArrowheads="1"/>
          </p:cNvSpPr>
          <p:nvPr/>
        </p:nvSpPr>
        <p:spPr bwMode="auto">
          <a:xfrm>
            <a:off x="2191118" y="2811253"/>
            <a:ext cx="23724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1200</a:t>
            </a:r>
            <a:endParaRPr lang="en-US" sz="1633">
              <a:solidFill>
                <a:prstClr val="black"/>
              </a:solidFill>
              <a:latin typeface="Arial" pitchFamily="34" charset="0"/>
              <a:cs typeface="Arial" pitchFamily="34" charset="0"/>
            </a:endParaRPr>
          </a:p>
        </p:txBody>
      </p:sp>
      <p:sp>
        <p:nvSpPr>
          <p:cNvPr id="34" name="Rectangle 30"/>
          <p:cNvSpPr>
            <a:spLocks noChangeArrowheads="1"/>
          </p:cNvSpPr>
          <p:nvPr/>
        </p:nvSpPr>
        <p:spPr bwMode="auto">
          <a:xfrm>
            <a:off x="2191118" y="2497366"/>
            <a:ext cx="23724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1400</a:t>
            </a:r>
            <a:endParaRPr lang="en-US" sz="1633">
              <a:solidFill>
                <a:prstClr val="black"/>
              </a:solidFill>
              <a:latin typeface="Arial" pitchFamily="34" charset="0"/>
              <a:cs typeface="Arial" pitchFamily="34" charset="0"/>
            </a:endParaRPr>
          </a:p>
        </p:txBody>
      </p:sp>
      <p:sp>
        <p:nvSpPr>
          <p:cNvPr id="35" name="Rectangle 31"/>
          <p:cNvSpPr>
            <a:spLocks noChangeArrowheads="1"/>
          </p:cNvSpPr>
          <p:nvPr/>
        </p:nvSpPr>
        <p:spPr bwMode="auto">
          <a:xfrm>
            <a:off x="2191118" y="2182038"/>
            <a:ext cx="23724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1600</a:t>
            </a:r>
            <a:endParaRPr lang="en-US" sz="1633">
              <a:solidFill>
                <a:prstClr val="black"/>
              </a:solidFill>
              <a:latin typeface="Arial" pitchFamily="34" charset="0"/>
              <a:cs typeface="Arial" pitchFamily="34" charset="0"/>
            </a:endParaRPr>
          </a:p>
        </p:txBody>
      </p:sp>
      <p:sp>
        <p:nvSpPr>
          <p:cNvPr id="36" name="Rectangle 32"/>
          <p:cNvSpPr>
            <a:spLocks noChangeArrowheads="1"/>
          </p:cNvSpPr>
          <p:nvPr/>
        </p:nvSpPr>
        <p:spPr bwMode="auto">
          <a:xfrm>
            <a:off x="2191118" y="1866712"/>
            <a:ext cx="23724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1800</a:t>
            </a:r>
            <a:endParaRPr lang="en-US" sz="1633">
              <a:solidFill>
                <a:prstClr val="black"/>
              </a:solidFill>
              <a:latin typeface="Arial" pitchFamily="34" charset="0"/>
              <a:cs typeface="Arial" pitchFamily="34" charset="0"/>
            </a:endParaRPr>
          </a:p>
        </p:txBody>
      </p:sp>
      <p:sp>
        <p:nvSpPr>
          <p:cNvPr id="37" name="Rectangle 33"/>
          <p:cNvSpPr>
            <a:spLocks noChangeArrowheads="1"/>
          </p:cNvSpPr>
          <p:nvPr/>
        </p:nvSpPr>
        <p:spPr bwMode="auto">
          <a:xfrm>
            <a:off x="2569799"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a:t>
            </a:r>
            <a:endParaRPr lang="en-US" sz="1633">
              <a:solidFill>
                <a:prstClr val="black"/>
              </a:solidFill>
              <a:latin typeface="Arial" pitchFamily="34" charset="0"/>
              <a:cs typeface="Arial" pitchFamily="34" charset="0"/>
            </a:endParaRPr>
          </a:p>
        </p:txBody>
      </p:sp>
      <p:sp>
        <p:nvSpPr>
          <p:cNvPr id="38" name="Rectangle 34"/>
          <p:cNvSpPr>
            <a:spLocks noChangeArrowheads="1"/>
          </p:cNvSpPr>
          <p:nvPr/>
        </p:nvSpPr>
        <p:spPr bwMode="auto">
          <a:xfrm>
            <a:off x="2705145"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a:t>
            </a:r>
            <a:endParaRPr lang="en-US" sz="1633">
              <a:solidFill>
                <a:prstClr val="black"/>
              </a:solidFill>
              <a:latin typeface="Arial" pitchFamily="34" charset="0"/>
              <a:cs typeface="Arial" pitchFamily="34" charset="0"/>
            </a:endParaRPr>
          </a:p>
        </p:txBody>
      </p:sp>
      <p:sp>
        <p:nvSpPr>
          <p:cNvPr id="39" name="Rectangle 35"/>
          <p:cNvSpPr>
            <a:spLocks noChangeArrowheads="1"/>
          </p:cNvSpPr>
          <p:nvPr/>
        </p:nvSpPr>
        <p:spPr bwMode="auto">
          <a:xfrm>
            <a:off x="2839050"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a:t>
            </a:r>
            <a:endParaRPr lang="en-US" sz="1633">
              <a:solidFill>
                <a:prstClr val="black"/>
              </a:solidFill>
              <a:latin typeface="Arial" pitchFamily="34" charset="0"/>
              <a:cs typeface="Arial" pitchFamily="34" charset="0"/>
            </a:endParaRPr>
          </a:p>
        </p:txBody>
      </p:sp>
      <p:sp>
        <p:nvSpPr>
          <p:cNvPr id="40" name="Rectangle 36"/>
          <p:cNvSpPr>
            <a:spLocks noChangeArrowheads="1"/>
          </p:cNvSpPr>
          <p:nvPr/>
        </p:nvSpPr>
        <p:spPr bwMode="auto">
          <a:xfrm>
            <a:off x="2974396"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a:t>
            </a:r>
            <a:endParaRPr lang="en-US" sz="1633">
              <a:solidFill>
                <a:prstClr val="black"/>
              </a:solidFill>
              <a:latin typeface="Arial" pitchFamily="34" charset="0"/>
              <a:cs typeface="Arial" pitchFamily="34" charset="0"/>
            </a:endParaRPr>
          </a:p>
        </p:txBody>
      </p:sp>
      <p:sp>
        <p:nvSpPr>
          <p:cNvPr id="41" name="Rectangle 37"/>
          <p:cNvSpPr>
            <a:spLocks noChangeArrowheads="1"/>
          </p:cNvSpPr>
          <p:nvPr/>
        </p:nvSpPr>
        <p:spPr bwMode="auto">
          <a:xfrm>
            <a:off x="3109742"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5</a:t>
            </a:r>
            <a:endParaRPr lang="en-US" sz="1633">
              <a:solidFill>
                <a:prstClr val="black"/>
              </a:solidFill>
              <a:latin typeface="Arial" pitchFamily="34" charset="0"/>
              <a:cs typeface="Arial" pitchFamily="34" charset="0"/>
            </a:endParaRPr>
          </a:p>
        </p:txBody>
      </p:sp>
      <p:sp>
        <p:nvSpPr>
          <p:cNvPr id="42" name="Rectangle 38"/>
          <p:cNvSpPr>
            <a:spLocks noChangeArrowheads="1"/>
          </p:cNvSpPr>
          <p:nvPr/>
        </p:nvSpPr>
        <p:spPr bwMode="auto">
          <a:xfrm>
            <a:off x="3245088"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6</a:t>
            </a:r>
            <a:endParaRPr lang="en-US" sz="1633">
              <a:solidFill>
                <a:prstClr val="black"/>
              </a:solidFill>
              <a:latin typeface="Arial" pitchFamily="34" charset="0"/>
              <a:cs typeface="Arial" pitchFamily="34" charset="0"/>
            </a:endParaRPr>
          </a:p>
        </p:txBody>
      </p:sp>
      <p:sp>
        <p:nvSpPr>
          <p:cNvPr id="43" name="Rectangle 39"/>
          <p:cNvSpPr>
            <a:spLocks noChangeArrowheads="1"/>
          </p:cNvSpPr>
          <p:nvPr/>
        </p:nvSpPr>
        <p:spPr bwMode="auto">
          <a:xfrm>
            <a:off x="3378994"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7</a:t>
            </a:r>
            <a:endParaRPr lang="en-US" sz="1633">
              <a:solidFill>
                <a:prstClr val="black"/>
              </a:solidFill>
              <a:latin typeface="Arial" pitchFamily="34" charset="0"/>
              <a:cs typeface="Arial" pitchFamily="34" charset="0"/>
            </a:endParaRPr>
          </a:p>
        </p:txBody>
      </p:sp>
      <p:sp>
        <p:nvSpPr>
          <p:cNvPr id="44" name="Rectangle 40"/>
          <p:cNvSpPr>
            <a:spLocks noChangeArrowheads="1"/>
          </p:cNvSpPr>
          <p:nvPr/>
        </p:nvSpPr>
        <p:spPr bwMode="auto">
          <a:xfrm>
            <a:off x="3514340"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8</a:t>
            </a:r>
            <a:endParaRPr lang="en-US" sz="1633">
              <a:solidFill>
                <a:prstClr val="black"/>
              </a:solidFill>
              <a:latin typeface="Arial" pitchFamily="34" charset="0"/>
              <a:cs typeface="Arial" pitchFamily="34" charset="0"/>
            </a:endParaRPr>
          </a:p>
        </p:txBody>
      </p:sp>
      <p:sp>
        <p:nvSpPr>
          <p:cNvPr id="45" name="Rectangle 41"/>
          <p:cNvSpPr>
            <a:spLocks noChangeArrowheads="1"/>
          </p:cNvSpPr>
          <p:nvPr/>
        </p:nvSpPr>
        <p:spPr bwMode="auto">
          <a:xfrm>
            <a:off x="3649686"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9</a:t>
            </a:r>
            <a:endParaRPr lang="en-US" sz="1633">
              <a:solidFill>
                <a:prstClr val="black"/>
              </a:solidFill>
              <a:latin typeface="Arial" pitchFamily="34" charset="0"/>
              <a:cs typeface="Arial" pitchFamily="34" charset="0"/>
            </a:endParaRPr>
          </a:p>
        </p:txBody>
      </p:sp>
      <p:sp>
        <p:nvSpPr>
          <p:cNvPr id="46" name="Rectangle 42"/>
          <p:cNvSpPr>
            <a:spLocks noChangeArrowheads="1"/>
          </p:cNvSpPr>
          <p:nvPr/>
        </p:nvSpPr>
        <p:spPr bwMode="auto">
          <a:xfrm>
            <a:off x="375623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10</a:t>
            </a:r>
            <a:endParaRPr lang="en-US" sz="1633">
              <a:solidFill>
                <a:prstClr val="black"/>
              </a:solidFill>
              <a:latin typeface="Arial" pitchFamily="34" charset="0"/>
              <a:cs typeface="Arial" pitchFamily="34" charset="0"/>
            </a:endParaRPr>
          </a:p>
        </p:txBody>
      </p:sp>
      <p:sp>
        <p:nvSpPr>
          <p:cNvPr id="47" name="Rectangle 43"/>
          <p:cNvSpPr>
            <a:spLocks noChangeArrowheads="1"/>
          </p:cNvSpPr>
          <p:nvPr/>
        </p:nvSpPr>
        <p:spPr bwMode="auto">
          <a:xfrm>
            <a:off x="389014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11</a:t>
            </a:r>
            <a:endParaRPr lang="en-US" sz="1633">
              <a:solidFill>
                <a:prstClr val="black"/>
              </a:solidFill>
              <a:latin typeface="Arial" pitchFamily="34" charset="0"/>
              <a:cs typeface="Arial" pitchFamily="34" charset="0"/>
            </a:endParaRPr>
          </a:p>
        </p:txBody>
      </p:sp>
      <p:sp>
        <p:nvSpPr>
          <p:cNvPr id="48" name="Rectangle 44"/>
          <p:cNvSpPr>
            <a:spLocks noChangeArrowheads="1"/>
          </p:cNvSpPr>
          <p:nvPr/>
        </p:nvSpPr>
        <p:spPr bwMode="auto">
          <a:xfrm>
            <a:off x="4025486"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12</a:t>
            </a:r>
            <a:endParaRPr lang="en-US" sz="1633">
              <a:solidFill>
                <a:prstClr val="black"/>
              </a:solidFill>
              <a:latin typeface="Arial" pitchFamily="34" charset="0"/>
              <a:cs typeface="Arial" pitchFamily="34" charset="0"/>
            </a:endParaRPr>
          </a:p>
        </p:txBody>
      </p:sp>
      <p:sp>
        <p:nvSpPr>
          <p:cNvPr id="49" name="Rectangle 45"/>
          <p:cNvSpPr>
            <a:spLocks noChangeArrowheads="1"/>
          </p:cNvSpPr>
          <p:nvPr/>
        </p:nvSpPr>
        <p:spPr bwMode="auto">
          <a:xfrm>
            <a:off x="4160831"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13</a:t>
            </a:r>
            <a:endParaRPr lang="en-US" sz="1633">
              <a:solidFill>
                <a:prstClr val="black"/>
              </a:solidFill>
              <a:latin typeface="Arial" pitchFamily="34" charset="0"/>
              <a:cs typeface="Arial" pitchFamily="34" charset="0"/>
            </a:endParaRPr>
          </a:p>
        </p:txBody>
      </p:sp>
      <p:sp>
        <p:nvSpPr>
          <p:cNvPr id="50" name="Rectangle 46"/>
          <p:cNvSpPr>
            <a:spLocks noChangeArrowheads="1"/>
          </p:cNvSpPr>
          <p:nvPr/>
        </p:nvSpPr>
        <p:spPr bwMode="auto">
          <a:xfrm>
            <a:off x="4296177"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14</a:t>
            </a:r>
            <a:endParaRPr lang="en-US" sz="1633">
              <a:solidFill>
                <a:prstClr val="black"/>
              </a:solidFill>
              <a:latin typeface="Arial" pitchFamily="34" charset="0"/>
              <a:cs typeface="Arial" pitchFamily="34" charset="0"/>
            </a:endParaRPr>
          </a:p>
        </p:txBody>
      </p:sp>
      <p:sp>
        <p:nvSpPr>
          <p:cNvPr id="51" name="Rectangle 47"/>
          <p:cNvSpPr>
            <a:spLocks noChangeArrowheads="1"/>
          </p:cNvSpPr>
          <p:nvPr/>
        </p:nvSpPr>
        <p:spPr bwMode="auto">
          <a:xfrm>
            <a:off x="443008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15</a:t>
            </a:r>
            <a:endParaRPr lang="en-US" sz="1633">
              <a:solidFill>
                <a:prstClr val="black"/>
              </a:solidFill>
              <a:latin typeface="Arial" pitchFamily="34" charset="0"/>
              <a:cs typeface="Arial" pitchFamily="34" charset="0"/>
            </a:endParaRPr>
          </a:p>
        </p:txBody>
      </p:sp>
      <p:sp>
        <p:nvSpPr>
          <p:cNvPr id="52" name="Rectangle 48"/>
          <p:cNvSpPr>
            <a:spLocks noChangeArrowheads="1"/>
          </p:cNvSpPr>
          <p:nvPr/>
        </p:nvSpPr>
        <p:spPr bwMode="auto">
          <a:xfrm>
            <a:off x="4565429"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16</a:t>
            </a:r>
            <a:endParaRPr lang="en-US" sz="1633">
              <a:solidFill>
                <a:prstClr val="black"/>
              </a:solidFill>
              <a:latin typeface="Arial" pitchFamily="34" charset="0"/>
              <a:cs typeface="Arial" pitchFamily="34" charset="0"/>
            </a:endParaRPr>
          </a:p>
        </p:txBody>
      </p:sp>
      <p:sp>
        <p:nvSpPr>
          <p:cNvPr id="53" name="Rectangle 49"/>
          <p:cNvSpPr>
            <a:spLocks noChangeArrowheads="1"/>
          </p:cNvSpPr>
          <p:nvPr/>
        </p:nvSpPr>
        <p:spPr bwMode="auto">
          <a:xfrm>
            <a:off x="4700775"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17</a:t>
            </a:r>
            <a:endParaRPr lang="en-US" sz="1633">
              <a:solidFill>
                <a:prstClr val="black"/>
              </a:solidFill>
              <a:latin typeface="Arial" pitchFamily="34" charset="0"/>
              <a:cs typeface="Arial" pitchFamily="34" charset="0"/>
            </a:endParaRPr>
          </a:p>
        </p:txBody>
      </p:sp>
      <p:sp>
        <p:nvSpPr>
          <p:cNvPr id="54" name="Rectangle 50"/>
          <p:cNvSpPr>
            <a:spLocks noChangeArrowheads="1"/>
          </p:cNvSpPr>
          <p:nvPr/>
        </p:nvSpPr>
        <p:spPr bwMode="auto">
          <a:xfrm>
            <a:off x="4836121"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18</a:t>
            </a:r>
            <a:endParaRPr lang="en-US" sz="1633">
              <a:solidFill>
                <a:prstClr val="black"/>
              </a:solidFill>
              <a:latin typeface="Arial" pitchFamily="34" charset="0"/>
              <a:cs typeface="Arial" pitchFamily="34" charset="0"/>
            </a:endParaRPr>
          </a:p>
        </p:txBody>
      </p:sp>
      <p:sp>
        <p:nvSpPr>
          <p:cNvPr id="55" name="Rectangle 51"/>
          <p:cNvSpPr>
            <a:spLocks noChangeArrowheads="1"/>
          </p:cNvSpPr>
          <p:nvPr/>
        </p:nvSpPr>
        <p:spPr bwMode="auto">
          <a:xfrm>
            <a:off x="4971467"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19</a:t>
            </a:r>
            <a:endParaRPr lang="en-US" sz="1633">
              <a:solidFill>
                <a:prstClr val="black"/>
              </a:solidFill>
              <a:latin typeface="Arial" pitchFamily="34" charset="0"/>
              <a:cs typeface="Arial" pitchFamily="34" charset="0"/>
            </a:endParaRPr>
          </a:p>
        </p:txBody>
      </p:sp>
      <p:sp>
        <p:nvSpPr>
          <p:cNvPr id="56" name="Rectangle 52"/>
          <p:cNvSpPr>
            <a:spLocks noChangeArrowheads="1"/>
          </p:cNvSpPr>
          <p:nvPr/>
        </p:nvSpPr>
        <p:spPr bwMode="auto">
          <a:xfrm>
            <a:off x="5105372"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20</a:t>
            </a:r>
            <a:endParaRPr lang="en-US" sz="1633">
              <a:solidFill>
                <a:prstClr val="black"/>
              </a:solidFill>
              <a:latin typeface="Arial" pitchFamily="34" charset="0"/>
              <a:cs typeface="Arial" pitchFamily="34" charset="0"/>
            </a:endParaRPr>
          </a:p>
        </p:txBody>
      </p:sp>
      <p:sp>
        <p:nvSpPr>
          <p:cNvPr id="57" name="Rectangle 53"/>
          <p:cNvSpPr>
            <a:spLocks noChangeArrowheads="1"/>
          </p:cNvSpPr>
          <p:nvPr/>
        </p:nvSpPr>
        <p:spPr bwMode="auto">
          <a:xfrm>
            <a:off x="5240718"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21</a:t>
            </a:r>
            <a:endParaRPr lang="en-US" sz="1633">
              <a:solidFill>
                <a:prstClr val="black"/>
              </a:solidFill>
              <a:latin typeface="Arial" pitchFamily="34" charset="0"/>
              <a:cs typeface="Arial" pitchFamily="34" charset="0"/>
            </a:endParaRPr>
          </a:p>
        </p:txBody>
      </p:sp>
      <p:sp>
        <p:nvSpPr>
          <p:cNvPr id="58" name="Rectangle 54"/>
          <p:cNvSpPr>
            <a:spLocks noChangeArrowheads="1"/>
          </p:cNvSpPr>
          <p:nvPr/>
        </p:nvSpPr>
        <p:spPr bwMode="auto">
          <a:xfrm>
            <a:off x="537606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22</a:t>
            </a:r>
            <a:endParaRPr lang="en-US" sz="1633">
              <a:solidFill>
                <a:prstClr val="black"/>
              </a:solidFill>
              <a:latin typeface="Arial" pitchFamily="34" charset="0"/>
              <a:cs typeface="Arial" pitchFamily="34" charset="0"/>
            </a:endParaRPr>
          </a:p>
        </p:txBody>
      </p:sp>
      <p:sp>
        <p:nvSpPr>
          <p:cNvPr id="59" name="Rectangle 55"/>
          <p:cNvSpPr>
            <a:spLocks noChangeArrowheads="1"/>
          </p:cNvSpPr>
          <p:nvPr/>
        </p:nvSpPr>
        <p:spPr bwMode="auto">
          <a:xfrm>
            <a:off x="551141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23</a:t>
            </a:r>
            <a:endParaRPr lang="en-US" sz="1633">
              <a:solidFill>
                <a:prstClr val="black"/>
              </a:solidFill>
              <a:latin typeface="Arial" pitchFamily="34" charset="0"/>
              <a:cs typeface="Arial" pitchFamily="34" charset="0"/>
            </a:endParaRPr>
          </a:p>
        </p:txBody>
      </p:sp>
      <p:sp>
        <p:nvSpPr>
          <p:cNvPr id="60" name="Rectangle 56"/>
          <p:cNvSpPr>
            <a:spLocks noChangeArrowheads="1"/>
          </p:cNvSpPr>
          <p:nvPr/>
        </p:nvSpPr>
        <p:spPr bwMode="auto">
          <a:xfrm>
            <a:off x="5646755"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24</a:t>
            </a:r>
            <a:endParaRPr lang="en-US" sz="1633">
              <a:solidFill>
                <a:prstClr val="black"/>
              </a:solidFill>
              <a:latin typeface="Arial" pitchFamily="34" charset="0"/>
              <a:cs typeface="Arial" pitchFamily="34" charset="0"/>
            </a:endParaRPr>
          </a:p>
        </p:txBody>
      </p:sp>
      <p:sp>
        <p:nvSpPr>
          <p:cNvPr id="61" name="Rectangle 57"/>
          <p:cNvSpPr>
            <a:spLocks noChangeArrowheads="1"/>
          </p:cNvSpPr>
          <p:nvPr/>
        </p:nvSpPr>
        <p:spPr bwMode="auto">
          <a:xfrm>
            <a:off x="5780662"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25</a:t>
            </a:r>
            <a:endParaRPr lang="en-US" sz="1633">
              <a:solidFill>
                <a:prstClr val="black"/>
              </a:solidFill>
              <a:latin typeface="Arial" pitchFamily="34" charset="0"/>
              <a:cs typeface="Arial" pitchFamily="34" charset="0"/>
            </a:endParaRPr>
          </a:p>
        </p:txBody>
      </p:sp>
      <p:sp>
        <p:nvSpPr>
          <p:cNvPr id="62" name="Rectangle 58"/>
          <p:cNvSpPr>
            <a:spLocks noChangeArrowheads="1"/>
          </p:cNvSpPr>
          <p:nvPr/>
        </p:nvSpPr>
        <p:spPr bwMode="auto">
          <a:xfrm>
            <a:off x="5916008"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26</a:t>
            </a:r>
            <a:endParaRPr lang="en-US" sz="1633">
              <a:solidFill>
                <a:prstClr val="black"/>
              </a:solidFill>
              <a:latin typeface="Arial" pitchFamily="34" charset="0"/>
              <a:cs typeface="Arial" pitchFamily="34" charset="0"/>
            </a:endParaRPr>
          </a:p>
        </p:txBody>
      </p:sp>
      <p:sp>
        <p:nvSpPr>
          <p:cNvPr id="63" name="Rectangle 59"/>
          <p:cNvSpPr>
            <a:spLocks noChangeArrowheads="1"/>
          </p:cNvSpPr>
          <p:nvPr/>
        </p:nvSpPr>
        <p:spPr bwMode="auto">
          <a:xfrm>
            <a:off x="6051353"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27</a:t>
            </a:r>
            <a:endParaRPr lang="en-US" sz="1633">
              <a:solidFill>
                <a:prstClr val="black"/>
              </a:solidFill>
              <a:latin typeface="Arial" pitchFamily="34" charset="0"/>
              <a:cs typeface="Arial" pitchFamily="34" charset="0"/>
            </a:endParaRPr>
          </a:p>
        </p:txBody>
      </p:sp>
      <p:sp>
        <p:nvSpPr>
          <p:cNvPr id="64" name="Rectangle 60"/>
          <p:cNvSpPr>
            <a:spLocks noChangeArrowheads="1"/>
          </p:cNvSpPr>
          <p:nvPr/>
        </p:nvSpPr>
        <p:spPr bwMode="auto">
          <a:xfrm>
            <a:off x="6186699"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28</a:t>
            </a:r>
            <a:endParaRPr lang="en-US" sz="1633">
              <a:solidFill>
                <a:prstClr val="black"/>
              </a:solidFill>
              <a:latin typeface="Arial" pitchFamily="34" charset="0"/>
              <a:cs typeface="Arial" pitchFamily="34" charset="0"/>
            </a:endParaRPr>
          </a:p>
        </p:txBody>
      </p:sp>
      <p:sp>
        <p:nvSpPr>
          <p:cNvPr id="65" name="Rectangle 61"/>
          <p:cNvSpPr>
            <a:spLocks noChangeArrowheads="1"/>
          </p:cNvSpPr>
          <p:nvPr/>
        </p:nvSpPr>
        <p:spPr bwMode="auto">
          <a:xfrm>
            <a:off x="6320605"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29</a:t>
            </a:r>
            <a:endParaRPr lang="en-US" sz="1633">
              <a:solidFill>
                <a:prstClr val="black"/>
              </a:solidFill>
              <a:latin typeface="Arial" pitchFamily="34" charset="0"/>
              <a:cs typeface="Arial" pitchFamily="34" charset="0"/>
            </a:endParaRPr>
          </a:p>
        </p:txBody>
      </p:sp>
      <p:sp>
        <p:nvSpPr>
          <p:cNvPr id="66" name="Rectangle 62"/>
          <p:cNvSpPr>
            <a:spLocks noChangeArrowheads="1"/>
          </p:cNvSpPr>
          <p:nvPr/>
        </p:nvSpPr>
        <p:spPr bwMode="auto">
          <a:xfrm>
            <a:off x="645595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30</a:t>
            </a:r>
            <a:endParaRPr lang="en-US" sz="1633">
              <a:solidFill>
                <a:prstClr val="black"/>
              </a:solidFill>
              <a:latin typeface="Arial" pitchFamily="34" charset="0"/>
              <a:cs typeface="Arial" pitchFamily="34" charset="0"/>
            </a:endParaRPr>
          </a:p>
        </p:txBody>
      </p:sp>
      <p:sp>
        <p:nvSpPr>
          <p:cNvPr id="67" name="Rectangle 63"/>
          <p:cNvSpPr>
            <a:spLocks noChangeArrowheads="1"/>
          </p:cNvSpPr>
          <p:nvPr/>
        </p:nvSpPr>
        <p:spPr bwMode="auto">
          <a:xfrm>
            <a:off x="6591296"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31</a:t>
            </a:r>
            <a:endParaRPr lang="en-US" sz="1633">
              <a:solidFill>
                <a:prstClr val="black"/>
              </a:solidFill>
              <a:latin typeface="Arial" pitchFamily="34" charset="0"/>
              <a:cs typeface="Arial" pitchFamily="34" charset="0"/>
            </a:endParaRPr>
          </a:p>
        </p:txBody>
      </p:sp>
      <p:sp>
        <p:nvSpPr>
          <p:cNvPr id="68" name="Rectangle 64"/>
          <p:cNvSpPr>
            <a:spLocks noChangeArrowheads="1"/>
          </p:cNvSpPr>
          <p:nvPr/>
        </p:nvSpPr>
        <p:spPr bwMode="auto">
          <a:xfrm>
            <a:off x="6726642"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32</a:t>
            </a:r>
            <a:endParaRPr lang="en-US" sz="1633">
              <a:solidFill>
                <a:prstClr val="black"/>
              </a:solidFill>
              <a:latin typeface="Arial" pitchFamily="34" charset="0"/>
              <a:cs typeface="Arial" pitchFamily="34" charset="0"/>
            </a:endParaRPr>
          </a:p>
        </p:txBody>
      </p:sp>
      <p:sp>
        <p:nvSpPr>
          <p:cNvPr id="69" name="Rectangle 65"/>
          <p:cNvSpPr>
            <a:spLocks noChangeArrowheads="1"/>
          </p:cNvSpPr>
          <p:nvPr/>
        </p:nvSpPr>
        <p:spPr bwMode="auto">
          <a:xfrm>
            <a:off x="6861988"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33</a:t>
            </a:r>
            <a:endParaRPr lang="en-US" sz="1633">
              <a:solidFill>
                <a:prstClr val="black"/>
              </a:solidFill>
              <a:latin typeface="Arial" pitchFamily="34" charset="0"/>
              <a:cs typeface="Arial" pitchFamily="34" charset="0"/>
            </a:endParaRPr>
          </a:p>
        </p:txBody>
      </p:sp>
      <p:sp>
        <p:nvSpPr>
          <p:cNvPr id="70" name="Rectangle 66"/>
          <p:cNvSpPr>
            <a:spLocks noChangeArrowheads="1"/>
          </p:cNvSpPr>
          <p:nvPr/>
        </p:nvSpPr>
        <p:spPr bwMode="auto">
          <a:xfrm>
            <a:off x="699589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34</a:t>
            </a:r>
            <a:endParaRPr lang="en-US" sz="1633">
              <a:solidFill>
                <a:prstClr val="black"/>
              </a:solidFill>
              <a:latin typeface="Arial" pitchFamily="34" charset="0"/>
              <a:cs typeface="Arial" pitchFamily="34" charset="0"/>
            </a:endParaRPr>
          </a:p>
        </p:txBody>
      </p:sp>
      <p:sp>
        <p:nvSpPr>
          <p:cNvPr id="71" name="Rectangle 67"/>
          <p:cNvSpPr>
            <a:spLocks noChangeArrowheads="1"/>
          </p:cNvSpPr>
          <p:nvPr/>
        </p:nvSpPr>
        <p:spPr bwMode="auto">
          <a:xfrm>
            <a:off x="713124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35</a:t>
            </a:r>
            <a:endParaRPr lang="en-US" sz="1633">
              <a:solidFill>
                <a:prstClr val="black"/>
              </a:solidFill>
              <a:latin typeface="Arial" pitchFamily="34" charset="0"/>
              <a:cs typeface="Arial" pitchFamily="34" charset="0"/>
            </a:endParaRPr>
          </a:p>
        </p:txBody>
      </p:sp>
      <p:sp>
        <p:nvSpPr>
          <p:cNvPr id="72" name="Rectangle 68"/>
          <p:cNvSpPr>
            <a:spLocks noChangeArrowheads="1"/>
          </p:cNvSpPr>
          <p:nvPr/>
        </p:nvSpPr>
        <p:spPr bwMode="auto">
          <a:xfrm>
            <a:off x="7266586"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36</a:t>
            </a:r>
            <a:endParaRPr lang="en-US" sz="1633">
              <a:solidFill>
                <a:prstClr val="black"/>
              </a:solidFill>
              <a:latin typeface="Arial" pitchFamily="34" charset="0"/>
              <a:cs typeface="Arial" pitchFamily="34" charset="0"/>
            </a:endParaRPr>
          </a:p>
        </p:txBody>
      </p:sp>
      <p:sp>
        <p:nvSpPr>
          <p:cNvPr id="73" name="Rectangle 69"/>
          <p:cNvSpPr>
            <a:spLocks noChangeArrowheads="1"/>
          </p:cNvSpPr>
          <p:nvPr/>
        </p:nvSpPr>
        <p:spPr bwMode="auto">
          <a:xfrm>
            <a:off x="7401932"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37</a:t>
            </a:r>
            <a:endParaRPr lang="en-US" sz="1633">
              <a:solidFill>
                <a:prstClr val="black"/>
              </a:solidFill>
              <a:latin typeface="Arial" pitchFamily="34" charset="0"/>
              <a:cs typeface="Arial" pitchFamily="34" charset="0"/>
            </a:endParaRPr>
          </a:p>
        </p:txBody>
      </p:sp>
      <p:sp>
        <p:nvSpPr>
          <p:cNvPr id="74" name="Rectangle 70"/>
          <p:cNvSpPr>
            <a:spLocks noChangeArrowheads="1"/>
          </p:cNvSpPr>
          <p:nvPr/>
        </p:nvSpPr>
        <p:spPr bwMode="auto">
          <a:xfrm>
            <a:off x="7535837"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38</a:t>
            </a:r>
            <a:endParaRPr lang="en-US" sz="1633">
              <a:solidFill>
                <a:prstClr val="black"/>
              </a:solidFill>
              <a:latin typeface="Arial" pitchFamily="34" charset="0"/>
              <a:cs typeface="Arial" pitchFamily="34" charset="0"/>
            </a:endParaRPr>
          </a:p>
        </p:txBody>
      </p:sp>
      <p:sp>
        <p:nvSpPr>
          <p:cNvPr id="75" name="Rectangle 71"/>
          <p:cNvSpPr>
            <a:spLocks noChangeArrowheads="1"/>
          </p:cNvSpPr>
          <p:nvPr/>
        </p:nvSpPr>
        <p:spPr bwMode="auto">
          <a:xfrm>
            <a:off x="7671183"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39</a:t>
            </a:r>
            <a:endParaRPr lang="en-US" sz="1633">
              <a:solidFill>
                <a:prstClr val="black"/>
              </a:solidFill>
              <a:latin typeface="Arial" pitchFamily="34" charset="0"/>
              <a:cs typeface="Arial" pitchFamily="34" charset="0"/>
            </a:endParaRPr>
          </a:p>
        </p:txBody>
      </p:sp>
      <p:sp>
        <p:nvSpPr>
          <p:cNvPr id="76" name="Rectangle 72"/>
          <p:cNvSpPr>
            <a:spLocks noChangeArrowheads="1"/>
          </p:cNvSpPr>
          <p:nvPr/>
        </p:nvSpPr>
        <p:spPr bwMode="auto">
          <a:xfrm>
            <a:off x="7806529"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40</a:t>
            </a:r>
            <a:endParaRPr lang="en-US" sz="1633">
              <a:solidFill>
                <a:prstClr val="black"/>
              </a:solidFill>
              <a:latin typeface="Arial" pitchFamily="34" charset="0"/>
              <a:cs typeface="Arial" pitchFamily="34" charset="0"/>
            </a:endParaRPr>
          </a:p>
        </p:txBody>
      </p:sp>
      <p:sp>
        <p:nvSpPr>
          <p:cNvPr id="77" name="Rectangle 73"/>
          <p:cNvSpPr>
            <a:spLocks noChangeArrowheads="1"/>
          </p:cNvSpPr>
          <p:nvPr/>
        </p:nvSpPr>
        <p:spPr bwMode="auto">
          <a:xfrm>
            <a:off x="794187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41</a:t>
            </a:r>
            <a:endParaRPr lang="en-US" sz="1633">
              <a:solidFill>
                <a:prstClr val="black"/>
              </a:solidFill>
              <a:latin typeface="Arial" pitchFamily="34" charset="0"/>
              <a:cs typeface="Arial" pitchFamily="34" charset="0"/>
            </a:endParaRPr>
          </a:p>
        </p:txBody>
      </p:sp>
      <p:sp>
        <p:nvSpPr>
          <p:cNvPr id="78" name="Rectangle 74"/>
          <p:cNvSpPr>
            <a:spLocks noChangeArrowheads="1"/>
          </p:cNvSpPr>
          <p:nvPr/>
        </p:nvSpPr>
        <p:spPr bwMode="auto">
          <a:xfrm>
            <a:off x="807722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42</a:t>
            </a:r>
            <a:endParaRPr lang="en-US" sz="1633">
              <a:solidFill>
                <a:prstClr val="black"/>
              </a:solidFill>
              <a:latin typeface="Arial" pitchFamily="34" charset="0"/>
              <a:cs typeface="Arial" pitchFamily="34" charset="0"/>
            </a:endParaRPr>
          </a:p>
        </p:txBody>
      </p:sp>
      <p:sp>
        <p:nvSpPr>
          <p:cNvPr id="79" name="Rectangle 75"/>
          <p:cNvSpPr>
            <a:spLocks noChangeArrowheads="1"/>
          </p:cNvSpPr>
          <p:nvPr/>
        </p:nvSpPr>
        <p:spPr bwMode="auto">
          <a:xfrm>
            <a:off x="8211127"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43</a:t>
            </a:r>
            <a:endParaRPr lang="en-US" sz="1633">
              <a:solidFill>
                <a:prstClr val="black"/>
              </a:solidFill>
              <a:latin typeface="Arial" pitchFamily="34" charset="0"/>
              <a:cs typeface="Arial" pitchFamily="34" charset="0"/>
            </a:endParaRPr>
          </a:p>
        </p:txBody>
      </p:sp>
      <p:sp>
        <p:nvSpPr>
          <p:cNvPr id="80" name="Rectangle 76"/>
          <p:cNvSpPr>
            <a:spLocks noChangeArrowheads="1"/>
          </p:cNvSpPr>
          <p:nvPr/>
        </p:nvSpPr>
        <p:spPr bwMode="auto">
          <a:xfrm>
            <a:off x="8346472"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44</a:t>
            </a:r>
            <a:endParaRPr lang="en-US" sz="1633">
              <a:solidFill>
                <a:prstClr val="black"/>
              </a:solidFill>
              <a:latin typeface="Arial" pitchFamily="34" charset="0"/>
              <a:cs typeface="Arial" pitchFamily="34" charset="0"/>
            </a:endParaRPr>
          </a:p>
        </p:txBody>
      </p:sp>
      <p:sp>
        <p:nvSpPr>
          <p:cNvPr id="81" name="Rectangle 77"/>
          <p:cNvSpPr>
            <a:spLocks noChangeArrowheads="1"/>
          </p:cNvSpPr>
          <p:nvPr/>
        </p:nvSpPr>
        <p:spPr bwMode="auto">
          <a:xfrm>
            <a:off x="8481818"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45</a:t>
            </a:r>
            <a:endParaRPr lang="en-US" sz="1633">
              <a:solidFill>
                <a:prstClr val="black"/>
              </a:solidFill>
              <a:latin typeface="Arial" pitchFamily="34" charset="0"/>
              <a:cs typeface="Arial" pitchFamily="34" charset="0"/>
            </a:endParaRPr>
          </a:p>
        </p:txBody>
      </p:sp>
      <p:sp>
        <p:nvSpPr>
          <p:cNvPr id="82" name="Rectangle 78"/>
          <p:cNvSpPr>
            <a:spLocks noChangeArrowheads="1"/>
          </p:cNvSpPr>
          <p:nvPr/>
        </p:nvSpPr>
        <p:spPr bwMode="auto">
          <a:xfrm>
            <a:off x="861716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46</a:t>
            </a:r>
            <a:endParaRPr lang="en-US" sz="1633">
              <a:solidFill>
                <a:prstClr val="black"/>
              </a:solidFill>
              <a:latin typeface="Arial" pitchFamily="34" charset="0"/>
              <a:cs typeface="Arial" pitchFamily="34" charset="0"/>
            </a:endParaRPr>
          </a:p>
        </p:txBody>
      </p:sp>
      <p:sp>
        <p:nvSpPr>
          <p:cNvPr id="83" name="Rectangle 79"/>
          <p:cNvSpPr>
            <a:spLocks noChangeArrowheads="1"/>
          </p:cNvSpPr>
          <p:nvPr/>
        </p:nvSpPr>
        <p:spPr bwMode="auto">
          <a:xfrm>
            <a:off x="875251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47</a:t>
            </a:r>
            <a:endParaRPr lang="en-US" sz="1633">
              <a:solidFill>
                <a:prstClr val="black"/>
              </a:solidFill>
              <a:latin typeface="Arial" pitchFamily="34" charset="0"/>
              <a:cs typeface="Arial" pitchFamily="34" charset="0"/>
            </a:endParaRPr>
          </a:p>
        </p:txBody>
      </p:sp>
      <p:sp>
        <p:nvSpPr>
          <p:cNvPr id="84" name="Rectangle 80"/>
          <p:cNvSpPr>
            <a:spLocks noChangeArrowheads="1"/>
          </p:cNvSpPr>
          <p:nvPr/>
        </p:nvSpPr>
        <p:spPr bwMode="auto">
          <a:xfrm>
            <a:off x="8886415"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48</a:t>
            </a:r>
            <a:endParaRPr lang="en-US" sz="1633">
              <a:solidFill>
                <a:prstClr val="black"/>
              </a:solidFill>
              <a:latin typeface="Arial" pitchFamily="34" charset="0"/>
              <a:cs typeface="Arial" pitchFamily="34" charset="0"/>
            </a:endParaRPr>
          </a:p>
        </p:txBody>
      </p:sp>
      <p:sp>
        <p:nvSpPr>
          <p:cNvPr id="85" name="Rectangle 81"/>
          <p:cNvSpPr>
            <a:spLocks noChangeArrowheads="1"/>
          </p:cNvSpPr>
          <p:nvPr/>
        </p:nvSpPr>
        <p:spPr bwMode="auto">
          <a:xfrm rot="16200000">
            <a:off x="1797322" y="3225011"/>
            <a:ext cx="467953" cy="16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829361" fontAlgn="base">
              <a:spcBef>
                <a:spcPct val="0"/>
              </a:spcBef>
              <a:spcAft>
                <a:spcPct val="0"/>
              </a:spcAft>
            </a:pPr>
            <a:r>
              <a:rPr lang="en-US" sz="1088" b="1" dirty="0" err="1">
                <a:solidFill>
                  <a:prstClr val="black"/>
                </a:solidFill>
                <a:latin typeface="Calibri" pitchFamily="34" charset="0"/>
                <a:cs typeface="Arial" pitchFamily="34" charset="0"/>
              </a:rPr>
              <a:t>MWh</a:t>
            </a:r>
            <a:endParaRPr lang="en-US" sz="1270" dirty="0">
              <a:solidFill>
                <a:prstClr val="black"/>
              </a:solidFill>
              <a:latin typeface="Arial" pitchFamily="34" charset="0"/>
              <a:cs typeface="Arial" pitchFamily="34" charset="0"/>
            </a:endParaRPr>
          </a:p>
        </p:txBody>
      </p:sp>
      <p:sp>
        <p:nvSpPr>
          <p:cNvPr id="86" name="Rectangle 82"/>
          <p:cNvSpPr>
            <a:spLocks noChangeArrowheads="1"/>
          </p:cNvSpPr>
          <p:nvPr/>
        </p:nvSpPr>
        <p:spPr bwMode="auto">
          <a:xfrm>
            <a:off x="5332868" y="5084676"/>
            <a:ext cx="88165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Settlement Period</a:t>
            </a:r>
            <a:endParaRPr lang="en-US" sz="1633" dirty="0">
              <a:solidFill>
                <a:prstClr val="black"/>
              </a:solidFill>
              <a:latin typeface="Arial" pitchFamily="34" charset="0"/>
              <a:cs typeface="Arial" pitchFamily="34" charset="0"/>
            </a:endParaRPr>
          </a:p>
        </p:txBody>
      </p:sp>
      <p:sp>
        <p:nvSpPr>
          <p:cNvPr id="87" name="Rectangle 83"/>
          <p:cNvSpPr>
            <a:spLocks noChangeArrowheads="1"/>
          </p:cNvSpPr>
          <p:nvPr/>
        </p:nvSpPr>
        <p:spPr bwMode="auto">
          <a:xfrm>
            <a:off x="4421915" y="1536986"/>
            <a:ext cx="2593146"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1633" b="1" dirty="0">
                <a:solidFill>
                  <a:prstClr val="black"/>
                </a:solidFill>
                <a:latin typeface="Calibri" pitchFamily="34" charset="0"/>
                <a:cs typeface="Arial" pitchFamily="34" charset="0"/>
              </a:rPr>
              <a:t>Profile Build Up - Uncorrected</a:t>
            </a:r>
            <a:endParaRPr lang="en-US" sz="1633" dirty="0">
              <a:solidFill>
                <a:prstClr val="black"/>
              </a:solidFill>
              <a:latin typeface="Arial" pitchFamily="34" charset="0"/>
              <a:cs typeface="Arial" pitchFamily="34" charset="0"/>
            </a:endParaRPr>
          </a:p>
        </p:txBody>
      </p:sp>
      <p:sp>
        <p:nvSpPr>
          <p:cNvPr id="88" name="Rectangle 84"/>
          <p:cNvSpPr>
            <a:spLocks noChangeArrowheads="1"/>
          </p:cNvSpPr>
          <p:nvPr/>
        </p:nvSpPr>
        <p:spPr bwMode="auto">
          <a:xfrm>
            <a:off x="9175826" y="2810601"/>
            <a:ext cx="224616" cy="70440"/>
          </a:xfrm>
          <a:prstGeom prst="rect">
            <a:avLst/>
          </a:pr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89" name="Rectangle 85"/>
          <p:cNvSpPr>
            <a:spLocks noChangeArrowheads="1"/>
          </p:cNvSpPr>
          <p:nvPr/>
        </p:nvSpPr>
        <p:spPr bwMode="auto">
          <a:xfrm>
            <a:off x="9437878" y="2776032"/>
            <a:ext cx="147476"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HH</a:t>
            </a:r>
            <a:endParaRPr lang="en-US" sz="1633" b="1" dirty="0">
              <a:solidFill>
                <a:prstClr val="black"/>
              </a:solidFill>
              <a:latin typeface="Arial" pitchFamily="34" charset="0"/>
              <a:cs typeface="Arial" pitchFamily="34" charset="0"/>
            </a:endParaRPr>
          </a:p>
        </p:txBody>
      </p:sp>
      <p:sp>
        <p:nvSpPr>
          <p:cNvPr id="90" name="Rectangle 86"/>
          <p:cNvSpPr>
            <a:spLocks noChangeArrowheads="1"/>
          </p:cNvSpPr>
          <p:nvPr/>
        </p:nvSpPr>
        <p:spPr bwMode="auto">
          <a:xfrm>
            <a:off x="9175826" y="2991730"/>
            <a:ext cx="224616" cy="61635"/>
          </a:xfrm>
          <a:prstGeom prst="rect">
            <a:avLst/>
          </a:prstGeom>
          <a:solidFill>
            <a:schemeClr val="accent3"/>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91" name="Rectangle 87"/>
          <p:cNvSpPr>
            <a:spLocks noChangeArrowheads="1"/>
          </p:cNvSpPr>
          <p:nvPr/>
        </p:nvSpPr>
        <p:spPr bwMode="auto">
          <a:xfrm>
            <a:off x="9423300" y="2950255"/>
            <a:ext cx="554639"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Unmetered</a:t>
            </a:r>
            <a:endParaRPr lang="en-US" sz="1633" b="1" dirty="0">
              <a:solidFill>
                <a:prstClr val="black"/>
              </a:solidFill>
              <a:latin typeface="Arial" pitchFamily="34" charset="0"/>
              <a:cs typeface="Arial" pitchFamily="34" charset="0"/>
            </a:endParaRPr>
          </a:p>
        </p:txBody>
      </p:sp>
      <p:sp>
        <p:nvSpPr>
          <p:cNvPr id="92" name="Rectangle 96"/>
          <p:cNvSpPr>
            <a:spLocks noChangeArrowheads="1"/>
          </p:cNvSpPr>
          <p:nvPr/>
        </p:nvSpPr>
        <p:spPr bwMode="auto">
          <a:xfrm>
            <a:off x="9184465" y="3159603"/>
            <a:ext cx="224616" cy="61635"/>
          </a:xfrm>
          <a:prstGeom prst="rect">
            <a:avLst/>
          </a:prstGeom>
          <a:solidFill>
            <a:schemeClr val="accent6"/>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93" name="Rectangle 97"/>
          <p:cNvSpPr>
            <a:spLocks noChangeArrowheads="1"/>
          </p:cNvSpPr>
          <p:nvPr/>
        </p:nvSpPr>
        <p:spPr bwMode="auto">
          <a:xfrm>
            <a:off x="9437878" y="3108638"/>
            <a:ext cx="18274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PC4</a:t>
            </a:r>
            <a:endParaRPr lang="en-US" sz="1633" b="1" dirty="0">
              <a:solidFill>
                <a:prstClr val="black"/>
              </a:solidFill>
              <a:latin typeface="Arial" pitchFamily="34" charset="0"/>
              <a:cs typeface="Arial" pitchFamily="34" charset="0"/>
            </a:endParaRPr>
          </a:p>
        </p:txBody>
      </p:sp>
      <p:sp>
        <p:nvSpPr>
          <p:cNvPr id="94" name="Rectangle 98"/>
          <p:cNvSpPr>
            <a:spLocks noChangeArrowheads="1"/>
          </p:cNvSpPr>
          <p:nvPr/>
        </p:nvSpPr>
        <p:spPr bwMode="auto">
          <a:xfrm>
            <a:off x="9184465" y="3309076"/>
            <a:ext cx="224616" cy="70440"/>
          </a:xfrm>
          <a:prstGeom prst="rect">
            <a:avLst/>
          </a:prstGeom>
          <a:solidFill>
            <a:schemeClr val="accent2"/>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95" name="Rectangle 99"/>
          <p:cNvSpPr>
            <a:spLocks noChangeArrowheads="1"/>
          </p:cNvSpPr>
          <p:nvPr/>
        </p:nvSpPr>
        <p:spPr bwMode="auto">
          <a:xfrm>
            <a:off x="9437878" y="3269195"/>
            <a:ext cx="18274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PC3</a:t>
            </a:r>
            <a:endParaRPr lang="en-US" sz="1633" b="1" dirty="0">
              <a:solidFill>
                <a:prstClr val="black"/>
              </a:solidFill>
              <a:latin typeface="Arial" pitchFamily="34" charset="0"/>
              <a:cs typeface="Arial" pitchFamily="34" charset="0"/>
            </a:endParaRPr>
          </a:p>
        </p:txBody>
      </p:sp>
      <p:sp>
        <p:nvSpPr>
          <p:cNvPr id="96" name="Rectangle 100"/>
          <p:cNvSpPr>
            <a:spLocks noChangeArrowheads="1"/>
          </p:cNvSpPr>
          <p:nvPr/>
        </p:nvSpPr>
        <p:spPr bwMode="auto">
          <a:xfrm>
            <a:off x="9184465" y="3477838"/>
            <a:ext cx="224616" cy="70440"/>
          </a:xfrm>
          <a:prstGeom prst="rect">
            <a:avLst/>
          </a:prstGeom>
          <a:solidFill>
            <a:schemeClr val="accent5"/>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97" name="Rectangle 101"/>
          <p:cNvSpPr>
            <a:spLocks noChangeArrowheads="1"/>
          </p:cNvSpPr>
          <p:nvPr/>
        </p:nvSpPr>
        <p:spPr bwMode="auto">
          <a:xfrm>
            <a:off x="9437878" y="3439398"/>
            <a:ext cx="18274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PC2</a:t>
            </a:r>
            <a:endParaRPr lang="en-US" sz="1633" b="1" dirty="0">
              <a:solidFill>
                <a:prstClr val="black"/>
              </a:solidFill>
              <a:latin typeface="Arial" pitchFamily="34" charset="0"/>
              <a:cs typeface="Arial" pitchFamily="34" charset="0"/>
            </a:endParaRPr>
          </a:p>
        </p:txBody>
      </p:sp>
      <p:sp>
        <p:nvSpPr>
          <p:cNvPr id="98" name="Rectangle 102"/>
          <p:cNvSpPr>
            <a:spLocks noChangeArrowheads="1"/>
          </p:cNvSpPr>
          <p:nvPr/>
        </p:nvSpPr>
        <p:spPr bwMode="auto">
          <a:xfrm>
            <a:off x="9184465" y="3636956"/>
            <a:ext cx="224616" cy="70440"/>
          </a:xfrm>
          <a:prstGeom prst="rect">
            <a:avLst/>
          </a:prstGeom>
          <a:solidFill>
            <a:schemeClr val="accent1"/>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99" name="Rectangle 103"/>
          <p:cNvSpPr>
            <a:spLocks noChangeArrowheads="1"/>
          </p:cNvSpPr>
          <p:nvPr/>
        </p:nvSpPr>
        <p:spPr bwMode="auto">
          <a:xfrm>
            <a:off x="9437878" y="3588872"/>
            <a:ext cx="18274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PC1</a:t>
            </a:r>
            <a:endParaRPr lang="en-US" sz="1633" b="1" dirty="0">
              <a:solidFill>
                <a:prstClr val="black"/>
              </a:solidFill>
              <a:latin typeface="Arial" pitchFamily="34" charset="0"/>
              <a:cs typeface="Arial" pitchFamily="34" charset="0"/>
            </a:endParaRPr>
          </a:p>
        </p:txBody>
      </p:sp>
      <p:sp>
        <p:nvSpPr>
          <p:cNvPr id="100" name="Freeform 104"/>
          <p:cNvSpPr>
            <a:spLocks/>
          </p:cNvSpPr>
          <p:nvPr/>
        </p:nvSpPr>
        <p:spPr bwMode="auto">
          <a:xfrm>
            <a:off x="9175826" y="3783416"/>
            <a:ext cx="224616" cy="78206"/>
          </a:xfrm>
          <a:custGeom>
            <a:avLst/>
            <a:gdLst>
              <a:gd name="T0" fmla="*/ 24 w 464"/>
              <a:gd name="T1" fmla="*/ 0 h 48"/>
              <a:gd name="T2" fmla="*/ 440 w 464"/>
              <a:gd name="T3" fmla="*/ 0 h 48"/>
              <a:gd name="T4" fmla="*/ 464 w 464"/>
              <a:gd name="T5" fmla="*/ 24 h 48"/>
              <a:gd name="T6" fmla="*/ 440 w 464"/>
              <a:gd name="T7" fmla="*/ 48 h 48"/>
              <a:gd name="T8" fmla="*/ 24 w 464"/>
              <a:gd name="T9" fmla="*/ 48 h 48"/>
              <a:gd name="T10" fmla="*/ 0 w 464"/>
              <a:gd name="T11" fmla="*/ 24 h 48"/>
              <a:gd name="T12" fmla="*/ 24 w 46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chemeClr val="tx1"/>
          </a:solidFill>
          <a:ln w="6" cap="flat">
            <a:solidFill>
              <a:srgbClr val="8CC0D2"/>
            </a:solidFill>
            <a:prstDash val="solid"/>
            <a:bevel/>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01" name="Rectangle 105"/>
          <p:cNvSpPr>
            <a:spLocks noChangeArrowheads="1"/>
          </p:cNvSpPr>
          <p:nvPr/>
        </p:nvSpPr>
        <p:spPr bwMode="auto">
          <a:xfrm>
            <a:off x="9437878" y="3749429"/>
            <a:ext cx="559449"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Group Take</a:t>
            </a:r>
            <a:endParaRPr lang="en-US" sz="1633" b="1" dirty="0">
              <a:solidFill>
                <a:prstClr val="black"/>
              </a:solidFill>
              <a:latin typeface="Arial" pitchFamily="34" charset="0"/>
              <a:cs typeface="Arial" pitchFamily="34" charset="0"/>
            </a:endParaRPr>
          </a:p>
        </p:txBody>
      </p:sp>
      <p:sp>
        <p:nvSpPr>
          <p:cNvPr id="102" name="Freeform 106"/>
          <p:cNvSpPr>
            <a:spLocks noEditPoints="1"/>
          </p:cNvSpPr>
          <p:nvPr/>
        </p:nvSpPr>
        <p:spPr bwMode="auto">
          <a:xfrm>
            <a:off x="1867153" y="1411720"/>
            <a:ext cx="8233056" cy="3961796"/>
          </a:xfrm>
          <a:custGeom>
            <a:avLst/>
            <a:gdLst>
              <a:gd name="T0" fmla="*/ 0 w 15248"/>
              <a:gd name="T1" fmla="*/ 8 h 7408"/>
              <a:gd name="T2" fmla="*/ 8 w 15248"/>
              <a:gd name="T3" fmla="*/ 0 h 7408"/>
              <a:gd name="T4" fmla="*/ 15240 w 15248"/>
              <a:gd name="T5" fmla="*/ 0 h 7408"/>
              <a:gd name="T6" fmla="*/ 15248 w 15248"/>
              <a:gd name="T7" fmla="*/ 8 h 7408"/>
              <a:gd name="T8" fmla="*/ 15248 w 15248"/>
              <a:gd name="T9" fmla="*/ 7400 h 7408"/>
              <a:gd name="T10" fmla="*/ 15240 w 15248"/>
              <a:gd name="T11" fmla="*/ 7408 h 7408"/>
              <a:gd name="T12" fmla="*/ 8 w 15248"/>
              <a:gd name="T13" fmla="*/ 7408 h 7408"/>
              <a:gd name="T14" fmla="*/ 0 w 15248"/>
              <a:gd name="T15" fmla="*/ 7400 h 7408"/>
              <a:gd name="T16" fmla="*/ 0 w 15248"/>
              <a:gd name="T17" fmla="*/ 8 h 7408"/>
              <a:gd name="T18" fmla="*/ 16 w 15248"/>
              <a:gd name="T19" fmla="*/ 7400 h 7408"/>
              <a:gd name="T20" fmla="*/ 8 w 15248"/>
              <a:gd name="T21" fmla="*/ 7392 h 7408"/>
              <a:gd name="T22" fmla="*/ 15240 w 15248"/>
              <a:gd name="T23" fmla="*/ 7392 h 7408"/>
              <a:gd name="T24" fmla="*/ 15232 w 15248"/>
              <a:gd name="T25" fmla="*/ 7400 h 7408"/>
              <a:gd name="T26" fmla="*/ 15232 w 15248"/>
              <a:gd name="T27" fmla="*/ 8 h 7408"/>
              <a:gd name="T28" fmla="*/ 15240 w 15248"/>
              <a:gd name="T29" fmla="*/ 16 h 7408"/>
              <a:gd name="T30" fmla="*/ 8 w 15248"/>
              <a:gd name="T31" fmla="*/ 16 h 7408"/>
              <a:gd name="T32" fmla="*/ 16 w 15248"/>
              <a:gd name="T33" fmla="*/ 8 h 7408"/>
              <a:gd name="T34" fmla="*/ 16 w 15248"/>
              <a:gd name="T35" fmla="*/ 7400 h 7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48" h="7408">
                <a:moveTo>
                  <a:pt x="0" y="8"/>
                </a:moveTo>
                <a:cubicBezTo>
                  <a:pt x="0" y="4"/>
                  <a:pt x="4" y="0"/>
                  <a:pt x="8" y="0"/>
                </a:cubicBezTo>
                <a:lnTo>
                  <a:pt x="15240" y="0"/>
                </a:lnTo>
                <a:cubicBezTo>
                  <a:pt x="15245" y="0"/>
                  <a:pt x="15248" y="4"/>
                  <a:pt x="15248" y="8"/>
                </a:cubicBezTo>
                <a:lnTo>
                  <a:pt x="15248" y="7400"/>
                </a:lnTo>
                <a:cubicBezTo>
                  <a:pt x="15248" y="7405"/>
                  <a:pt x="15245" y="7408"/>
                  <a:pt x="15240" y="7408"/>
                </a:cubicBezTo>
                <a:lnTo>
                  <a:pt x="8" y="7408"/>
                </a:lnTo>
                <a:cubicBezTo>
                  <a:pt x="4" y="7408"/>
                  <a:pt x="0" y="7405"/>
                  <a:pt x="0" y="7400"/>
                </a:cubicBezTo>
                <a:lnTo>
                  <a:pt x="0" y="8"/>
                </a:lnTo>
                <a:close/>
                <a:moveTo>
                  <a:pt x="16" y="7400"/>
                </a:moveTo>
                <a:lnTo>
                  <a:pt x="8" y="7392"/>
                </a:lnTo>
                <a:lnTo>
                  <a:pt x="15240" y="7392"/>
                </a:lnTo>
                <a:lnTo>
                  <a:pt x="15232" y="7400"/>
                </a:lnTo>
                <a:lnTo>
                  <a:pt x="15232" y="8"/>
                </a:lnTo>
                <a:lnTo>
                  <a:pt x="15240" y="16"/>
                </a:lnTo>
                <a:lnTo>
                  <a:pt x="8" y="16"/>
                </a:lnTo>
                <a:lnTo>
                  <a:pt x="16" y="8"/>
                </a:lnTo>
                <a:lnTo>
                  <a:pt x="16" y="7400"/>
                </a:lnTo>
                <a:close/>
              </a:path>
            </a:pathLst>
          </a:custGeom>
          <a:solidFill>
            <a:srgbClr val="868686"/>
          </a:solidFill>
          <a:ln w="0" cap="flat">
            <a:solidFill>
              <a:srgbClr val="868686"/>
            </a:solidFill>
            <a:prstDash val="solid"/>
            <a:round/>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Tree>
    <p:extLst>
      <p:ext uri="{BB962C8B-B14F-4D97-AF65-F5344CB8AC3E}">
        <p14:creationId xmlns:p14="http://schemas.microsoft.com/office/powerpoint/2010/main" val="235189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75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75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5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75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GSP Group Correction Factors</a:t>
            </a:r>
          </a:p>
        </p:txBody>
      </p:sp>
      <p:pic>
        <p:nvPicPr>
          <p:cNvPr id="7" name="Picture 6"/>
          <p:cNvPicPr>
            <a:picLocks noChangeAspect="1" noChangeArrowheads="1"/>
          </p:cNvPicPr>
          <p:nvPr/>
        </p:nvPicPr>
        <p:blipFill>
          <a:blip r:embed="rId2" cstate="print"/>
          <a:srcRect/>
          <a:stretch>
            <a:fillRect/>
          </a:stretch>
        </p:blipFill>
        <p:spPr bwMode="auto">
          <a:xfrm>
            <a:off x="2154794" y="1479351"/>
            <a:ext cx="7651954" cy="4003977"/>
          </a:xfrm>
          <a:prstGeom prst="rect">
            <a:avLst/>
          </a:prstGeom>
          <a:noFill/>
          <a:ln w="9525">
            <a:noFill/>
            <a:miter lim="800000"/>
            <a:headEnd/>
            <a:tailEnd/>
          </a:ln>
        </p:spPr>
      </p:pic>
    </p:spTree>
    <p:extLst>
      <p:ext uri="{BB962C8B-B14F-4D97-AF65-F5344CB8AC3E}">
        <p14:creationId xmlns:p14="http://schemas.microsoft.com/office/powerpoint/2010/main" val="413178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GSP Group Correction- What is it correcting for?</a:t>
            </a:r>
            <a:endParaRPr lang="en-GB" sz="2400" dirty="0"/>
          </a:p>
        </p:txBody>
      </p:sp>
      <p:sp>
        <p:nvSpPr>
          <p:cNvPr id="9" name="TextBox 8"/>
          <p:cNvSpPr txBox="1"/>
          <p:nvPr/>
        </p:nvSpPr>
        <p:spPr>
          <a:xfrm>
            <a:off x="317535" y="1076310"/>
            <a:ext cx="8978896" cy="859210"/>
          </a:xfrm>
          <a:prstGeom prst="rect">
            <a:avLst/>
          </a:prstGeom>
          <a:noFill/>
        </p:spPr>
        <p:txBody>
          <a:bodyPr wrap="square" lIns="0" tIns="0" rIns="0" bIns="0" rtlCol="0">
            <a:spAutoFit/>
          </a:bodyPr>
          <a:lstStyle/>
          <a:p>
            <a:pPr defTabSz="946052">
              <a:lnSpc>
                <a:spcPts val="1905"/>
              </a:lnSpc>
              <a:spcAft>
                <a:spcPts val="508"/>
              </a:spcAft>
            </a:pPr>
            <a:r>
              <a:rPr lang="en-GB" sz="2000" dirty="0">
                <a:latin typeface="Arial" panose="020B0604020202020204" pitchFamily="34" charset="0"/>
                <a:cs typeface="Arial" panose="020B0604020202020204" pitchFamily="34" charset="0"/>
              </a:rPr>
              <a:t>There are two main potential sources of error:</a:t>
            </a:r>
            <a:endParaRPr lang="en-GB" sz="1814" dirty="0">
              <a:latin typeface="Arial" panose="020B0604020202020204" pitchFamily="34" charset="0"/>
              <a:cs typeface="Arial" panose="020B0604020202020204" pitchFamily="34" charset="0"/>
            </a:endParaRPr>
          </a:p>
          <a:p>
            <a:pPr defTabSz="946052">
              <a:lnSpc>
                <a:spcPts val="1905"/>
              </a:lnSpc>
              <a:spcAft>
                <a:spcPts val="508"/>
              </a:spcAft>
            </a:pPr>
            <a:endParaRPr lang="en-GB" sz="1814" dirty="0">
              <a:solidFill>
                <a:prstClr val="black"/>
              </a:solidFill>
              <a:latin typeface="Tahoma"/>
            </a:endParaRPr>
          </a:p>
          <a:p>
            <a:pPr defTabSz="946052">
              <a:lnSpc>
                <a:spcPts val="1905"/>
              </a:lnSpc>
              <a:spcAft>
                <a:spcPts val="508"/>
              </a:spcAft>
            </a:pPr>
            <a:endParaRPr lang="en-GB" sz="1270" dirty="0">
              <a:solidFill>
                <a:prstClr val="black"/>
              </a:solidFill>
              <a:latin typeface="Tahoma"/>
            </a:endParaRPr>
          </a:p>
        </p:txBody>
      </p:sp>
      <p:sp>
        <p:nvSpPr>
          <p:cNvPr id="10" name="Rectangle 9"/>
          <p:cNvSpPr/>
          <p:nvPr/>
        </p:nvSpPr>
        <p:spPr>
          <a:xfrm>
            <a:off x="2416341" y="1844243"/>
            <a:ext cx="3194894" cy="365669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1" name="Rectangle 10"/>
          <p:cNvSpPr/>
          <p:nvPr/>
        </p:nvSpPr>
        <p:spPr>
          <a:xfrm>
            <a:off x="6101537" y="1847888"/>
            <a:ext cx="3194894" cy="364340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2" name="TextBox 11"/>
          <p:cNvSpPr txBox="1"/>
          <p:nvPr/>
        </p:nvSpPr>
        <p:spPr>
          <a:xfrm>
            <a:off x="6435667" y="2063744"/>
            <a:ext cx="2526633" cy="2032864"/>
          </a:xfrm>
          <a:prstGeom prst="rect">
            <a:avLst/>
          </a:prstGeom>
          <a:noFill/>
          <a:ln>
            <a:noFill/>
          </a:ln>
        </p:spPr>
        <p:txBody>
          <a:bodyPr wrap="square" lIns="0" tIns="0" rIns="0" bIns="0" rtlCol="0">
            <a:spAutoFit/>
          </a:bodyPr>
          <a:lstStyle/>
          <a:p>
            <a:pPr algn="ctr" defTabSz="946052">
              <a:lnSpc>
                <a:spcPts val="1905"/>
              </a:lnSpc>
              <a:spcAft>
                <a:spcPts val="508"/>
              </a:spcAft>
            </a:pPr>
            <a:r>
              <a:rPr lang="en-GB" b="1" dirty="0">
                <a:latin typeface="Arial" panose="020B0604020202020204" pitchFamily="34" charset="0"/>
                <a:cs typeface="Arial" panose="020B0604020202020204" pitchFamily="34" charset="0"/>
              </a:rPr>
              <a:t>Volume error</a:t>
            </a:r>
          </a:p>
          <a:p>
            <a:pPr defTabSz="946052">
              <a:lnSpc>
                <a:spcPts val="1905"/>
              </a:lnSpc>
              <a:spcAft>
                <a:spcPts val="508"/>
              </a:spcAft>
            </a:pPr>
            <a:endParaRPr lang="en-GB" dirty="0">
              <a:latin typeface="Arial" panose="020B0604020202020204" pitchFamily="34" charset="0"/>
              <a:cs typeface="Arial" panose="020B0604020202020204" pitchFamily="34" charset="0"/>
            </a:endParaRPr>
          </a:p>
          <a:p>
            <a:pPr defTabSz="946052">
              <a:lnSpc>
                <a:spcPts val="1905"/>
              </a:lnSpc>
              <a:spcAft>
                <a:spcPts val="508"/>
              </a:spcAft>
            </a:pPr>
            <a:r>
              <a:rPr lang="en-GB" dirty="0">
                <a:latin typeface="Arial" panose="020B0604020202020204" pitchFamily="34" charset="0"/>
                <a:cs typeface="Arial" panose="020B0604020202020204" pitchFamily="34" charset="0"/>
              </a:rPr>
              <a:t>Some examples:</a:t>
            </a:r>
          </a:p>
          <a:p>
            <a:pPr marL="326520" indent="-326520" defTabSz="946052">
              <a:lnSpc>
                <a:spcPct val="110000"/>
              </a:lnSpc>
              <a:spcAft>
                <a:spcPts val="1029"/>
              </a:spcAft>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Large EACs and AAs</a:t>
            </a:r>
          </a:p>
          <a:p>
            <a:pPr marL="326520" indent="-326520" defTabSz="946052">
              <a:lnSpc>
                <a:spcPct val="110000"/>
              </a:lnSpc>
              <a:spcAft>
                <a:spcPts val="1029"/>
              </a:spcAft>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Undetected theft</a:t>
            </a:r>
          </a:p>
          <a:p>
            <a:pPr defTabSz="946052">
              <a:lnSpc>
                <a:spcPts val="1905"/>
              </a:lnSpc>
              <a:spcAft>
                <a:spcPts val="508"/>
              </a:spcAft>
            </a:pPr>
            <a:endParaRPr lang="en-GB" sz="1270" dirty="0">
              <a:solidFill>
                <a:prstClr val="black"/>
              </a:solidFill>
              <a:latin typeface="Tahoma"/>
            </a:endParaRPr>
          </a:p>
        </p:txBody>
      </p:sp>
      <p:sp>
        <p:nvSpPr>
          <p:cNvPr id="13" name="TextBox 12"/>
          <p:cNvSpPr txBox="1"/>
          <p:nvPr/>
        </p:nvSpPr>
        <p:spPr>
          <a:xfrm>
            <a:off x="2682966" y="2050329"/>
            <a:ext cx="2526633" cy="3352456"/>
          </a:xfrm>
          <a:prstGeom prst="rect">
            <a:avLst/>
          </a:prstGeom>
          <a:noFill/>
          <a:ln>
            <a:noFill/>
          </a:ln>
        </p:spPr>
        <p:txBody>
          <a:bodyPr wrap="square" lIns="0" tIns="0" rIns="0" bIns="0" rtlCol="0">
            <a:spAutoFit/>
          </a:bodyPr>
          <a:lstStyle/>
          <a:p>
            <a:pPr algn="ctr" defTabSz="946052">
              <a:lnSpc>
                <a:spcPts val="1905"/>
              </a:lnSpc>
              <a:spcAft>
                <a:spcPts val="508"/>
              </a:spcAft>
            </a:pPr>
            <a:r>
              <a:rPr lang="en-GB" b="1" dirty="0">
                <a:latin typeface="Arial" panose="020B0604020202020204" pitchFamily="34" charset="0"/>
                <a:cs typeface="Arial" panose="020B0604020202020204" pitchFamily="34" charset="0"/>
              </a:rPr>
              <a:t>Profiling error</a:t>
            </a:r>
          </a:p>
          <a:p>
            <a:pPr defTabSz="946052">
              <a:lnSpc>
                <a:spcPts val="1905"/>
              </a:lnSpc>
              <a:spcAft>
                <a:spcPts val="508"/>
              </a:spcAft>
            </a:pPr>
            <a:endParaRPr lang="en-GB" dirty="0">
              <a:latin typeface="Arial" panose="020B0604020202020204" pitchFamily="34" charset="0"/>
              <a:cs typeface="Arial" panose="020B0604020202020204" pitchFamily="34" charset="0"/>
            </a:endParaRPr>
          </a:p>
          <a:p>
            <a:pPr defTabSz="946052">
              <a:lnSpc>
                <a:spcPts val="1905"/>
              </a:lnSpc>
              <a:spcAft>
                <a:spcPts val="508"/>
              </a:spcAft>
            </a:pPr>
            <a:r>
              <a:rPr lang="en-GB" dirty="0">
                <a:latin typeface="Arial" panose="020B0604020202020204" pitchFamily="34" charset="0"/>
                <a:cs typeface="Arial" panose="020B0604020202020204" pitchFamily="34" charset="0"/>
              </a:rPr>
              <a:t>Some examples:</a:t>
            </a:r>
          </a:p>
          <a:p>
            <a:pPr marL="326520" indent="-326520" defTabSz="946052">
              <a:lnSpc>
                <a:spcPct val="110000"/>
              </a:lnSpc>
              <a:spcAft>
                <a:spcPts val="1029"/>
              </a:spcAft>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Sampling errors</a:t>
            </a:r>
          </a:p>
          <a:p>
            <a:pPr marL="326520" indent="-326520" defTabSz="946052">
              <a:lnSpc>
                <a:spcPct val="110000"/>
              </a:lnSpc>
              <a:spcAft>
                <a:spcPts val="1029"/>
              </a:spcAft>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National profiles applied to regional GSP Groups</a:t>
            </a:r>
          </a:p>
          <a:p>
            <a:pPr marL="326520" indent="-326520" defTabSz="946052">
              <a:lnSpc>
                <a:spcPct val="110000"/>
              </a:lnSpc>
              <a:spcAft>
                <a:spcPts val="1029"/>
              </a:spcAft>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Special days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Easter and Christmas </a:t>
            </a:r>
          </a:p>
          <a:p>
            <a:pPr defTabSz="946052">
              <a:lnSpc>
                <a:spcPts val="1905"/>
              </a:lnSpc>
              <a:spcAft>
                <a:spcPts val="508"/>
              </a:spcAft>
            </a:pPr>
            <a:endParaRPr lang="en-GB" sz="1270" dirty="0">
              <a:solidFill>
                <a:prstClr val="black"/>
              </a:solidFill>
              <a:latin typeface="Tahoma"/>
            </a:endParaRPr>
          </a:p>
        </p:txBody>
      </p:sp>
    </p:spTree>
    <p:extLst>
      <p:ext uri="{BB962C8B-B14F-4D97-AF65-F5344CB8AC3E}">
        <p14:creationId xmlns:p14="http://schemas.microsoft.com/office/powerpoint/2010/main" val="29766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Settlement Process</a:t>
            </a:r>
            <a:endParaRPr lang="en-GB" dirty="0"/>
          </a:p>
        </p:txBody>
      </p:sp>
    </p:spTree>
    <p:extLst>
      <p:ext uri="{BB962C8B-B14F-4D97-AF65-F5344CB8AC3E}">
        <p14:creationId xmlns:p14="http://schemas.microsoft.com/office/powerpoint/2010/main" val="4034316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SVA Settlement process</a:t>
            </a:r>
          </a:p>
        </p:txBody>
      </p:sp>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406" y="3481524"/>
            <a:ext cx="336925" cy="8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784" y="3481524"/>
            <a:ext cx="336925" cy="8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142" y="3484733"/>
            <a:ext cx="336925" cy="8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1622099" y="2235373"/>
            <a:ext cx="8869688" cy="1176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29132" y="3069507"/>
            <a:ext cx="9070934" cy="1742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622099" y="1388865"/>
            <a:ext cx="8860044" cy="31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2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768" y="3898704"/>
            <a:ext cx="552902" cy="48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p:cNvCxnSpPr/>
          <p:nvPr/>
        </p:nvCxnSpPr>
        <p:spPr>
          <a:xfrm>
            <a:off x="1622099" y="3914722"/>
            <a:ext cx="8877967" cy="425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22099" y="4751675"/>
            <a:ext cx="8869688" cy="2514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622099" y="5642179"/>
            <a:ext cx="9049627" cy="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1236166" y="1344038"/>
            <a:ext cx="385933" cy="4335133"/>
          </a:xfrm>
          <a:prstGeom prst="rect">
            <a:avLst/>
          </a:prstGeom>
        </p:spPr>
      </p:pic>
      <p:pic>
        <p:nvPicPr>
          <p:cNvPr id="5" name="Picture 4"/>
          <p:cNvPicPr>
            <a:picLocks noChangeAspect="1"/>
          </p:cNvPicPr>
          <p:nvPr/>
        </p:nvPicPr>
        <p:blipFill>
          <a:blip r:embed="rId6"/>
          <a:stretch>
            <a:fillRect/>
          </a:stretch>
        </p:blipFill>
        <p:spPr>
          <a:xfrm>
            <a:off x="1700668" y="740066"/>
            <a:ext cx="5407639" cy="3176644"/>
          </a:xfrm>
          <a:prstGeom prst="rect">
            <a:avLst/>
          </a:prstGeom>
        </p:spPr>
      </p:pic>
      <p:pic>
        <p:nvPicPr>
          <p:cNvPr id="6" name="Picture 5"/>
          <p:cNvPicPr>
            <a:picLocks noChangeAspect="1"/>
          </p:cNvPicPr>
          <p:nvPr/>
        </p:nvPicPr>
        <p:blipFill>
          <a:blip r:embed="rId7"/>
          <a:stretch>
            <a:fillRect/>
          </a:stretch>
        </p:blipFill>
        <p:spPr>
          <a:xfrm>
            <a:off x="1686300" y="3972602"/>
            <a:ext cx="5431339" cy="2298195"/>
          </a:xfrm>
          <a:prstGeom prst="rect">
            <a:avLst/>
          </a:prstGeom>
        </p:spPr>
      </p:pic>
      <p:pic>
        <p:nvPicPr>
          <p:cNvPr id="9" name="Picture 8"/>
          <p:cNvPicPr>
            <a:picLocks noChangeAspect="1"/>
          </p:cNvPicPr>
          <p:nvPr/>
        </p:nvPicPr>
        <p:blipFill>
          <a:blip r:embed="rId8"/>
          <a:stretch>
            <a:fillRect/>
          </a:stretch>
        </p:blipFill>
        <p:spPr>
          <a:xfrm>
            <a:off x="7420057" y="3134732"/>
            <a:ext cx="962025" cy="2847975"/>
          </a:xfrm>
          <a:prstGeom prst="rect">
            <a:avLst/>
          </a:prstGeom>
        </p:spPr>
      </p:pic>
      <p:pic>
        <p:nvPicPr>
          <p:cNvPr id="27" name="Picture 26"/>
          <p:cNvPicPr>
            <a:picLocks noChangeAspect="1"/>
          </p:cNvPicPr>
          <p:nvPr/>
        </p:nvPicPr>
        <p:blipFill>
          <a:blip r:embed="rId9"/>
          <a:stretch>
            <a:fillRect/>
          </a:stretch>
        </p:blipFill>
        <p:spPr>
          <a:xfrm>
            <a:off x="7379844" y="5918234"/>
            <a:ext cx="1076325" cy="866775"/>
          </a:xfrm>
          <a:prstGeom prst="rect">
            <a:avLst/>
          </a:prstGeom>
        </p:spPr>
      </p:pic>
      <p:pic>
        <p:nvPicPr>
          <p:cNvPr id="28" name="Picture 27"/>
          <p:cNvPicPr>
            <a:picLocks noChangeAspect="1"/>
          </p:cNvPicPr>
          <p:nvPr/>
        </p:nvPicPr>
        <p:blipFill>
          <a:blip r:embed="rId10"/>
          <a:stretch>
            <a:fillRect/>
          </a:stretch>
        </p:blipFill>
        <p:spPr>
          <a:xfrm>
            <a:off x="8652426" y="3914722"/>
            <a:ext cx="2019300" cy="2562225"/>
          </a:xfrm>
          <a:prstGeom prst="rect">
            <a:avLst/>
          </a:prstGeom>
        </p:spPr>
      </p:pic>
      <p:pic>
        <p:nvPicPr>
          <p:cNvPr id="29" name="Picture 28"/>
          <p:cNvPicPr>
            <a:picLocks noChangeAspect="1"/>
          </p:cNvPicPr>
          <p:nvPr/>
        </p:nvPicPr>
        <p:blipFill>
          <a:blip r:embed="rId11"/>
          <a:stretch>
            <a:fillRect/>
          </a:stretch>
        </p:blipFill>
        <p:spPr>
          <a:xfrm>
            <a:off x="8584668" y="3113570"/>
            <a:ext cx="952500" cy="866775"/>
          </a:xfrm>
          <a:prstGeom prst="rect">
            <a:avLst/>
          </a:prstGeom>
        </p:spPr>
      </p:pic>
      <p:pic>
        <p:nvPicPr>
          <p:cNvPr id="30" name="Picture 29"/>
          <p:cNvPicPr>
            <a:picLocks noChangeAspect="1"/>
          </p:cNvPicPr>
          <p:nvPr/>
        </p:nvPicPr>
        <p:blipFill>
          <a:blip r:embed="rId12"/>
          <a:stretch>
            <a:fillRect/>
          </a:stretch>
        </p:blipFill>
        <p:spPr>
          <a:xfrm>
            <a:off x="9837067" y="3205152"/>
            <a:ext cx="952500" cy="685800"/>
          </a:xfrm>
          <a:prstGeom prst="rect">
            <a:avLst/>
          </a:prstGeom>
        </p:spPr>
      </p:pic>
    </p:spTree>
    <p:extLst>
      <p:ext uri="{BB962C8B-B14F-4D97-AF65-F5344CB8AC3E}">
        <p14:creationId xmlns:p14="http://schemas.microsoft.com/office/powerpoint/2010/main" val="356052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Future SVA Settlement process changes?</a:t>
            </a:r>
          </a:p>
        </p:txBody>
      </p:sp>
      <p:sp>
        <p:nvSpPr>
          <p:cNvPr id="6" name="Text Placeholder 5"/>
          <p:cNvSpPr>
            <a:spLocks noGrp="1"/>
          </p:cNvSpPr>
          <p:nvPr>
            <p:ph type="body" sz="quarter" idx="10"/>
          </p:nvPr>
        </p:nvSpPr>
        <p:spPr/>
        <p:txBody>
          <a:bodyPr/>
          <a:lstStyle/>
          <a:p>
            <a:pPr marL="326520" indent="-326520" defTabSz="946052">
              <a:spcAft>
                <a:spcPts val="1029"/>
              </a:spcAft>
              <a:buClr>
                <a:schemeClr val="tx1"/>
              </a:buClr>
              <a:buFont typeface="Arial" panose="020B0604020202020204" pitchFamily="34" charset="0"/>
              <a:buChar char="•"/>
              <a:defRPr/>
            </a:pPr>
            <a:r>
              <a:rPr lang="en-US" sz="1800" dirty="0" err="1">
                <a:solidFill>
                  <a:schemeClr val="tx1"/>
                </a:solidFill>
                <a:latin typeface="Arial" panose="020B0604020202020204" pitchFamily="34" charset="0"/>
                <a:cs typeface="Arial" panose="020B0604020202020204" pitchFamily="34" charset="0"/>
              </a:rPr>
              <a:t>Ofgem’s</a:t>
            </a:r>
            <a:r>
              <a:rPr lang="en-US" sz="1800" dirty="0">
                <a:solidFill>
                  <a:schemeClr val="tx1"/>
                </a:solidFill>
                <a:latin typeface="Arial" panose="020B0604020202020204" pitchFamily="34" charset="0"/>
                <a:cs typeface="Arial" panose="020B0604020202020204" pitchFamily="34" charset="0"/>
              </a:rPr>
              <a:t> Significant Code Review – Electricity Settlement Reform (</a:t>
            </a:r>
            <a:r>
              <a:rPr lang="en-GB" sz="1800" dirty="0">
                <a:solidFill>
                  <a:prstClr val="black"/>
                </a:solidFill>
                <a:latin typeface="Arial" panose="020B0604020202020204" pitchFamily="34" charset="0"/>
                <a:cs typeface="Arial" panose="020B0604020202020204" pitchFamily="34" charset="0"/>
                <a:hlinkClick r:id="rId2"/>
              </a:rPr>
              <a:t>https://www.ofgem.gov.uk/electricity/retail-market/market-review-and-reform/smarter-markets-programme/electricity-settlement-reform</a:t>
            </a:r>
            <a:r>
              <a:rPr lang="en-GB" sz="1800" dirty="0">
                <a:solidFill>
                  <a:schemeClr val="tx1"/>
                </a:solidFill>
                <a:latin typeface="Arial" panose="020B0604020202020204" pitchFamily="34" charset="0"/>
                <a:cs typeface="Arial" panose="020B0604020202020204" pitchFamily="34" charset="0"/>
              </a:rPr>
              <a:t>)</a:t>
            </a:r>
            <a:endParaRPr lang="en-US" sz="1800" dirty="0">
              <a:solidFill>
                <a:schemeClr val="tx1"/>
              </a:solidFill>
              <a:latin typeface="Arial" panose="020B0604020202020204" pitchFamily="34" charset="0"/>
              <a:cs typeface="Arial" panose="020B0604020202020204" pitchFamily="34" charset="0"/>
            </a:endParaRPr>
          </a:p>
          <a:p>
            <a:pPr marL="326520" indent="-326520" defTabSz="946052">
              <a:spcAft>
                <a:spcPts val="1029"/>
              </a:spcAft>
              <a:buClr>
                <a:schemeClr val="tx1"/>
              </a:buClr>
              <a:buFont typeface="Arial" panose="020B0604020202020204" pitchFamily="34" charset="0"/>
              <a:buChar char="•"/>
              <a:defRPr/>
            </a:pPr>
            <a:r>
              <a:rPr lang="en-US" sz="1800" dirty="0">
                <a:solidFill>
                  <a:schemeClr val="tx1"/>
                </a:solidFill>
                <a:latin typeface="Arial" panose="020B0604020202020204" pitchFamily="34" charset="0"/>
                <a:cs typeface="Arial" panose="020B0604020202020204" pitchFamily="34" charset="0"/>
              </a:rPr>
              <a:t>Market-wide HH Settlement</a:t>
            </a:r>
          </a:p>
          <a:p>
            <a:pPr>
              <a:buClr>
                <a:schemeClr val="tx1"/>
              </a:buClr>
            </a:pPr>
            <a:endParaRPr lang="en-GB" dirty="0"/>
          </a:p>
        </p:txBody>
      </p:sp>
      <p:pic>
        <p:nvPicPr>
          <p:cNvPr id="7" name="Picture 6"/>
          <p:cNvPicPr>
            <a:picLocks noChangeAspect="1"/>
          </p:cNvPicPr>
          <p:nvPr/>
        </p:nvPicPr>
        <p:blipFill>
          <a:blip r:embed="rId3"/>
          <a:stretch>
            <a:fillRect/>
          </a:stretch>
        </p:blipFill>
        <p:spPr>
          <a:xfrm>
            <a:off x="2313802" y="2213989"/>
            <a:ext cx="7333013" cy="4219476"/>
          </a:xfrm>
          <a:prstGeom prst="rect">
            <a:avLst/>
          </a:prstGeom>
        </p:spPr>
      </p:pic>
    </p:spTree>
    <p:extLst>
      <p:ext uri="{BB962C8B-B14F-4D97-AF65-F5344CB8AC3E}">
        <p14:creationId xmlns:p14="http://schemas.microsoft.com/office/powerpoint/2010/main" val="2251284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Settlement</a:t>
            </a:r>
            <a:endParaRPr lang="en-GB" sz="2400" dirty="0"/>
          </a:p>
        </p:txBody>
      </p:sp>
      <p:cxnSp>
        <p:nvCxnSpPr>
          <p:cNvPr id="8" name="Straight Connector 7"/>
          <p:cNvCxnSpPr/>
          <p:nvPr/>
        </p:nvCxnSpPr>
        <p:spPr>
          <a:xfrm>
            <a:off x="4133832" y="4939399"/>
            <a:ext cx="0" cy="768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45558" y="4947995"/>
            <a:ext cx="0" cy="768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62335" y="4939397"/>
            <a:ext cx="0" cy="768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823687" y="4939398"/>
            <a:ext cx="0" cy="768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24056" y="1917394"/>
            <a:ext cx="0" cy="996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67134" y="1917394"/>
            <a:ext cx="0" cy="996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55181" y="1917395"/>
            <a:ext cx="46726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606553" y="1036692"/>
            <a:ext cx="8978896" cy="137137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black"/>
              </a:solidFill>
              <a:latin typeface="Tahoma"/>
            </a:endParaRPr>
          </a:p>
        </p:txBody>
      </p:sp>
      <p:sp>
        <p:nvSpPr>
          <p:cNvPr id="17" name="Rectangle 16"/>
          <p:cNvSpPr/>
          <p:nvPr/>
        </p:nvSpPr>
        <p:spPr>
          <a:xfrm>
            <a:off x="1606552" y="2535254"/>
            <a:ext cx="8978896" cy="137137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black"/>
              </a:solidFill>
              <a:latin typeface="Tahoma"/>
            </a:endParaRPr>
          </a:p>
        </p:txBody>
      </p:sp>
      <p:sp>
        <p:nvSpPr>
          <p:cNvPr id="18" name="Rectangle 17"/>
          <p:cNvSpPr/>
          <p:nvPr/>
        </p:nvSpPr>
        <p:spPr>
          <a:xfrm>
            <a:off x="1606551" y="4046318"/>
            <a:ext cx="8978896" cy="137137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black"/>
              </a:solidFill>
              <a:latin typeface="Tahoma"/>
            </a:endParaRPr>
          </a:p>
        </p:txBody>
      </p:sp>
      <p:sp>
        <p:nvSpPr>
          <p:cNvPr id="19" name="Rectangle 18"/>
          <p:cNvSpPr/>
          <p:nvPr/>
        </p:nvSpPr>
        <p:spPr>
          <a:xfrm>
            <a:off x="1761928" y="1306084"/>
            <a:ext cx="1614589" cy="912585"/>
          </a:xfrm>
          <a:prstGeom prst="rect">
            <a:avLst/>
          </a:prstGeom>
          <a:solidFill>
            <a:schemeClr val="bg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0607" rIns="0" bIns="0" anchor="t"/>
          <a:lstStyle/>
          <a:p>
            <a:pPr algn="ctr" defTabSz="946052" eaLnBrk="0" hangingPunct="0">
              <a:buClr>
                <a:srgbClr val="008DA8"/>
              </a:buClr>
              <a:defRPr/>
            </a:pPr>
            <a:r>
              <a:rPr lang="en-GB" dirty="0">
                <a:solidFill>
                  <a:schemeClr val="tx2"/>
                </a:solidFill>
                <a:latin typeface="Arial" panose="020B0604020202020204" pitchFamily="34" charset="0"/>
                <a:cs typeface="Arial" panose="020B0604020202020204" pitchFamily="34" charset="0"/>
              </a:rPr>
              <a:t>Settlement Invoice</a:t>
            </a:r>
          </a:p>
        </p:txBody>
      </p:sp>
      <p:sp>
        <p:nvSpPr>
          <p:cNvPr id="20" name="Rectangle 19"/>
          <p:cNvSpPr/>
          <p:nvPr/>
        </p:nvSpPr>
        <p:spPr>
          <a:xfrm>
            <a:off x="1733722" y="2764647"/>
            <a:ext cx="1614589" cy="912585"/>
          </a:xfrm>
          <a:prstGeom prst="rect">
            <a:avLst/>
          </a:prstGeom>
          <a:solidFill>
            <a:schemeClr val="bg1"/>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130607" rIns="0" bIns="0" anchor="t"/>
          <a:lstStyle/>
          <a:p>
            <a:pPr algn="ctr" defTabSz="946052" eaLnBrk="0" hangingPunct="0">
              <a:buClr>
                <a:srgbClr val="008DA8"/>
              </a:buClr>
              <a:defRPr/>
            </a:pPr>
            <a:r>
              <a:rPr lang="en-GB" dirty="0">
                <a:solidFill>
                  <a:schemeClr val="tx2"/>
                </a:solidFill>
                <a:latin typeface="Arial" panose="020B0604020202020204" pitchFamily="34" charset="0"/>
                <a:cs typeface="Arial" panose="020B0604020202020204" pitchFamily="34" charset="0"/>
              </a:rPr>
              <a:t>Energy Contracts</a:t>
            </a:r>
          </a:p>
        </p:txBody>
      </p:sp>
      <p:sp>
        <p:nvSpPr>
          <p:cNvPr id="21" name="Rectangle 20"/>
          <p:cNvSpPr/>
          <p:nvPr/>
        </p:nvSpPr>
        <p:spPr>
          <a:xfrm>
            <a:off x="1733722" y="4275711"/>
            <a:ext cx="1614589" cy="912585"/>
          </a:xfrm>
          <a:prstGeom prst="rect">
            <a:avLst/>
          </a:prstGeom>
          <a:solidFill>
            <a:schemeClr val="bg1"/>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130607" rIns="0" bIns="0" anchor="t"/>
          <a:lstStyle/>
          <a:p>
            <a:pPr algn="ctr" defTabSz="946052" eaLnBrk="0" hangingPunct="0">
              <a:buClr>
                <a:srgbClr val="008DA8"/>
              </a:buClr>
              <a:defRPr/>
            </a:pPr>
            <a:r>
              <a:rPr lang="en-GB" dirty="0">
                <a:solidFill>
                  <a:schemeClr val="tx2"/>
                </a:solidFill>
                <a:latin typeface="Arial" panose="020B0604020202020204" pitchFamily="34" charset="0"/>
                <a:cs typeface="Arial" panose="020B0604020202020204" pitchFamily="34" charset="0"/>
              </a:rPr>
              <a:t>Credited Energy</a:t>
            </a:r>
          </a:p>
        </p:txBody>
      </p:sp>
      <p:sp>
        <p:nvSpPr>
          <p:cNvPr id="22" name="Rectangle 21"/>
          <p:cNvSpPr/>
          <p:nvPr/>
        </p:nvSpPr>
        <p:spPr>
          <a:xfrm>
            <a:off x="6028075" y="1154238"/>
            <a:ext cx="1670555" cy="11362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2000" dirty="0">
                <a:solidFill>
                  <a:srgbClr val="FFFFFF"/>
                </a:solidFill>
                <a:latin typeface="Arial" panose="020B0604020202020204" pitchFamily="34" charset="0"/>
                <a:cs typeface="Arial" panose="020B0604020202020204" pitchFamily="34" charset="0"/>
              </a:rPr>
              <a:t>BSC Party</a:t>
            </a:r>
          </a:p>
        </p:txBody>
      </p:sp>
      <p:sp>
        <p:nvSpPr>
          <p:cNvPr id="23" name="Rectangle 22"/>
          <p:cNvSpPr/>
          <p:nvPr/>
        </p:nvSpPr>
        <p:spPr>
          <a:xfrm>
            <a:off x="4039291" y="2652800"/>
            <a:ext cx="1671767" cy="113627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srgbClr val="FFFFFF"/>
                </a:solidFill>
                <a:latin typeface="Arial" panose="020B0604020202020204" pitchFamily="34" charset="0"/>
                <a:cs typeface="Arial" panose="020B0604020202020204" pitchFamily="34" charset="0"/>
              </a:rPr>
              <a:t>Production Account</a:t>
            </a:r>
          </a:p>
        </p:txBody>
      </p:sp>
      <p:sp>
        <p:nvSpPr>
          <p:cNvPr id="24" name="Rectangle 23"/>
          <p:cNvSpPr/>
          <p:nvPr/>
        </p:nvSpPr>
        <p:spPr>
          <a:xfrm>
            <a:off x="8151921" y="2652799"/>
            <a:ext cx="1671767" cy="113627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srgbClr val="FFFFFF"/>
                </a:solidFill>
                <a:latin typeface="Arial" panose="020B0604020202020204" pitchFamily="34" charset="0"/>
                <a:cs typeface="Arial" panose="020B0604020202020204" pitchFamily="34" charset="0"/>
              </a:rPr>
              <a:t>Consumption Account</a:t>
            </a:r>
          </a:p>
        </p:txBody>
      </p:sp>
      <p:sp>
        <p:nvSpPr>
          <p:cNvPr id="25" name="Rectangle 24"/>
          <p:cNvSpPr/>
          <p:nvPr/>
        </p:nvSpPr>
        <p:spPr>
          <a:xfrm>
            <a:off x="3677675" y="4286364"/>
            <a:ext cx="1077506" cy="65303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prstClr val="black"/>
                </a:solidFill>
                <a:latin typeface="Arial" panose="020B0604020202020204" pitchFamily="34" charset="0"/>
                <a:cs typeface="Arial" panose="020B0604020202020204" pitchFamily="34" charset="0"/>
              </a:rPr>
              <a:t>E_BMU</a:t>
            </a:r>
          </a:p>
        </p:txBody>
      </p:sp>
      <p:sp>
        <p:nvSpPr>
          <p:cNvPr id="26" name="Rectangle 25"/>
          <p:cNvSpPr/>
          <p:nvPr/>
        </p:nvSpPr>
        <p:spPr>
          <a:xfrm>
            <a:off x="4875174" y="4286364"/>
            <a:ext cx="1077506" cy="65303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prstClr val="black"/>
                </a:solidFill>
                <a:latin typeface="Arial" panose="020B0604020202020204" pitchFamily="34" charset="0"/>
                <a:cs typeface="Arial" panose="020B0604020202020204" pitchFamily="34" charset="0"/>
              </a:rPr>
              <a:t>T_BMU</a:t>
            </a:r>
          </a:p>
        </p:txBody>
      </p:sp>
      <p:sp>
        <p:nvSpPr>
          <p:cNvPr id="27" name="Rectangle 26"/>
          <p:cNvSpPr/>
          <p:nvPr/>
        </p:nvSpPr>
        <p:spPr>
          <a:xfrm>
            <a:off x="7825339" y="4294961"/>
            <a:ext cx="1250629" cy="65303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prstClr val="black"/>
                </a:solidFill>
                <a:latin typeface="Arial" panose="020B0604020202020204" pitchFamily="34" charset="0"/>
                <a:cs typeface="Arial" panose="020B0604020202020204" pitchFamily="34" charset="0"/>
              </a:rPr>
              <a:t>2_ABMU</a:t>
            </a:r>
          </a:p>
        </p:txBody>
      </p:sp>
      <p:sp>
        <p:nvSpPr>
          <p:cNvPr id="28" name="Rectangle 27"/>
          <p:cNvSpPr/>
          <p:nvPr/>
        </p:nvSpPr>
        <p:spPr>
          <a:xfrm>
            <a:off x="9229426" y="4294961"/>
            <a:ext cx="1117731" cy="65303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prstClr val="black"/>
                </a:solidFill>
                <a:latin typeface="Arial" panose="020B0604020202020204" pitchFamily="34" charset="0"/>
                <a:cs typeface="Arial" panose="020B0604020202020204" pitchFamily="34" charset="0"/>
              </a:rPr>
              <a:t>2_BBMU</a:t>
            </a:r>
          </a:p>
        </p:txBody>
      </p:sp>
      <p:sp>
        <p:nvSpPr>
          <p:cNvPr id="29" name="Rectangle 28"/>
          <p:cNvSpPr/>
          <p:nvPr/>
        </p:nvSpPr>
        <p:spPr>
          <a:xfrm>
            <a:off x="7732611" y="5527691"/>
            <a:ext cx="1227266" cy="400110"/>
          </a:xfrm>
          <a:prstGeom prst="rect">
            <a:avLst/>
          </a:prstGeom>
          <a:solidFill>
            <a:schemeClr val="bg1"/>
          </a:solidFill>
          <a:ln>
            <a:solidFill>
              <a:schemeClr val="tx1"/>
            </a:solidFill>
          </a:ln>
        </p:spPr>
        <p:txBody>
          <a:bodyPr wrap="square">
            <a:spAutoFit/>
          </a:bodyPr>
          <a:lstStyle/>
          <a:p>
            <a:pPr algn="ctr" defTabSz="946052"/>
            <a:r>
              <a:rPr lang="en-GB" sz="1000" dirty="0">
                <a:solidFill>
                  <a:prstClr val="black"/>
                </a:solidFill>
                <a:latin typeface="Arial" panose="020B0604020202020204" pitchFamily="34" charset="0"/>
                <a:cs typeface="Arial" panose="020B0604020202020204" pitchFamily="34" charset="0"/>
              </a:rPr>
              <a:t>Aggregated data from meter points</a:t>
            </a:r>
          </a:p>
        </p:txBody>
      </p:sp>
      <p:sp>
        <p:nvSpPr>
          <p:cNvPr id="30" name="Rectangle 29"/>
          <p:cNvSpPr/>
          <p:nvPr/>
        </p:nvSpPr>
        <p:spPr>
          <a:xfrm>
            <a:off x="9210054" y="5509684"/>
            <a:ext cx="1227266" cy="400110"/>
          </a:xfrm>
          <a:prstGeom prst="rect">
            <a:avLst/>
          </a:prstGeom>
          <a:solidFill>
            <a:schemeClr val="bg1"/>
          </a:solidFill>
          <a:ln>
            <a:solidFill>
              <a:schemeClr val="tx1"/>
            </a:solidFill>
          </a:ln>
        </p:spPr>
        <p:txBody>
          <a:bodyPr wrap="square">
            <a:spAutoFit/>
          </a:bodyPr>
          <a:lstStyle/>
          <a:p>
            <a:pPr algn="ctr" defTabSz="946052"/>
            <a:r>
              <a:rPr lang="en-GB" sz="1000" dirty="0">
                <a:solidFill>
                  <a:prstClr val="black"/>
                </a:solidFill>
                <a:latin typeface="Arial" panose="020B0604020202020204" pitchFamily="34" charset="0"/>
                <a:cs typeface="Arial" panose="020B0604020202020204" pitchFamily="34" charset="0"/>
              </a:rPr>
              <a:t>Aggregated data from meter points</a:t>
            </a:r>
          </a:p>
        </p:txBody>
      </p:sp>
      <p:sp>
        <p:nvSpPr>
          <p:cNvPr id="31" name="Rectangle 30"/>
          <p:cNvSpPr/>
          <p:nvPr/>
        </p:nvSpPr>
        <p:spPr>
          <a:xfrm>
            <a:off x="4959456" y="5656237"/>
            <a:ext cx="1068620" cy="246221"/>
          </a:xfrm>
          <a:prstGeom prst="rect">
            <a:avLst/>
          </a:prstGeom>
          <a:solidFill>
            <a:schemeClr val="bg1"/>
          </a:solidFill>
          <a:ln>
            <a:solidFill>
              <a:schemeClr val="tx1"/>
            </a:solidFill>
          </a:ln>
        </p:spPr>
        <p:txBody>
          <a:bodyPr wrap="square">
            <a:spAutoFit/>
          </a:bodyPr>
          <a:lstStyle/>
          <a:p>
            <a:pPr algn="ctr" defTabSz="946052"/>
            <a:r>
              <a:rPr lang="en-GB" sz="1000" dirty="0">
                <a:solidFill>
                  <a:prstClr val="black"/>
                </a:solidFill>
                <a:latin typeface="Arial" panose="020B0604020202020204" pitchFamily="34" charset="0"/>
                <a:cs typeface="Arial" panose="020B0604020202020204" pitchFamily="34" charset="0"/>
              </a:rPr>
              <a:t>Meter Point</a:t>
            </a:r>
          </a:p>
        </p:txBody>
      </p:sp>
      <p:sp>
        <p:nvSpPr>
          <p:cNvPr id="32" name="Rectangle 31"/>
          <p:cNvSpPr/>
          <p:nvPr/>
        </p:nvSpPr>
        <p:spPr>
          <a:xfrm>
            <a:off x="3599523" y="5674245"/>
            <a:ext cx="1068620" cy="246221"/>
          </a:xfrm>
          <a:prstGeom prst="rect">
            <a:avLst/>
          </a:prstGeom>
          <a:solidFill>
            <a:schemeClr val="bg1"/>
          </a:solidFill>
          <a:ln>
            <a:solidFill>
              <a:schemeClr val="tx1"/>
            </a:solidFill>
          </a:ln>
        </p:spPr>
        <p:txBody>
          <a:bodyPr wrap="square">
            <a:spAutoFit/>
          </a:bodyPr>
          <a:lstStyle/>
          <a:p>
            <a:pPr algn="ctr" defTabSz="946052"/>
            <a:r>
              <a:rPr lang="en-GB" sz="1000" dirty="0">
                <a:solidFill>
                  <a:prstClr val="black"/>
                </a:solidFill>
                <a:latin typeface="Arial" panose="020B0604020202020204" pitchFamily="34" charset="0"/>
                <a:cs typeface="Arial" panose="020B0604020202020204" pitchFamily="34" charset="0"/>
              </a:rPr>
              <a:t>Meter Point</a:t>
            </a:r>
          </a:p>
        </p:txBody>
      </p:sp>
      <p:cxnSp>
        <p:nvCxnSpPr>
          <p:cNvPr id="33" name="Straight Connector 32"/>
          <p:cNvCxnSpPr>
            <a:endCxn id="25" idx="0"/>
          </p:cNvCxnSpPr>
          <p:nvPr/>
        </p:nvCxnSpPr>
        <p:spPr>
          <a:xfrm flipH="1">
            <a:off x="4216429" y="3789079"/>
            <a:ext cx="8022" cy="497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334799" y="3797676"/>
            <a:ext cx="8022" cy="497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536867" y="3797676"/>
            <a:ext cx="8022" cy="497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533204" y="3797676"/>
            <a:ext cx="8022" cy="497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37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Recap- Concept of Imbalance</a:t>
            </a:r>
          </a:p>
        </p:txBody>
      </p:sp>
      <p:sp>
        <p:nvSpPr>
          <p:cNvPr id="7" name="Rectangle 6"/>
          <p:cNvSpPr/>
          <p:nvPr/>
        </p:nvSpPr>
        <p:spPr>
          <a:xfrm>
            <a:off x="2312756" y="1339188"/>
            <a:ext cx="7686199" cy="841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ct val="90000"/>
              </a:lnSpc>
            </a:pPr>
            <a:r>
              <a:rPr lang="en-US" sz="2000" dirty="0" err="1" smtClean="0">
                <a:solidFill>
                  <a:schemeClr val="tx1"/>
                </a:solidFill>
                <a:latin typeface="Arial" panose="020B0604020202020204" pitchFamily="34" charset="0"/>
                <a:cs typeface="Arial" panose="020B0604020202020204" pitchFamily="34" charset="0"/>
              </a:rPr>
              <a:t>Elexon</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accounts and settles mismatches between BSC Parties contracted and metered </a:t>
            </a:r>
            <a:r>
              <a:rPr lang="en-US" sz="2000" dirty="0" smtClean="0">
                <a:solidFill>
                  <a:schemeClr val="tx1"/>
                </a:solidFill>
                <a:latin typeface="Arial" panose="020B0604020202020204" pitchFamily="34" charset="0"/>
                <a:cs typeface="Arial" panose="020B0604020202020204" pitchFamily="34" charset="0"/>
              </a:rPr>
              <a:t>positions</a:t>
            </a:r>
            <a:endParaRPr lang="en-US" sz="20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1699847" y="3487764"/>
            <a:ext cx="1679576" cy="1491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46052"/>
            <a:r>
              <a:rPr lang="en-GB" b="1" dirty="0">
                <a:solidFill>
                  <a:schemeClr val="bg1"/>
                </a:solidFill>
                <a:latin typeface="Arial" panose="020B0604020202020204" pitchFamily="34" charset="0"/>
                <a:cs typeface="Arial" panose="020B0604020202020204" pitchFamily="34" charset="0"/>
              </a:rPr>
              <a:t>Parties notify  contract volumes to </a:t>
            </a:r>
            <a:r>
              <a:rPr lang="en-GB" b="1" dirty="0" err="1" smtClean="0">
                <a:solidFill>
                  <a:schemeClr val="bg1"/>
                </a:solidFill>
                <a:latin typeface="Arial" panose="020B0604020202020204" pitchFamily="34" charset="0"/>
                <a:cs typeface="Arial" panose="020B0604020202020204" pitchFamily="34" charset="0"/>
              </a:rPr>
              <a:t>Elexon</a:t>
            </a:r>
            <a:endParaRPr lang="en-GB"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2394765" y="2317908"/>
            <a:ext cx="2758126" cy="1059671"/>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46052"/>
            <a:r>
              <a:rPr lang="en-GB" b="1" dirty="0">
                <a:solidFill>
                  <a:schemeClr val="bg2"/>
                </a:solidFill>
                <a:latin typeface="Arial" panose="020B0604020202020204" pitchFamily="34" charset="0"/>
                <a:cs typeface="Arial" panose="020B0604020202020204" pitchFamily="34" charset="0"/>
              </a:rPr>
              <a:t>National Grid Balancing Mechanism</a:t>
            </a:r>
          </a:p>
        </p:txBody>
      </p:sp>
      <p:sp>
        <p:nvSpPr>
          <p:cNvPr id="10" name="Rectangle 9"/>
          <p:cNvSpPr/>
          <p:nvPr/>
        </p:nvSpPr>
        <p:spPr>
          <a:xfrm>
            <a:off x="3520307" y="3487765"/>
            <a:ext cx="1632585" cy="1492118"/>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defTabSz="946052"/>
            <a:r>
              <a:rPr lang="en-GB" b="1" dirty="0">
                <a:solidFill>
                  <a:schemeClr val="tx1"/>
                </a:solidFill>
                <a:latin typeface="Arial" panose="020B0604020202020204" pitchFamily="34" charset="0"/>
                <a:cs typeface="Arial" panose="020B0604020202020204" pitchFamily="34" charset="0"/>
              </a:rPr>
              <a:t>Settlement Period (SP)</a:t>
            </a:r>
          </a:p>
        </p:txBody>
      </p:sp>
      <p:sp>
        <p:nvSpPr>
          <p:cNvPr id="11" name="Rectangle 10"/>
          <p:cNvSpPr/>
          <p:nvPr/>
        </p:nvSpPr>
        <p:spPr>
          <a:xfrm>
            <a:off x="7103186" y="2327881"/>
            <a:ext cx="1632585" cy="2652001"/>
          </a:xfrm>
          <a:prstGeom prst="rect">
            <a:avLst/>
          </a:prstGeom>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46052"/>
            <a:r>
              <a:rPr lang="en-GB" b="1" dirty="0">
                <a:solidFill>
                  <a:schemeClr val="tx1"/>
                </a:solidFill>
                <a:latin typeface="Arial" panose="020B0604020202020204" pitchFamily="34" charset="0"/>
                <a:cs typeface="Arial" panose="020B0604020202020204" pitchFamily="34" charset="0"/>
              </a:rPr>
              <a:t>Difference between metered and contracted volumes is Party’s imbalance</a:t>
            </a:r>
          </a:p>
        </p:txBody>
      </p:sp>
      <p:sp>
        <p:nvSpPr>
          <p:cNvPr id="12" name="Rectangle 11"/>
          <p:cNvSpPr/>
          <p:nvPr/>
        </p:nvSpPr>
        <p:spPr>
          <a:xfrm>
            <a:off x="5309550" y="2317908"/>
            <a:ext cx="1632585" cy="2661974"/>
          </a:xfrm>
          <a:prstGeom prst="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46052"/>
            <a:r>
              <a:rPr lang="en-GB" b="1" dirty="0">
                <a:solidFill>
                  <a:schemeClr val="bg1"/>
                </a:solidFill>
                <a:latin typeface="Arial" panose="020B0604020202020204" pitchFamily="34" charset="0"/>
                <a:cs typeface="Arial" panose="020B0604020202020204" pitchFamily="34" charset="0"/>
              </a:rPr>
              <a:t>Metered volumes collected and sent to </a:t>
            </a:r>
            <a:r>
              <a:rPr lang="en-GB" b="1" dirty="0" err="1" smtClean="0">
                <a:solidFill>
                  <a:schemeClr val="bg1"/>
                </a:solidFill>
                <a:latin typeface="Arial" panose="020B0604020202020204" pitchFamily="34" charset="0"/>
                <a:cs typeface="Arial" panose="020B0604020202020204" pitchFamily="34" charset="0"/>
              </a:rPr>
              <a:t>Elexon</a:t>
            </a:r>
            <a:endParaRPr lang="en-GB"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8860172" y="2327881"/>
            <a:ext cx="1632585" cy="2652001"/>
          </a:xfrm>
          <a:prstGeom prst="rect">
            <a:avLst/>
          </a:prstGeom>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46052"/>
            <a:r>
              <a:rPr lang="en-GB" b="1" dirty="0">
                <a:solidFill>
                  <a:schemeClr val="bg1"/>
                </a:solidFill>
                <a:latin typeface="Arial" panose="020B0604020202020204" pitchFamily="34" charset="0"/>
                <a:cs typeface="Arial" panose="020B0604020202020204" pitchFamily="34" charset="0"/>
              </a:rPr>
              <a:t>Imbalance volumes  settled at Imbalance Price</a:t>
            </a:r>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199" y="6141105"/>
            <a:ext cx="882332" cy="71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own Arrow 14"/>
          <p:cNvSpPr/>
          <p:nvPr/>
        </p:nvSpPr>
        <p:spPr>
          <a:xfrm>
            <a:off x="3857199" y="5028103"/>
            <a:ext cx="958800" cy="915497"/>
          </a:xfrm>
          <a:prstGeom prst="downArrow">
            <a:avLst>
              <a:gd name="adj1" fmla="val 73053"/>
              <a:gd name="adj2" fmla="val 62891"/>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46052"/>
            <a:endParaRPr lang="en-GB" sz="1905">
              <a:solidFill>
                <a:prstClr val="white"/>
              </a:solidFill>
              <a:latin typeface="Tahoma"/>
            </a:endParaRPr>
          </a:p>
        </p:txBody>
      </p:sp>
    </p:spTree>
    <p:extLst>
      <p:ext uri="{BB962C8B-B14F-4D97-AF65-F5344CB8AC3E}">
        <p14:creationId xmlns:p14="http://schemas.microsoft.com/office/powerpoint/2010/main" val="1894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6" presetClass="emph" presetSubtype="0" fill="hold" nodeType="afterEffect">
                                  <p:stCondLst>
                                    <p:cond delay="50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par>
                          <p:cTn id="18" fill="hold">
                            <p:stCondLst>
                              <p:cond delay="4000"/>
                            </p:stCondLst>
                            <p:childTnLst>
                              <p:par>
                                <p:cTn id="19" presetID="26" presetClass="emph" presetSubtype="0" fill="hold" nodeType="afterEffect">
                                  <p:stCondLst>
                                    <p:cond delay="50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childTnLst>
                          </p:cTn>
                        </p:par>
                        <p:par>
                          <p:cTn id="22" fill="hold">
                            <p:stCondLst>
                              <p:cond delay="5000"/>
                            </p:stCondLst>
                            <p:childTnLst>
                              <p:par>
                                <p:cTn id="23" presetID="26" presetClass="emph" presetSubtype="0" fill="hold" nodeType="afterEffect">
                                  <p:stCondLst>
                                    <p:cond delay="500"/>
                                  </p:stCondLst>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E94DF6-49D9-46A3-BD2A-05BCF11007F1}"/>
              </a:ext>
            </a:extLst>
          </p:cNvPr>
          <p:cNvSpPr>
            <a:spLocks noGrp="1"/>
          </p:cNvSpPr>
          <p:nvPr>
            <p:ph type="ctrTitle"/>
          </p:nvPr>
        </p:nvSpPr>
        <p:spPr/>
        <p:txBody>
          <a:bodyPr/>
          <a:lstStyle/>
          <a:p>
            <a:r>
              <a:rPr lang="en-GB" dirty="0" smtClean="0"/>
              <a:t>nick.baker@elexon.co.uk</a:t>
            </a:r>
            <a:endParaRPr lang="en-GB" dirty="0"/>
          </a:p>
        </p:txBody>
      </p:sp>
      <p:sp>
        <p:nvSpPr>
          <p:cNvPr id="5" name="Subtitle 4">
            <a:extLst>
              <a:ext uri="{FF2B5EF4-FFF2-40B4-BE49-F238E27FC236}">
                <a16:creationId xmlns:a16="http://schemas.microsoft.com/office/drawing/2014/main" id="{7C57F180-10C2-4CC9-A962-5A44F636AC97}"/>
              </a:ext>
            </a:extLst>
          </p:cNvPr>
          <p:cNvSpPr>
            <a:spLocks noGrp="1"/>
          </p:cNvSpPr>
          <p:nvPr>
            <p:ph type="subTitle" idx="1"/>
          </p:nvPr>
        </p:nvSpPr>
        <p:spPr/>
        <p:txBody>
          <a:bodyPr/>
          <a:lstStyle/>
          <a:p>
            <a:r>
              <a:rPr lang="en-GB" dirty="0" smtClean="0"/>
              <a:t>020 7380 4337</a:t>
            </a:r>
            <a:endParaRPr lang="en-GB" dirty="0"/>
          </a:p>
        </p:txBody>
      </p:sp>
      <p:sp>
        <p:nvSpPr>
          <p:cNvPr id="2" name="TextBox 1"/>
          <p:cNvSpPr txBox="1"/>
          <p:nvPr/>
        </p:nvSpPr>
        <p:spPr>
          <a:xfrm>
            <a:off x="2314762" y="3015343"/>
            <a:ext cx="7896038" cy="523220"/>
          </a:xfrm>
          <a:prstGeom prst="rect">
            <a:avLst/>
          </a:prstGeom>
          <a:solidFill>
            <a:schemeClr val="tx1"/>
          </a:solidFill>
        </p:spPr>
        <p:txBody>
          <a:bodyPr wrap="square" rtlCol="0">
            <a:spAutoFit/>
          </a:bodyPr>
          <a:lstStyle/>
          <a:p>
            <a:pPr algn="ctr"/>
            <a:r>
              <a:rPr lang="en-GB" sz="2800" dirty="0" smtClean="0">
                <a:solidFill>
                  <a:schemeClr val="bg1"/>
                </a:solidFill>
              </a:rPr>
              <a:t>ANY QUESTIONS?</a:t>
            </a:r>
            <a:endParaRPr lang="en-GB" sz="2000" dirty="0">
              <a:solidFill>
                <a:schemeClr val="bg1"/>
              </a:solidFill>
            </a:endParaRPr>
          </a:p>
        </p:txBody>
      </p:sp>
    </p:spTree>
    <p:extLst>
      <p:ext uri="{BB962C8B-B14F-4D97-AF65-F5344CB8AC3E}">
        <p14:creationId xmlns:p14="http://schemas.microsoft.com/office/powerpoint/2010/main" val="1054444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326064" y="1489908"/>
            <a:ext cx="1768134" cy="1799811"/>
          </a:xfrm>
          <a:prstGeom prst="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4" name="Title 3"/>
          <p:cNvSpPr>
            <a:spLocks noGrp="1"/>
          </p:cNvSpPr>
          <p:nvPr>
            <p:ph type="title"/>
          </p:nvPr>
        </p:nvSpPr>
        <p:spPr/>
        <p:txBody>
          <a:bodyPr/>
          <a:lstStyle/>
          <a:p>
            <a:r>
              <a:rPr lang="en-US" sz="2400" dirty="0"/>
              <a:t>Recap – What does ‘Imbalance’ mean?</a:t>
            </a:r>
            <a:endParaRPr lang="en-GB" sz="2400" dirty="0"/>
          </a:p>
        </p:txBody>
      </p:sp>
      <p:grpSp>
        <p:nvGrpSpPr>
          <p:cNvPr id="6" name="Group 5"/>
          <p:cNvGrpSpPr/>
          <p:nvPr/>
        </p:nvGrpSpPr>
        <p:grpSpPr>
          <a:xfrm>
            <a:off x="1078831" y="2293802"/>
            <a:ext cx="2208855" cy="2119192"/>
            <a:chOff x="-71918" y="2527495"/>
            <a:chExt cx="2623492" cy="2336507"/>
          </a:xfrm>
        </p:grpSpPr>
        <p:pic>
          <p:nvPicPr>
            <p:cNvPr id="7" name="Picture 5" descr="istockphoto_2663047_scales_of_just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05" y="2527495"/>
              <a:ext cx="2091516" cy="233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p:nvSpPr>
          <p:spPr bwMode="auto">
            <a:xfrm>
              <a:off x="-71918" y="4150307"/>
              <a:ext cx="1190016" cy="53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46052" eaLnBrk="1" hangingPunct="1"/>
              <a:r>
                <a:rPr lang="en-GB" sz="1270" dirty="0">
                  <a:solidFill>
                    <a:prstClr val="black"/>
                  </a:solidFill>
                  <a:latin typeface="Tahoma" pitchFamily="34" charset="0"/>
                  <a:cs typeface="Tahoma" pitchFamily="34" charset="0"/>
                </a:rPr>
                <a:t>Contracted</a:t>
              </a:r>
              <a:br>
                <a:rPr lang="en-GB" sz="1270" dirty="0">
                  <a:solidFill>
                    <a:prstClr val="black"/>
                  </a:solidFill>
                  <a:latin typeface="Tahoma" pitchFamily="34" charset="0"/>
                  <a:cs typeface="Tahoma" pitchFamily="34" charset="0"/>
                </a:rPr>
              </a:br>
              <a:r>
                <a:rPr lang="en-GB" sz="1270" dirty="0">
                  <a:solidFill>
                    <a:prstClr val="black"/>
                  </a:solidFill>
                  <a:latin typeface="Tahoma" pitchFamily="34" charset="0"/>
                  <a:cs typeface="Tahoma" pitchFamily="34" charset="0"/>
                </a:rPr>
                <a:t>volumes</a:t>
              </a:r>
              <a:endParaRPr lang="en-GB" sz="1270" dirty="0">
                <a:solidFill>
                  <a:prstClr val="black"/>
                </a:solidFill>
              </a:endParaRPr>
            </a:p>
          </p:txBody>
        </p:sp>
        <p:sp>
          <p:nvSpPr>
            <p:cNvPr id="9" name="TextBox 11"/>
            <p:cNvSpPr txBox="1">
              <a:spLocks noChangeArrowheads="1"/>
            </p:cNvSpPr>
            <p:nvPr/>
          </p:nvSpPr>
          <p:spPr bwMode="auto">
            <a:xfrm>
              <a:off x="1622542" y="4250579"/>
              <a:ext cx="929032" cy="53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46052" eaLnBrk="1" hangingPunct="1"/>
              <a:r>
                <a:rPr lang="en-GB" sz="1270" dirty="0">
                  <a:solidFill>
                    <a:prstClr val="black"/>
                  </a:solidFill>
                  <a:latin typeface="Tahoma" pitchFamily="34" charset="0"/>
                  <a:cs typeface="Tahoma" pitchFamily="34" charset="0"/>
                </a:rPr>
                <a:t>Metered</a:t>
              </a:r>
              <a:br>
                <a:rPr lang="en-GB" sz="1270" dirty="0">
                  <a:solidFill>
                    <a:prstClr val="black"/>
                  </a:solidFill>
                  <a:latin typeface="Tahoma" pitchFamily="34" charset="0"/>
                  <a:cs typeface="Tahoma" pitchFamily="34" charset="0"/>
                </a:rPr>
              </a:br>
              <a:r>
                <a:rPr lang="en-GB" sz="1270" dirty="0">
                  <a:solidFill>
                    <a:prstClr val="black"/>
                  </a:solidFill>
                  <a:latin typeface="Tahoma" pitchFamily="34" charset="0"/>
                  <a:cs typeface="Tahoma" pitchFamily="34" charset="0"/>
                </a:rPr>
                <a:t>volumes</a:t>
              </a:r>
              <a:endParaRPr lang="en-GB" sz="1270" dirty="0">
                <a:solidFill>
                  <a:prstClr val="black"/>
                </a:solidFill>
              </a:endParaRPr>
            </a:p>
          </p:txBody>
        </p:sp>
      </p:grpSp>
      <p:sp>
        <p:nvSpPr>
          <p:cNvPr id="10" name="Rectangle 9"/>
          <p:cNvSpPr/>
          <p:nvPr/>
        </p:nvSpPr>
        <p:spPr>
          <a:xfrm>
            <a:off x="6335258" y="3627083"/>
            <a:ext cx="1768134" cy="1799811"/>
          </a:xfrm>
          <a:prstGeom prst="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11" name="Rectangle 10"/>
          <p:cNvSpPr/>
          <p:nvPr/>
        </p:nvSpPr>
        <p:spPr>
          <a:xfrm>
            <a:off x="3845204" y="3618329"/>
            <a:ext cx="1768134" cy="179981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12" name="Rectangle 11"/>
          <p:cNvSpPr/>
          <p:nvPr/>
        </p:nvSpPr>
        <p:spPr>
          <a:xfrm>
            <a:off x="8815562" y="3618329"/>
            <a:ext cx="1766695" cy="1799811"/>
          </a:xfrm>
          <a:prstGeom prst="rect">
            <a:avLst/>
          </a:prstGeom>
          <a:solidFill>
            <a:schemeClr val="accent5"/>
          </a:solidFill>
          <a:ln/>
        </p:spPr>
        <p:style>
          <a:lnRef idx="2">
            <a:schemeClr val="accent5"/>
          </a:lnRef>
          <a:fillRef idx="1">
            <a:schemeClr val="lt1"/>
          </a:fillRef>
          <a:effectRef idx="0">
            <a:schemeClr val="accent5"/>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13" name="Rectangle 12"/>
          <p:cNvSpPr/>
          <p:nvPr/>
        </p:nvSpPr>
        <p:spPr>
          <a:xfrm>
            <a:off x="3845204" y="1490232"/>
            <a:ext cx="1768134" cy="179981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14" name="Rectangle 13"/>
          <p:cNvSpPr/>
          <p:nvPr/>
        </p:nvSpPr>
        <p:spPr>
          <a:xfrm>
            <a:off x="8815562" y="1490232"/>
            <a:ext cx="1766695" cy="1799811"/>
          </a:xfrm>
          <a:prstGeom prst="rect">
            <a:avLst/>
          </a:prstGeom>
          <a:solidFill>
            <a:schemeClr val="accent5"/>
          </a:solidFill>
          <a:ln/>
        </p:spPr>
        <p:style>
          <a:lnRef idx="2">
            <a:schemeClr val="accent5"/>
          </a:lnRef>
          <a:fillRef idx="1">
            <a:schemeClr val="lt1"/>
          </a:fillRef>
          <a:effectRef idx="0">
            <a:schemeClr val="accent5"/>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15" name="Rectangle 17"/>
          <p:cNvSpPr>
            <a:spLocks noChangeArrowheads="1"/>
          </p:cNvSpPr>
          <p:nvPr/>
        </p:nvSpPr>
        <p:spPr bwMode="auto">
          <a:xfrm>
            <a:off x="6452771" y="1785290"/>
            <a:ext cx="1524799" cy="1209049"/>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With what a Generator actually  produced…</a:t>
            </a:r>
          </a:p>
        </p:txBody>
      </p:sp>
      <p:sp>
        <p:nvSpPr>
          <p:cNvPr id="16" name="Rectangle 18"/>
          <p:cNvSpPr>
            <a:spLocks noChangeArrowheads="1"/>
          </p:cNvSpPr>
          <p:nvPr/>
        </p:nvSpPr>
        <p:spPr bwMode="auto">
          <a:xfrm>
            <a:off x="8937229" y="1506109"/>
            <a:ext cx="1523360" cy="1767407"/>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And calculate payments where the two don’t match</a:t>
            </a:r>
          </a:p>
        </p:txBody>
      </p:sp>
      <p:sp>
        <p:nvSpPr>
          <p:cNvPr id="17" name="Rectangle 11"/>
          <p:cNvSpPr>
            <a:spLocks noChangeArrowheads="1"/>
          </p:cNvSpPr>
          <p:nvPr/>
        </p:nvSpPr>
        <p:spPr bwMode="auto">
          <a:xfrm>
            <a:off x="3981990" y="1651495"/>
            <a:ext cx="1523360" cy="1488228"/>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Compare what a Generator agreed to sell…</a:t>
            </a:r>
          </a:p>
        </p:txBody>
      </p:sp>
      <p:sp>
        <p:nvSpPr>
          <p:cNvPr id="18" name="Rectangle 26"/>
          <p:cNvSpPr>
            <a:spLocks noChangeArrowheads="1"/>
          </p:cNvSpPr>
          <p:nvPr/>
        </p:nvSpPr>
        <p:spPr bwMode="auto">
          <a:xfrm>
            <a:off x="6393572" y="3922465"/>
            <a:ext cx="1651506" cy="1209049"/>
          </a:xfrm>
          <a:prstGeom prst="rect">
            <a:avLst/>
          </a:prstGeom>
          <a:noFill/>
          <a:ln w="9525">
            <a:noFill/>
            <a:miter lim="800000"/>
            <a:headEnd/>
            <a:tailEnd/>
          </a:ln>
        </p:spPr>
        <p:txBody>
          <a:bodyPr wrap="square">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With what a Supplier actually  consumed…</a:t>
            </a:r>
          </a:p>
        </p:txBody>
      </p:sp>
      <p:sp>
        <p:nvSpPr>
          <p:cNvPr id="19" name="Rectangle 29"/>
          <p:cNvSpPr>
            <a:spLocks noChangeArrowheads="1"/>
          </p:cNvSpPr>
          <p:nvPr/>
        </p:nvSpPr>
        <p:spPr bwMode="auto">
          <a:xfrm>
            <a:off x="8937229" y="3613372"/>
            <a:ext cx="1523360" cy="1767407"/>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And calculate payments where the two don’t match</a:t>
            </a:r>
          </a:p>
        </p:txBody>
      </p:sp>
      <p:sp>
        <p:nvSpPr>
          <p:cNvPr id="20" name="Rectangle 32"/>
          <p:cNvSpPr>
            <a:spLocks noChangeArrowheads="1"/>
          </p:cNvSpPr>
          <p:nvPr/>
        </p:nvSpPr>
        <p:spPr bwMode="auto">
          <a:xfrm>
            <a:off x="3973351" y="3778151"/>
            <a:ext cx="1523360" cy="1488228"/>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Compare what a Supplier agreed to buy…</a:t>
            </a:r>
          </a:p>
        </p:txBody>
      </p:sp>
      <p:cxnSp>
        <p:nvCxnSpPr>
          <p:cNvPr id="21" name="Straight Connector 20"/>
          <p:cNvCxnSpPr/>
          <p:nvPr/>
        </p:nvCxnSpPr>
        <p:spPr>
          <a:xfrm flipV="1">
            <a:off x="3728577" y="3445546"/>
            <a:ext cx="7125811" cy="17278"/>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Right Arrow 24"/>
          <p:cNvSpPr/>
          <p:nvPr/>
        </p:nvSpPr>
        <p:spPr>
          <a:xfrm>
            <a:off x="5644463" y="1804112"/>
            <a:ext cx="659768" cy="1190227"/>
          </a:xfrm>
          <a:prstGeom prst="rightArrow">
            <a:avLst>
              <a:gd name="adj1" fmla="val 39680"/>
              <a:gd name="adj2" fmla="val 60869"/>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defTabSz="946052" eaLnBrk="0" hangingPunct="0">
              <a:defRPr/>
            </a:pPr>
            <a:endParaRPr lang="en-US" sz="1905" dirty="0">
              <a:solidFill>
                <a:prstClr val="black"/>
              </a:solidFill>
              <a:latin typeface="Tahoma"/>
            </a:endParaRPr>
          </a:p>
        </p:txBody>
      </p:sp>
      <p:sp>
        <p:nvSpPr>
          <p:cNvPr id="26" name="Right Arrow 25"/>
          <p:cNvSpPr/>
          <p:nvPr/>
        </p:nvSpPr>
        <p:spPr>
          <a:xfrm>
            <a:off x="5644463" y="3950299"/>
            <a:ext cx="659768" cy="1190227"/>
          </a:xfrm>
          <a:prstGeom prst="rightArrow">
            <a:avLst>
              <a:gd name="adj1" fmla="val 39680"/>
              <a:gd name="adj2" fmla="val 60869"/>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defTabSz="946052" eaLnBrk="0" hangingPunct="0">
              <a:defRPr/>
            </a:pPr>
            <a:endParaRPr lang="en-US" sz="1905" dirty="0">
              <a:solidFill>
                <a:prstClr val="black"/>
              </a:solidFill>
              <a:latin typeface="Tahoma"/>
            </a:endParaRPr>
          </a:p>
        </p:txBody>
      </p:sp>
      <p:sp>
        <p:nvSpPr>
          <p:cNvPr id="27" name="Right Arrow 26"/>
          <p:cNvSpPr/>
          <p:nvPr/>
        </p:nvSpPr>
        <p:spPr>
          <a:xfrm>
            <a:off x="8123075" y="1829633"/>
            <a:ext cx="659768" cy="1190227"/>
          </a:xfrm>
          <a:prstGeom prst="rightArrow">
            <a:avLst>
              <a:gd name="adj1" fmla="val 39680"/>
              <a:gd name="adj2" fmla="val 60869"/>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defTabSz="946052" eaLnBrk="0" hangingPunct="0">
              <a:defRPr/>
            </a:pPr>
            <a:endParaRPr lang="en-US" sz="1905" dirty="0">
              <a:solidFill>
                <a:prstClr val="black"/>
              </a:solidFill>
              <a:latin typeface="Tahoma"/>
            </a:endParaRPr>
          </a:p>
        </p:txBody>
      </p:sp>
      <p:sp>
        <p:nvSpPr>
          <p:cNvPr id="28" name="Right Arrow 27"/>
          <p:cNvSpPr/>
          <p:nvPr/>
        </p:nvSpPr>
        <p:spPr>
          <a:xfrm>
            <a:off x="8132040" y="3941287"/>
            <a:ext cx="650803" cy="1190227"/>
          </a:xfrm>
          <a:prstGeom prst="rightArrow">
            <a:avLst>
              <a:gd name="adj1" fmla="val 39680"/>
              <a:gd name="adj2" fmla="val 60869"/>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defTabSz="946052" eaLnBrk="0" hangingPunct="0">
              <a:defRPr/>
            </a:pPr>
            <a:endParaRPr lang="en-US" sz="1905" dirty="0">
              <a:solidFill>
                <a:prstClr val="black"/>
              </a:solidFill>
              <a:latin typeface="Tahoma"/>
            </a:endParaRPr>
          </a:p>
        </p:txBody>
      </p:sp>
    </p:spTree>
    <p:extLst>
      <p:ext uri="{BB962C8B-B14F-4D97-AF65-F5344CB8AC3E}">
        <p14:creationId xmlns:p14="http://schemas.microsoft.com/office/powerpoint/2010/main" val="2341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C156-0F97-43D2-8F25-627E02C9D24D}"/>
              </a:ext>
            </a:extLst>
          </p:cNvPr>
          <p:cNvSpPr>
            <a:spLocks noGrp="1"/>
          </p:cNvSpPr>
          <p:nvPr>
            <p:ph type="ctrTitle"/>
          </p:nvPr>
        </p:nvSpPr>
        <p:spPr>
          <a:xfrm>
            <a:off x="307523" y="2584774"/>
            <a:ext cx="11468098" cy="687607"/>
          </a:xfrm>
        </p:spPr>
        <p:txBody>
          <a:bodyPr/>
          <a:lstStyle/>
          <a:p>
            <a:r>
              <a:rPr lang="en-GB" dirty="0" smtClean="0"/>
              <a:t>Introduction to </a:t>
            </a:r>
            <a:br>
              <a:rPr lang="en-GB" dirty="0" smtClean="0"/>
            </a:br>
            <a:r>
              <a:rPr lang="en-GB" dirty="0" err="1" smtClean="0"/>
              <a:t>SuppLier</a:t>
            </a:r>
            <a:r>
              <a:rPr lang="en-GB" dirty="0" smtClean="0"/>
              <a:t> Volume </a:t>
            </a:r>
            <a:r>
              <a:rPr lang="en-GB" dirty="0" err="1" smtClean="0"/>
              <a:t>AllOCation</a:t>
            </a:r>
            <a:endParaRPr lang="en-US" dirty="0"/>
          </a:p>
        </p:txBody>
      </p:sp>
    </p:spTree>
    <p:extLst>
      <p:ext uri="{BB962C8B-B14F-4D97-AF65-F5344CB8AC3E}">
        <p14:creationId xmlns:p14="http://schemas.microsoft.com/office/powerpoint/2010/main" val="1315330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CVA and SVA</a:t>
            </a:r>
          </a:p>
        </p:txBody>
      </p:sp>
      <p:sp>
        <p:nvSpPr>
          <p:cNvPr id="7" name="Rectangle 6"/>
          <p:cNvSpPr/>
          <p:nvPr/>
        </p:nvSpPr>
        <p:spPr>
          <a:xfrm>
            <a:off x="1445676" y="1097824"/>
            <a:ext cx="9240428" cy="22203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prstClr val="white"/>
              </a:solidFill>
              <a:latin typeface="Tahoma"/>
            </a:endParaRPr>
          </a:p>
        </p:txBody>
      </p:sp>
      <p:sp>
        <p:nvSpPr>
          <p:cNvPr id="8" name="Rectangle 7"/>
          <p:cNvSpPr/>
          <p:nvPr/>
        </p:nvSpPr>
        <p:spPr>
          <a:xfrm>
            <a:off x="1473917" y="3870313"/>
            <a:ext cx="9240428" cy="222031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defRPr/>
            </a:pPr>
            <a:endParaRPr lang="en-GB" sz="1905">
              <a:solidFill>
                <a:prstClr val="white"/>
              </a:solidFill>
              <a:latin typeface="Tahoma"/>
            </a:endParaRPr>
          </a:p>
        </p:txBody>
      </p:sp>
      <p:sp>
        <p:nvSpPr>
          <p:cNvPr id="9" name="Rectangle 8"/>
          <p:cNvSpPr/>
          <p:nvPr/>
        </p:nvSpPr>
        <p:spPr>
          <a:xfrm>
            <a:off x="5330148" y="3231021"/>
            <a:ext cx="1339059" cy="794797"/>
          </a:xfrm>
          <a:prstGeom prst="rect">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defRPr/>
            </a:pPr>
            <a:endParaRPr lang="en-GB" sz="1905">
              <a:solidFill>
                <a:prstClr val="white"/>
              </a:solidFill>
              <a:latin typeface="Tahoma"/>
            </a:endParaRPr>
          </a:p>
        </p:txBody>
      </p:sp>
      <p:sp>
        <p:nvSpPr>
          <p:cNvPr id="10" name="TextBox 9"/>
          <p:cNvSpPr txBox="1"/>
          <p:nvPr/>
        </p:nvSpPr>
        <p:spPr>
          <a:xfrm>
            <a:off x="5455415" y="3380694"/>
            <a:ext cx="1088526" cy="487313"/>
          </a:xfrm>
          <a:prstGeom prst="rect">
            <a:avLst/>
          </a:prstGeom>
          <a:noFill/>
          <a:ln w="28575">
            <a:noFill/>
          </a:ln>
        </p:spPr>
        <p:txBody>
          <a:bodyPr wrap="square" lIns="0" tIns="0" rIns="0" bIns="0" rtlCol="0">
            <a:spAutoFit/>
          </a:bodyPr>
          <a:lstStyle/>
          <a:p>
            <a:pPr algn="ctr" defTabSz="946052">
              <a:lnSpc>
                <a:spcPts val="1905"/>
              </a:lnSpc>
              <a:spcAft>
                <a:spcPts val="508"/>
              </a:spcAft>
              <a:defRPr/>
            </a:pPr>
            <a:r>
              <a:rPr lang="en-GB" sz="1270" dirty="0">
                <a:solidFill>
                  <a:prstClr val="white"/>
                </a:solidFill>
                <a:latin typeface="Tahoma"/>
              </a:rPr>
              <a:t>Grid Supply Point (GSP)</a:t>
            </a:r>
          </a:p>
        </p:txBody>
      </p:sp>
      <p:sp>
        <p:nvSpPr>
          <p:cNvPr id="11" name="Rectangle 10"/>
          <p:cNvSpPr/>
          <p:nvPr/>
        </p:nvSpPr>
        <p:spPr>
          <a:xfrm>
            <a:off x="1473916" y="3870313"/>
            <a:ext cx="1306068" cy="222031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defRPr/>
            </a:pPr>
            <a:endParaRPr lang="en-GB" sz="1905">
              <a:solidFill>
                <a:prstClr val="white"/>
              </a:solidFill>
              <a:latin typeface="Tahoma"/>
            </a:endParaRPr>
          </a:p>
        </p:txBody>
      </p:sp>
      <p:sp>
        <p:nvSpPr>
          <p:cNvPr id="12" name="Rectangle 11"/>
          <p:cNvSpPr/>
          <p:nvPr/>
        </p:nvSpPr>
        <p:spPr>
          <a:xfrm>
            <a:off x="1458732" y="1097824"/>
            <a:ext cx="1306068" cy="222031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prstClr val="white"/>
              </a:solidFill>
              <a:latin typeface="Tahoma"/>
            </a:endParaRPr>
          </a:p>
        </p:txBody>
      </p:sp>
      <p:sp>
        <p:nvSpPr>
          <p:cNvPr id="13" name="TextBox 12"/>
          <p:cNvSpPr txBox="1"/>
          <p:nvPr/>
        </p:nvSpPr>
        <p:spPr>
          <a:xfrm>
            <a:off x="1606552" y="1504196"/>
            <a:ext cx="1131653" cy="288669"/>
          </a:xfrm>
          <a:prstGeom prst="rect">
            <a:avLst/>
          </a:prstGeom>
          <a:noFill/>
        </p:spPr>
        <p:txBody>
          <a:bodyPr wrap="square" lIns="0" tIns="0" rIns="0" bIns="0" rtlCol="0">
            <a:spAutoFit/>
          </a:bodyPr>
          <a:lstStyle/>
          <a:p>
            <a:pPr defTabSz="946052">
              <a:lnSpc>
                <a:spcPts val="1905"/>
              </a:lnSpc>
              <a:spcAft>
                <a:spcPts val="508"/>
              </a:spcAft>
              <a:defRPr/>
            </a:pPr>
            <a:r>
              <a:rPr lang="en-GB" sz="3628" b="1" dirty="0">
                <a:solidFill>
                  <a:srgbClr val="FFFFFF"/>
                </a:solidFill>
                <a:latin typeface="Arial" panose="020B0604020202020204" pitchFamily="34" charset="0"/>
                <a:cs typeface="Arial" panose="020B0604020202020204" pitchFamily="34" charset="0"/>
              </a:rPr>
              <a:t>CVA</a:t>
            </a:r>
          </a:p>
        </p:txBody>
      </p:sp>
      <p:sp>
        <p:nvSpPr>
          <p:cNvPr id="14" name="TextBox 13"/>
          <p:cNvSpPr txBox="1"/>
          <p:nvPr/>
        </p:nvSpPr>
        <p:spPr>
          <a:xfrm>
            <a:off x="1588341" y="1904961"/>
            <a:ext cx="989176" cy="730969"/>
          </a:xfrm>
          <a:prstGeom prst="rect">
            <a:avLst/>
          </a:prstGeom>
          <a:noFill/>
        </p:spPr>
        <p:txBody>
          <a:bodyPr wrap="square" lIns="0" tIns="0" rIns="0" bIns="0" rtlCol="0">
            <a:spAutoFit/>
          </a:bodyPr>
          <a:lstStyle/>
          <a:p>
            <a:pPr algn="ctr" defTabSz="946052">
              <a:lnSpc>
                <a:spcPts val="1905"/>
              </a:lnSpc>
              <a:spcAft>
                <a:spcPts val="508"/>
              </a:spcAft>
              <a:defRPr/>
            </a:pPr>
            <a:r>
              <a:rPr lang="en-GB" sz="1270" dirty="0">
                <a:solidFill>
                  <a:srgbClr val="FFFFFF"/>
                </a:solidFill>
                <a:latin typeface="Arial" panose="020B0604020202020204" pitchFamily="34" charset="0"/>
                <a:cs typeface="Arial" panose="020B0604020202020204" pitchFamily="34" charset="0"/>
              </a:rPr>
              <a:t>Central Volume Allocation</a:t>
            </a:r>
          </a:p>
        </p:txBody>
      </p:sp>
      <p:sp>
        <p:nvSpPr>
          <p:cNvPr id="15" name="TextBox 14"/>
          <p:cNvSpPr txBox="1"/>
          <p:nvPr/>
        </p:nvSpPr>
        <p:spPr>
          <a:xfrm>
            <a:off x="1632362" y="4846564"/>
            <a:ext cx="989176" cy="730969"/>
          </a:xfrm>
          <a:prstGeom prst="rect">
            <a:avLst/>
          </a:prstGeom>
          <a:noFill/>
        </p:spPr>
        <p:txBody>
          <a:bodyPr wrap="square" lIns="0" tIns="0" rIns="0" bIns="0" rtlCol="0">
            <a:spAutoFit/>
          </a:bodyPr>
          <a:lstStyle/>
          <a:p>
            <a:pPr algn="ctr" defTabSz="946052">
              <a:lnSpc>
                <a:spcPts val="1905"/>
              </a:lnSpc>
              <a:spcAft>
                <a:spcPts val="508"/>
              </a:spcAft>
              <a:defRPr/>
            </a:pPr>
            <a:r>
              <a:rPr lang="en-GB" sz="1270" dirty="0">
                <a:solidFill>
                  <a:srgbClr val="FFFFFF"/>
                </a:solidFill>
                <a:latin typeface="Arial" panose="020B0604020202020204" pitchFamily="34" charset="0"/>
                <a:cs typeface="Arial" panose="020B0604020202020204" pitchFamily="34" charset="0"/>
              </a:rPr>
              <a:t>Supplier Volume Allocation</a:t>
            </a:r>
          </a:p>
        </p:txBody>
      </p:sp>
      <p:sp>
        <p:nvSpPr>
          <p:cNvPr id="16" name="TextBox 15"/>
          <p:cNvSpPr txBox="1"/>
          <p:nvPr/>
        </p:nvSpPr>
        <p:spPr>
          <a:xfrm>
            <a:off x="1632363" y="4322782"/>
            <a:ext cx="1131653" cy="288669"/>
          </a:xfrm>
          <a:prstGeom prst="rect">
            <a:avLst/>
          </a:prstGeom>
          <a:noFill/>
        </p:spPr>
        <p:txBody>
          <a:bodyPr wrap="square" lIns="0" tIns="0" rIns="0" bIns="0" rtlCol="0">
            <a:spAutoFit/>
          </a:bodyPr>
          <a:lstStyle/>
          <a:p>
            <a:pPr defTabSz="946052">
              <a:lnSpc>
                <a:spcPts val="1905"/>
              </a:lnSpc>
              <a:spcAft>
                <a:spcPts val="508"/>
              </a:spcAft>
              <a:defRPr/>
            </a:pPr>
            <a:r>
              <a:rPr lang="en-GB" sz="3628" b="1" dirty="0">
                <a:solidFill>
                  <a:srgbClr val="FFFFFF"/>
                </a:solidFill>
                <a:latin typeface="Arial" panose="020B0604020202020204" pitchFamily="34" charset="0"/>
                <a:cs typeface="Arial" panose="020B0604020202020204" pitchFamily="34" charset="0"/>
              </a:rPr>
              <a:t>SVA</a:t>
            </a:r>
          </a:p>
        </p:txBody>
      </p:sp>
      <p:cxnSp>
        <p:nvCxnSpPr>
          <p:cNvPr id="17" name="Straight Connector 16"/>
          <p:cNvCxnSpPr/>
          <p:nvPr/>
        </p:nvCxnSpPr>
        <p:spPr>
          <a:xfrm>
            <a:off x="1473917" y="3611138"/>
            <a:ext cx="3755294"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52910" y="3611138"/>
            <a:ext cx="3901425"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r="5575"/>
          <a:stretch/>
        </p:blipFill>
        <p:spPr bwMode="auto">
          <a:xfrm>
            <a:off x="9181007" y="3954205"/>
            <a:ext cx="1339384" cy="205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345" y="1144218"/>
            <a:ext cx="820333" cy="196746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2230" y="1363137"/>
            <a:ext cx="2704035" cy="497380"/>
          </a:xfrm>
          <a:prstGeom prst="rect">
            <a:avLst/>
          </a:prstGeom>
          <a:noFill/>
        </p:spPr>
        <p:txBody>
          <a:bodyPr wrap="square" lIns="0" tIns="0" rIns="0" bIns="0" rtlCol="0">
            <a:spAutoFit/>
          </a:bodyPr>
          <a:lstStyle/>
          <a:p>
            <a:pPr algn="ctr" defTabSz="946052">
              <a:lnSpc>
                <a:spcPts val="1179"/>
              </a:lnSpc>
              <a:spcAft>
                <a:spcPts val="508"/>
              </a:spcAft>
              <a:defRPr/>
            </a:pPr>
            <a:r>
              <a:rPr lang="en-GB" sz="2540" b="1" dirty="0">
                <a:solidFill>
                  <a:schemeClr val="accent6"/>
                </a:solidFill>
                <a:latin typeface="Arial" panose="020B0604020202020204" pitchFamily="34" charset="0"/>
                <a:cs typeface="Arial" panose="020B0604020202020204" pitchFamily="34" charset="0"/>
              </a:rPr>
              <a:t>TRANSMISSION</a:t>
            </a:r>
            <a:br>
              <a:rPr lang="en-GB" sz="2540" b="1" dirty="0">
                <a:solidFill>
                  <a:schemeClr val="accent6"/>
                </a:solidFill>
                <a:latin typeface="Arial" panose="020B0604020202020204" pitchFamily="34" charset="0"/>
                <a:cs typeface="Arial" panose="020B0604020202020204" pitchFamily="34" charset="0"/>
              </a:rPr>
            </a:br>
            <a:r>
              <a:rPr lang="en-GB" sz="2540" b="1" dirty="0">
                <a:solidFill>
                  <a:schemeClr val="accent6"/>
                </a:solidFill>
                <a:latin typeface="Arial" panose="020B0604020202020204" pitchFamily="34" charset="0"/>
                <a:cs typeface="Arial" panose="020B0604020202020204" pitchFamily="34" charset="0"/>
              </a:rPr>
              <a:t/>
            </a:r>
            <a:br>
              <a:rPr lang="en-GB" sz="2540" b="1" dirty="0">
                <a:solidFill>
                  <a:schemeClr val="accent6"/>
                </a:solidFill>
                <a:latin typeface="Arial" panose="020B0604020202020204" pitchFamily="34" charset="0"/>
                <a:cs typeface="Arial" panose="020B0604020202020204" pitchFamily="34" charset="0"/>
              </a:rPr>
            </a:br>
            <a:r>
              <a:rPr lang="en-GB" sz="2540" b="1" dirty="0">
                <a:solidFill>
                  <a:schemeClr val="accent6"/>
                </a:solidFill>
                <a:latin typeface="Arial" panose="020B0604020202020204" pitchFamily="34" charset="0"/>
                <a:cs typeface="Arial" panose="020B0604020202020204" pitchFamily="34" charset="0"/>
              </a:rPr>
              <a:t>NETWORK</a:t>
            </a:r>
          </a:p>
        </p:txBody>
      </p:sp>
      <p:sp>
        <p:nvSpPr>
          <p:cNvPr id="22" name="TextBox 21"/>
          <p:cNvSpPr txBox="1"/>
          <p:nvPr/>
        </p:nvSpPr>
        <p:spPr>
          <a:xfrm>
            <a:off x="6287762" y="4177911"/>
            <a:ext cx="2704035" cy="561500"/>
          </a:xfrm>
          <a:prstGeom prst="rect">
            <a:avLst/>
          </a:prstGeom>
          <a:noFill/>
        </p:spPr>
        <p:txBody>
          <a:bodyPr wrap="square" lIns="0" tIns="0" rIns="0" bIns="0" rtlCol="0">
            <a:spAutoFit/>
          </a:bodyPr>
          <a:lstStyle/>
          <a:p>
            <a:pPr algn="ctr" defTabSz="946052">
              <a:lnSpc>
                <a:spcPts val="1905"/>
              </a:lnSpc>
              <a:spcAft>
                <a:spcPts val="508"/>
              </a:spcAft>
              <a:defRPr/>
            </a:pPr>
            <a:r>
              <a:rPr lang="en-GB" sz="2540" b="1" dirty="0">
                <a:solidFill>
                  <a:schemeClr val="accent4"/>
                </a:solidFill>
                <a:latin typeface="Arial" panose="020B0604020202020204" pitchFamily="34" charset="0"/>
                <a:cs typeface="Arial" panose="020B0604020202020204" pitchFamily="34" charset="0"/>
              </a:rPr>
              <a:t>DISTRIBUTION</a:t>
            </a:r>
          </a:p>
          <a:p>
            <a:pPr algn="ctr" defTabSz="946052">
              <a:lnSpc>
                <a:spcPts val="816"/>
              </a:lnSpc>
              <a:spcAft>
                <a:spcPts val="508"/>
              </a:spcAft>
              <a:defRPr/>
            </a:pPr>
            <a:r>
              <a:rPr lang="en-GB" sz="2540" b="1" dirty="0">
                <a:solidFill>
                  <a:schemeClr val="accent4"/>
                </a:solidFill>
                <a:latin typeface="Arial" panose="020B0604020202020204" pitchFamily="34" charset="0"/>
                <a:cs typeface="Arial" panose="020B0604020202020204" pitchFamily="34" charset="0"/>
              </a:rPr>
              <a:t/>
            </a:r>
            <a:br>
              <a:rPr lang="en-GB" sz="2540" b="1" dirty="0">
                <a:solidFill>
                  <a:schemeClr val="accent4"/>
                </a:solidFill>
                <a:latin typeface="Arial" panose="020B0604020202020204" pitchFamily="34" charset="0"/>
                <a:cs typeface="Arial" panose="020B0604020202020204" pitchFamily="34" charset="0"/>
              </a:rPr>
            </a:br>
            <a:r>
              <a:rPr lang="en-GB" sz="2540" b="1" dirty="0">
                <a:solidFill>
                  <a:schemeClr val="accent4"/>
                </a:solidFill>
                <a:latin typeface="Arial" panose="020B0604020202020204" pitchFamily="34" charset="0"/>
                <a:cs typeface="Arial" panose="020B0604020202020204" pitchFamily="34" charset="0"/>
              </a:rPr>
              <a:t>NETWORK</a:t>
            </a:r>
          </a:p>
        </p:txBody>
      </p:sp>
      <p:pic>
        <p:nvPicPr>
          <p:cNvPr id="2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309" y="1726900"/>
            <a:ext cx="552903" cy="13260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power plant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528" y="1173022"/>
            <a:ext cx="1800284" cy="210559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210010" y="2037362"/>
            <a:ext cx="2472277" cy="1166986"/>
          </a:xfrm>
          <a:prstGeom prst="rect">
            <a:avLst/>
          </a:prstGeom>
          <a:noFill/>
        </p:spPr>
        <p:txBody>
          <a:bodyPr wrap="square" lIns="0" tIns="0" rIns="0" bIns="0" rtlCol="0">
            <a:spAutoFit/>
          </a:bodyPr>
          <a:lstStyle/>
          <a:p>
            <a:pPr algn="ctr" defTabSz="946052">
              <a:lnSpc>
                <a:spcPts val="1905"/>
              </a:lnSpc>
              <a:spcAft>
                <a:spcPts val="508"/>
              </a:spcAft>
              <a:defRPr/>
            </a:pPr>
            <a:r>
              <a:rPr lang="en-GB" sz="1270" dirty="0">
                <a:solidFill>
                  <a:schemeClr val="tx2"/>
                </a:solidFill>
                <a:latin typeface="Arial" panose="020B0604020202020204" pitchFamily="34" charset="0"/>
                <a:cs typeface="Arial" panose="020B0604020202020204" pitchFamily="34" charset="0"/>
              </a:rPr>
              <a:t> “THE GRID”</a:t>
            </a:r>
          </a:p>
          <a:p>
            <a:pPr marL="259175" indent="-259175" algn="ctr" defTabSz="946052">
              <a:lnSpc>
                <a:spcPts val="1905"/>
              </a:lnSpc>
              <a:spcAft>
                <a:spcPts val="508"/>
              </a:spcAft>
              <a:buFont typeface="Arial" panose="020B0604020202020204" pitchFamily="34" charset="0"/>
              <a:buChar char="•"/>
              <a:defRPr/>
            </a:pPr>
            <a:r>
              <a:rPr lang="en-GB" sz="1270" dirty="0">
                <a:solidFill>
                  <a:schemeClr val="tx2"/>
                </a:solidFill>
                <a:latin typeface="Arial" panose="020B0604020202020204" pitchFamily="34" charset="0"/>
                <a:cs typeface="Arial" panose="020B0604020202020204" pitchFamily="34" charset="0"/>
              </a:rPr>
              <a:t>Large Scale Supply</a:t>
            </a:r>
          </a:p>
          <a:p>
            <a:pPr marL="259175" indent="-259175" algn="ctr" defTabSz="946052">
              <a:lnSpc>
                <a:spcPts val="1905"/>
              </a:lnSpc>
              <a:spcAft>
                <a:spcPts val="508"/>
              </a:spcAft>
              <a:buFont typeface="Arial" panose="020B0604020202020204" pitchFamily="34" charset="0"/>
              <a:buChar char="•"/>
              <a:defRPr/>
            </a:pPr>
            <a:r>
              <a:rPr lang="en-GB" sz="1270" dirty="0">
                <a:solidFill>
                  <a:schemeClr val="tx2"/>
                </a:solidFill>
                <a:latin typeface="Arial" panose="020B0604020202020204" pitchFamily="34" charset="0"/>
                <a:cs typeface="Arial" panose="020B0604020202020204" pitchFamily="34" charset="0"/>
              </a:rPr>
              <a:t>Large Scale Generation</a:t>
            </a:r>
          </a:p>
          <a:p>
            <a:pPr marL="259175" indent="-259175" algn="ctr" defTabSz="946052">
              <a:lnSpc>
                <a:spcPts val="1905"/>
              </a:lnSpc>
              <a:spcAft>
                <a:spcPts val="508"/>
              </a:spcAft>
              <a:buFont typeface="Arial" panose="020B0604020202020204" pitchFamily="34" charset="0"/>
              <a:buChar char="•"/>
              <a:defRPr/>
            </a:pPr>
            <a:r>
              <a:rPr lang="en-GB" sz="1270" dirty="0">
                <a:solidFill>
                  <a:schemeClr val="tx2"/>
                </a:solidFill>
                <a:latin typeface="Arial" panose="020B0604020202020204" pitchFamily="34" charset="0"/>
                <a:cs typeface="Arial" panose="020B0604020202020204" pitchFamily="34" charset="0"/>
              </a:rPr>
              <a:t>Interconnectors </a:t>
            </a:r>
          </a:p>
        </p:txBody>
      </p:sp>
      <p:pic>
        <p:nvPicPr>
          <p:cNvPr id="26" name="Picture 6" descr="Image result for hous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088" y="4439614"/>
            <a:ext cx="1657373" cy="14452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Image result for solar panel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1453" y="4439614"/>
            <a:ext cx="1634311" cy="163431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403641" y="4853738"/>
            <a:ext cx="2472277" cy="859210"/>
          </a:xfrm>
          <a:prstGeom prst="rect">
            <a:avLst/>
          </a:prstGeom>
          <a:noFill/>
        </p:spPr>
        <p:txBody>
          <a:bodyPr wrap="square" lIns="0" tIns="0" rIns="0" bIns="0" rtlCol="0">
            <a:spAutoFit/>
          </a:bodyPr>
          <a:lstStyle/>
          <a:p>
            <a:pPr algn="ctr" defTabSz="946052">
              <a:lnSpc>
                <a:spcPts val="1905"/>
              </a:lnSpc>
              <a:spcAft>
                <a:spcPts val="508"/>
              </a:spcAft>
              <a:defRPr/>
            </a:pPr>
            <a:r>
              <a:rPr lang="en-GB" sz="1270" dirty="0">
                <a:solidFill>
                  <a:prstClr val="black"/>
                </a:solidFill>
                <a:latin typeface="Arial" panose="020B0604020202020204" pitchFamily="34" charset="0"/>
                <a:cs typeface="Arial" panose="020B0604020202020204" pitchFamily="34" charset="0"/>
              </a:rPr>
              <a:t>GSP Groups</a:t>
            </a:r>
          </a:p>
          <a:p>
            <a:pPr marL="259175" indent="-259175" algn="ctr" defTabSz="946052">
              <a:lnSpc>
                <a:spcPts val="1905"/>
              </a:lnSpc>
              <a:spcAft>
                <a:spcPts val="508"/>
              </a:spcAft>
              <a:buFont typeface="Arial" panose="020B0604020202020204" pitchFamily="34" charset="0"/>
              <a:buChar char="•"/>
              <a:defRPr/>
            </a:pPr>
            <a:r>
              <a:rPr lang="en-GB" sz="1270" dirty="0">
                <a:solidFill>
                  <a:prstClr val="black"/>
                </a:solidFill>
                <a:latin typeface="Arial" panose="020B0604020202020204" pitchFamily="34" charset="0"/>
                <a:cs typeface="Arial" panose="020B0604020202020204" pitchFamily="34" charset="0"/>
              </a:rPr>
              <a:t>Small Scale Supply</a:t>
            </a:r>
          </a:p>
          <a:p>
            <a:pPr marL="259175" indent="-259175" algn="ctr" defTabSz="946052">
              <a:lnSpc>
                <a:spcPts val="1905"/>
              </a:lnSpc>
              <a:spcAft>
                <a:spcPts val="508"/>
              </a:spcAft>
              <a:buFont typeface="Arial" panose="020B0604020202020204" pitchFamily="34" charset="0"/>
              <a:buChar char="•"/>
              <a:defRPr/>
            </a:pPr>
            <a:r>
              <a:rPr lang="en-GB" sz="1270" dirty="0">
                <a:solidFill>
                  <a:prstClr val="black"/>
                </a:solidFill>
                <a:latin typeface="Arial" panose="020B0604020202020204" pitchFamily="34" charset="0"/>
                <a:cs typeface="Arial" panose="020B0604020202020204" pitchFamily="34" charset="0"/>
              </a:rPr>
              <a:t>Small Scale Generation </a:t>
            </a:r>
          </a:p>
        </p:txBody>
      </p:sp>
      <p:pic>
        <p:nvPicPr>
          <p:cNvPr id="29" name="Picture 28"/>
          <p:cNvPicPr>
            <a:picLocks noChangeAspect="1"/>
          </p:cNvPicPr>
          <p:nvPr/>
        </p:nvPicPr>
        <p:blipFill>
          <a:blip r:embed="rId7"/>
          <a:stretch>
            <a:fillRect/>
          </a:stretch>
        </p:blipFill>
        <p:spPr>
          <a:xfrm>
            <a:off x="8506159" y="1798142"/>
            <a:ext cx="2003753" cy="1467781"/>
          </a:xfrm>
          <a:prstGeom prst="rect">
            <a:avLst/>
          </a:prstGeom>
        </p:spPr>
      </p:pic>
    </p:spTree>
    <p:extLst>
      <p:ext uri="{BB962C8B-B14F-4D97-AF65-F5344CB8AC3E}">
        <p14:creationId xmlns:p14="http://schemas.microsoft.com/office/powerpoint/2010/main" val="2128696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Metering – Half Hourly (HH) Vs Non-Half Hourly (NHH)</a:t>
            </a:r>
            <a:endParaRPr lang="en-GB" sz="2400" dirty="0"/>
          </a:p>
        </p:txBody>
      </p:sp>
      <p:sp>
        <p:nvSpPr>
          <p:cNvPr id="7" name="Rectangle 6"/>
          <p:cNvSpPr/>
          <p:nvPr/>
        </p:nvSpPr>
        <p:spPr>
          <a:xfrm>
            <a:off x="1691195" y="961826"/>
            <a:ext cx="1853391" cy="92207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spcFirstLastPara="0" vert="horz" wrap="square" lIns="109459" tIns="80662" rIns="109459" bIns="80662" numCol="1" spcCol="1270" anchor="ctr" anchorCtr="0">
            <a:noAutofit/>
          </a:bodyPr>
          <a:lstStyle/>
          <a:p>
            <a:pPr algn="ctr" defTabSz="2015808">
              <a:lnSpc>
                <a:spcPct val="90000"/>
              </a:lnSpc>
              <a:spcBef>
                <a:spcPct val="0"/>
              </a:spcBef>
              <a:spcAft>
                <a:spcPct val="35000"/>
              </a:spcAft>
            </a:pPr>
            <a:r>
              <a:rPr lang="en-GB" sz="5442" dirty="0">
                <a:solidFill>
                  <a:prstClr val="white"/>
                </a:solidFill>
                <a:latin typeface="Arial" panose="020B0604020202020204" pitchFamily="34" charset="0"/>
                <a:cs typeface="Arial" panose="020B0604020202020204" pitchFamily="34" charset="0"/>
              </a:rPr>
              <a:t>HH</a:t>
            </a:r>
          </a:p>
        </p:txBody>
      </p:sp>
      <p:sp>
        <p:nvSpPr>
          <p:cNvPr id="8" name="Rectangle 7"/>
          <p:cNvSpPr/>
          <p:nvPr/>
        </p:nvSpPr>
        <p:spPr>
          <a:xfrm>
            <a:off x="1682556" y="1917941"/>
            <a:ext cx="1853391" cy="10367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Used in all CVA sites</a:t>
            </a:r>
          </a:p>
        </p:txBody>
      </p:sp>
      <p:sp>
        <p:nvSpPr>
          <p:cNvPr id="9" name="Rectangle 8"/>
          <p:cNvSpPr/>
          <p:nvPr/>
        </p:nvSpPr>
        <p:spPr>
          <a:xfrm>
            <a:off x="1682555" y="3032207"/>
            <a:ext cx="1853391" cy="10367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Used in large industrial and commercial SVA sites</a:t>
            </a:r>
          </a:p>
        </p:txBody>
      </p:sp>
      <p:sp>
        <p:nvSpPr>
          <p:cNvPr id="10" name="Rectangle 9"/>
          <p:cNvSpPr/>
          <p:nvPr/>
        </p:nvSpPr>
        <p:spPr>
          <a:xfrm>
            <a:off x="1669955" y="4134931"/>
            <a:ext cx="1868921" cy="10367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Records and stores energy flow volumes per half hour</a:t>
            </a:r>
          </a:p>
        </p:txBody>
      </p:sp>
      <p:sp>
        <p:nvSpPr>
          <p:cNvPr id="11" name="Rectangle 10"/>
          <p:cNvSpPr/>
          <p:nvPr/>
        </p:nvSpPr>
        <p:spPr>
          <a:xfrm>
            <a:off x="1682554" y="5258685"/>
            <a:ext cx="1853391" cy="10367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Easy to use in Settlement</a:t>
            </a:r>
          </a:p>
        </p:txBody>
      </p:sp>
      <p:sp>
        <p:nvSpPr>
          <p:cNvPr id="12" name="Rectangle 11"/>
          <p:cNvSpPr/>
          <p:nvPr/>
        </p:nvSpPr>
        <p:spPr>
          <a:xfrm>
            <a:off x="6200322" y="961826"/>
            <a:ext cx="1853390" cy="922075"/>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459" tIns="80662" rIns="109459" bIns="80662" numCol="1" spcCol="1270" anchor="ctr" anchorCtr="0">
            <a:noAutofit/>
          </a:bodyPr>
          <a:lstStyle/>
          <a:p>
            <a:pPr algn="ctr" defTabSz="2015808">
              <a:lnSpc>
                <a:spcPct val="90000"/>
              </a:lnSpc>
              <a:spcBef>
                <a:spcPct val="0"/>
              </a:spcBef>
              <a:spcAft>
                <a:spcPct val="35000"/>
              </a:spcAft>
            </a:pPr>
            <a:r>
              <a:rPr lang="en-GB" sz="5442" dirty="0">
                <a:solidFill>
                  <a:schemeClr val="tx1"/>
                </a:solidFill>
                <a:latin typeface="Arial" panose="020B0604020202020204" pitchFamily="34" charset="0"/>
                <a:cs typeface="Arial" panose="020B0604020202020204" pitchFamily="34" charset="0"/>
              </a:rPr>
              <a:t>NHH</a:t>
            </a:r>
          </a:p>
        </p:txBody>
      </p:sp>
      <p:sp>
        <p:nvSpPr>
          <p:cNvPr id="13" name="Rectangle 12"/>
          <p:cNvSpPr/>
          <p:nvPr/>
        </p:nvSpPr>
        <p:spPr>
          <a:xfrm>
            <a:off x="6200322" y="1910174"/>
            <a:ext cx="1853390" cy="1036724"/>
          </a:xfrm>
          <a:prstGeom prst="rect">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Used in domestic households</a:t>
            </a:r>
          </a:p>
        </p:txBody>
      </p:sp>
      <p:sp>
        <p:nvSpPr>
          <p:cNvPr id="14" name="Rectangle 13"/>
          <p:cNvSpPr/>
          <p:nvPr/>
        </p:nvSpPr>
        <p:spPr>
          <a:xfrm>
            <a:off x="6200322" y="3032207"/>
            <a:ext cx="1853390" cy="1036724"/>
          </a:xfrm>
          <a:prstGeom prst="rect">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Used in small industrial and commercial sites</a:t>
            </a:r>
          </a:p>
        </p:txBody>
      </p:sp>
      <p:sp>
        <p:nvSpPr>
          <p:cNvPr id="15" name="Rectangle 14"/>
          <p:cNvSpPr/>
          <p:nvPr/>
        </p:nvSpPr>
        <p:spPr>
          <a:xfrm>
            <a:off x="6200322" y="4158282"/>
            <a:ext cx="1853390" cy="1053134"/>
          </a:xfrm>
          <a:prstGeom prst="rect">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Records energy flow continually and requires periodical meter reads</a:t>
            </a:r>
          </a:p>
        </p:txBody>
      </p:sp>
      <p:sp>
        <p:nvSpPr>
          <p:cNvPr id="16" name="Rectangle 15"/>
          <p:cNvSpPr/>
          <p:nvPr/>
        </p:nvSpPr>
        <p:spPr>
          <a:xfrm>
            <a:off x="6200322" y="5277032"/>
            <a:ext cx="1853390" cy="1036724"/>
          </a:xfrm>
          <a:prstGeom prst="rect">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Hard to use in settlement </a:t>
            </a:r>
          </a:p>
        </p:txBody>
      </p:sp>
      <p:pic>
        <p:nvPicPr>
          <p:cNvPr id="17"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61" b="98223" l="3056" r="98333"/>
                    </a14:imgEffect>
                  </a14:imgLayer>
                </a14:imgProps>
              </a:ext>
              <a:ext uri="{28A0092B-C50C-407E-A947-70E740481C1C}">
                <a14:useLocalDpi xmlns:a14="http://schemas.microsoft.com/office/drawing/2010/main" val="0"/>
              </a:ext>
            </a:extLst>
          </a:blip>
          <a:srcRect/>
          <a:stretch>
            <a:fillRect/>
          </a:stretch>
        </p:blipFill>
        <p:spPr bwMode="auto">
          <a:xfrm rot="21540000">
            <a:off x="3917558" y="2527654"/>
            <a:ext cx="1926989" cy="210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04" b="98496" l="1859" r="98513">
                        <a14:foregroundMark x1="43123" y1="34586" x2="43123" y2="34586"/>
                        <a14:foregroundMark x1="36431" y1="32707" x2="57249" y2="37594"/>
                        <a14:foregroundMark x1="36803" y1="17669" x2="57249" y2="22180"/>
                        <a14:foregroundMark x1="50558" y1="72932" x2="62454" y2="72556"/>
                        <a14:foregroundMark x1="73978" y1="56015" x2="24535" y2="55263"/>
                        <a14:foregroundMark x1="36803" y1="53759" x2="46840" y2="39474"/>
                        <a14:foregroundMark x1="10037" y1="14286" x2="8178" y2="34211"/>
                        <a14:foregroundMark x1="17100" y1="3008" x2="82528" y2="4511"/>
                        <a14:foregroundMark x1="93680" y1="29699" x2="93680" y2="84211"/>
                        <a14:foregroundMark x1="82528" y1="96617" x2="18587" y2="95865"/>
                        <a14:foregroundMark x1="10781" y1="89098" x2="6691" y2="37218"/>
                        <a14:foregroundMark x1="35316" y1="90602" x2="73606" y2="92105"/>
                        <a14:foregroundMark x1="94796" y1="20677" x2="95167" y2="33835"/>
                        <a14:backgroundMark x1="5948" y1="3008" x2="5948" y2="3008"/>
                        <a14:backgroundMark x1="93309" y1="2632" x2="99628" y2="7895"/>
                        <a14:backgroundMark x1="98885" y1="21429" x2="99257" y2="74812"/>
                        <a14:backgroundMark x1="2602" y1="79323" x2="5948" y2="97368"/>
                        <a14:backgroundMark x1="13383" y1="99624" x2="15985" y2="99624"/>
                        <a14:backgroundMark x1="91078" y1="97368" x2="86989" y2="99624"/>
                        <a14:backgroundMark x1="8178" y1="2632" x2="12639" y2="376"/>
                        <a14:backgroundMark x1="3717" y1="7895" x2="5576" y2="5639"/>
                      </a14:backgroundRemoval>
                    </a14:imgEffect>
                  </a14:imgLayer>
                </a14:imgProps>
              </a:ext>
              <a:ext uri="{28A0092B-C50C-407E-A947-70E740481C1C}">
                <a14:useLocalDpi xmlns:a14="http://schemas.microsoft.com/office/drawing/2010/main" val="0"/>
              </a:ext>
            </a:extLst>
          </a:blip>
          <a:srcRect/>
          <a:stretch>
            <a:fillRect/>
          </a:stretch>
        </p:blipFill>
        <p:spPr bwMode="auto">
          <a:xfrm>
            <a:off x="8345908" y="2540105"/>
            <a:ext cx="2043721" cy="20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21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Metering – Unmetered Supplies</a:t>
            </a:r>
          </a:p>
        </p:txBody>
      </p:sp>
      <mc:AlternateContent xmlns:mc="http://schemas.openxmlformats.org/markup-compatibility/2006" xmlns:a14="http://schemas.microsoft.com/office/drawing/2010/main">
        <mc:Choice Requires="a14">
          <p:sp>
            <p:nvSpPr>
              <p:cNvPr id="7" name="Rectangle 6"/>
              <p:cNvSpPr/>
              <p:nvPr/>
            </p:nvSpPr>
            <p:spPr>
              <a:xfrm>
                <a:off x="3534918" y="5168646"/>
                <a:ext cx="4184200" cy="85527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defTabSz="946052"/>
                <a14:m>
                  <m:oMath xmlns:m="http://schemas.openxmlformats.org/officeDocument/2006/math">
                    <m:r>
                      <a:rPr lang="en-GB" sz="1905" i="1" smtClean="0">
                        <a:solidFill>
                          <a:schemeClr val="bg1"/>
                        </a:solidFill>
                        <a:latin typeface="Cambria Math" panose="02040503050406030204" pitchFamily="18" charset="0"/>
                        <a:ea typeface="Cambria Math"/>
                      </a:rPr>
                      <m:t>≈</m:t>
                    </m:r>
                  </m:oMath>
                </a14:m>
                <a:r>
                  <a:rPr lang="en-GB" sz="1905" dirty="0">
                    <a:solidFill>
                      <a:schemeClr val="bg1"/>
                    </a:solidFill>
                    <a:latin typeface="Arial" panose="020B0604020202020204" pitchFamily="34" charset="0"/>
                    <a:cs typeface="Arial" panose="020B0604020202020204" pitchFamily="34" charset="0"/>
                  </a:rPr>
                  <a:t> </a:t>
                </a:r>
                <a:r>
                  <a:rPr lang="en-GB" sz="2000" b="1" dirty="0">
                    <a:solidFill>
                      <a:schemeClr val="bg1"/>
                    </a:solidFill>
                    <a:latin typeface="Arial" panose="020B0604020202020204" pitchFamily="34" charset="0"/>
                    <a:cs typeface="Arial" panose="020B0604020202020204" pitchFamily="34" charset="0"/>
                  </a:rPr>
                  <a:t>1% </a:t>
                </a:r>
                <a:r>
                  <a:rPr lang="en-GB" sz="2000" dirty="0">
                    <a:solidFill>
                      <a:schemeClr val="bg1"/>
                    </a:solidFill>
                    <a:latin typeface="Arial" panose="020B0604020202020204" pitchFamily="34" charset="0"/>
                    <a:cs typeface="Arial" panose="020B0604020202020204" pitchFamily="34" charset="0"/>
                  </a:rPr>
                  <a:t>of total Settlement energy</a:t>
                </a:r>
              </a:p>
            </p:txBody>
          </p:sp>
        </mc:Choice>
        <mc:Fallback xmlns="">
          <p:sp>
            <p:nvSpPr>
              <p:cNvPr id="7" name="Rectangle 6"/>
              <p:cNvSpPr>
                <a:spLocks noRot="1" noChangeAspect="1" noMove="1" noResize="1" noEditPoints="1" noAdjustHandles="1" noChangeArrowheads="1" noChangeShapeType="1" noTextEdit="1"/>
              </p:cNvSpPr>
              <p:nvPr/>
            </p:nvSpPr>
            <p:spPr>
              <a:xfrm>
                <a:off x="3534918" y="5168646"/>
                <a:ext cx="4184200" cy="855270"/>
              </a:xfrm>
              <a:prstGeom prst="rect">
                <a:avLst/>
              </a:prstGeom>
              <a:blipFill>
                <a:blip r:embed="rId2"/>
                <a:stretch>
                  <a:fillRect/>
                </a:stretch>
              </a:blipFill>
            </p:spPr>
            <p:txBody>
              <a:bodyPr/>
              <a:lstStyle/>
              <a:p>
                <a:r>
                  <a:rPr lang="en-GB">
                    <a:noFill/>
                  </a:rPr>
                  <a:t> </a:t>
                </a:r>
              </a:p>
            </p:txBody>
          </p:sp>
        </mc:Fallback>
      </mc:AlternateContent>
      <p:graphicFrame>
        <p:nvGraphicFramePr>
          <p:cNvPr id="8" name="Diagram 7"/>
          <p:cNvGraphicFramePr/>
          <p:nvPr>
            <p:extLst>
              <p:ext uri="{D42A27DB-BD31-4B8C-83A1-F6EECF244321}">
                <p14:modId xmlns:p14="http://schemas.microsoft.com/office/powerpoint/2010/main" val="1129061415"/>
              </p:ext>
            </p:extLst>
          </p:nvPr>
        </p:nvGraphicFramePr>
        <p:xfrm>
          <a:off x="1253237" y="1003918"/>
          <a:ext cx="6465881" cy="431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Street Light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8062" y="1299849"/>
            <a:ext cx="2037387" cy="28312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Image result for belisha bea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8062" y="2715499"/>
            <a:ext cx="645052" cy="32139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Image result for traffic light clip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26333" y="2580300"/>
            <a:ext cx="796005" cy="348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Elexon v1">
  <a:themeElements>
    <a:clrScheme name="Office">
      <a:dk1>
        <a:srgbClr val="00008B"/>
      </a:dk1>
      <a:lt1>
        <a:srgbClr val="FFFFFF"/>
      </a:lt1>
      <a:dk2>
        <a:srgbClr val="231F20"/>
      </a:dk2>
      <a:lt2>
        <a:srgbClr val="FFFFFF"/>
      </a:lt2>
      <a:accent1>
        <a:srgbClr val="21DBAD"/>
      </a:accent1>
      <a:accent2>
        <a:srgbClr val="FFD518"/>
      </a:accent2>
      <a:accent3>
        <a:srgbClr val="FF3F3F"/>
      </a:accent3>
      <a:accent4>
        <a:srgbClr val="A0C4E5"/>
      </a:accent4>
      <a:accent5>
        <a:srgbClr val="1C444C"/>
      </a:accent5>
      <a:accent6>
        <a:srgbClr val="F68B00"/>
      </a:accent6>
      <a:hlink>
        <a:srgbClr val="21DBAD"/>
      </a:hlink>
      <a:folHlink>
        <a:srgbClr val="0000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lexon PowerPoint Template Final.pptx" id="{C307749F-1730-4DF1-8B09-DED9CA25BF03}" vid="{EB75A5DE-584D-4B70-A237-296595D713A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lexon - Presentation_V2">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err="1" smtClean="0"/>
        </a:defPPr>
      </a:lstStyle>
    </a:txDef>
  </a:objectDefaults>
  <a:extraClrSchemeLst/>
</a:theme>
</file>

<file path=ppt/theme/theme3.xml><?xml version="1.0" encoding="utf-8"?>
<a:theme xmlns:a="http://schemas.openxmlformats.org/drawingml/2006/main" name="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4.xml><?xml version="1.0" encoding="utf-8"?>
<a:theme xmlns:a="http://schemas.openxmlformats.org/drawingml/2006/main" name="1_blank">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err="1" smtClean="0"/>
        </a:defPPr>
      </a:lstStyle>
    </a:txDef>
  </a:objectDefaults>
  <a:extraClrSchemeLst/>
</a:theme>
</file>

<file path=ppt/theme/theme5.xml><?xml version="1.0" encoding="utf-8"?>
<a:theme xmlns:a="http://schemas.openxmlformats.org/drawingml/2006/main" name="1_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6.xml><?xml version="1.0" encoding="utf-8"?>
<a:theme xmlns:a="http://schemas.openxmlformats.org/drawingml/2006/main" name="blank">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err="1" smtClean="0"/>
        </a:defPPr>
      </a:lstStyle>
    </a:txDef>
  </a:objectDefaults>
  <a:extraClrSchemeLst/>
</a:theme>
</file>

<file path=ppt/theme/theme7.xml><?xml version="1.0" encoding="utf-8"?>
<a:theme xmlns:a="http://schemas.openxmlformats.org/drawingml/2006/main" name="7_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8.xml><?xml version="1.0" encoding="utf-8"?>
<a:theme xmlns:a="http://schemas.openxmlformats.org/drawingml/2006/main" name="8_Content Slides">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smtClean="0"/>
        </a:defPPr>
      </a:lstStyle>
    </a:txDef>
  </a:objectDefaults>
  <a:extraClrSchemeLst/>
</a:theme>
</file>

<file path=ppt/theme/theme9.xml><?xml version="1.0" encoding="utf-8"?>
<a:theme xmlns:a="http://schemas.openxmlformats.org/drawingml/2006/main" name="Elexon - Presentation_v3">
  <a:themeElements>
    <a:clrScheme name="Elexon">
      <a:dk1>
        <a:sysClr val="windowText" lastClr="000000"/>
      </a:dk1>
      <a:lt1>
        <a:sysClr val="window" lastClr="FFFFFF"/>
      </a:lt1>
      <a:dk2>
        <a:srgbClr val="0090AB"/>
      </a:dk2>
      <a:lt2>
        <a:srgbClr val="FFFFFF"/>
      </a:lt2>
      <a:accent1>
        <a:srgbClr val="65C7C2"/>
      </a:accent1>
      <a:accent2>
        <a:srgbClr val="7AA3AA"/>
      </a:accent2>
      <a:accent3>
        <a:srgbClr val="DCDCDC"/>
      </a:accent3>
      <a:accent4>
        <a:srgbClr val="00A7DE"/>
      </a:accent4>
      <a:accent5>
        <a:srgbClr val="84AE0C"/>
      </a:accent5>
      <a:accent6>
        <a:srgbClr val="FAA311"/>
      </a:accent6>
      <a:hlink>
        <a:srgbClr val="65C7C2"/>
      </a:hlink>
      <a:folHlink>
        <a:srgbClr val="213871"/>
      </a:folHlink>
    </a:clrScheme>
    <a:fontScheme name="Elex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nSpc>
            <a:spcPts val="2100"/>
          </a:lnSpc>
          <a:spcAft>
            <a:spcPts val="560"/>
          </a:spcAft>
          <a:defRPr sz="1400" dirty="0" err="1" smtClean="0"/>
        </a:defPPr>
      </a:lstStyle>
    </a:txDef>
  </a:objectDefaults>
  <a:extraClrSchemeLst/>
</a:theme>
</file>

<file path=ppt/theme/themeOverride1.xml><?xml version="1.0" encoding="utf-8"?>
<a:themeOverride xmlns:a="http://schemas.openxmlformats.org/drawingml/2006/main">
  <a:clrScheme name="Office">
    <a:dk1>
      <a:srgbClr val="00008B"/>
    </a:dk1>
    <a:lt1>
      <a:srgbClr val="FFFFFF"/>
    </a:lt1>
    <a:dk2>
      <a:srgbClr val="231F20"/>
    </a:dk2>
    <a:lt2>
      <a:srgbClr val="FFFFFF"/>
    </a:lt2>
    <a:accent1>
      <a:srgbClr val="21DBAD"/>
    </a:accent1>
    <a:accent2>
      <a:srgbClr val="FFD518"/>
    </a:accent2>
    <a:accent3>
      <a:srgbClr val="FF3F3F"/>
    </a:accent3>
    <a:accent4>
      <a:srgbClr val="A0C4E5"/>
    </a:accent4>
    <a:accent5>
      <a:srgbClr val="1C444C"/>
    </a:accent5>
    <a:accent6>
      <a:srgbClr val="F68B00"/>
    </a:accent6>
    <a:hlink>
      <a:srgbClr val="21DBAD"/>
    </a:hlink>
    <a:folHlink>
      <a:srgbClr val="00008B"/>
    </a:folHlink>
  </a:clrScheme>
</a:themeOverride>
</file>

<file path=ppt/theme/themeOverride2.xml><?xml version="1.0" encoding="utf-8"?>
<a:themeOverride xmlns:a="http://schemas.openxmlformats.org/drawingml/2006/main">
  <a:clrScheme name="Office">
    <a:dk1>
      <a:srgbClr val="00008B"/>
    </a:dk1>
    <a:lt1>
      <a:srgbClr val="FFFFFF"/>
    </a:lt1>
    <a:dk2>
      <a:srgbClr val="231F20"/>
    </a:dk2>
    <a:lt2>
      <a:srgbClr val="FFFFFF"/>
    </a:lt2>
    <a:accent1>
      <a:srgbClr val="21DBAD"/>
    </a:accent1>
    <a:accent2>
      <a:srgbClr val="FFD518"/>
    </a:accent2>
    <a:accent3>
      <a:srgbClr val="FF3F3F"/>
    </a:accent3>
    <a:accent4>
      <a:srgbClr val="A0C4E5"/>
    </a:accent4>
    <a:accent5>
      <a:srgbClr val="1C444C"/>
    </a:accent5>
    <a:accent6>
      <a:srgbClr val="F68B00"/>
    </a:accent6>
    <a:hlink>
      <a:srgbClr val="21DBAD"/>
    </a:hlink>
    <a:folHlink>
      <a:srgbClr val="00008B"/>
    </a:folHlink>
  </a:clrScheme>
</a:themeOverride>
</file>

<file path=ppt/theme/themeOverride3.xml><?xml version="1.0" encoding="utf-8"?>
<a:themeOverride xmlns:a="http://schemas.openxmlformats.org/drawingml/2006/main">
  <a:clrScheme name="Office">
    <a:dk1>
      <a:srgbClr val="00008B"/>
    </a:dk1>
    <a:lt1>
      <a:srgbClr val="FFFFFF"/>
    </a:lt1>
    <a:dk2>
      <a:srgbClr val="231F20"/>
    </a:dk2>
    <a:lt2>
      <a:srgbClr val="FFFFFF"/>
    </a:lt2>
    <a:accent1>
      <a:srgbClr val="21DBAD"/>
    </a:accent1>
    <a:accent2>
      <a:srgbClr val="FFD518"/>
    </a:accent2>
    <a:accent3>
      <a:srgbClr val="FF3F3F"/>
    </a:accent3>
    <a:accent4>
      <a:srgbClr val="A0C4E5"/>
    </a:accent4>
    <a:accent5>
      <a:srgbClr val="1C444C"/>
    </a:accent5>
    <a:accent6>
      <a:srgbClr val="F68B00"/>
    </a:accent6>
    <a:hlink>
      <a:srgbClr val="21DBAD"/>
    </a:hlink>
    <a:folHlink>
      <a:srgbClr val="00008B"/>
    </a:folHlink>
  </a:clrScheme>
</a:themeOverride>
</file>

<file path=ppt/theme/themeOverride4.xml><?xml version="1.0" encoding="utf-8"?>
<a:themeOverride xmlns:a="http://schemas.openxmlformats.org/drawingml/2006/main">
  <a:clrScheme name="Blank 3">
    <a:dk1>
      <a:srgbClr val="000000"/>
    </a:dk1>
    <a:lt1>
      <a:srgbClr val="FFFFFF"/>
    </a:lt1>
    <a:dk2>
      <a:srgbClr val="004963"/>
    </a:dk2>
    <a:lt2>
      <a:srgbClr val="D9E2DA"/>
    </a:lt2>
    <a:accent1>
      <a:srgbClr val="D5D2AD"/>
    </a:accent1>
    <a:accent2>
      <a:srgbClr val="DFC1DD"/>
    </a:accent2>
    <a:accent3>
      <a:srgbClr val="FFFFFF"/>
    </a:accent3>
    <a:accent4>
      <a:srgbClr val="000000"/>
    </a:accent4>
    <a:accent5>
      <a:srgbClr val="E7E5D3"/>
    </a:accent5>
    <a:accent6>
      <a:srgbClr val="CAAFC8"/>
    </a:accent6>
    <a:hlink>
      <a:srgbClr val="004963"/>
    </a:hlink>
    <a:folHlink>
      <a:srgbClr val="7ED0E0"/>
    </a:folHlink>
  </a:clrScheme>
  <a:fontScheme name="1_Blan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466</TotalTime>
  <Words>1905</Words>
  <Application>Microsoft Office PowerPoint</Application>
  <PresentationFormat>Widescreen</PresentationFormat>
  <Paragraphs>418</Paragraphs>
  <Slides>40</Slides>
  <Notes>19</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40</vt:i4>
      </vt:variant>
    </vt:vector>
  </HeadingPairs>
  <TitlesOfParts>
    <vt:vector size="56" baseType="lpstr">
      <vt:lpstr>ＭＳ Ｐゴシック</vt:lpstr>
      <vt:lpstr>Arial</vt:lpstr>
      <vt:lpstr>Calibri</vt:lpstr>
      <vt:lpstr>Cambria Math</vt:lpstr>
      <vt:lpstr>Proxima Nova Rg</vt:lpstr>
      <vt:lpstr>黑体</vt:lpstr>
      <vt:lpstr>Tahoma</vt:lpstr>
      <vt:lpstr>Elexon v1</vt:lpstr>
      <vt:lpstr>Elexon - Presentation_V2</vt:lpstr>
      <vt:lpstr>Content Slides</vt:lpstr>
      <vt:lpstr>1_blank</vt:lpstr>
      <vt:lpstr>1_Content Slides</vt:lpstr>
      <vt:lpstr>blank</vt:lpstr>
      <vt:lpstr>7_Content Slides</vt:lpstr>
      <vt:lpstr>8_Content Slides</vt:lpstr>
      <vt:lpstr>Elexon - Presentation_v3</vt:lpstr>
      <vt:lpstr>Supplier Volume Allocation (SVA)</vt:lpstr>
      <vt:lpstr>What are we going to cover in this presentation?</vt:lpstr>
      <vt:lpstr>Imbalance Settlement Recap</vt:lpstr>
      <vt:lpstr>Recap- Concept of Imbalance</vt:lpstr>
      <vt:lpstr>Recap – What does ‘Imbalance’ mean?</vt:lpstr>
      <vt:lpstr>Introduction to  SuppLier Volume AllOCation</vt:lpstr>
      <vt:lpstr>CVA and SVA</vt:lpstr>
      <vt:lpstr>Metering – Half Hourly (HH) Vs Non-Half Hourly (NHH)</vt:lpstr>
      <vt:lpstr>Metering – Unmetered Supplies</vt:lpstr>
      <vt:lpstr>Energy consumption Vs Number of customers</vt:lpstr>
      <vt:lpstr>Suppliers and the  supplier HUB</vt:lpstr>
      <vt:lpstr>What is a Supplier?</vt:lpstr>
      <vt:lpstr>What is a Supplier?</vt:lpstr>
      <vt:lpstr>Supplier Agent Roles</vt:lpstr>
      <vt:lpstr>NHH Settlement: Part 1</vt:lpstr>
      <vt:lpstr>NHH Settlement</vt:lpstr>
      <vt:lpstr>What is a Load Profile?</vt:lpstr>
      <vt:lpstr>Sample Profiling</vt:lpstr>
      <vt:lpstr>Profile Classes</vt:lpstr>
      <vt:lpstr>What is a Load Profile?</vt:lpstr>
      <vt:lpstr>NHH Settlement: part 2</vt:lpstr>
      <vt:lpstr>NHH Settlement</vt:lpstr>
      <vt:lpstr>Settlement Consumption</vt:lpstr>
      <vt:lpstr>NHH Data Aggregation (NHHDA)</vt:lpstr>
      <vt:lpstr>NHH Settlement</vt:lpstr>
      <vt:lpstr>NHH Settlement</vt:lpstr>
      <vt:lpstr>Applying the Period Profile Class Coefficient</vt:lpstr>
      <vt:lpstr>Applying the Period Profile Class Coefficient</vt:lpstr>
      <vt:lpstr>GSP Group Correction</vt:lpstr>
      <vt:lpstr>Grid Supply Point (GSP) Groups</vt:lpstr>
      <vt:lpstr>GSP Group take – top down and bottom up</vt:lpstr>
      <vt:lpstr>GSP Group Correction</vt:lpstr>
      <vt:lpstr>GSP Group Correction</vt:lpstr>
      <vt:lpstr>GSP Group Correction Factors</vt:lpstr>
      <vt:lpstr>GSP Group Correction- What is it correcting for?</vt:lpstr>
      <vt:lpstr>Settlement Process</vt:lpstr>
      <vt:lpstr>SVA Settlement process</vt:lpstr>
      <vt:lpstr>Future SVA Settlement process changes?</vt:lpstr>
      <vt:lpstr>Settlement</vt:lpstr>
      <vt:lpstr>nick.baker@elexon.co.uk</vt:lpstr>
    </vt:vector>
  </TitlesOfParts>
  <Company>ELEXON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Volume</dc:title>
  <dc:creator>Nick Baker</dc:creator>
  <cp:lastModifiedBy>Maria Cesa</cp:lastModifiedBy>
  <cp:revision>64</cp:revision>
  <dcterms:created xsi:type="dcterms:W3CDTF">2020-09-28T08:31:58Z</dcterms:created>
  <dcterms:modified xsi:type="dcterms:W3CDTF">2021-10-13T10:00:54Z</dcterms:modified>
</cp:coreProperties>
</file>