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74" r:id="rId4"/>
    <p:sldId id="276" r:id="rId5"/>
    <p:sldId id="277" r:id="rId6"/>
    <p:sldId id="280" r:id="rId7"/>
    <p:sldId id="279" r:id="rId8"/>
    <p:sldId id="290" r:id="rId9"/>
    <p:sldId id="281" r:id="rId10"/>
    <p:sldId id="291" r:id="rId11"/>
    <p:sldId id="292" r:id="rId12"/>
    <p:sldId id="293" r:id="rId13"/>
    <p:sldId id="283" r:id="rId14"/>
    <p:sldId id="286" r:id="rId15"/>
    <p:sldId id="284" r:id="rId16"/>
    <p:sldId id="285" r:id="rId17"/>
    <p:sldId id="287" r:id="rId18"/>
    <p:sldId id="288" r:id="rId19"/>
    <p:sldId id="289" r:id="rId20"/>
    <p:sldId id="295" r:id="rId21"/>
  </p:sldIdLst>
  <p:sldSz cx="12190413" cy="6859588"/>
  <p:notesSz cx="6807200" cy="99393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A4F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278" autoAdjust="0"/>
  </p:normalViewPr>
  <p:slideViewPr>
    <p:cSldViewPr>
      <p:cViewPr>
        <p:scale>
          <a:sx n="76" d="100"/>
          <a:sy n="76" d="100"/>
        </p:scale>
        <p:origin x="-1884" y="-70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"/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en-GB" dirty="0">
                <a:solidFill>
                  <a:srgbClr val="00B0F0"/>
                </a:solidFill>
                <a:latin typeface="Calibri" pitchFamily="34" charset="0"/>
              </a:rPr>
              <a:t>SVA and CVA</a:t>
            </a:r>
            <a:r>
              <a:rPr lang="en-GB" baseline="0" dirty="0">
                <a:solidFill>
                  <a:srgbClr val="00B0F0"/>
                </a:solidFill>
                <a:latin typeface="Calibri" pitchFamily="34" charset="0"/>
              </a:rPr>
              <a:t> No Access Performance</a:t>
            </a:r>
            <a:endParaRPr lang="en-GB" dirty="0">
              <a:solidFill>
                <a:srgbClr val="00B0F0"/>
              </a:solidFill>
              <a:latin typeface="Calibri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SVA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7.0000000000000034E-2</c:v>
                </c:pt>
                <c:pt idx="1">
                  <c:v>9.0000000000000066E-2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CVA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1.0000000000000012E-2</c:v>
                </c:pt>
                <c:pt idx="1">
                  <c:v>1.0000000000000012E-2</c:v>
                </c:pt>
                <c:pt idx="2">
                  <c:v>0.26</c:v>
                </c:pt>
              </c:numCache>
            </c:numRef>
          </c:val>
        </c:ser>
        <c:axId val="61042688"/>
        <c:axId val="61044224"/>
      </c:barChart>
      <c:catAx>
        <c:axId val="61042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rgbClr val="00B0F0"/>
                </a:solidFill>
                <a:latin typeface="Calibri" pitchFamily="34" charset="0"/>
              </a:defRPr>
            </a:pPr>
            <a:endParaRPr lang="en-US"/>
          </a:p>
        </c:txPr>
        <c:crossAx val="61044224"/>
        <c:crosses val="autoZero"/>
        <c:auto val="1"/>
        <c:lblAlgn val="ctr"/>
        <c:lblOffset val="100"/>
      </c:catAx>
      <c:valAx>
        <c:axId val="610442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b="1">
                <a:solidFill>
                  <a:srgbClr val="00B0F0"/>
                </a:solidFill>
              </a:defRPr>
            </a:pPr>
            <a:endParaRPr lang="en-US"/>
          </a:p>
        </c:txPr>
        <c:crossAx val="610426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solidFill>
                <a:srgbClr val="00B0F0"/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SVA Category 1 Non-Compliances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0375935112355152E-2"/>
          <c:y val="0.14692722314008133"/>
          <c:w val="0.93725669183662608"/>
          <c:h val="0.6557033537492249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1.01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1.02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1.03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12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1.04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1.06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overlap val="100"/>
        <c:axId val="96430720"/>
        <c:axId val="96436608"/>
      </c:barChart>
      <c:catAx>
        <c:axId val="96430720"/>
        <c:scaling>
          <c:orientation val="minMax"/>
        </c:scaling>
        <c:axPos val="b"/>
        <c:tickLblPos val="nextTo"/>
        <c:crossAx val="96436608"/>
        <c:crosses val="autoZero"/>
        <c:auto val="1"/>
        <c:lblAlgn val="ctr"/>
        <c:lblOffset val="100"/>
      </c:catAx>
      <c:valAx>
        <c:axId val="96436608"/>
        <c:scaling>
          <c:orientation val="minMax"/>
        </c:scaling>
        <c:axPos val="l"/>
        <c:majorGridlines/>
        <c:numFmt formatCode="General" sourceLinked="1"/>
        <c:tickLblPos val="nextTo"/>
        <c:crossAx val="964307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9"/>
  <c:chart>
    <c:title>
      <c:tx>
        <c:rich>
          <a:bodyPr/>
          <a:lstStyle/>
          <a:p>
            <a:pPr>
              <a:defRPr>
                <a:solidFill>
                  <a:srgbClr val="00B0F0"/>
                </a:solidFill>
              </a:defRPr>
            </a:pPr>
            <a:r>
              <a:rPr lang="en-GB" dirty="0" smtClean="0">
                <a:solidFill>
                  <a:srgbClr val="00B0F0"/>
                </a:solidFill>
              </a:rPr>
              <a:t>SVA Category 1.04 </a:t>
            </a:r>
            <a:r>
              <a:rPr lang="en-GB" baseline="0" dirty="0" smtClean="0">
                <a:solidFill>
                  <a:srgbClr val="00B0F0"/>
                </a:solidFill>
              </a:rPr>
              <a:t> non-compliances</a:t>
            </a:r>
            <a:endParaRPr lang="en-GB" dirty="0">
              <a:solidFill>
                <a:srgbClr val="00B0F0"/>
              </a:solidFill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2.7014505275957792E-2"/>
          <c:y val="1.8556846174179874E-2"/>
          <c:w val="0.96234326452971675"/>
          <c:h val="0.81682806316539602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Raised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Sheet1!$A$2:$A$4</c:f>
              <c:strCache>
                <c:ptCount val="3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gapWidth val="53"/>
        <c:overlap val="100"/>
        <c:axId val="103099008"/>
        <c:axId val="103383424"/>
      </c:barChart>
      <c:catAx>
        <c:axId val="103099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en-US"/>
          </a:p>
        </c:txPr>
        <c:crossAx val="103383424"/>
        <c:crosses val="autoZero"/>
        <c:auto val="1"/>
        <c:lblAlgn val="ctr"/>
        <c:lblOffset val="100"/>
      </c:catAx>
      <c:valAx>
        <c:axId val="103383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en-US"/>
          </a:p>
        </c:txPr>
        <c:crossAx val="103099008"/>
        <c:crosses val="autoZero"/>
        <c:crossBetween val="between"/>
      </c:valAx>
      <c:spPr>
        <a:noFill/>
      </c:spPr>
    </c:plotArea>
    <c:legend>
      <c:legendPos val="b"/>
      <c:layout/>
      <c:txPr>
        <a:bodyPr/>
        <a:lstStyle/>
        <a:p>
          <a:pPr>
            <a:defRPr>
              <a:solidFill>
                <a:srgbClr val="00B0F0"/>
              </a:solidFill>
            </a:defRPr>
          </a:pPr>
          <a:endParaRPr lang="en-US"/>
        </a:p>
      </c:txPr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6032C-B47E-4DA2-964A-144DA4A4116A}" type="datetimeFigureOut">
              <a:rPr lang="en-GB" smtClean="0"/>
              <a:pPr/>
              <a:t>10/07/2017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C31A4-6415-4BE4-985C-B8B35519EE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86882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D2905-C3FC-47C5-A4B8-8407FE5EFD4E}" type="datetimeFigureOut">
              <a:rPr lang="en-GB" smtClean="0"/>
              <a:pPr/>
              <a:t>10/07/2017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19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60DBC-2A91-45F0-BC70-C5D7BC041C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92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7182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182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18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182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718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182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60DBC-2A91-45F0-BC70-C5D7BC041CDF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860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34510"/>
            <a:ext cx="265177" cy="185928"/>
          </a:xfrm>
          <a:prstGeom prst="rect">
            <a:avLst/>
          </a:prstGeom>
        </p:spPr>
      </p:pic>
      <p:sp>
        <p:nvSpPr>
          <p:cNvPr id="4" name="Prostokąt 2"/>
          <p:cNvSpPr/>
          <p:nvPr userDrawn="1"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Page info</a:t>
            </a:r>
            <a:endParaRPr lang="pl-PL" sz="1800" b="1" dirty="0">
              <a:solidFill>
                <a:srgbClr val="00A6D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Prostokąt 2"/>
          <p:cNvSpPr/>
          <p:nvPr userDrawn="1"/>
        </p:nvSpPr>
        <p:spPr>
          <a:xfrm>
            <a:off x="652042" y="1557586"/>
            <a:ext cx="11166662" cy="402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en-GB" sz="16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Text</a:t>
            </a:r>
          </a:p>
        </p:txBody>
      </p:sp>
      <p:sp>
        <p:nvSpPr>
          <p:cNvPr id="6" name="Tytuł 1"/>
          <p:cNvSpPr txBox="1">
            <a:spLocks/>
          </p:cNvSpPr>
          <p:nvPr userDrawn="1"/>
        </p:nvSpPr>
        <p:spPr>
          <a:xfrm>
            <a:off x="560407" y="344172"/>
            <a:ext cx="10215319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Default </a:t>
            </a:r>
            <a:r>
              <a:rPr lang="pl-PL" sz="44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page</a:t>
            </a:r>
            <a:r>
              <a:rPr lang="en-US" sz="44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title</a:t>
            </a:r>
            <a:r>
              <a:rPr lang="pl-PL" b="1" dirty="0" smtClean="0"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pl-PL" b="1" dirty="0" smtClean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20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Default but also important sub</a:t>
            </a:r>
            <a:r>
              <a:rPr lang="pl-PL" sz="20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page </a:t>
            </a:r>
            <a:r>
              <a:rPr lang="en-US" sz="20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pl-PL" sz="2000" b="1" dirty="0">
              <a:solidFill>
                <a:srgbClr val="00A6D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6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7" y="23488"/>
            <a:ext cx="12192000" cy="1894138"/>
          </a:xfrm>
          <a:prstGeom prst="rect">
            <a:avLst/>
          </a:prstGeom>
        </p:spPr>
      </p:pic>
      <p:sp>
        <p:nvSpPr>
          <p:cNvPr id="3" name="Tytuł 1"/>
          <p:cNvSpPr txBox="1">
            <a:spLocks/>
          </p:cNvSpPr>
          <p:nvPr userDrawn="1"/>
        </p:nvSpPr>
        <p:spPr>
          <a:xfrm>
            <a:off x="560407" y="2265573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Default main title</a:t>
            </a:r>
            <a:r>
              <a:rPr lang="pl-PL" b="1" dirty="0" smtClean="0"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pl-PL" b="1" dirty="0" smtClean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20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Default but also important subtitle</a:t>
            </a:r>
            <a:endParaRPr lang="pl-PL" sz="2000" b="1" dirty="0">
              <a:solidFill>
                <a:srgbClr val="00A6D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Prostokąt 2"/>
          <p:cNvSpPr/>
          <p:nvPr userDrawn="1"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Date</a:t>
            </a:r>
            <a:endParaRPr lang="pl-PL" sz="1800" b="1" dirty="0">
              <a:solidFill>
                <a:srgbClr val="00A6D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53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34510"/>
            <a:ext cx="265177" cy="185928"/>
          </a:xfrm>
          <a:prstGeom prst="rect">
            <a:avLst/>
          </a:prstGeom>
        </p:spPr>
      </p:pic>
      <p:pic>
        <p:nvPicPr>
          <p:cNvPr id="4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078973"/>
            <a:ext cx="265177" cy="185928"/>
          </a:xfrm>
          <a:prstGeom prst="rect">
            <a:avLst/>
          </a:prstGeom>
        </p:spPr>
      </p:pic>
      <p:pic>
        <p:nvPicPr>
          <p:cNvPr id="5" name="Obraz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6" y="3127691"/>
            <a:ext cx="265177" cy="185928"/>
          </a:xfrm>
          <a:prstGeom prst="rect">
            <a:avLst/>
          </a:prstGeom>
        </p:spPr>
      </p:pic>
      <p:pic>
        <p:nvPicPr>
          <p:cNvPr id="6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2783228"/>
            <a:ext cx="265177" cy="185928"/>
          </a:xfrm>
          <a:prstGeom prst="rect">
            <a:avLst/>
          </a:prstGeom>
        </p:spPr>
      </p:pic>
      <p:pic>
        <p:nvPicPr>
          <p:cNvPr id="7" name="Obraz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38765"/>
            <a:ext cx="265177" cy="185928"/>
          </a:xfrm>
          <a:prstGeom prst="rect">
            <a:avLst/>
          </a:prstGeom>
        </p:spPr>
      </p:pic>
      <p:sp>
        <p:nvSpPr>
          <p:cNvPr id="8" name="Prostokąt 2"/>
          <p:cNvSpPr/>
          <p:nvPr userDrawn="1"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Agenda</a:t>
            </a:r>
            <a:endParaRPr lang="pl-PL" sz="1800" b="1" dirty="0">
              <a:solidFill>
                <a:srgbClr val="00A6D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Prostokąt 2"/>
          <p:cNvSpPr/>
          <p:nvPr userDrawn="1"/>
        </p:nvSpPr>
        <p:spPr>
          <a:xfrm>
            <a:off x="652042" y="765498"/>
            <a:ext cx="11166662" cy="748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Item 1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Item 2</a:t>
            </a:r>
          </a:p>
        </p:txBody>
      </p:sp>
    </p:spTree>
    <p:extLst>
      <p:ext uri="{BB962C8B-B14F-4D97-AF65-F5344CB8AC3E}">
        <p14:creationId xmlns:p14="http://schemas.microsoft.com/office/powerpoint/2010/main" xmlns="" val="20338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Contact</a:t>
            </a:r>
            <a:endParaRPr lang="pl-PL" sz="1800" b="1" dirty="0">
              <a:solidFill>
                <a:srgbClr val="00A6D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Prostokąt 2"/>
          <p:cNvSpPr/>
          <p:nvPr userDrawn="1"/>
        </p:nvSpPr>
        <p:spPr>
          <a:xfrm>
            <a:off x="652042" y="608083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700"/>
              </a:lnSpc>
            </a:pPr>
            <a:r>
              <a:rPr lang="en-US" sz="1600" b="1" dirty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C&amp;C Group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A5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Bourne House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A5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475 Godstone Road, Whyteleafe</a:t>
            </a: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00A5D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Surrey, CR3 0BL</a:t>
            </a:r>
          </a:p>
          <a:p>
            <a:pPr>
              <a:lnSpc>
                <a:spcPts val="2700"/>
              </a:lnSpc>
              <a:tabLst>
                <a:tab pos="804863" algn="l"/>
              </a:tabLst>
            </a:pPr>
            <a:r>
              <a:rPr lang="en-US" sz="1600" b="1" dirty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Tel</a:t>
            </a:r>
            <a:r>
              <a:rPr lang="en-US" sz="16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	+</a:t>
            </a:r>
            <a:r>
              <a:rPr lang="en-US" sz="1600" b="1" dirty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44 (0)1883 621 006</a:t>
            </a:r>
          </a:p>
          <a:p>
            <a:pPr>
              <a:lnSpc>
                <a:spcPts val="2700"/>
              </a:lnSpc>
              <a:tabLst>
                <a:tab pos="804863" algn="l"/>
              </a:tabLst>
            </a:pPr>
            <a:r>
              <a:rPr lang="en-US" sz="1600" b="1" dirty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</a:t>
            </a:r>
            <a:r>
              <a:rPr lang="en-US" sz="1600" b="1" dirty="0" smtClean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-mail:	office@candc-uk.com</a:t>
            </a:r>
            <a:endParaRPr lang="en-US" sz="1600" b="1" dirty="0">
              <a:solidFill>
                <a:srgbClr val="0A4FA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ts val="2700"/>
              </a:lnSpc>
              <a:tabLst>
                <a:tab pos="804863" algn="l"/>
              </a:tabLst>
            </a:pPr>
            <a:r>
              <a:rPr lang="en-US" sz="1600" b="1" dirty="0">
                <a:solidFill>
                  <a:srgbClr val="0A4F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www.candc-uk.com</a:t>
            </a:r>
            <a:endParaRPr lang="pl-PL" sz="1600" b="1" dirty="0">
              <a:solidFill>
                <a:srgbClr val="0A4FA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34510"/>
            <a:ext cx="265177" cy="185928"/>
          </a:xfrm>
          <a:prstGeom prst="rect">
            <a:avLst/>
          </a:prstGeom>
        </p:spPr>
      </p:pic>
      <p:pic>
        <p:nvPicPr>
          <p:cNvPr id="6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6" y="2803596"/>
            <a:ext cx="265177" cy="185928"/>
          </a:xfrm>
          <a:prstGeom prst="rect">
            <a:avLst/>
          </a:prstGeom>
        </p:spPr>
      </p:pic>
      <p:pic>
        <p:nvPicPr>
          <p:cNvPr id="7" name="Obraz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2459133"/>
            <a:ext cx="265177" cy="185928"/>
          </a:xfrm>
          <a:prstGeom prst="rect">
            <a:avLst/>
          </a:prstGeom>
        </p:spPr>
      </p:pic>
      <p:pic>
        <p:nvPicPr>
          <p:cNvPr id="8" name="Obraz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14670"/>
            <a:ext cx="265177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604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091" y="6357822"/>
            <a:ext cx="2742843" cy="365210"/>
          </a:xfrm>
          <a:prstGeom prst="rect">
            <a:avLst/>
          </a:prstGeom>
        </p:spPr>
        <p:txBody>
          <a:bodyPr/>
          <a:lstStyle/>
          <a:p>
            <a:fld id="{8D1D3B8B-B492-48D4-93AA-88064A976684}" type="datetimeFigureOut">
              <a:rPr lang="pl-PL" smtClean="0"/>
              <a:pPr/>
              <a:t>2017-07-10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/>
          <a:lstStyle/>
          <a:p>
            <a:fld id="{968683F9-36A0-4BBC-95E6-C4FCFEFB15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636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14" y="6234677"/>
            <a:ext cx="1990750" cy="43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098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  <p:sldLayoutId id="2147483653" r:id="rId5"/>
    <p:sldLayoutId id="2147483654" r:id="rId6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7" y="23488"/>
            <a:ext cx="12192000" cy="1894138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560407" y="2265573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 fontScale="25000" lnSpcReduction="200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400" b="1" dirty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pPr algn="l"/>
            <a:endParaRPr lang="en-GB" sz="4400" b="1" dirty="0" smtClean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endParaRPr lang="en-GB" sz="21600" b="1" dirty="0" smtClean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r>
              <a:rPr lang="en-GB" sz="21600" b="1" dirty="0" smtClean="0">
                <a:solidFill>
                  <a:srgbClr val="0A4FA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Technical Assurance Agent</a:t>
            </a:r>
          </a:p>
          <a:p>
            <a:endParaRPr lang="en-GB" sz="21600" b="1" dirty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r>
              <a:rPr lang="en-GB" sz="21600" b="1" dirty="0" smtClean="0">
                <a:solidFill>
                  <a:srgbClr val="0A4FA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Annual Report 2016-2017</a:t>
            </a:r>
            <a:endParaRPr lang="en-GB" sz="21600" b="1" dirty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pPr algn="l"/>
            <a:endParaRPr lang="en-US" sz="4400" b="1" dirty="0" smtClean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14" y="6234677"/>
            <a:ext cx="1990750" cy="435477"/>
          </a:xfrm>
          <a:prstGeom prst="rect">
            <a:avLst/>
          </a:prstGeom>
        </p:spPr>
      </p:pic>
      <p:sp>
        <p:nvSpPr>
          <p:cNvPr id="7" name="Prostokąt 2"/>
          <p:cNvSpPr/>
          <p:nvPr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July 2017</a:t>
            </a:r>
            <a:endParaRPr lang="pl-PL" sz="1800" b="1" dirty="0">
              <a:solidFill>
                <a:srgbClr val="00A6DF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8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The Health of the Market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614" y="1720840"/>
            <a:ext cx="106571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SVA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Issues detected and what do they mean?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Removed and blown fuses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CTs being open circuit or shorted out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Wiring faults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Faulty meters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CT orientation</a:t>
            </a:r>
          </a:p>
          <a:p>
            <a:pPr lvl="1"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1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The Health of the Market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614" y="1720840"/>
            <a:ext cx="106571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SVA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Continued </a:t>
            </a:r>
            <a:r>
              <a:rPr lang="en-GB" dirty="0">
                <a:solidFill>
                  <a:srgbClr val="002060"/>
                </a:solidFill>
              </a:rPr>
              <a:t>improvement in the rectification of Category 1 non-compliances has </a:t>
            </a:r>
            <a:r>
              <a:rPr lang="en-GB" u="sng" dirty="0">
                <a:solidFill>
                  <a:srgbClr val="002060"/>
                </a:solidFill>
              </a:rPr>
              <a:t>not</a:t>
            </a:r>
            <a:r>
              <a:rPr lang="en-GB" dirty="0">
                <a:solidFill>
                  <a:srgbClr val="002060"/>
                </a:solidFill>
              </a:rPr>
              <a:t> been maintained, rising from 12 </a:t>
            </a:r>
            <a:r>
              <a:rPr lang="en-GB" dirty="0" smtClean="0">
                <a:solidFill>
                  <a:srgbClr val="002060"/>
                </a:solidFill>
              </a:rPr>
              <a:t>working days </a:t>
            </a:r>
            <a:r>
              <a:rPr lang="en-GB" dirty="0">
                <a:solidFill>
                  <a:srgbClr val="002060"/>
                </a:solidFill>
              </a:rPr>
              <a:t>last year to 16 </a:t>
            </a:r>
            <a:r>
              <a:rPr lang="en-GB" dirty="0" smtClean="0">
                <a:solidFill>
                  <a:srgbClr val="002060"/>
                </a:solidFill>
              </a:rPr>
              <a:t>working days </a:t>
            </a:r>
            <a:r>
              <a:rPr lang="en-GB" dirty="0">
                <a:solidFill>
                  <a:srgbClr val="002060"/>
                </a:solidFill>
              </a:rPr>
              <a:t>this </a:t>
            </a:r>
            <a:r>
              <a:rPr lang="en-GB" dirty="0" smtClean="0">
                <a:solidFill>
                  <a:srgbClr val="002060"/>
                </a:solidFill>
              </a:rPr>
              <a:t>year</a:t>
            </a: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There </a:t>
            </a:r>
            <a:r>
              <a:rPr lang="en-GB" dirty="0">
                <a:solidFill>
                  <a:srgbClr val="002060"/>
                </a:solidFill>
              </a:rPr>
              <a:t>remains a number of unresolved Category 1 non-compliances recorded this year at the time of writing our </a:t>
            </a:r>
            <a:r>
              <a:rPr lang="en-GB" dirty="0" smtClean="0">
                <a:solidFill>
                  <a:srgbClr val="002060"/>
                </a:solidFill>
              </a:rPr>
              <a:t>report</a:t>
            </a:r>
            <a:endParaRPr lang="en-GB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Two unresolved Category </a:t>
            </a:r>
            <a:r>
              <a:rPr lang="en-GB" dirty="0">
                <a:solidFill>
                  <a:srgbClr val="002060"/>
                </a:solidFill>
              </a:rPr>
              <a:t>1 </a:t>
            </a:r>
            <a:r>
              <a:rPr lang="en-GB" dirty="0" smtClean="0">
                <a:solidFill>
                  <a:srgbClr val="002060"/>
                </a:solidFill>
              </a:rPr>
              <a:t>non-compliances </a:t>
            </a:r>
            <a:r>
              <a:rPr lang="en-GB" dirty="0">
                <a:solidFill>
                  <a:srgbClr val="002060"/>
                </a:solidFill>
              </a:rPr>
              <a:t>remaining from previous audit </a:t>
            </a:r>
            <a:r>
              <a:rPr lang="en-GB" dirty="0" smtClean="0">
                <a:solidFill>
                  <a:srgbClr val="002060"/>
                </a:solidFill>
              </a:rPr>
              <a:t>years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4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The Health of the Market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614" y="1720840"/>
            <a:ext cx="106571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CVA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Two </a:t>
            </a:r>
            <a:r>
              <a:rPr lang="en-GB" dirty="0">
                <a:solidFill>
                  <a:srgbClr val="002060"/>
                </a:solidFill>
              </a:rPr>
              <a:t>Category 1 non-compliances have been recorded this </a:t>
            </a:r>
            <a:r>
              <a:rPr lang="en-GB" dirty="0" smtClean="0">
                <a:solidFill>
                  <a:srgbClr val="002060"/>
                </a:solidFill>
              </a:rPr>
              <a:t>year </a:t>
            </a: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The ELEXON Trading Disputes team </a:t>
            </a:r>
            <a:r>
              <a:rPr lang="en-GB" dirty="0">
                <a:solidFill>
                  <a:srgbClr val="002060"/>
                </a:solidFill>
              </a:rPr>
              <a:t>deem there is no impact to </a:t>
            </a:r>
            <a:r>
              <a:rPr lang="en-GB" dirty="0" smtClean="0">
                <a:solidFill>
                  <a:srgbClr val="002060"/>
                </a:solidFill>
              </a:rPr>
              <a:t>Settlement</a:t>
            </a:r>
            <a:endParaRPr lang="en-GB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11 Category 1 non-compliances recorded </a:t>
            </a:r>
            <a:r>
              <a:rPr lang="en-GB" dirty="0">
                <a:solidFill>
                  <a:srgbClr val="002060"/>
                </a:solidFill>
              </a:rPr>
              <a:t>since </a:t>
            </a:r>
            <a:r>
              <a:rPr lang="en-GB" dirty="0" smtClean="0">
                <a:solidFill>
                  <a:srgbClr val="002060"/>
                </a:solidFill>
              </a:rPr>
              <a:t>2007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Data checks (CDCC) identified two non-compliances.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Category </a:t>
            </a:r>
            <a:r>
              <a:rPr lang="en-GB" dirty="0">
                <a:solidFill>
                  <a:srgbClr val="002060"/>
                </a:solidFill>
              </a:rPr>
              <a:t>2 </a:t>
            </a:r>
            <a:r>
              <a:rPr lang="en-GB" dirty="0" smtClean="0">
                <a:solidFill>
                  <a:srgbClr val="002060"/>
                </a:solidFill>
              </a:rPr>
              <a:t>count has fallen for the 2</a:t>
            </a:r>
            <a:r>
              <a:rPr lang="en-GB" baseline="30000" dirty="0" smtClean="0">
                <a:solidFill>
                  <a:srgbClr val="002060"/>
                </a:solidFill>
              </a:rPr>
              <a:t>nd</a:t>
            </a:r>
            <a:r>
              <a:rPr lang="en-GB" dirty="0" smtClean="0">
                <a:solidFill>
                  <a:srgbClr val="002060"/>
                </a:solidFill>
              </a:rPr>
              <a:t> consecutive year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6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7" y="23488"/>
            <a:ext cx="12192000" cy="1894138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560407" y="2265573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 fontScale="47500" lnSpcReduction="200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400" b="1" dirty="0">
              <a:solidFill>
                <a:srgbClr val="0A4FA1"/>
              </a:solidFill>
              <a:ea typeface="Roboto" panose="02000000000000000000" pitchFamily="2" charset="0"/>
            </a:endParaRPr>
          </a:p>
          <a:p>
            <a:pPr algn="l"/>
            <a:endParaRPr lang="en-GB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  <a:p>
            <a:r>
              <a:rPr lang="en-GB" sz="11000" b="1" dirty="0" smtClean="0">
                <a:solidFill>
                  <a:srgbClr val="0A4FA1"/>
                </a:solidFill>
                <a:latin typeface="+mn-lt"/>
                <a:ea typeface="Roboto" panose="02000000000000000000" pitchFamily="2" charset="0"/>
              </a:rPr>
              <a:t>Key Audit Issues</a:t>
            </a:r>
            <a:endParaRPr lang="en-GB" sz="11000" b="1" dirty="0">
              <a:solidFill>
                <a:srgbClr val="0A4FA1"/>
              </a:solidFill>
              <a:latin typeface="+mn-lt"/>
              <a:ea typeface="Roboto" panose="02000000000000000000" pitchFamily="2" charset="0"/>
            </a:endParaRPr>
          </a:p>
          <a:p>
            <a:pPr algn="l"/>
            <a:endParaRPr lang="en-US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14" y="6234677"/>
            <a:ext cx="1990750" cy="435477"/>
          </a:xfrm>
          <a:prstGeom prst="rect">
            <a:avLst/>
          </a:prstGeom>
        </p:spPr>
      </p:pic>
      <p:sp>
        <p:nvSpPr>
          <p:cNvPr id="7" name="Prostokąt 2"/>
          <p:cNvSpPr/>
          <p:nvPr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Jul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y 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2017</a:t>
            </a:r>
            <a:endParaRPr lang="pl-PL" sz="1800" b="1" dirty="0">
              <a:solidFill>
                <a:srgbClr val="00A6DF"/>
              </a:solidFill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9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Key Audit Issues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606" y="159502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>
                <a:solidFill>
                  <a:srgbClr val="002060"/>
                </a:solidFill>
              </a:rPr>
              <a:t>Commissioning</a:t>
            </a: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694606" y="2204864"/>
            <a:ext cx="106571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1" dirty="0" smtClean="0">
                <a:solidFill>
                  <a:srgbClr val="002060"/>
                </a:solidFill>
              </a:rPr>
              <a:t>SVA</a:t>
            </a:r>
          </a:p>
          <a:p>
            <a:pPr marL="952485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This year’s results are once again a concern</a:t>
            </a:r>
          </a:p>
          <a:p>
            <a:pPr marL="952485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How are parties performing against P283?</a:t>
            </a:r>
          </a:p>
          <a:p>
            <a:pPr marL="952485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Specific Sample 2017-2018</a:t>
            </a:r>
          </a:p>
          <a:p>
            <a:pPr algn="l">
              <a:spcBef>
                <a:spcPct val="50000"/>
              </a:spcBef>
            </a:pPr>
            <a:r>
              <a:rPr lang="en-GB" b="1" dirty="0" smtClean="0">
                <a:solidFill>
                  <a:srgbClr val="002060"/>
                </a:solidFill>
              </a:rPr>
              <a:t>CVA</a:t>
            </a:r>
          </a:p>
          <a:p>
            <a:pPr marL="952485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Improved figures</a:t>
            </a:r>
          </a:p>
          <a:p>
            <a:pPr marL="952485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Pre-1993 Registration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9730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Key Audit Issues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614" y="1628800"/>
            <a:ext cx="107291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>
                <a:solidFill>
                  <a:srgbClr val="002060"/>
                </a:solidFill>
              </a:rPr>
              <a:t>COMMISSIONING</a:t>
            </a:r>
            <a:endParaRPr lang="en-GB" b="1" dirty="0">
              <a:solidFill>
                <a:srgbClr val="002060"/>
              </a:solidFill>
            </a:endParaRPr>
          </a:p>
          <a:p>
            <a:pPr algn="just"/>
            <a:endParaRPr lang="en-GB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Over 70% of HHMS audited had missing, incorrect or incomplete commissioning (SVA)</a:t>
            </a:r>
          </a:p>
          <a:p>
            <a:pPr marL="0" lvl="1" algn="just">
              <a:buFont typeface="Arial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HHMS inspected that were commissioned after the introduction of P283 show a 60% commissioning failure rate</a:t>
            </a:r>
          </a:p>
          <a:p>
            <a:pPr algn="just">
              <a:buFont typeface="Arial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Figures continue to suggest a weakness by Market Participants with their commissioning processes</a:t>
            </a:r>
          </a:p>
          <a:p>
            <a:pPr algn="just">
              <a:buFont typeface="Arial" pitchFamily="34" charset="0"/>
              <a:buChar char="•"/>
            </a:pPr>
            <a:endParaRPr lang="en-GB" dirty="0" smtClean="0"/>
          </a:p>
          <a:p>
            <a:pPr algn="just">
              <a:buFont typeface="Arial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1982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Key Audit Issues</a:t>
            </a:r>
            <a:endParaRPr lang="en-GB" sz="5400" b="1" dirty="0">
              <a:solidFill>
                <a:srgbClr val="0A4FA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3746207729"/>
              </p:ext>
            </p:extLst>
          </p:nvPr>
        </p:nvGraphicFramePr>
        <p:xfrm>
          <a:off x="683568" y="1485578"/>
          <a:ext cx="1074023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810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Key Audit Issues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614" y="982177"/>
            <a:ext cx="106571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 smtClean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rgbClr val="002060"/>
                </a:solidFill>
              </a:rPr>
              <a:t>ME Failures</a:t>
            </a:r>
          </a:p>
          <a:p>
            <a:pPr>
              <a:spcBef>
                <a:spcPct val="50000"/>
              </a:spcBef>
            </a:pPr>
            <a:endParaRPr lang="en-GB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 significant increase </a:t>
            </a:r>
            <a:r>
              <a:rPr lang="en-GB" dirty="0">
                <a:solidFill>
                  <a:srgbClr val="002060"/>
                </a:solidFill>
              </a:rPr>
              <a:t>in ME </a:t>
            </a:r>
            <a:r>
              <a:rPr lang="en-GB" dirty="0" smtClean="0">
                <a:solidFill>
                  <a:srgbClr val="002060"/>
                </a:solidFill>
              </a:rPr>
              <a:t>failures recorded this year.</a:t>
            </a: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Undiscovered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HHDC Documentation errors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Increased </a:t>
            </a:r>
            <a:r>
              <a:rPr lang="en-GB" dirty="0" smtClean="0">
                <a:solidFill>
                  <a:srgbClr val="002060"/>
                </a:solidFill>
              </a:rPr>
              <a:t>numbers</a:t>
            </a:r>
            <a:endParaRPr lang="en-GB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Root cause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0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Key Audit Issues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622" y="1166843"/>
            <a:ext cx="104411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b="1" dirty="0" smtClean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rgbClr val="002060"/>
                </a:solidFill>
              </a:rPr>
              <a:t>Measurement </a:t>
            </a:r>
            <a:r>
              <a:rPr lang="en-GB" b="1" dirty="0">
                <a:solidFill>
                  <a:srgbClr val="002060"/>
                </a:solidFill>
              </a:rPr>
              <a:t>Transformer Certificates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665 </a:t>
            </a:r>
            <a:r>
              <a:rPr lang="en-GB" dirty="0">
                <a:solidFill>
                  <a:srgbClr val="002060"/>
                </a:solidFill>
              </a:rPr>
              <a:t>Category 2.16 non-compliances </a:t>
            </a:r>
            <a:r>
              <a:rPr lang="en-GB" dirty="0" smtClean="0">
                <a:solidFill>
                  <a:srgbClr val="002060"/>
                </a:solidFill>
              </a:rPr>
              <a:t>identified. The figure remains consistently high </a:t>
            </a:r>
            <a:r>
              <a:rPr lang="en-GB" dirty="0">
                <a:solidFill>
                  <a:srgbClr val="002060"/>
                </a:solidFill>
              </a:rPr>
              <a:t>year on year. (663 remain unresolved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  <a:endParaRPr lang="en-GB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Overall Accuracy confirmation without </a:t>
            </a:r>
            <a:r>
              <a:rPr lang="en-GB" dirty="0" smtClean="0">
                <a:solidFill>
                  <a:srgbClr val="002060"/>
                </a:solidFill>
              </a:rPr>
              <a:t>Certificates</a:t>
            </a:r>
            <a:endParaRPr lang="en-GB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 rating plate </a:t>
            </a:r>
            <a:r>
              <a:rPr lang="en-GB" dirty="0" smtClean="0">
                <a:solidFill>
                  <a:srgbClr val="002060"/>
                </a:solidFill>
              </a:rPr>
              <a:t>accessibility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Meter </a:t>
            </a:r>
            <a:r>
              <a:rPr lang="en-GB" dirty="0" smtClean="0">
                <a:solidFill>
                  <a:srgbClr val="002060"/>
                </a:solidFill>
              </a:rPr>
              <a:t>compensation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6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7" y="23488"/>
            <a:ext cx="12192000" cy="1894138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560407" y="2265573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 fontScale="47500" lnSpcReduction="200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400" b="1" dirty="0">
              <a:solidFill>
                <a:srgbClr val="0A4FA1"/>
              </a:solidFill>
              <a:ea typeface="Roboto" panose="02000000000000000000" pitchFamily="2" charset="0"/>
            </a:endParaRPr>
          </a:p>
          <a:p>
            <a:pPr algn="l"/>
            <a:endParaRPr lang="en-GB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  <a:p>
            <a:r>
              <a:rPr lang="en-GB" sz="11000" b="1" dirty="0" smtClean="0">
                <a:solidFill>
                  <a:srgbClr val="0A4FA1"/>
                </a:solidFill>
                <a:latin typeface="+mn-lt"/>
                <a:ea typeface="Roboto" panose="02000000000000000000" pitchFamily="2" charset="0"/>
              </a:rPr>
              <a:t>Any Questions?</a:t>
            </a:r>
            <a:endParaRPr lang="en-GB" sz="11000" b="1" dirty="0">
              <a:solidFill>
                <a:srgbClr val="0A4FA1"/>
              </a:solidFill>
              <a:latin typeface="+mn-lt"/>
              <a:ea typeface="Roboto" panose="02000000000000000000" pitchFamily="2" charset="0"/>
            </a:endParaRPr>
          </a:p>
          <a:p>
            <a:pPr algn="l"/>
            <a:endParaRPr lang="en-US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14" y="6234677"/>
            <a:ext cx="1990750" cy="435477"/>
          </a:xfrm>
          <a:prstGeom prst="rect">
            <a:avLst/>
          </a:prstGeom>
        </p:spPr>
      </p:pic>
      <p:sp>
        <p:nvSpPr>
          <p:cNvPr id="7" name="Prostokąt 2"/>
          <p:cNvSpPr/>
          <p:nvPr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Jul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y 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2017</a:t>
            </a:r>
            <a:endParaRPr lang="pl-PL" sz="1800" b="1" dirty="0">
              <a:solidFill>
                <a:srgbClr val="00A6DF"/>
              </a:solidFill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7" y="23488"/>
            <a:ext cx="12192000" cy="1894138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560407" y="2265573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 fontScale="47500" lnSpcReduction="200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400" b="1" dirty="0">
              <a:solidFill>
                <a:srgbClr val="0A4FA1"/>
              </a:solidFill>
              <a:ea typeface="Roboto" panose="02000000000000000000" pitchFamily="2" charset="0"/>
            </a:endParaRPr>
          </a:p>
          <a:p>
            <a:pPr algn="l"/>
            <a:endParaRPr lang="en-GB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  <a:p>
            <a:r>
              <a:rPr lang="en-GB" sz="11000" b="1" dirty="0" smtClean="0">
                <a:solidFill>
                  <a:srgbClr val="0A4FA1"/>
                </a:solidFill>
                <a:latin typeface="+mn-lt"/>
                <a:ea typeface="Roboto" panose="02000000000000000000" pitchFamily="2" charset="0"/>
              </a:rPr>
              <a:t>The Scope of This Year’s Audit</a:t>
            </a:r>
            <a:endParaRPr lang="en-GB" sz="11000" b="1" dirty="0">
              <a:solidFill>
                <a:srgbClr val="0A4FA1"/>
              </a:solidFill>
              <a:latin typeface="+mn-lt"/>
              <a:ea typeface="Roboto" panose="02000000000000000000" pitchFamily="2" charset="0"/>
            </a:endParaRPr>
          </a:p>
          <a:p>
            <a:pPr algn="l"/>
            <a:endParaRPr lang="en-US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14" y="6234677"/>
            <a:ext cx="1990750" cy="435477"/>
          </a:xfrm>
          <a:prstGeom prst="rect">
            <a:avLst/>
          </a:prstGeom>
        </p:spPr>
      </p:pic>
      <p:sp>
        <p:nvSpPr>
          <p:cNvPr id="7" name="Prostokąt 2"/>
          <p:cNvSpPr/>
          <p:nvPr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Jul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y 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2017</a:t>
            </a:r>
            <a:endParaRPr lang="pl-PL" sz="1800" b="1" dirty="0">
              <a:solidFill>
                <a:srgbClr val="00A6DF"/>
              </a:solidFill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0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7" y="23488"/>
            <a:ext cx="12192000" cy="1894138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560407" y="2265573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 fontScale="25000" lnSpcReduction="200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400" b="1" dirty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pPr algn="l"/>
            <a:endParaRPr lang="en-GB" sz="4400" b="1" dirty="0" smtClean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endParaRPr lang="en-GB" sz="21600" b="1" dirty="0" smtClean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r>
              <a:rPr lang="en-GB" sz="21600" b="1" dirty="0" smtClean="0">
                <a:solidFill>
                  <a:srgbClr val="0A4FA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Technical Assurance Agent</a:t>
            </a:r>
          </a:p>
          <a:p>
            <a:endParaRPr lang="en-GB" sz="21600" b="1" dirty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r>
              <a:rPr lang="en-GB" sz="21600" b="1" dirty="0" smtClean="0">
                <a:solidFill>
                  <a:srgbClr val="0A4FA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Annual Report 2016-2017</a:t>
            </a:r>
            <a:endParaRPr lang="en-GB" sz="21600" b="1" dirty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pPr algn="l"/>
            <a:endParaRPr lang="en-US" sz="4400" b="1" dirty="0" smtClean="0">
              <a:solidFill>
                <a:srgbClr val="0A4FA1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14" y="6234677"/>
            <a:ext cx="1990750" cy="435477"/>
          </a:xfrm>
          <a:prstGeom prst="rect">
            <a:avLst/>
          </a:prstGeom>
        </p:spPr>
      </p:pic>
      <p:sp>
        <p:nvSpPr>
          <p:cNvPr id="7" name="Prostokąt 2"/>
          <p:cNvSpPr/>
          <p:nvPr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July 2017</a:t>
            </a:r>
            <a:endParaRPr lang="pl-PL" sz="1800" b="1" dirty="0">
              <a:solidFill>
                <a:srgbClr val="00A6DF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8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Scope of Audit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4766" y="116684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sz="2800" dirty="0" smtClean="0">
                <a:solidFill>
                  <a:srgbClr val="002060"/>
                </a:solidFill>
              </a:rPr>
              <a:t>Inspection </a:t>
            </a:r>
            <a:r>
              <a:rPr lang="en-GB" sz="2800" dirty="0">
                <a:solidFill>
                  <a:srgbClr val="002060"/>
                </a:solidFill>
              </a:rPr>
              <a:t>visits undertaken in this audit </a:t>
            </a:r>
            <a:r>
              <a:rPr lang="en-GB" sz="2800" dirty="0" smtClean="0">
                <a:solidFill>
                  <a:srgbClr val="002060"/>
                </a:solidFill>
              </a:rPr>
              <a:t>year</a:t>
            </a:r>
          </a:p>
          <a:p>
            <a:endParaRPr lang="en-GB" sz="2800" dirty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1,518 </a:t>
            </a:r>
            <a:r>
              <a:rPr lang="en-GB" sz="2800" dirty="0">
                <a:solidFill>
                  <a:srgbClr val="002060"/>
                </a:solidFill>
              </a:rPr>
              <a:t>SVA </a:t>
            </a:r>
            <a:r>
              <a:rPr lang="en-GB" sz="2800" dirty="0" smtClean="0">
                <a:solidFill>
                  <a:srgbClr val="002060"/>
                </a:solidFill>
              </a:rPr>
              <a:t>HHMS</a:t>
            </a:r>
            <a:endParaRPr lang="en-GB" sz="2800" dirty="0">
              <a:solidFill>
                <a:srgbClr val="002060"/>
              </a:solidFill>
            </a:endParaRPr>
          </a:p>
          <a:p>
            <a:pPr marL="167637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1,413 </a:t>
            </a:r>
            <a:r>
              <a:rPr lang="en-GB" sz="2800" dirty="0">
                <a:solidFill>
                  <a:srgbClr val="002060"/>
                </a:solidFill>
              </a:rPr>
              <a:t>– M</a:t>
            </a:r>
            <a:r>
              <a:rPr lang="en-GB" sz="2800" dirty="0" smtClean="0">
                <a:solidFill>
                  <a:srgbClr val="002060"/>
                </a:solidFill>
              </a:rPr>
              <a:t>ain </a:t>
            </a:r>
            <a:r>
              <a:rPr lang="en-GB" sz="2800" dirty="0">
                <a:solidFill>
                  <a:srgbClr val="002060"/>
                </a:solidFill>
              </a:rPr>
              <a:t>sample</a:t>
            </a:r>
          </a:p>
          <a:p>
            <a:pPr marL="167637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  102 –  Specific sample</a:t>
            </a:r>
            <a:endParaRPr lang="en-GB" sz="2800" dirty="0">
              <a:solidFill>
                <a:srgbClr val="002060"/>
              </a:solidFill>
            </a:endParaRPr>
          </a:p>
          <a:p>
            <a:pPr marL="167637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      3  – Targeted </a:t>
            </a:r>
            <a:r>
              <a:rPr lang="en-GB" sz="2800" dirty="0">
                <a:solidFill>
                  <a:srgbClr val="002060"/>
                </a:solidFill>
              </a:rPr>
              <a:t>inspection</a:t>
            </a:r>
          </a:p>
          <a:p>
            <a:pPr lvl="4">
              <a:buFont typeface="Arial" pitchFamily="34" charset="0"/>
              <a:buChar char="•"/>
            </a:pPr>
            <a:endParaRPr lang="en-GB" sz="2800" dirty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61 </a:t>
            </a:r>
            <a:r>
              <a:rPr lang="en-GB" sz="2800" dirty="0">
                <a:solidFill>
                  <a:srgbClr val="002060"/>
                </a:solidFill>
              </a:rPr>
              <a:t>CVA </a:t>
            </a:r>
            <a:r>
              <a:rPr lang="en-GB" sz="2800" dirty="0" smtClean="0">
                <a:solidFill>
                  <a:srgbClr val="002060"/>
                </a:solidFill>
              </a:rPr>
              <a:t>HHMS</a:t>
            </a:r>
            <a:endParaRPr lang="en-GB" sz="2800" dirty="0">
              <a:solidFill>
                <a:srgbClr val="002060"/>
              </a:solidFill>
            </a:endParaRPr>
          </a:p>
          <a:p>
            <a:pPr marL="167637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     60 </a:t>
            </a:r>
            <a:r>
              <a:rPr lang="en-GB" sz="2800" dirty="0">
                <a:solidFill>
                  <a:srgbClr val="002060"/>
                </a:solidFill>
              </a:rPr>
              <a:t>– </a:t>
            </a:r>
            <a:r>
              <a:rPr lang="en-GB" sz="2800" dirty="0" smtClean="0">
                <a:solidFill>
                  <a:srgbClr val="002060"/>
                </a:solidFill>
              </a:rPr>
              <a:t>Main </a:t>
            </a:r>
            <a:r>
              <a:rPr lang="en-GB" sz="2800" dirty="0">
                <a:solidFill>
                  <a:srgbClr val="002060"/>
                </a:solidFill>
              </a:rPr>
              <a:t>sample</a:t>
            </a:r>
          </a:p>
          <a:p>
            <a:pPr marL="167637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       1 </a:t>
            </a:r>
            <a:r>
              <a:rPr lang="en-GB" sz="2800" dirty="0">
                <a:solidFill>
                  <a:srgbClr val="002060"/>
                </a:solidFill>
              </a:rPr>
              <a:t>– T</a:t>
            </a:r>
            <a:r>
              <a:rPr lang="en-GB" sz="2800" dirty="0" smtClean="0">
                <a:solidFill>
                  <a:srgbClr val="002060"/>
                </a:solidFill>
              </a:rPr>
              <a:t>argeted </a:t>
            </a:r>
            <a:r>
              <a:rPr lang="en-GB" sz="2800" dirty="0">
                <a:solidFill>
                  <a:srgbClr val="002060"/>
                </a:solidFill>
              </a:rPr>
              <a:t>inspections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0378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No Access Performance</a:t>
            </a:r>
            <a:endParaRPr lang="en-GB" sz="5400" b="1" dirty="0">
              <a:solidFill>
                <a:srgbClr val="0A4FA1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360007720"/>
              </p:ext>
            </p:extLst>
          </p:nvPr>
        </p:nvGraphicFramePr>
        <p:xfrm>
          <a:off x="766614" y="1557586"/>
          <a:ext cx="107291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229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LDSO Attendance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622" y="1629594"/>
            <a:ext cx="106571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Many Suppliers are still not complying with the requirements of BSCP27. Mandatory requirement for Suppliers to arrange LDSO attendance where the Metering Equipment is HV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Supplier pre-inspection field flagged as “Not Applicable”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We now record those inspections where Measurement Transformers were not accessed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344HHMS inspected, CT/VT rating plate not accessed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algn="just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1313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7" y="23488"/>
            <a:ext cx="12192000" cy="1894138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560407" y="2265573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 fontScale="47500" lnSpcReduction="20000"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400" b="1" dirty="0">
              <a:solidFill>
                <a:srgbClr val="0A4FA1"/>
              </a:solidFill>
              <a:ea typeface="Roboto" panose="02000000000000000000" pitchFamily="2" charset="0"/>
            </a:endParaRPr>
          </a:p>
          <a:p>
            <a:pPr algn="l"/>
            <a:endParaRPr lang="en-GB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  <a:p>
            <a:r>
              <a:rPr lang="en-GB" sz="11000" b="1" dirty="0" smtClean="0">
                <a:solidFill>
                  <a:srgbClr val="0A4FA1"/>
                </a:solidFill>
                <a:latin typeface="+mn-lt"/>
                <a:ea typeface="Roboto" panose="02000000000000000000" pitchFamily="2" charset="0"/>
              </a:rPr>
              <a:t>The Health of the Market</a:t>
            </a:r>
            <a:endParaRPr lang="en-GB" sz="11000" b="1" dirty="0">
              <a:solidFill>
                <a:srgbClr val="0A4FA1"/>
              </a:solidFill>
              <a:latin typeface="+mn-lt"/>
              <a:ea typeface="Roboto" panose="02000000000000000000" pitchFamily="2" charset="0"/>
            </a:endParaRPr>
          </a:p>
          <a:p>
            <a:pPr algn="l"/>
            <a:endParaRPr lang="en-US" sz="4400" b="1" dirty="0" smtClean="0">
              <a:solidFill>
                <a:srgbClr val="0A4FA1"/>
              </a:solidFill>
              <a:ea typeface="Roboto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614" y="6234677"/>
            <a:ext cx="1990750" cy="435477"/>
          </a:xfrm>
          <a:prstGeom prst="rect">
            <a:avLst/>
          </a:prstGeom>
        </p:spPr>
      </p:pic>
      <p:sp>
        <p:nvSpPr>
          <p:cNvPr id="7" name="Prostokąt 2"/>
          <p:cNvSpPr/>
          <p:nvPr/>
        </p:nvSpPr>
        <p:spPr>
          <a:xfrm>
            <a:off x="9263558" y="365125"/>
            <a:ext cx="255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Jul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y </a:t>
            </a:r>
            <a:r>
              <a:rPr lang="en-GB" sz="1800" b="1" dirty="0" smtClean="0">
                <a:solidFill>
                  <a:srgbClr val="00A6DF"/>
                </a:solidFill>
                <a:ea typeface="Roboto" panose="02000000000000000000" pitchFamily="2" charset="0"/>
              </a:rPr>
              <a:t>2017</a:t>
            </a:r>
            <a:endParaRPr lang="pl-PL" sz="1800" b="1" dirty="0">
              <a:solidFill>
                <a:srgbClr val="00A6DF"/>
              </a:solidFill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43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The Health of the Market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2054" y="1146216"/>
            <a:ext cx="101531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SVA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Category 1 non-compliance reporting shows an increase from 20 last year to 31 this </a:t>
            </a:r>
            <a:r>
              <a:rPr lang="en-GB" dirty="0" smtClean="0">
                <a:solidFill>
                  <a:srgbClr val="002060"/>
                </a:solidFill>
              </a:rPr>
              <a:t>year.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We have noted the following trends: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Reduction in timing errors</a:t>
            </a:r>
          </a:p>
          <a:p>
            <a:pPr lvl="1"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Reduction in incorrect CT ratio selection</a:t>
            </a:r>
          </a:p>
          <a:p>
            <a:pPr lvl="1"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Increase in Metering Equipment recorded errors</a:t>
            </a:r>
          </a:p>
        </p:txBody>
      </p:sp>
    </p:spTree>
    <p:extLst>
      <p:ext uri="{BB962C8B-B14F-4D97-AF65-F5344CB8AC3E}">
        <p14:creationId xmlns:p14="http://schemas.microsoft.com/office/powerpoint/2010/main" xmlns="" val="7005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The Health of the Market</a:t>
            </a:r>
            <a:endParaRPr lang="en-GB" sz="5400" b="1" dirty="0">
              <a:solidFill>
                <a:srgbClr val="0A4FA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637107362"/>
              </p:ext>
            </p:extLst>
          </p:nvPr>
        </p:nvGraphicFramePr>
        <p:xfrm>
          <a:off x="694606" y="1485578"/>
          <a:ext cx="107291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76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>
                <a:solidFill>
                  <a:srgbClr val="0A4FA1"/>
                </a:solidFill>
              </a:rPr>
              <a:t>The Health of the Market</a:t>
            </a:r>
            <a:endParaRPr lang="en-GB" sz="5400" b="1" dirty="0">
              <a:solidFill>
                <a:srgbClr val="0A4FA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622" y="1166843"/>
            <a:ext cx="102251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SVA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Specific Sample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We identified 3 Category 1 non-compliances linked to: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Incorrect VT ratio selection</a:t>
            </a:r>
          </a:p>
          <a:p>
            <a:pPr lvl="1"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HHDC D0268 error</a:t>
            </a:r>
          </a:p>
          <a:p>
            <a:pPr lvl="1"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Outstation </a:t>
            </a:r>
            <a:r>
              <a:rPr lang="en-GB" dirty="0" smtClean="0">
                <a:solidFill>
                  <a:srgbClr val="002060"/>
                </a:solidFill>
              </a:rPr>
              <a:t>time </a:t>
            </a:r>
            <a:r>
              <a:rPr lang="en-GB" dirty="0">
                <a:solidFill>
                  <a:srgbClr val="002060"/>
                </a:solidFill>
              </a:rPr>
              <a:t>d</a:t>
            </a:r>
            <a:r>
              <a:rPr lang="en-GB" dirty="0" smtClean="0">
                <a:solidFill>
                  <a:srgbClr val="002060"/>
                </a:solidFill>
              </a:rPr>
              <a:t>rift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8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 Group 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 Group presentation_template</Template>
  <TotalTime>4294</TotalTime>
  <Words>542</Words>
  <Application>Microsoft Office PowerPoint</Application>
  <PresentationFormat>Custom</PresentationFormat>
  <Paragraphs>172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CC Group presentation_template</vt:lpstr>
      <vt:lpstr>Slide 1</vt:lpstr>
      <vt:lpstr>Slide 2</vt:lpstr>
      <vt:lpstr>Scope of Audit</vt:lpstr>
      <vt:lpstr>No Access Performance</vt:lpstr>
      <vt:lpstr>LDSO Attendance</vt:lpstr>
      <vt:lpstr>Slide 6</vt:lpstr>
      <vt:lpstr>The Health of the Market</vt:lpstr>
      <vt:lpstr>The Health of the Market</vt:lpstr>
      <vt:lpstr>The Health of the Market</vt:lpstr>
      <vt:lpstr>The Health of the Market</vt:lpstr>
      <vt:lpstr>The Health of the Market</vt:lpstr>
      <vt:lpstr>The Health of the Market</vt:lpstr>
      <vt:lpstr>Slide 13</vt:lpstr>
      <vt:lpstr>Key Audit Issues</vt:lpstr>
      <vt:lpstr>Key Audit Issues</vt:lpstr>
      <vt:lpstr>Key Audit Issues</vt:lpstr>
      <vt:lpstr>Key Audit Issues</vt:lpstr>
      <vt:lpstr>Key Audit Issues</vt:lpstr>
      <vt:lpstr>Slide 19</vt:lpstr>
      <vt:lpstr>Slide 20</vt:lpstr>
    </vt:vector>
  </TitlesOfParts>
  <Company>C&amp;C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McKeown</dc:creator>
  <cp:lastModifiedBy>Paul Gregory</cp:lastModifiedBy>
  <cp:revision>160</cp:revision>
  <cp:lastPrinted>2016-09-09T15:02:18Z</cp:lastPrinted>
  <dcterms:created xsi:type="dcterms:W3CDTF">2016-09-13T16:16:16Z</dcterms:created>
  <dcterms:modified xsi:type="dcterms:W3CDTF">2017-07-10T14:36:06Z</dcterms:modified>
</cp:coreProperties>
</file>